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Lst>
  <p:sldSz cy="5143500" cx="9144000"/>
  <p:notesSz cx="6858000" cy="9144000"/>
  <p:embeddedFontLst>
    <p:embeddedFont>
      <p:font typeface="Century Gothic"/>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font" Target="fonts/CenturyGothic-regular.fntdata"/><Relationship Id="rId21" Type="http://schemas.openxmlformats.org/officeDocument/2006/relationships/slide" Target="slides/slide15.xml"/><Relationship Id="rId43" Type="http://schemas.openxmlformats.org/officeDocument/2006/relationships/slide" Target="slides/slide37.xml"/><Relationship Id="rId24" Type="http://schemas.openxmlformats.org/officeDocument/2006/relationships/slide" Target="slides/slide18.xml"/><Relationship Id="rId46" Type="http://schemas.openxmlformats.org/officeDocument/2006/relationships/font" Target="fonts/CenturyGothic-italic.fntdata"/><Relationship Id="rId23" Type="http://schemas.openxmlformats.org/officeDocument/2006/relationships/slide" Target="slides/slide17.xml"/><Relationship Id="rId45" Type="http://schemas.openxmlformats.org/officeDocument/2006/relationships/font" Target="fonts/CenturyGothic-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47" Type="http://schemas.openxmlformats.org/officeDocument/2006/relationships/font" Target="fonts/CenturyGothic-boldItalic.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7fa1bc2ed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 name="Google Shape;103;g27fa1bc2ed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7a01448535_1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g27a01448535_1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7a01448535_1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g27a01448535_1_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7a01448535_1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g27a01448535_1_1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7a01448535_1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g27a01448535_1_1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7a01448535_1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g27a01448535_1_1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7a01448535_1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g27a01448535_1_1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7a01448535_1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g27a01448535_1_1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7a01448535_1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g27a01448535_1_2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7a01448535_1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2" name="Google Shape;272;g27a01448535_1_2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7a01448535_1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g27a01448535_1_2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7a01448535_1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 name="Google Shape;110;g27a01448535_1_1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7a01448535_1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6" name="Google Shape;286;g27a01448535_1_2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7a01448535_1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g27a01448535_1_2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7a01448535_1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0" name="Google Shape;300;g27a01448535_1_2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27a01448535_1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6" name="Google Shape;306;g27a01448535_1_2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7a01448535_1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g27a01448535_1_2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7a01448535_1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 name="Google Shape;327;g27a01448535_1_2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7a01448535_1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8" name="Google Shape;338;g27a01448535_1_2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7fa1bc2edb_2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g27fa1bc2edb_2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7fa1bc2edb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4" name="Google Shape;354;g27fa1bc2edb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7a01448535_1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2" name="Google Shape;362;g27a01448535_1_2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7fa1bc2edb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g27fa1bc2edb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2f0f19008a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2f0f19008a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f0f19008a2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2f0f19008a2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7a01448535_1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4" name="Google Shape;384;g27a01448535_1_3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f0f19008a2_0_3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2f0f19008a2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f0f19008a2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2f0f19008a2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f0f19008a2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2f0f19008a2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f0f19008a2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f0f19008a2_0_2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7a01448535_1_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3" name="Google Shape;443;g27a01448535_1_3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f0f19008a2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g2f0f19008a2_0_3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7fa1bc2edb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g27fa1bc2edb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7fa1bc2edb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g27fa1bc2edb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7a01448535_1_4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g27a01448535_1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7a01448535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g27a01448535_1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7a01448535_1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g27a01448535_1_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8" name="Shape 58"/>
        <p:cNvGrpSpPr/>
        <p:nvPr/>
      </p:nvGrpSpPr>
      <p:grpSpPr>
        <a:xfrm>
          <a:off x="0" y="0"/>
          <a:ext cx="0" cy="0"/>
          <a:chOff x="0" y="0"/>
          <a:chExt cx="0" cy="0"/>
        </a:xfrm>
      </p:grpSpPr>
      <p:sp>
        <p:nvSpPr>
          <p:cNvPr id="59" name="Google Shape;59;p15"/>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15"/>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61" name="Google Shape;61;p15"/>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2" name="Google Shape;62;p15"/>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sp>
        <p:nvSpPr>
          <p:cNvPr id="63" name="Google Shape;63;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4" name="Shape 64"/>
        <p:cNvGrpSpPr/>
        <p:nvPr/>
      </p:nvGrpSpPr>
      <p:grpSpPr>
        <a:xfrm>
          <a:off x="0" y="0"/>
          <a:ext cx="0" cy="0"/>
          <a:chOff x="0" y="0"/>
          <a:chExt cx="0" cy="0"/>
        </a:xfrm>
      </p:grpSpPr>
      <p:sp>
        <p:nvSpPr>
          <p:cNvPr id="65" name="Google Shape;65;p16"/>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6" name="Google Shape;66;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7" name="Shape 67"/>
        <p:cNvGrpSpPr/>
        <p:nvPr/>
      </p:nvGrpSpPr>
      <p:grpSpPr>
        <a:xfrm>
          <a:off x="0" y="0"/>
          <a:ext cx="0" cy="0"/>
          <a:chOff x="0" y="0"/>
          <a:chExt cx="0" cy="0"/>
        </a:xfrm>
      </p:grpSpPr>
      <p:sp>
        <p:nvSpPr>
          <p:cNvPr id="68" name="Google Shape;68;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9" name="Google Shape;69;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70" name="Google Shape;70;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1" name="Shape 71"/>
        <p:cNvGrpSpPr/>
        <p:nvPr/>
      </p:nvGrpSpPr>
      <p:grpSpPr>
        <a:xfrm>
          <a:off x="0" y="0"/>
          <a:ext cx="0" cy="0"/>
          <a:chOff x="0" y="0"/>
          <a:chExt cx="0" cy="0"/>
        </a:xfrm>
      </p:grpSpPr>
      <p:sp>
        <p:nvSpPr>
          <p:cNvPr id="72" name="Google Shape;72;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3" name="Shape 73"/>
        <p:cNvGrpSpPr/>
        <p:nvPr/>
      </p:nvGrpSpPr>
      <p:grpSpPr>
        <a:xfrm>
          <a:off x="0" y="0"/>
          <a:ext cx="0" cy="0"/>
          <a:chOff x="0" y="0"/>
          <a:chExt cx="0" cy="0"/>
        </a:xfrm>
      </p:grpSpPr>
      <p:sp>
        <p:nvSpPr>
          <p:cNvPr id="74" name="Google Shape;74;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5" name="Google Shape;75;p1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6" name="Google Shape;76;p1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77" name="Google Shape;77;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8" name="Shape 78"/>
        <p:cNvGrpSpPr/>
        <p:nvPr/>
      </p:nvGrpSpPr>
      <p:grpSpPr>
        <a:xfrm>
          <a:off x="0" y="0"/>
          <a:ext cx="0" cy="0"/>
          <a:chOff x="0" y="0"/>
          <a:chExt cx="0" cy="0"/>
        </a:xfrm>
      </p:grpSpPr>
      <p:sp>
        <p:nvSpPr>
          <p:cNvPr id="79" name="Google Shape;79;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0" name="Google Shape;80;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1" name="Shape 81"/>
        <p:cNvGrpSpPr/>
        <p:nvPr/>
      </p:nvGrpSpPr>
      <p:grpSpPr>
        <a:xfrm>
          <a:off x="0" y="0"/>
          <a:ext cx="0" cy="0"/>
          <a:chOff x="0" y="0"/>
          <a:chExt cx="0" cy="0"/>
        </a:xfrm>
      </p:grpSpPr>
      <p:sp>
        <p:nvSpPr>
          <p:cNvPr id="82" name="Google Shape;82;p2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83" name="Google Shape;83;p2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84" name="Google Shape;84;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5" name="Shape 85"/>
        <p:cNvGrpSpPr/>
        <p:nvPr/>
      </p:nvGrpSpPr>
      <p:grpSpPr>
        <a:xfrm>
          <a:off x="0" y="0"/>
          <a:ext cx="0" cy="0"/>
          <a:chOff x="0" y="0"/>
          <a:chExt cx="0" cy="0"/>
        </a:xfrm>
      </p:grpSpPr>
      <p:sp>
        <p:nvSpPr>
          <p:cNvPr id="86" name="Google Shape;86;p2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87" name="Google Shape;87;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8" name="Shape 88"/>
        <p:cNvGrpSpPr/>
        <p:nvPr/>
      </p:nvGrpSpPr>
      <p:grpSpPr>
        <a:xfrm>
          <a:off x="0" y="0"/>
          <a:ext cx="0" cy="0"/>
          <a:chOff x="0" y="0"/>
          <a:chExt cx="0" cy="0"/>
        </a:xfrm>
      </p:grpSpPr>
      <p:sp>
        <p:nvSpPr>
          <p:cNvPr id="89" name="Google Shape;89;p2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90" name="Google Shape;90;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1" name="Shape 91"/>
        <p:cNvGrpSpPr/>
        <p:nvPr/>
      </p:nvGrpSpPr>
      <p:grpSpPr>
        <a:xfrm>
          <a:off x="0" y="0"/>
          <a:ext cx="0" cy="0"/>
          <a:chOff x="0" y="0"/>
          <a:chExt cx="0" cy="0"/>
        </a:xfrm>
      </p:grpSpPr>
      <p:sp>
        <p:nvSpPr>
          <p:cNvPr id="92" name="Google Shape;92;p24"/>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3" name="Google Shape;93;p2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94" name="Google Shape;94;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5" name="Shape 95"/>
        <p:cNvGrpSpPr/>
        <p:nvPr/>
      </p:nvGrpSpPr>
      <p:grpSpPr>
        <a:xfrm>
          <a:off x="0" y="0"/>
          <a:ext cx="0" cy="0"/>
          <a:chOff x="0" y="0"/>
          <a:chExt cx="0" cy="0"/>
        </a:xfrm>
      </p:grpSpPr>
      <p:sp>
        <p:nvSpPr>
          <p:cNvPr id="96" name="Google Shape;96;p25"/>
          <p:cNvSpPr txBox="1"/>
          <p:nvPr>
            <p:ph type="title"/>
          </p:nvPr>
        </p:nvSpPr>
        <p:spPr>
          <a:xfrm>
            <a:off x="484583" y="339539"/>
            <a:ext cx="7053600" cy="10503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Clr>
                <a:schemeClr val="lt2"/>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7" name="Google Shape;97;p25"/>
          <p:cNvSpPr txBox="1"/>
          <p:nvPr>
            <p:ph idx="1" type="body"/>
          </p:nvPr>
        </p:nvSpPr>
        <p:spPr>
          <a:xfrm>
            <a:off x="827484" y="1539689"/>
            <a:ext cx="6709800" cy="3146700"/>
          </a:xfrm>
          <a:prstGeom prst="rect">
            <a:avLst/>
          </a:prstGeom>
          <a:noFill/>
          <a:ln>
            <a:noFill/>
          </a:ln>
        </p:spPr>
        <p:txBody>
          <a:bodyPr anchorCtr="0" anchor="t" bIns="34275" lIns="68575" spcFirstLastPara="1" rIns="68575" wrap="square" tIns="34275">
            <a:normAutofit/>
          </a:bodyPr>
          <a:lstStyle>
            <a:lvl1pPr indent="-298450" lvl="0" marL="457200" rtl="0" algn="l">
              <a:lnSpc>
                <a:spcPct val="100000"/>
              </a:lnSpc>
              <a:spcBef>
                <a:spcPts val="800"/>
              </a:spcBef>
              <a:spcAft>
                <a:spcPts val="0"/>
              </a:spcAft>
              <a:buSzPts val="1100"/>
              <a:buChar char="►"/>
              <a:defRPr/>
            </a:lvl1pPr>
            <a:lvl2pPr indent="-298450" lvl="1" marL="914400" rtl="0" algn="l">
              <a:lnSpc>
                <a:spcPct val="100000"/>
              </a:lnSpc>
              <a:spcBef>
                <a:spcPts val="800"/>
              </a:spcBef>
              <a:spcAft>
                <a:spcPts val="0"/>
              </a:spcAft>
              <a:buSzPts val="1100"/>
              <a:buChar char="►"/>
              <a:defRPr/>
            </a:lvl2pPr>
            <a:lvl3pPr indent="-298450" lvl="2" marL="1371600" rtl="0" algn="l">
              <a:lnSpc>
                <a:spcPct val="100000"/>
              </a:lnSpc>
              <a:spcBef>
                <a:spcPts val="800"/>
              </a:spcBef>
              <a:spcAft>
                <a:spcPts val="0"/>
              </a:spcAft>
              <a:buSzPts val="1100"/>
              <a:buChar char="►"/>
              <a:defRPr/>
            </a:lvl3pPr>
            <a:lvl4pPr indent="-298450" lvl="3" marL="1828800" rtl="0" algn="l">
              <a:lnSpc>
                <a:spcPct val="100000"/>
              </a:lnSpc>
              <a:spcBef>
                <a:spcPts val="800"/>
              </a:spcBef>
              <a:spcAft>
                <a:spcPts val="0"/>
              </a:spcAft>
              <a:buSzPts val="1100"/>
              <a:buChar char="►"/>
              <a:defRPr/>
            </a:lvl4pPr>
            <a:lvl5pPr indent="-298450" lvl="4" marL="2286000" rtl="0" algn="l">
              <a:lnSpc>
                <a:spcPct val="100000"/>
              </a:lnSpc>
              <a:spcBef>
                <a:spcPts val="800"/>
              </a:spcBef>
              <a:spcAft>
                <a:spcPts val="0"/>
              </a:spcAft>
              <a:buSzPts val="1100"/>
              <a:buChar char="►"/>
              <a:defRPr/>
            </a:lvl5pPr>
            <a:lvl6pPr indent="-298450" lvl="5" marL="2743200" rtl="0" algn="l">
              <a:lnSpc>
                <a:spcPct val="100000"/>
              </a:lnSpc>
              <a:spcBef>
                <a:spcPts val="800"/>
              </a:spcBef>
              <a:spcAft>
                <a:spcPts val="0"/>
              </a:spcAft>
              <a:buSzPts val="1100"/>
              <a:buChar char="►"/>
              <a:defRPr/>
            </a:lvl6pPr>
            <a:lvl7pPr indent="-298450" lvl="6" marL="3200400" rtl="0" algn="l">
              <a:lnSpc>
                <a:spcPct val="100000"/>
              </a:lnSpc>
              <a:spcBef>
                <a:spcPts val="800"/>
              </a:spcBef>
              <a:spcAft>
                <a:spcPts val="0"/>
              </a:spcAft>
              <a:buSzPts val="1100"/>
              <a:buChar char="►"/>
              <a:defRPr/>
            </a:lvl7pPr>
            <a:lvl8pPr indent="-298450" lvl="7" marL="3657600" rtl="0" algn="l">
              <a:lnSpc>
                <a:spcPct val="100000"/>
              </a:lnSpc>
              <a:spcBef>
                <a:spcPts val="800"/>
              </a:spcBef>
              <a:spcAft>
                <a:spcPts val="0"/>
              </a:spcAft>
              <a:buSzPts val="1100"/>
              <a:buChar char="►"/>
              <a:defRPr/>
            </a:lvl8pPr>
            <a:lvl9pPr indent="-298450" lvl="8" marL="4114800" rtl="0" algn="l">
              <a:lnSpc>
                <a:spcPct val="100000"/>
              </a:lnSpc>
              <a:spcBef>
                <a:spcPts val="800"/>
              </a:spcBef>
              <a:spcAft>
                <a:spcPts val="0"/>
              </a:spcAft>
              <a:buSzPts val="1100"/>
              <a:buChar char="►"/>
              <a:defRPr/>
            </a:lvl9pPr>
          </a:lstStyle>
          <a:p/>
        </p:txBody>
      </p:sp>
      <p:sp>
        <p:nvSpPr>
          <p:cNvPr id="98" name="Google Shape;98;p25"/>
          <p:cNvSpPr txBox="1"/>
          <p:nvPr>
            <p:ph idx="10" type="dt"/>
          </p:nvPr>
        </p:nvSpPr>
        <p:spPr>
          <a:xfrm rot="5400000">
            <a:off x="7616804" y="1342951"/>
            <a:ext cx="742800" cy="228600"/>
          </a:xfrm>
          <a:prstGeom prst="rect">
            <a:avLst/>
          </a:prstGeom>
          <a:noFill/>
          <a:ln>
            <a:noFill/>
          </a:ln>
        </p:spPr>
        <p:txBody>
          <a:bodyPr anchorCtr="0" anchor="t"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99" name="Google Shape;99;p25"/>
          <p:cNvSpPr txBox="1"/>
          <p:nvPr>
            <p:ph idx="11" type="ftr"/>
          </p:nvPr>
        </p:nvSpPr>
        <p:spPr>
          <a:xfrm rot="5400000">
            <a:off x="6713753" y="2418900"/>
            <a:ext cx="2894700" cy="228600"/>
          </a:xfrm>
          <a:prstGeom prst="rect">
            <a:avLst/>
          </a:prstGeom>
          <a:noFill/>
          <a:ln>
            <a:noFill/>
          </a:ln>
        </p:spPr>
        <p:txBody>
          <a:bodyPr anchorCtr="0" anchor="b"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00" name="Google Shape;100;p25"/>
          <p:cNvSpPr txBox="1"/>
          <p:nvPr>
            <p:ph idx="12" type="sldNum"/>
          </p:nvPr>
        </p:nvSpPr>
        <p:spPr>
          <a:xfrm>
            <a:off x="7764405" y="221797"/>
            <a:ext cx="628500" cy="575700"/>
          </a:xfrm>
          <a:prstGeom prst="rect">
            <a:avLst/>
          </a:prstGeom>
          <a:noFill/>
          <a:ln>
            <a:noFill/>
          </a:ln>
        </p:spPr>
        <p:txBody>
          <a:bodyPr anchorCtr="0" anchor="b" bIns="34275" lIns="68575" spcFirstLastPara="1" rIns="68575" wrap="square" tIns="34275">
            <a:noAutofit/>
          </a:bodyPr>
          <a:lstStyle>
            <a:lvl1pPr indent="0" lvl="0" marL="0" marR="0" rtl="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1pPr>
            <a:lvl2pPr indent="0" lvl="1" marL="0" marR="0" rtl="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2pPr>
            <a:lvl3pPr indent="0" lvl="2" marL="0" marR="0" rtl="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3pPr>
            <a:lvl4pPr indent="0" lvl="3" marL="0" marR="0" rtl="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4pPr>
            <a:lvl5pPr indent="0" lvl="4" marL="0" marR="0" rtl="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5pPr>
            <a:lvl6pPr indent="0" lvl="5" marL="0" marR="0" rtl="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6pPr>
            <a:lvl7pPr indent="0" lvl="6" marL="0" marR="0" rtl="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7pPr>
            <a:lvl8pPr indent="0" lvl="7" marL="0" marR="0" rtl="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8pPr>
            <a:lvl9pPr indent="0" lvl="8" marL="0" marR="0" rtl="0" algn="ctr">
              <a:lnSpc>
                <a:spcPct val="100000"/>
              </a:lnSpc>
              <a:spcBef>
                <a:spcPts val="0"/>
              </a:spcBef>
              <a:spcAft>
                <a:spcPts val="0"/>
              </a:spcAft>
              <a:buClr>
                <a:srgbClr val="000000"/>
              </a:buClr>
              <a:buSzPts val="2100"/>
              <a:buFont typeface="Arial"/>
              <a:buNone/>
              <a:defRPr b="0" i="0" sz="2100" u="none" cap="none" strike="noStrike">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1.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lt2"/>
              </a:buClr>
              <a:buSzPts val="1800"/>
              <a:buFont typeface="Arial"/>
              <a:buChar char="●"/>
              <a:defRPr b="0" i="0" sz="1800" u="none" cap="none" strike="noStrike">
                <a:solidFill>
                  <a:schemeClr val="lt2"/>
                </a:solidFill>
                <a:latin typeface="Arial"/>
                <a:ea typeface="Arial"/>
                <a:cs typeface="Arial"/>
                <a:sym typeface="Arial"/>
              </a:defRPr>
            </a:lvl1pPr>
            <a:lvl2pPr indent="-317500" lvl="1" marL="914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2pPr>
            <a:lvl3pPr indent="-317500" lvl="2" marL="1371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3pPr>
            <a:lvl4pPr indent="-317500" lvl="3" marL="1828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4pPr>
            <a:lvl5pPr indent="-317500" lvl="4" marL="22860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5pPr>
            <a:lvl6pPr indent="-317500" lvl="5" marL="27432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6pPr>
            <a:lvl7pPr indent="-317500" lvl="6" marL="3200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7pPr>
            <a:lvl8pPr indent="-317500" lvl="7" marL="3657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8pPr>
            <a:lvl9pPr indent="-317500" lvl="8" marL="4114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8.gif"/><Relationship Id="rId5" Type="http://schemas.openxmlformats.org/officeDocument/2006/relationships/image" Target="../media/image2.jpg"/><Relationship Id="rId6"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13.jpg"/><Relationship Id="rId5" Type="http://schemas.openxmlformats.org/officeDocument/2006/relationships/image" Target="../media/image9.jpg"/><Relationship Id="rId6" Type="http://schemas.openxmlformats.org/officeDocument/2006/relationships/image" Target="../media/image27.png"/><Relationship Id="rId7" Type="http://schemas.openxmlformats.org/officeDocument/2006/relationships/image" Target="../media/image16.png"/></Relationships>
</file>

<file path=ppt/slides/_rels/slide13.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49.png"/><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11.jpg"/><Relationship Id="rId9" Type="http://schemas.openxmlformats.org/officeDocument/2006/relationships/image" Target="../media/image33.jpg"/><Relationship Id="rId5" Type="http://schemas.openxmlformats.org/officeDocument/2006/relationships/image" Target="../media/image34.jpg"/><Relationship Id="rId6" Type="http://schemas.openxmlformats.org/officeDocument/2006/relationships/image" Target="../media/image26.jpg"/><Relationship Id="rId7" Type="http://schemas.openxmlformats.org/officeDocument/2006/relationships/image" Target="../media/image17.jpg"/><Relationship Id="rId8" Type="http://schemas.openxmlformats.org/officeDocument/2006/relationships/image" Target="../media/image4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25.jpg"/><Relationship Id="rId5" Type="http://schemas.openxmlformats.org/officeDocument/2006/relationships/image" Target="../media/image22.png"/><Relationship Id="rId6" Type="http://schemas.openxmlformats.org/officeDocument/2006/relationships/image" Target="../media/image30.png"/></Relationships>
</file>

<file path=ppt/slides/_rels/slide15.xml.rels><?xml version="1.0" encoding="UTF-8" standalone="yes"?><Relationships xmlns="http://schemas.openxmlformats.org/package/2006/relationships"><Relationship Id="rId11" Type="http://schemas.openxmlformats.org/officeDocument/2006/relationships/image" Target="../media/image41.jpg"/><Relationship Id="rId10" Type="http://schemas.openxmlformats.org/officeDocument/2006/relationships/image" Target="../media/image24.jpg"/><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23.jpg"/><Relationship Id="rId9" Type="http://schemas.openxmlformats.org/officeDocument/2006/relationships/image" Target="../media/image39.jpg"/><Relationship Id="rId5" Type="http://schemas.openxmlformats.org/officeDocument/2006/relationships/image" Target="../media/image28.jpg"/><Relationship Id="rId6" Type="http://schemas.openxmlformats.org/officeDocument/2006/relationships/image" Target="../media/image32.jpg"/><Relationship Id="rId7" Type="http://schemas.openxmlformats.org/officeDocument/2006/relationships/image" Target="../media/image19.jpg"/><Relationship Id="rId8" Type="http://schemas.openxmlformats.org/officeDocument/2006/relationships/image" Target="../media/image2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37.jpg"/><Relationship Id="rId5" Type="http://schemas.openxmlformats.org/officeDocument/2006/relationships/image" Target="../media/image4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12.png"/><Relationship Id="rId4" Type="http://schemas.openxmlformats.org/officeDocument/2006/relationships/image" Target="../media/image35.jpg"/><Relationship Id="rId5" Type="http://schemas.openxmlformats.org/officeDocument/2006/relationships/image" Target="../media/image3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1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hyperlink" Target="http://www.youtube.com/watch?v=raABbwNIkWg" TargetMode="External"/><Relationship Id="rId5"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12.png"/><Relationship Id="rId4" Type="http://schemas.openxmlformats.org/officeDocument/2006/relationships/image" Target="../media/image45.png"/><Relationship Id="rId5"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12.png"/><Relationship Id="rId4" Type="http://schemas.openxmlformats.org/officeDocument/2006/relationships/image" Target="../media/image70.gif"/><Relationship Id="rId5" Type="http://schemas.openxmlformats.org/officeDocument/2006/relationships/image" Target="../media/image5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12.png"/><Relationship Id="rId4" Type="http://schemas.openxmlformats.org/officeDocument/2006/relationships/image" Target="../media/image57.png"/><Relationship Id="rId5" Type="http://schemas.openxmlformats.org/officeDocument/2006/relationships/image" Target="../media/image64.jpg"/><Relationship Id="rId6" Type="http://schemas.openxmlformats.org/officeDocument/2006/relationships/image" Target="../media/image4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12.png"/><Relationship Id="rId4" Type="http://schemas.openxmlformats.org/officeDocument/2006/relationships/hyperlink" Target="http://www.youtube.com/watch?v=amMYVzjwwWc" TargetMode="External"/><Relationship Id="rId5" Type="http://schemas.openxmlformats.org/officeDocument/2006/relationships/image" Target="../media/image4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12.png"/><Relationship Id="rId4" Type="http://schemas.openxmlformats.org/officeDocument/2006/relationships/hyperlink" Target="http://www.youtube.com/watch?v=TOPaaHSjMcw" TargetMode="External"/><Relationship Id="rId5" Type="http://schemas.openxmlformats.org/officeDocument/2006/relationships/image" Target="../media/image4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8.xml"/><Relationship Id="rId3"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hyperlink" Target="http://www.youtube.com/watch?v=Cn8hcq8bPqs" TargetMode="External"/><Relationship Id="rId5"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40.png"/><Relationship Id="rId4" Type="http://schemas.openxmlformats.org/officeDocument/2006/relationships/hyperlink" Target="mailto:info@partyofcommunistsusa.net" TargetMode="External"/><Relationship Id="rId5" Type="http://schemas.openxmlformats.org/officeDocument/2006/relationships/hyperlink" Target="mailto:kamryns@johnreedcenter.net"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12.png"/><Relationship Id="rId4" Type="http://schemas.openxmlformats.org/officeDocument/2006/relationships/hyperlink" Target="mailto:info@peoplesschool.us" TargetMode="External"/></Relationships>
</file>

<file path=ppt/slides/_rels/slide32.xml.rels><?xml version="1.0" encoding="UTF-8" standalone="yes"?><Relationships xmlns="http://schemas.openxmlformats.org/package/2006/relationships"><Relationship Id="rId11" Type="http://schemas.openxmlformats.org/officeDocument/2006/relationships/image" Target="../media/image54.png"/><Relationship Id="rId10" Type="http://schemas.openxmlformats.org/officeDocument/2006/relationships/image" Target="../media/image52.png"/><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image" Target="../media/image12.png"/><Relationship Id="rId4" Type="http://schemas.openxmlformats.org/officeDocument/2006/relationships/image" Target="../media/image65.png"/><Relationship Id="rId9" Type="http://schemas.openxmlformats.org/officeDocument/2006/relationships/image" Target="../media/image69.png"/><Relationship Id="rId5" Type="http://schemas.openxmlformats.org/officeDocument/2006/relationships/image" Target="../media/image71.png"/><Relationship Id="rId6" Type="http://schemas.openxmlformats.org/officeDocument/2006/relationships/image" Target="../media/image62.png"/><Relationship Id="rId7" Type="http://schemas.openxmlformats.org/officeDocument/2006/relationships/image" Target="../media/image53.png"/><Relationship Id="rId8"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image" Target="../media/image5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12.png"/><Relationship Id="rId4" Type="http://schemas.openxmlformats.org/officeDocument/2006/relationships/image" Target="../media/image60.png"/><Relationship Id="rId5" Type="http://schemas.openxmlformats.org/officeDocument/2006/relationships/image" Target="../media/image5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7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 Id="rId3" Type="http://schemas.openxmlformats.org/officeDocument/2006/relationships/hyperlink" Target="mailto:scottp@johnreedcenter.net" TargetMode="External"/><Relationship Id="rId4" Type="http://schemas.openxmlformats.org/officeDocument/2006/relationships/image" Target="../media/image60.png"/><Relationship Id="rId5"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6.xml"/><Relationship Id="rId3" Type="http://schemas.openxmlformats.org/officeDocument/2006/relationships/image" Target="../media/image7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7.xml"/><Relationship Id="rId3" Type="http://schemas.openxmlformats.org/officeDocument/2006/relationships/image" Target="../media/image12.png"/><Relationship Id="rId4" Type="http://schemas.openxmlformats.org/officeDocument/2006/relationships/hyperlink" Target="http://www.youtube.com/watch?v=qrGfzFSzNfk" TargetMode="External"/><Relationship Id="rId5" Type="http://schemas.openxmlformats.org/officeDocument/2006/relationships/image" Target="../media/image6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hyperlink" Target="http://www.youtube.com/watch?v=Cn8hcq8bPqs" TargetMode="External"/><Relationship Id="rId5"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6.png"/><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6" name="Google Shape;106;p26"/>
          <p:cNvPicPr preferRelativeResize="0"/>
          <p:nvPr/>
        </p:nvPicPr>
        <p:blipFill rotWithShape="1">
          <a:blip r:embed="rId3">
            <a:alphaModFix/>
          </a:blip>
          <a:srcRect b="0" l="0" r="0" t="0"/>
          <a:stretch/>
        </p:blipFill>
        <p:spPr>
          <a:xfrm>
            <a:off x="406550" y="112500"/>
            <a:ext cx="876299" cy="876299"/>
          </a:xfrm>
          <a:prstGeom prst="rect">
            <a:avLst/>
          </a:prstGeom>
          <a:noFill/>
          <a:ln>
            <a:noFill/>
          </a:ln>
        </p:spPr>
      </p:pic>
      <p:pic>
        <p:nvPicPr>
          <p:cNvPr id="107" name="Google Shape;107;p26"/>
          <p:cNvPicPr preferRelativeResize="0"/>
          <p:nvPr/>
        </p:nvPicPr>
        <p:blipFill>
          <a:blip r:embed="rId4">
            <a:alphaModFix/>
          </a:blip>
          <a:stretch>
            <a:fillRect/>
          </a:stretch>
        </p:blipFill>
        <p:spPr>
          <a:xfrm>
            <a:off x="414325" y="1414425"/>
            <a:ext cx="8315350" cy="32803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35"/>
          <p:cNvSpPr txBox="1"/>
          <p:nvPr>
            <p:ph type="title"/>
          </p:nvPr>
        </p:nvSpPr>
        <p:spPr>
          <a:xfrm>
            <a:off x="1658025" y="264300"/>
            <a:ext cx="72498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E4E5B8"/>
                </a:solidFill>
                <a:latin typeface="Georgia"/>
                <a:ea typeface="Georgia"/>
                <a:cs typeface="Georgia"/>
                <a:sym typeface="Georgia"/>
              </a:rPr>
              <a:t>Manhattan Project</a:t>
            </a:r>
            <a:endParaRPr>
              <a:solidFill>
                <a:srgbClr val="E4E5B8"/>
              </a:solidFill>
              <a:latin typeface="Georgia"/>
              <a:ea typeface="Georgia"/>
              <a:cs typeface="Georgia"/>
              <a:sym typeface="Georgia"/>
            </a:endParaRPr>
          </a:p>
        </p:txBody>
      </p:sp>
      <p:pic>
        <p:nvPicPr>
          <p:cNvPr id="178" name="Google Shape;178;p35"/>
          <p:cNvPicPr preferRelativeResize="0"/>
          <p:nvPr/>
        </p:nvPicPr>
        <p:blipFill rotWithShape="1">
          <a:blip r:embed="rId3">
            <a:alphaModFix/>
          </a:blip>
          <a:srcRect b="0" l="0" r="0" t="0"/>
          <a:stretch/>
        </p:blipFill>
        <p:spPr>
          <a:xfrm>
            <a:off x="406550" y="112500"/>
            <a:ext cx="876299" cy="876299"/>
          </a:xfrm>
          <a:prstGeom prst="rect">
            <a:avLst/>
          </a:prstGeom>
          <a:noFill/>
          <a:ln>
            <a:noFill/>
          </a:ln>
        </p:spPr>
      </p:pic>
      <p:sp>
        <p:nvSpPr>
          <p:cNvPr id="179" name="Google Shape;179;p35"/>
          <p:cNvSpPr txBox="1"/>
          <p:nvPr/>
        </p:nvSpPr>
        <p:spPr>
          <a:xfrm>
            <a:off x="180925" y="988800"/>
            <a:ext cx="5906100" cy="387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rgbClr val="E4E5B8"/>
                </a:solidFill>
                <a:latin typeface="Georgia"/>
                <a:ea typeface="Georgia"/>
                <a:cs typeface="Georgia"/>
                <a:sym typeface="Georgia"/>
              </a:rPr>
              <a:t>Why was the Atom Bomb developed?</a:t>
            </a:r>
            <a:endParaRPr b="0" i="0" sz="2100" u="none" cap="none" strike="noStrike">
              <a:solidFill>
                <a:srgbClr val="E4E5B8"/>
              </a:solidFill>
              <a:latin typeface="Georgia"/>
              <a:ea typeface="Georgia"/>
              <a:cs typeface="Georgia"/>
              <a:sym typeface="Georgia"/>
            </a:endParaRPr>
          </a:p>
          <a:p>
            <a:pPr indent="-301625" lvl="0" marL="457200" marR="0" rtl="0" algn="l">
              <a:lnSpc>
                <a:spcPct val="100000"/>
              </a:lnSpc>
              <a:spcBef>
                <a:spcPts val="0"/>
              </a:spcBef>
              <a:spcAft>
                <a:spcPts val="0"/>
              </a:spcAft>
              <a:buClr>
                <a:srgbClr val="E4E5B8"/>
              </a:buClr>
              <a:buSzPts val="1150"/>
              <a:buFont typeface="Georgia"/>
              <a:buChar char="●"/>
            </a:pPr>
            <a:r>
              <a:rPr b="0" i="0" lang="en" sz="1150" u="none" cap="none" strike="noStrike">
                <a:solidFill>
                  <a:srgbClr val="E4E5B8"/>
                </a:solidFill>
                <a:latin typeface="Georgia"/>
                <a:ea typeface="Georgia"/>
                <a:cs typeface="Georgia"/>
                <a:sym typeface="Georgia"/>
              </a:rPr>
              <a:t>In the early 1930’s, British scientists split lithium atoms with protons and an era of nuclear science began. By 1938, with the discovery of neutrons earlier in the decade, scientists Otto Hahn and Fritz Straussman shocked the world by splitting a uranium atom with neutrons, creating fission of the nucleus of the atom, which could result in a nuclear chain reaction.</a:t>
            </a:r>
            <a:endParaRPr b="0" i="0" sz="1150" u="none" cap="none" strike="noStrike">
              <a:solidFill>
                <a:srgbClr val="E4E5B8"/>
              </a:solidFill>
              <a:latin typeface="Georgia"/>
              <a:ea typeface="Georgia"/>
              <a:cs typeface="Georgia"/>
              <a:sym typeface="Georgia"/>
            </a:endParaRPr>
          </a:p>
          <a:p>
            <a:pPr indent="0" lvl="0" marL="457200" marR="0" rtl="0" algn="l">
              <a:lnSpc>
                <a:spcPct val="100000"/>
              </a:lnSpc>
              <a:spcBef>
                <a:spcPts val="0"/>
              </a:spcBef>
              <a:spcAft>
                <a:spcPts val="0"/>
              </a:spcAft>
              <a:buClr>
                <a:srgbClr val="000000"/>
              </a:buClr>
              <a:buSzPts val="1150"/>
              <a:buFont typeface="Arial"/>
              <a:buNone/>
            </a:pPr>
            <a:r>
              <a:t/>
            </a:r>
            <a:endParaRPr b="0" i="0" sz="1150" u="none" cap="none" strike="noStrike">
              <a:solidFill>
                <a:srgbClr val="E4E5B8"/>
              </a:solidFill>
              <a:latin typeface="Georgia"/>
              <a:ea typeface="Georgia"/>
              <a:cs typeface="Georgia"/>
              <a:sym typeface="Georgia"/>
            </a:endParaRPr>
          </a:p>
          <a:p>
            <a:pPr indent="-301625" lvl="0" marL="457200" marR="0" rtl="0" algn="l">
              <a:lnSpc>
                <a:spcPct val="100000"/>
              </a:lnSpc>
              <a:spcBef>
                <a:spcPts val="0"/>
              </a:spcBef>
              <a:spcAft>
                <a:spcPts val="0"/>
              </a:spcAft>
              <a:buClr>
                <a:srgbClr val="E4E5B8"/>
              </a:buClr>
              <a:buSzPts val="1150"/>
              <a:buFont typeface="Georgia"/>
              <a:buChar char="●"/>
            </a:pPr>
            <a:r>
              <a:rPr b="0" i="0" lang="en" sz="1150" u="none" cap="none" strike="noStrike">
                <a:solidFill>
                  <a:srgbClr val="E4E5B8"/>
                </a:solidFill>
                <a:latin typeface="Georgia"/>
                <a:ea typeface="Georgia"/>
                <a:cs typeface="Georgia"/>
                <a:sym typeface="Georgia"/>
              </a:rPr>
              <a:t>Politically, the world was beginning to see more and more the threat of Nazi fascism and though research was kicked off at different times in several different countries, many atomic scientists of which many were Jewish, such as Albert Einstein, came to the United States and requested to FDR that nuclear weapons be developed to beat the Nazis in the race for a successful nuke, which Nazis would’ve used indiscriminately.</a:t>
            </a:r>
            <a:endParaRPr b="0" i="0" sz="1150" u="none" cap="none" strike="noStrike">
              <a:solidFill>
                <a:srgbClr val="E4E5B8"/>
              </a:solidFill>
              <a:latin typeface="Georgia"/>
              <a:ea typeface="Georgia"/>
              <a:cs typeface="Georgia"/>
              <a:sym typeface="Georgia"/>
            </a:endParaRPr>
          </a:p>
          <a:p>
            <a:pPr indent="0" lvl="0" marL="457200" marR="0" rtl="0" algn="l">
              <a:lnSpc>
                <a:spcPct val="100000"/>
              </a:lnSpc>
              <a:spcBef>
                <a:spcPts val="0"/>
              </a:spcBef>
              <a:spcAft>
                <a:spcPts val="0"/>
              </a:spcAft>
              <a:buClr>
                <a:srgbClr val="000000"/>
              </a:buClr>
              <a:buSzPts val="1150"/>
              <a:buFont typeface="Arial"/>
              <a:buNone/>
            </a:pPr>
            <a:r>
              <a:t/>
            </a:r>
            <a:endParaRPr b="0" i="0" sz="1150" u="none" cap="none" strike="noStrike">
              <a:solidFill>
                <a:srgbClr val="E4E5B8"/>
              </a:solidFill>
              <a:latin typeface="Georgia"/>
              <a:ea typeface="Georgia"/>
              <a:cs typeface="Georgia"/>
              <a:sym typeface="Georgia"/>
            </a:endParaRPr>
          </a:p>
          <a:p>
            <a:pPr indent="-301625" lvl="0" marL="457200" marR="0" rtl="0" algn="l">
              <a:lnSpc>
                <a:spcPct val="100000"/>
              </a:lnSpc>
              <a:spcBef>
                <a:spcPts val="0"/>
              </a:spcBef>
              <a:spcAft>
                <a:spcPts val="0"/>
              </a:spcAft>
              <a:buClr>
                <a:srgbClr val="E4E5B8"/>
              </a:buClr>
              <a:buSzPts val="1150"/>
              <a:buFont typeface="Georgia"/>
              <a:buChar char="●"/>
            </a:pPr>
            <a:r>
              <a:rPr b="0" i="0" lang="en" sz="1150" u="none" cap="none" strike="noStrike">
                <a:solidFill>
                  <a:srgbClr val="E4E5B8"/>
                </a:solidFill>
                <a:latin typeface="Georgia"/>
                <a:ea typeface="Georgia"/>
                <a:cs typeface="Georgia"/>
                <a:sym typeface="Georgia"/>
              </a:rPr>
              <a:t>Nazis had been trying to develop nuclear weaponry, but gave up in 1942 to focus on V-1 and V-2 rocketry, but this wasn’t known until 1944 and Nazis could have begun research again at any point. However, the first US bomb, Trinity, developed in part by American communists like J. Robert Oppenheimer, was tested successfully in July 1945, just 1 month before the bombing of Hiroshima and Nagasaki.</a:t>
            </a:r>
            <a:endParaRPr b="0" i="0" sz="1150" u="none" cap="none" strike="noStrike">
              <a:solidFill>
                <a:srgbClr val="E4E5B8"/>
              </a:solidFill>
              <a:latin typeface="Georgia"/>
              <a:ea typeface="Georgia"/>
              <a:cs typeface="Georgia"/>
              <a:sym typeface="Georgia"/>
            </a:endParaRPr>
          </a:p>
        </p:txBody>
      </p:sp>
      <p:pic>
        <p:nvPicPr>
          <p:cNvPr id="180" name="Google Shape;180;p35"/>
          <p:cNvPicPr preferRelativeResize="0"/>
          <p:nvPr/>
        </p:nvPicPr>
        <p:blipFill rotWithShape="1">
          <a:blip r:embed="rId4">
            <a:alphaModFix/>
          </a:blip>
          <a:srcRect b="0" l="0" r="0" t="0"/>
          <a:stretch/>
        </p:blipFill>
        <p:spPr>
          <a:xfrm>
            <a:off x="6286100" y="2716575"/>
            <a:ext cx="2857900" cy="2143425"/>
          </a:xfrm>
          <a:prstGeom prst="rect">
            <a:avLst/>
          </a:prstGeom>
          <a:noFill/>
          <a:ln>
            <a:noFill/>
          </a:ln>
        </p:spPr>
      </p:pic>
      <p:pic>
        <p:nvPicPr>
          <p:cNvPr id="181" name="Google Shape;181;p35"/>
          <p:cNvPicPr preferRelativeResize="0"/>
          <p:nvPr/>
        </p:nvPicPr>
        <p:blipFill rotWithShape="1">
          <a:blip r:embed="rId5">
            <a:alphaModFix/>
          </a:blip>
          <a:srcRect b="0" l="0" r="0" t="0"/>
          <a:stretch/>
        </p:blipFill>
        <p:spPr>
          <a:xfrm>
            <a:off x="6286100" y="266946"/>
            <a:ext cx="2857900" cy="2449628"/>
          </a:xfrm>
          <a:prstGeom prst="rect">
            <a:avLst/>
          </a:prstGeom>
          <a:noFill/>
          <a:ln>
            <a:noFill/>
          </a:ln>
        </p:spPr>
      </p:pic>
      <p:pic>
        <p:nvPicPr>
          <p:cNvPr id="182" name="Google Shape;182;p35"/>
          <p:cNvPicPr preferRelativeResize="0"/>
          <p:nvPr/>
        </p:nvPicPr>
        <p:blipFill rotWithShape="1">
          <a:blip r:embed="rId6">
            <a:alphaModFix/>
          </a:blip>
          <a:srcRect b="0" l="0" r="0" t="0"/>
          <a:stretch/>
        </p:blipFill>
        <p:spPr>
          <a:xfrm>
            <a:off x="5937632" y="3758700"/>
            <a:ext cx="800393" cy="1101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6"/>
          <p:cNvSpPr txBox="1"/>
          <p:nvPr>
            <p:ph type="title"/>
          </p:nvPr>
        </p:nvSpPr>
        <p:spPr>
          <a:xfrm>
            <a:off x="311700" y="3312700"/>
            <a:ext cx="85206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 sz="5200">
                <a:solidFill>
                  <a:srgbClr val="E4E5B8"/>
                </a:solidFill>
                <a:latin typeface="Georgia"/>
                <a:ea typeface="Georgia"/>
                <a:cs typeface="Georgia"/>
                <a:sym typeface="Georgia"/>
              </a:rPr>
              <a:t>The Truth about Hiroshima and Nagasaki</a:t>
            </a:r>
            <a:endParaRPr sz="5200">
              <a:solidFill>
                <a:srgbClr val="E4E5B8"/>
              </a:solidFill>
              <a:latin typeface="Georgia"/>
              <a:ea typeface="Georgia"/>
              <a:cs typeface="Georgia"/>
              <a:sym typeface="Georgia"/>
            </a:endParaRPr>
          </a:p>
        </p:txBody>
      </p:sp>
      <p:pic>
        <p:nvPicPr>
          <p:cNvPr id="188" name="Google Shape;188;p36"/>
          <p:cNvPicPr preferRelativeResize="0"/>
          <p:nvPr/>
        </p:nvPicPr>
        <p:blipFill rotWithShape="1">
          <a:blip r:embed="rId3">
            <a:alphaModFix/>
          </a:blip>
          <a:srcRect b="0" l="0" r="0" t="0"/>
          <a:stretch/>
        </p:blipFill>
        <p:spPr>
          <a:xfrm>
            <a:off x="3648975" y="897800"/>
            <a:ext cx="1846049" cy="18460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37"/>
          <p:cNvSpPr txBox="1"/>
          <p:nvPr>
            <p:ph type="title"/>
          </p:nvPr>
        </p:nvSpPr>
        <p:spPr>
          <a:xfrm>
            <a:off x="1658025" y="264300"/>
            <a:ext cx="72498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E4E5B8"/>
                </a:solidFill>
                <a:latin typeface="Georgia"/>
                <a:ea typeface="Georgia"/>
                <a:cs typeface="Georgia"/>
                <a:sym typeface="Georgia"/>
              </a:rPr>
              <a:t>The Atomic Bombings</a:t>
            </a:r>
            <a:endParaRPr>
              <a:solidFill>
                <a:srgbClr val="E4E5B8"/>
              </a:solidFill>
              <a:latin typeface="Georgia"/>
              <a:ea typeface="Georgia"/>
              <a:cs typeface="Georgia"/>
              <a:sym typeface="Georgia"/>
            </a:endParaRPr>
          </a:p>
        </p:txBody>
      </p:sp>
      <p:pic>
        <p:nvPicPr>
          <p:cNvPr id="195" name="Google Shape;195;p37"/>
          <p:cNvPicPr preferRelativeResize="0"/>
          <p:nvPr/>
        </p:nvPicPr>
        <p:blipFill rotWithShape="1">
          <a:blip r:embed="rId3">
            <a:alphaModFix/>
          </a:blip>
          <a:srcRect b="0" l="0" r="0" t="0"/>
          <a:stretch/>
        </p:blipFill>
        <p:spPr>
          <a:xfrm>
            <a:off x="406550" y="112500"/>
            <a:ext cx="876299" cy="876299"/>
          </a:xfrm>
          <a:prstGeom prst="rect">
            <a:avLst/>
          </a:prstGeom>
          <a:noFill/>
          <a:ln>
            <a:noFill/>
          </a:ln>
        </p:spPr>
      </p:pic>
      <p:sp>
        <p:nvSpPr>
          <p:cNvPr id="196" name="Google Shape;196;p37"/>
          <p:cNvSpPr txBox="1"/>
          <p:nvPr/>
        </p:nvSpPr>
        <p:spPr>
          <a:xfrm>
            <a:off x="529400" y="1101300"/>
            <a:ext cx="5756700" cy="362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rgbClr val="E4E5B8"/>
                </a:solidFill>
                <a:latin typeface="Georgia"/>
                <a:ea typeface="Georgia"/>
                <a:cs typeface="Georgia"/>
                <a:sym typeface="Georgia"/>
              </a:rPr>
              <a:t>Hiroshima</a:t>
            </a:r>
            <a:endParaRPr b="0" i="0" sz="2100" u="none" cap="none" strike="noStrike">
              <a:solidFill>
                <a:srgbClr val="E4E5B8"/>
              </a:solidFill>
              <a:latin typeface="Georgia"/>
              <a:ea typeface="Georgia"/>
              <a:cs typeface="Georgia"/>
              <a:sym typeface="Georgia"/>
            </a:endParaRPr>
          </a:p>
          <a:p>
            <a:pPr indent="-314325" lvl="0" marL="457200" marR="0" rtl="0" algn="l">
              <a:lnSpc>
                <a:spcPct val="100000"/>
              </a:lnSpc>
              <a:spcBef>
                <a:spcPts val="0"/>
              </a:spcBef>
              <a:spcAft>
                <a:spcPts val="0"/>
              </a:spcAft>
              <a:buClr>
                <a:srgbClr val="E4E5B8"/>
              </a:buClr>
              <a:buSzPts val="1350"/>
              <a:buFont typeface="Georgia"/>
              <a:buChar char="●"/>
            </a:pPr>
            <a:r>
              <a:rPr b="0" i="0" lang="en" sz="1350" u="none" cap="none" strike="noStrike">
                <a:solidFill>
                  <a:srgbClr val="E4E5B8"/>
                </a:solidFill>
                <a:latin typeface="Georgia"/>
                <a:ea typeface="Georgia"/>
                <a:cs typeface="Georgia"/>
                <a:sym typeface="Georgia"/>
              </a:rPr>
              <a:t>On August 6th, 1945, at 08:15 Hiroshima time, a enriched uranium fission bomb called “Little Boy”, was dropped from the Enola Gay B-29 Bomber over Hiroshima. It detonated at about 2,000 meters above the city.</a:t>
            </a:r>
            <a:endParaRPr b="0" i="0" sz="1350" u="none" cap="none" strike="noStrike">
              <a:solidFill>
                <a:srgbClr val="E4E5B8"/>
              </a:solidFill>
              <a:latin typeface="Georgia"/>
              <a:ea typeface="Georgia"/>
              <a:cs typeface="Georgia"/>
              <a:sym typeface="Georgia"/>
            </a:endParaRPr>
          </a:p>
          <a:p>
            <a:pPr indent="0" lvl="0" marL="45720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E4E5B8"/>
              </a:solidFill>
              <a:latin typeface="Georgia"/>
              <a:ea typeface="Georgia"/>
              <a:cs typeface="Georgia"/>
              <a:sym typeface="Georgia"/>
            </a:endParaRPr>
          </a:p>
          <a:p>
            <a:pPr indent="-314325" lvl="0" marL="457200" marR="0" rtl="0" algn="l">
              <a:lnSpc>
                <a:spcPct val="100000"/>
              </a:lnSpc>
              <a:spcBef>
                <a:spcPts val="0"/>
              </a:spcBef>
              <a:spcAft>
                <a:spcPts val="0"/>
              </a:spcAft>
              <a:buClr>
                <a:srgbClr val="E4E5B8"/>
              </a:buClr>
              <a:buSzPts val="1350"/>
              <a:buFont typeface="Georgia"/>
              <a:buChar char="●"/>
            </a:pPr>
            <a:r>
              <a:rPr b="0" i="0" lang="en" sz="1350" u="none" cap="none" strike="noStrike">
                <a:solidFill>
                  <a:srgbClr val="E4E5B8"/>
                </a:solidFill>
                <a:latin typeface="Georgia"/>
                <a:ea typeface="Georgia"/>
                <a:cs typeface="Georgia"/>
                <a:sym typeface="Georgia"/>
              </a:rPr>
              <a:t>The intended target area was the Aioi Bridge in the middle of the city, but winds caused the bomb to detonate over Shima Surgical Clinic. It detonated with a force of ~16 kilotons of TNT, or about 15,000 tons of TNT. 1 mile in all directions was completely destroyed, and fires spread for about 4.6 miles.</a:t>
            </a:r>
            <a:endParaRPr b="0" i="0" sz="1350" u="none" cap="none" strike="noStrike">
              <a:solidFill>
                <a:srgbClr val="E4E5B8"/>
              </a:solidFill>
              <a:latin typeface="Georgia"/>
              <a:ea typeface="Georgia"/>
              <a:cs typeface="Georgia"/>
              <a:sym typeface="Georgia"/>
            </a:endParaRPr>
          </a:p>
          <a:p>
            <a:pPr indent="0" lvl="0" marL="45720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E4E5B8"/>
              </a:solidFill>
              <a:latin typeface="Georgia"/>
              <a:ea typeface="Georgia"/>
              <a:cs typeface="Georgia"/>
              <a:sym typeface="Georgia"/>
            </a:endParaRPr>
          </a:p>
          <a:p>
            <a:pPr indent="-314325" lvl="0" marL="457200" marR="0" rtl="0" algn="l">
              <a:lnSpc>
                <a:spcPct val="100000"/>
              </a:lnSpc>
              <a:spcBef>
                <a:spcPts val="0"/>
              </a:spcBef>
              <a:spcAft>
                <a:spcPts val="0"/>
              </a:spcAft>
              <a:buClr>
                <a:srgbClr val="E4E5B8"/>
              </a:buClr>
              <a:buSzPts val="1350"/>
              <a:buFont typeface="Georgia"/>
              <a:buChar char="●"/>
            </a:pPr>
            <a:r>
              <a:rPr b="0" i="0" lang="en" sz="1350" u="none" cap="none" strike="noStrike">
                <a:solidFill>
                  <a:srgbClr val="E4E5B8"/>
                </a:solidFill>
                <a:latin typeface="Georgia"/>
                <a:ea typeface="Georgia"/>
                <a:cs typeface="Georgia"/>
                <a:sym typeface="Georgia"/>
              </a:rPr>
              <a:t>Over 140,000 people were killed by this bomb, including in the months following the attack. Over 60% of the city was destroyed. Wood and paper homes were vaporized and only concrete buildings built to withstand earthquakes remained, albeit heavily damaged.</a:t>
            </a:r>
            <a:endParaRPr b="0" i="0" sz="1350" u="none" cap="none" strike="noStrike">
              <a:solidFill>
                <a:srgbClr val="E4E5B8"/>
              </a:solidFill>
              <a:latin typeface="Georgia"/>
              <a:ea typeface="Georgia"/>
              <a:cs typeface="Georgia"/>
              <a:sym typeface="Georgia"/>
            </a:endParaRPr>
          </a:p>
        </p:txBody>
      </p:sp>
      <p:pic>
        <p:nvPicPr>
          <p:cNvPr id="197" name="Google Shape;197;p37"/>
          <p:cNvPicPr preferRelativeResize="0"/>
          <p:nvPr/>
        </p:nvPicPr>
        <p:blipFill rotWithShape="1">
          <a:blip r:embed="rId4">
            <a:alphaModFix/>
          </a:blip>
          <a:srcRect b="0" l="0" r="0" t="0"/>
          <a:stretch/>
        </p:blipFill>
        <p:spPr>
          <a:xfrm>
            <a:off x="6226650" y="1101300"/>
            <a:ext cx="1438125" cy="1819100"/>
          </a:xfrm>
          <a:prstGeom prst="rect">
            <a:avLst/>
          </a:prstGeom>
          <a:noFill/>
          <a:ln>
            <a:noFill/>
          </a:ln>
        </p:spPr>
      </p:pic>
      <p:pic>
        <p:nvPicPr>
          <p:cNvPr id="198" name="Google Shape;198;p37"/>
          <p:cNvPicPr preferRelativeResize="0"/>
          <p:nvPr/>
        </p:nvPicPr>
        <p:blipFill rotWithShape="1">
          <a:blip r:embed="rId5">
            <a:alphaModFix/>
          </a:blip>
          <a:srcRect b="0" l="0" r="0" t="0"/>
          <a:stretch/>
        </p:blipFill>
        <p:spPr>
          <a:xfrm>
            <a:off x="7664779" y="1101300"/>
            <a:ext cx="1479221" cy="1819100"/>
          </a:xfrm>
          <a:prstGeom prst="rect">
            <a:avLst/>
          </a:prstGeom>
          <a:noFill/>
          <a:ln>
            <a:noFill/>
          </a:ln>
        </p:spPr>
      </p:pic>
      <p:pic>
        <p:nvPicPr>
          <p:cNvPr id="199" name="Google Shape;199;p37"/>
          <p:cNvPicPr preferRelativeResize="0"/>
          <p:nvPr/>
        </p:nvPicPr>
        <p:blipFill rotWithShape="1">
          <a:blip r:embed="rId6">
            <a:alphaModFix/>
          </a:blip>
          <a:srcRect b="0" l="0" r="0" t="0"/>
          <a:stretch/>
        </p:blipFill>
        <p:spPr>
          <a:xfrm>
            <a:off x="6206100" y="3184700"/>
            <a:ext cx="1479224" cy="1382822"/>
          </a:xfrm>
          <a:prstGeom prst="rect">
            <a:avLst/>
          </a:prstGeom>
          <a:noFill/>
          <a:ln>
            <a:noFill/>
          </a:ln>
        </p:spPr>
      </p:pic>
      <p:pic>
        <p:nvPicPr>
          <p:cNvPr id="200" name="Google Shape;200;p37"/>
          <p:cNvPicPr preferRelativeResize="0"/>
          <p:nvPr/>
        </p:nvPicPr>
        <p:blipFill rotWithShape="1">
          <a:blip r:embed="rId7">
            <a:alphaModFix/>
          </a:blip>
          <a:srcRect b="0" l="0" r="0" t="0"/>
          <a:stretch/>
        </p:blipFill>
        <p:spPr>
          <a:xfrm>
            <a:off x="7664775" y="3184700"/>
            <a:ext cx="1479226" cy="1384518"/>
          </a:xfrm>
          <a:prstGeom prst="rect">
            <a:avLst/>
          </a:prstGeom>
          <a:noFill/>
          <a:ln>
            <a:noFill/>
          </a:ln>
        </p:spPr>
      </p:pic>
      <p:sp>
        <p:nvSpPr>
          <p:cNvPr id="201" name="Google Shape;201;p37"/>
          <p:cNvSpPr txBox="1"/>
          <p:nvPr/>
        </p:nvSpPr>
        <p:spPr>
          <a:xfrm>
            <a:off x="6393700" y="2855850"/>
            <a:ext cx="2903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E4E5B8"/>
                </a:solidFill>
                <a:latin typeface="Georgia"/>
                <a:ea typeface="Georgia"/>
                <a:cs typeface="Georgia"/>
                <a:sym typeface="Georgia"/>
              </a:rPr>
              <a:t>Hiroshima before and after</a:t>
            </a:r>
            <a:endParaRPr b="0" i="0" sz="1400" u="none" cap="none" strike="noStrike">
              <a:solidFill>
                <a:srgbClr val="E4E5B8"/>
              </a:solidFill>
              <a:latin typeface="Georgia"/>
              <a:ea typeface="Georgia"/>
              <a:cs typeface="Georgia"/>
              <a:sym typeface="Georgia"/>
            </a:endParaRPr>
          </a:p>
        </p:txBody>
      </p:sp>
      <p:sp>
        <p:nvSpPr>
          <p:cNvPr id="202" name="Google Shape;202;p37"/>
          <p:cNvSpPr txBox="1"/>
          <p:nvPr/>
        </p:nvSpPr>
        <p:spPr>
          <a:xfrm>
            <a:off x="6206100" y="4502975"/>
            <a:ext cx="3090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E4E5B8"/>
                </a:solidFill>
                <a:latin typeface="Georgia"/>
                <a:ea typeface="Georgia"/>
                <a:cs typeface="Georgia"/>
                <a:sym typeface="Georgia"/>
              </a:rPr>
              <a:t>Blast compared to NYC and Seattle</a:t>
            </a:r>
            <a:endParaRPr b="0" i="0" sz="1400" u="none" cap="none" strike="noStrike">
              <a:solidFill>
                <a:srgbClr val="E4E5B8"/>
              </a:solidFill>
              <a:latin typeface="Georgia"/>
              <a:ea typeface="Georgia"/>
              <a:cs typeface="Georgia"/>
              <a:sym typeface="Georgi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38"/>
          <p:cNvSpPr txBox="1"/>
          <p:nvPr>
            <p:ph type="title"/>
          </p:nvPr>
        </p:nvSpPr>
        <p:spPr>
          <a:xfrm>
            <a:off x="1658025" y="264300"/>
            <a:ext cx="72498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E4E5B8"/>
                </a:solidFill>
                <a:latin typeface="Georgia"/>
                <a:ea typeface="Georgia"/>
                <a:cs typeface="Georgia"/>
                <a:sym typeface="Georgia"/>
              </a:rPr>
              <a:t>Atomic Bombing of Hiroshima</a:t>
            </a:r>
            <a:endParaRPr>
              <a:solidFill>
                <a:srgbClr val="E4E5B8"/>
              </a:solidFill>
              <a:latin typeface="Georgia"/>
              <a:ea typeface="Georgia"/>
              <a:cs typeface="Georgia"/>
              <a:sym typeface="Georgia"/>
            </a:endParaRPr>
          </a:p>
        </p:txBody>
      </p:sp>
      <p:pic>
        <p:nvPicPr>
          <p:cNvPr id="209" name="Google Shape;209;p38"/>
          <p:cNvPicPr preferRelativeResize="0"/>
          <p:nvPr/>
        </p:nvPicPr>
        <p:blipFill rotWithShape="1">
          <a:blip r:embed="rId3">
            <a:alphaModFix/>
          </a:blip>
          <a:srcRect b="0" l="0" r="0" t="0"/>
          <a:stretch/>
        </p:blipFill>
        <p:spPr>
          <a:xfrm>
            <a:off x="406550" y="112500"/>
            <a:ext cx="876299" cy="876299"/>
          </a:xfrm>
          <a:prstGeom prst="rect">
            <a:avLst/>
          </a:prstGeom>
          <a:noFill/>
          <a:ln>
            <a:noFill/>
          </a:ln>
        </p:spPr>
      </p:pic>
      <p:sp>
        <p:nvSpPr>
          <p:cNvPr id="210" name="Google Shape;210;p38"/>
          <p:cNvSpPr/>
          <p:nvPr/>
        </p:nvSpPr>
        <p:spPr>
          <a:xfrm>
            <a:off x="0" y="1101300"/>
            <a:ext cx="2928900" cy="404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38"/>
          <p:cNvSpPr/>
          <p:nvPr/>
        </p:nvSpPr>
        <p:spPr>
          <a:xfrm>
            <a:off x="6215100" y="1101300"/>
            <a:ext cx="2928900" cy="404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2" name="Google Shape;212;p38"/>
          <p:cNvPicPr preferRelativeResize="0"/>
          <p:nvPr/>
        </p:nvPicPr>
        <p:blipFill rotWithShape="1">
          <a:blip r:embed="rId4">
            <a:alphaModFix/>
          </a:blip>
          <a:srcRect b="0" l="0" r="0" t="0"/>
          <a:stretch/>
        </p:blipFill>
        <p:spPr>
          <a:xfrm>
            <a:off x="0" y="1101300"/>
            <a:ext cx="2928900" cy="4111946"/>
          </a:xfrm>
          <a:prstGeom prst="rect">
            <a:avLst/>
          </a:prstGeom>
          <a:noFill/>
          <a:ln>
            <a:noFill/>
          </a:ln>
        </p:spPr>
      </p:pic>
      <p:pic>
        <p:nvPicPr>
          <p:cNvPr descr="A photo taken by Bob Caron from the Enola Gay, the B-29 aircraft that dropped the bomb on Hiroshima." id="213" name="Google Shape;213;p38"/>
          <p:cNvPicPr preferRelativeResize="0"/>
          <p:nvPr/>
        </p:nvPicPr>
        <p:blipFill rotWithShape="1">
          <a:blip r:embed="rId5">
            <a:alphaModFix/>
          </a:blip>
          <a:srcRect b="0" l="0" r="0" t="0"/>
          <a:stretch/>
        </p:blipFill>
        <p:spPr>
          <a:xfrm>
            <a:off x="6215100" y="1101300"/>
            <a:ext cx="2928900" cy="4251635"/>
          </a:xfrm>
          <a:prstGeom prst="rect">
            <a:avLst/>
          </a:prstGeom>
          <a:noFill/>
          <a:ln>
            <a:noFill/>
          </a:ln>
        </p:spPr>
      </p:pic>
      <p:pic>
        <p:nvPicPr>
          <p:cNvPr id="214" name="Google Shape;214;p38"/>
          <p:cNvPicPr preferRelativeResize="0"/>
          <p:nvPr/>
        </p:nvPicPr>
        <p:blipFill rotWithShape="1">
          <a:blip r:embed="rId6">
            <a:alphaModFix/>
          </a:blip>
          <a:srcRect b="0" l="0" r="0" t="0"/>
          <a:stretch/>
        </p:blipFill>
        <p:spPr>
          <a:xfrm>
            <a:off x="2928900" y="1101300"/>
            <a:ext cx="1643100" cy="1329418"/>
          </a:xfrm>
          <a:prstGeom prst="rect">
            <a:avLst/>
          </a:prstGeom>
          <a:noFill/>
          <a:ln>
            <a:noFill/>
          </a:ln>
        </p:spPr>
      </p:pic>
      <p:pic>
        <p:nvPicPr>
          <p:cNvPr id="215" name="Google Shape;215;p38"/>
          <p:cNvPicPr preferRelativeResize="0"/>
          <p:nvPr/>
        </p:nvPicPr>
        <p:blipFill rotWithShape="1">
          <a:blip r:embed="rId7">
            <a:alphaModFix/>
          </a:blip>
          <a:srcRect b="0" l="0" r="0" t="0"/>
          <a:stretch/>
        </p:blipFill>
        <p:spPr>
          <a:xfrm>
            <a:off x="4571998" y="1101297"/>
            <a:ext cx="1643100" cy="1332237"/>
          </a:xfrm>
          <a:prstGeom prst="rect">
            <a:avLst/>
          </a:prstGeom>
          <a:noFill/>
          <a:ln>
            <a:noFill/>
          </a:ln>
        </p:spPr>
      </p:pic>
      <p:pic>
        <p:nvPicPr>
          <p:cNvPr id="216" name="Google Shape;216;p38"/>
          <p:cNvPicPr preferRelativeResize="0"/>
          <p:nvPr/>
        </p:nvPicPr>
        <p:blipFill rotWithShape="1">
          <a:blip r:embed="rId8">
            <a:alphaModFix/>
          </a:blip>
          <a:srcRect b="0" l="0" r="0" t="0"/>
          <a:stretch/>
        </p:blipFill>
        <p:spPr>
          <a:xfrm>
            <a:off x="2928900" y="2430729"/>
            <a:ext cx="1643101" cy="1306629"/>
          </a:xfrm>
          <a:prstGeom prst="rect">
            <a:avLst/>
          </a:prstGeom>
          <a:noFill/>
          <a:ln>
            <a:noFill/>
          </a:ln>
        </p:spPr>
      </p:pic>
      <p:pic>
        <p:nvPicPr>
          <p:cNvPr descr="DVIDS - News - CIC investigates the aftermath of the atomic bombs" id="217" name="Google Shape;217;p38"/>
          <p:cNvPicPr preferRelativeResize="0"/>
          <p:nvPr/>
        </p:nvPicPr>
        <p:blipFill rotWithShape="1">
          <a:blip r:embed="rId9">
            <a:alphaModFix/>
          </a:blip>
          <a:srcRect b="0" l="29745" r="0" t="0"/>
          <a:stretch/>
        </p:blipFill>
        <p:spPr>
          <a:xfrm>
            <a:off x="4572000" y="2430725"/>
            <a:ext cx="1643100" cy="1306625"/>
          </a:xfrm>
          <a:prstGeom prst="rect">
            <a:avLst/>
          </a:prstGeom>
          <a:noFill/>
          <a:ln>
            <a:noFill/>
          </a:ln>
        </p:spPr>
      </p:pic>
      <p:pic>
        <p:nvPicPr>
          <p:cNvPr id="218" name="Google Shape;218;p38"/>
          <p:cNvPicPr preferRelativeResize="0"/>
          <p:nvPr/>
        </p:nvPicPr>
        <p:blipFill rotWithShape="1">
          <a:blip r:embed="rId10">
            <a:alphaModFix/>
          </a:blip>
          <a:srcRect b="0" l="0" r="0" t="0"/>
          <a:stretch/>
        </p:blipFill>
        <p:spPr>
          <a:xfrm>
            <a:off x="2928900" y="3737350"/>
            <a:ext cx="1643100" cy="1436001"/>
          </a:xfrm>
          <a:prstGeom prst="rect">
            <a:avLst/>
          </a:prstGeom>
          <a:noFill/>
          <a:ln>
            <a:noFill/>
          </a:ln>
        </p:spPr>
      </p:pic>
      <p:pic>
        <p:nvPicPr>
          <p:cNvPr id="219" name="Google Shape;219;p38"/>
          <p:cNvPicPr preferRelativeResize="0"/>
          <p:nvPr/>
        </p:nvPicPr>
        <p:blipFill rotWithShape="1">
          <a:blip r:embed="rId11">
            <a:alphaModFix/>
          </a:blip>
          <a:srcRect b="0" l="0" r="0" t="0"/>
          <a:stretch/>
        </p:blipFill>
        <p:spPr>
          <a:xfrm>
            <a:off x="4572001" y="3737350"/>
            <a:ext cx="1643101" cy="17109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39"/>
          <p:cNvSpPr txBox="1"/>
          <p:nvPr>
            <p:ph type="title"/>
          </p:nvPr>
        </p:nvSpPr>
        <p:spPr>
          <a:xfrm>
            <a:off x="3574625" y="264300"/>
            <a:ext cx="53331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E4E5B8"/>
                </a:solidFill>
                <a:latin typeface="Georgia"/>
                <a:ea typeface="Georgia"/>
                <a:cs typeface="Georgia"/>
                <a:sym typeface="Georgia"/>
              </a:rPr>
              <a:t>The Atomic Bombings</a:t>
            </a:r>
            <a:endParaRPr>
              <a:solidFill>
                <a:srgbClr val="E4E5B8"/>
              </a:solidFill>
              <a:latin typeface="Georgia"/>
              <a:ea typeface="Georgia"/>
              <a:cs typeface="Georgia"/>
              <a:sym typeface="Georgia"/>
            </a:endParaRPr>
          </a:p>
        </p:txBody>
      </p:sp>
      <p:pic>
        <p:nvPicPr>
          <p:cNvPr id="226" name="Google Shape;226;p39"/>
          <p:cNvPicPr preferRelativeResize="0"/>
          <p:nvPr/>
        </p:nvPicPr>
        <p:blipFill rotWithShape="1">
          <a:blip r:embed="rId3">
            <a:alphaModFix/>
          </a:blip>
          <a:srcRect b="0" l="0" r="0" t="0"/>
          <a:stretch/>
        </p:blipFill>
        <p:spPr>
          <a:xfrm>
            <a:off x="7831275" y="112500"/>
            <a:ext cx="876299" cy="876299"/>
          </a:xfrm>
          <a:prstGeom prst="rect">
            <a:avLst/>
          </a:prstGeom>
          <a:noFill/>
          <a:ln>
            <a:noFill/>
          </a:ln>
        </p:spPr>
      </p:pic>
      <p:sp>
        <p:nvSpPr>
          <p:cNvPr id="227" name="Google Shape;227;p39"/>
          <p:cNvSpPr txBox="1"/>
          <p:nvPr/>
        </p:nvSpPr>
        <p:spPr>
          <a:xfrm>
            <a:off x="3387300" y="1101300"/>
            <a:ext cx="5756700" cy="3624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rgbClr val="E4E5B8"/>
                </a:solidFill>
                <a:latin typeface="Georgia"/>
                <a:ea typeface="Georgia"/>
                <a:cs typeface="Georgia"/>
                <a:sym typeface="Georgia"/>
              </a:rPr>
              <a:t>Nagasaki</a:t>
            </a:r>
            <a:endParaRPr b="0" i="0" sz="2100" u="none" cap="none" strike="noStrike">
              <a:solidFill>
                <a:srgbClr val="E4E5B8"/>
              </a:solidFill>
              <a:latin typeface="Georgia"/>
              <a:ea typeface="Georgia"/>
              <a:cs typeface="Georgia"/>
              <a:sym typeface="Georgia"/>
            </a:endParaRPr>
          </a:p>
          <a:p>
            <a:pPr indent="-314325" lvl="0" marL="457200" marR="0" rtl="0" algn="l">
              <a:lnSpc>
                <a:spcPct val="100000"/>
              </a:lnSpc>
              <a:spcBef>
                <a:spcPts val="0"/>
              </a:spcBef>
              <a:spcAft>
                <a:spcPts val="0"/>
              </a:spcAft>
              <a:buClr>
                <a:srgbClr val="E4E5B8"/>
              </a:buClr>
              <a:buSzPts val="1350"/>
              <a:buFont typeface="Georgia"/>
              <a:buChar char="●"/>
            </a:pPr>
            <a:r>
              <a:rPr b="0" i="0" lang="en" sz="1350" u="none" cap="none" strike="noStrike">
                <a:solidFill>
                  <a:srgbClr val="E4E5B8"/>
                </a:solidFill>
                <a:latin typeface="Georgia"/>
                <a:ea typeface="Georgia"/>
                <a:cs typeface="Georgia"/>
                <a:sym typeface="Georgia"/>
              </a:rPr>
              <a:t>On August 9th, 1945, the B-29 bomber Bockscar flew to Kokura, Japan, the intended target for the bomb. Kokura however was clouded by clouds and smoke from a firebombing at Yahata the previous day. These conditions saved Kokura from an atomic bombing. </a:t>
            </a:r>
            <a:endParaRPr b="0" i="0" sz="1350" u="none" cap="none" strike="noStrike">
              <a:solidFill>
                <a:srgbClr val="E4E5B8"/>
              </a:solidFill>
              <a:latin typeface="Georgia"/>
              <a:ea typeface="Georgia"/>
              <a:cs typeface="Georgia"/>
              <a:sym typeface="Georgia"/>
            </a:endParaRPr>
          </a:p>
          <a:p>
            <a:pPr indent="0" lvl="0" marL="45720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E4E5B8"/>
              </a:solidFill>
              <a:latin typeface="Georgia"/>
              <a:ea typeface="Georgia"/>
              <a:cs typeface="Georgia"/>
              <a:sym typeface="Georgia"/>
            </a:endParaRPr>
          </a:p>
          <a:p>
            <a:pPr indent="-314325" lvl="0" marL="457200" marR="0" rtl="0" algn="l">
              <a:lnSpc>
                <a:spcPct val="100000"/>
              </a:lnSpc>
              <a:spcBef>
                <a:spcPts val="0"/>
              </a:spcBef>
              <a:spcAft>
                <a:spcPts val="0"/>
              </a:spcAft>
              <a:buClr>
                <a:srgbClr val="E4E5B8"/>
              </a:buClr>
              <a:buSzPts val="1350"/>
              <a:buFont typeface="Georgia"/>
              <a:buChar char="●"/>
            </a:pPr>
            <a:r>
              <a:rPr b="0" i="0" lang="en" sz="1350" u="none" cap="none" strike="noStrike">
                <a:solidFill>
                  <a:srgbClr val="E4E5B8"/>
                </a:solidFill>
                <a:latin typeface="Georgia"/>
                <a:ea typeface="Georgia"/>
                <a:cs typeface="Georgia"/>
                <a:sym typeface="Georgia"/>
              </a:rPr>
              <a:t>The secondary target, Nagasaki, was flown to and at 11:01 Japanese time, the plutonium bomb known as “Fat Man” was released after a break in the clouds, and detonated at 11:02 with a force of ~21 kilotons of TNT, or 21,000 tons of TNT. Total destruction occurred for 1 mile in all directions and fires spread ~2 mi south. </a:t>
            </a:r>
            <a:endParaRPr b="0" i="0" sz="1350" u="none" cap="none" strike="noStrike">
              <a:solidFill>
                <a:srgbClr val="E4E5B8"/>
              </a:solidFill>
              <a:latin typeface="Georgia"/>
              <a:ea typeface="Georgia"/>
              <a:cs typeface="Georgia"/>
              <a:sym typeface="Georgia"/>
            </a:endParaRPr>
          </a:p>
          <a:p>
            <a:pPr indent="0" lvl="0" marL="457200" marR="0" rtl="0" algn="l">
              <a:lnSpc>
                <a:spcPct val="100000"/>
              </a:lnSpc>
              <a:spcBef>
                <a:spcPts val="0"/>
              </a:spcBef>
              <a:spcAft>
                <a:spcPts val="0"/>
              </a:spcAft>
              <a:buClr>
                <a:srgbClr val="000000"/>
              </a:buClr>
              <a:buSzPts val="1350"/>
              <a:buFont typeface="Arial"/>
              <a:buNone/>
            </a:pPr>
            <a:r>
              <a:t/>
            </a:r>
            <a:endParaRPr b="0" i="0" sz="1350" u="none" cap="none" strike="noStrike">
              <a:solidFill>
                <a:srgbClr val="E4E5B8"/>
              </a:solidFill>
              <a:latin typeface="Georgia"/>
              <a:ea typeface="Georgia"/>
              <a:cs typeface="Georgia"/>
              <a:sym typeface="Georgia"/>
            </a:endParaRPr>
          </a:p>
          <a:p>
            <a:pPr indent="-314325" lvl="0" marL="457200" marR="0" rtl="0" algn="l">
              <a:lnSpc>
                <a:spcPct val="100000"/>
              </a:lnSpc>
              <a:spcBef>
                <a:spcPts val="0"/>
              </a:spcBef>
              <a:spcAft>
                <a:spcPts val="0"/>
              </a:spcAft>
              <a:buClr>
                <a:srgbClr val="E4E5B8"/>
              </a:buClr>
              <a:buSzPts val="1350"/>
              <a:buFont typeface="Georgia"/>
              <a:buChar char="●"/>
            </a:pPr>
            <a:r>
              <a:rPr b="0" i="0" lang="en" sz="1350" u="none" cap="none" strike="noStrike">
                <a:solidFill>
                  <a:srgbClr val="E4E5B8"/>
                </a:solidFill>
                <a:latin typeface="Georgia"/>
                <a:ea typeface="Georgia"/>
                <a:cs typeface="Georgia"/>
                <a:sym typeface="Georgia"/>
              </a:rPr>
              <a:t>Over 80,000 people were killed in the attack and much of the valley was destroyed. Ironically, the explosion occurred over the Urakami Tenshudo Catholic Church, the largest Catholic Cathedral in Asia.</a:t>
            </a:r>
            <a:endParaRPr b="0" i="0" sz="1350" u="none" cap="none" strike="noStrike">
              <a:solidFill>
                <a:srgbClr val="E4E5B8"/>
              </a:solidFill>
              <a:latin typeface="Georgia"/>
              <a:ea typeface="Georgia"/>
              <a:cs typeface="Georgia"/>
              <a:sym typeface="Georgia"/>
            </a:endParaRPr>
          </a:p>
        </p:txBody>
      </p:sp>
      <p:sp>
        <p:nvSpPr>
          <p:cNvPr id="228" name="Google Shape;228;p39"/>
          <p:cNvSpPr txBox="1"/>
          <p:nvPr/>
        </p:nvSpPr>
        <p:spPr>
          <a:xfrm>
            <a:off x="243425" y="4643800"/>
            <a:ext cx="3090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E4E5B8"/>
                </a:solidFill>
                <a:latin typeface="Georgia"/>
                <a:ea typeface="Georgia"/>
                <a:cs typeface="Georgia"/>
                <a:sym typeface="Georgia"/>
              </a:rPr>
              <a:t>Blast compared to NYC and Seattle</a:t>
            </a:r>
            <a:endParaRPr b="0" i="0" sz="1400" u="none" cap="none" strike="noStrike">
              <a:solidFill>
                <a:srgbClr val="E4E5B8"/>
              </a:solidFill>
              <a:latin typeface="Georgia"/>
              <a:ea typeface="Georgia"/>
              <a:cs typeface="Georgia"/>
              <a:sym typeface="Georgia"/>
            </a:endParaRPr>
          </a:p>
        </p:txBody>
      </p:sp>
      <p:pic>
        <p:nvPicPr>
          <p:cNvPr id="229" name="Google Shape;229;p39"/>
          <p:cNvPicPr preferRelativeResize="0"/>
          <p:nvPr/>
        </p:nvPicPr>
        <p:blipFill rotWithShape="1">
          <a:blip r:embed="rId4">
            <a:alphaModFix/>
          </a:blip>
          <a:srcRect b="0" l="0" r="0" t="0"/>
          <a:stretch/>
        </p:blipFill>
        <p:spPr>
          <a:xfrm>
            <a:off x="560950" y="199750"/>
            <a:ext cx="2455550" cy="3108024"/>
          </a:xfrm>
          <a:prstGeom prst="rect">
            <a:avLst/>
          </a:prstGeom>
          <a:noFill/>
          <a:ln>
            <a:noFill/>
          </a:ln>
        </p:spPr>
      </p:pic>
      <p:pic>
        <p:nvPicPr>
          <p:cNvPr id="230" name="Google Shape;230;p39"/>
          <p:cNvPicPr preferRelativeResize="0"/>
          <p:nvPr/>
        </p:nvPicPr>
        <p:blipFill rotWithShape="1">
          <a:blip r:embed="rId5">
            <a:alphaModFix/>
          </a:blip>
          <a:srcRect b="0" l="0" r="0" t="0"/>
          <a:stretch/>
        </p:blipFill>
        <p:spPr>
          <a:xfrm>
            <a:off x="560952" y="3574251"/>
            <a:ext cx="1245750" cy="1151949"/>
          </a:xfrm>
          <a:prstGeom prst="rect">
            <a:avLst/>
          </a:prstGeom>
          <a:noFill/>
          <a:ln>
            <a:noFill/>
          </a:ln>
        </p:spPr>
      </p:pic>
      <p:pic>
        <p:nvPicPr>
          <p:cNvPr id="231" name="Google Shape;231;p39"/>
          <p:cNvPicPr preferRelativeResize="0"/>
          <p:nvPr/>
        </p:nvPicPr>
        <p:blipFill rotWithShape="1">
          <a:blip r:embed="rId6">
            <a:alphaModFix/>
          </a:blip>
          <a:srcRect b="0" l="0" r="0" t="0"/>
          <a:stretch/>
        </p:blipFill>
        <p:spPr>
          <a:xfrm>
            <a:off x="1806700" y="3574250"/>
            <a:ext cx="1220402" cy="1151951"/>
          </a:xfrm>
          <a:prstGeom prst="rect">
            <a:avLst/>
          </a:prstGeom>
          <a:noFill/>
          <a:ln>
            <a:noFill/>
          </a:ln>
        </p:spPr>
      </p:pic>
      <p:sp>
        <p:nvSpPr>
          <p:cNvPr id="232" name="Google Shape;232;p39"/>
          <p:cNvSpPr txBox="1"/>
          <p:nvPr/>
        </p:nvSpPr>
        <p:spPr>
          <a:xfrm>
            <a:off x="744625" y="3246700"/>
            <a:ext cx="25896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E4E5B8"/>
                </a:solidFill>
                <a:latin typeface="Georgia"/>
                <a:ea typeface="Georgia"/>
                <a:cs typeface="Georgia"/>
                <a:sym typeface="Georgia"/>
              </a:rPr>
              <a:t>Nagasaki before and after</a:t>
            </a:r>
            <a:endParaRPr b="0" i="0" sz="1400" u="none" cap="none" strike="noStrike">
              <a:solidFill>
                <a:srgbClr val="E4E5B8"/>
              </a:solidFill>
              <a:latin typeface="Georgia"/>
              <a:ea typeface="Georgia"/>
              <a:cs typeface="Georgia"/>
              <a:sym typeface="Georgi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4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40"/>
          <p:cNvSpPr txBox="1"/>
          <p:nvPr>
            <p:ph type="title"/>
          </p:nvPr>
        </p:nvSpPr>
        <p:spPr>
          <a:xfrm>
            <a:off x="1658025" y="264300"/>
            <a:ext cx="72498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E4E5B8"/>
                </a:solidFill>
                <a:latin typeface="Georgia"/>
                <a:ea typeface="Georgia"/>
                <a:cs typeface="Georgia"/>
                <a:sym typeface="Georgia"/>
              </a:rPr>
              <a:t>Atomic Bombing of Nagasaki</a:t>
            </a:r>
            <a:endParaRPr>
              <a:solidFill>
                <a:srgbClr val="E4E5B8"/>
              </a:solidFill>
              <a:latin typeface="Georgia"/>
              <a:ea typeface="Georgia"/>
              <a:cs typeface="Georgia"/>
              <a:sym typeface="Georgia"/>
            </a:endParaRPr>
          </a:p>
        </p:txBody>
      </p:sp>
      <p:pic>
        <p:nvPicPr>
          <p:cNvPr id="239" name="Google Shape;239;p40"/>
          <p:cNvPicPr preferRelativeResize="0"/>
          <p:nvPr/>
        </p:nvPicPr>
        <p:blipFill rotWithShape="1">
          <a:blip r:embed="rId3">
            <a:alphaModFix/>
          </a:blip>
          <a:srcRect b="0" l="0" r="0" t="0"/>
          <a:stretch/>
        </p:blipFill>
        <p:spPr>
          <a:xfrm>
            <a:off x="406550" y="112500"/>
            <a:ext cx="876299" cy="876299"/>
          </a:xfrm>
          <a:prstGeom prst="rect">
            <a:avLst/>
          </a:prstGeom>
          <a:noFill/>
          <a:ln>
            <a:noFill/>
          </a:ln>
        </p:spPr>
      </p:pic>
      <p:sp>
        <p:nvSpPr>
          <p:cNvPr id="240" name="Google Shape;240;p40"/>
          <p:cNvSpPr/>
          <p:nvPr/>
        </p:nvSpPr>
        <p:spPr>
          <a:xfrm>
            <a:off x="0" y="1101300"/>
            <a:ext cx="2928900" cy="404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40"/>
          <p:cNvSpPr/>
          <p:nvPr/>
        </p:nvSpPr>
        <p:spPr>
          <a:xfrm>
            <a:off x="6215100" y="1101300"/>
            <a:ext cx="2928900" cy="4042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2" name="Google Shape;242;p40"/>
          <p:cNvPicPr preferRelativeResize="0"/>
          <p:nvPr/>
        </p:nvPicPr>
        <p:blipFill rotWithShape="1">
          <a:blip r:embed="rId4">
            <a:alphaModFix/>
          </a:blip>
          <a:srcRect b="0" l="13418" r="0" t="0"/>
          <a:stretch/>
        </p:blipFill>
        <p:spPr>
          <a:xfrm>
            <a:off x="1" y="1101300"/>
            <a:ext cx="2928900" cy="4042199"/>
          </a:xfrm>
          <a:prstGeom prst="rect">
            <a:avLst/>
          </a:prstGeom>
          <a:noFill/>
          <a:ln>
            <a:noFill/>
          </a:ln>
        </p:spPr>
      </p:pic>
      <p:pic>
        <p:nvPicPr>
          <p:cNvPr id="243" name="Google Shape;243;p40"/>
          <p:cNvPicPr preferRelativeResize="0"/>
          <p:nvPr/>
        </p:nvPicPr>
        <p:blipFill rotWithShape="1">
          <a:blip r:embed="rId5">
            <a:alphaModFix/>
          </a:blip>
          <a:srcRect b="0" l="0" r="0" t="0"/>
          <a:stretch/>
        </p:blipFill>
        <p:spPr>
          <a:xfrm>
            <a:off x="6215099" y="1101300"/>
            <a:ext cx="2928900" cy="4042199"/>
          </a:xfrm>
          <a:prstGeom prst="rect">
            <a:avLst/>
          </a:prstGeom>
          <a:noFill/>
          <a:ln>
            <a:noFill/>
          </a:ln>
        </p:spPr>
      </p:pic>
      <p:pic>
        <p:nvPicPr>
          <p:cNvPr id="244" name="Google Shape;244;p40"/>
          <p:cNvPicPr preferRelativeResize="0"/>
          <p:nvPr/>
        </p:nvPicPr>
        <p:blipFill rotWithShape="1">
          <a:blip r:embed="rId6">
            <a:alphaModFix/>
          </a:blip>
          <a:srcRect b="0" l="0" r="0" t="0"/>
          <a:stretch/>
        </p:blipFill>
        <p:spPr>
          <a:xfrm>
            <a:off x="2928900" y="1101300"/>
            <a:ext cx="1640224" cy="1269151"/>
          </a:xfrm>
          <a:prstGeom prst="rect">
            <a:avLst/>
          </a:prstGeom>
          <a:noFill/>
          <a:ln>
            <a:noFill/>
          </a:ln>
        </p:spPr>
      </p:pic>
      <p:pic>
        <p:nvPicPr>
          <p:cNvPr id="245" name="Google Shape;245;p40"/>
          <p:cNvPicPr preferRelativeResize="0"/>
          <p:nvPr/>
        </p:nvPicPr>
        <p:blipFill rotWithShape="1">
          <a:blip r:embed="rId7">
            <a:alphaModFix/>
          </a:blip>
          <a:srcRect b="0" l="0" r="0" t="0"/>
          <a:stretch/>
        </p:blipFill>
        <p:spPr>
          <a:xfrm>
            <a:off x="4569125" y="1101300"/>
            <a:ext cx="1640225" cy="1269150"/>
          </a:xfrm>
          <a:prstGeom prst="rect">
            <a:avLst/>
          </a:prstGeom>
          <a:noFill/>
          <a:ln>
            <a:noFill/>
          </a:ln>
        </p:spPr>
      </p:pic>
      <p:pic>
        <p:nvPicPr>
          <p:cNvPr id="246" name="Google Shape;246;p40"/>
          <p:cNvPicPr preferRelativeResize="0"/>
          <p:nvPr/>
        </p:nvPicPr>
        <p:blipFill rotWithShape="1">
          <a:blip r:embed="rId8">
            <a:alphaModFix/>
          </a:blip>
          <a:srcRect b="0" l="0" r="0" t="0"/>
          <a:stretch/>
        </p:blipFill>
        <p:spPr>
          <a:xfrm>
            <a:off x="2928900" y="2370450"/>
            <a:ext cx="1640225" cy="1464575"/>
          </a:xfrm>
          <a:prstGeom prst="rect">
            <a:avLst/>
          </a:prstGeom>
          <a:noFill/>
          <a:ln>
            <a:noFill/>
          </a:ln>
        </p:spPr>
      </p:pic>
      <p:pic>
        <p:nvPicPr>
          <p:cNvPr id="247" name="Google Shape;247;p40"/>
          <p:cNvPicPr preferRelativeResize="0"/>
          <p:nvPr/>
        </p:nvPicPr>
        <p:blipFill rotWithShape="1">
          <a:blip r:embed="rId9">
            <a:alphaModFix/>
          </a:blip>
          <a:srcRect b="0" l="0" r="0" t="0"/>
          <a:stretch/>
        </p:blipFill>
        <p:spPr>
          <a:xfrm>
            <a:off x="4572000" y="2370450"/>
            <a:ext cx="1640223" cy="1464573"/>
          </a:xfrm>
          <a:prstGeom prst="rect">
            <a:avLst/>
          </a:prstGeom>
          <a:noFill/>
          <a:ln>
            <a:noFill/>
          </a:ln>
        </p:spPr>
      </p:pic>
      <p:pic>
        <p:nvPicPr>
          <p:cNvPr id="248" name="Google Shape;248;p40"/>
          <p:cNvPicPr preferRelativeResize="0"/>
          <p:nvPr/>
        </p:nvPicPr>
        <p:blipFill rotWithShape="1">
          <a:blip r:embed="rId10">
            <a:alphaModFix/>
          </a:blip>
          <a:srcRect b="0" l="0" r="0" t="0"/>
          <a:stretch/>
        </p:blipFill>
        <p:spPr>
          <a:xfrm>
            <a:off x="2928900" y="3835025"/>
            <a:ext cx="1640225" cy="1308475"/>
          </a:xfrm>
          <a:prstGeom prst="rect">
            <a:avLst/>
          </a:prstGeom>
          <a:noFill/>
          <a:ln>
            <a:noFill/>
          </a:ln>
        </p:spPr>
      </p:pic>
      <p:pic>
        <p:nvPicPr>
          <p:cNvPr id="249" name="Google Shape;249;p40"/>
          <p:cNvPicPr preferRelativeResize="0"/>
          <p:nvPr/>
        </p:nvPicPr>
        <p:blipFill rotWithShape="1">
          <a:blip r:embed="rId11">
            <a:alphaModFix/>
          </a:blip>
          <a:srcRect b="0" l="0" r="0" t="0"/>
          <a:stretch/>
        </p:blipFill>
        <p:spPr>
          <a:xfrm>
            <a:off x="4569126" y="3835025"/>
            <a:ext cx="1640223" cy="1308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41"/>
          <p:cNvSpPr txBox="1"/>
          <p:nvPr>
            <p:ph type="title"/>
          </p:nvPr>
        </p:nvSpPr>
        <p:spPr>
          <a:xfrm>
            <a:off x="1658025" y="264300"/>
            <a:ext cx="72498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E4E5B8"/>
                </a:solidFill>
                <a:latin typeface="Georgia"/>
                <a:ea typeface="Georgia"/>
                <a:cs typeface="Georgia"/>
                <a:sym typeface="Georgia"/>
              </a:rPr>
              <a:t>Why did we drop the A-bombs on Japan?</a:t>
            </a:r>
            <a:endParaRPr>
              <a:solidFill>
                <a:srgbClr val="E4E5B8"/>
              </a:solidFill>
              <a:latin typeface="Georgia"/>
              <a:ea typeface="Georgia"/>
              <a:cs typeface="Georgia"/>
              <a:sym typeface="Georgia"/>
            </a:endParaRPr>
          </a:p>
        </p:txBody>
      </p:sp>
      <p:pic>
        <p:nvPicPr>
          <p:cNvPr id="256" name="Google Shape;256;p41"/>
          <p:cNvPicPr preferRelativeResize="0"/>
          <p:nvPr/>
        </p:nvPicPr>
        <p:blipFill rotWithShape="1">
          <a:blip r:embed="rId3">
            <a:alphaModFix/>
          </a:blip>
          <a:srcRect b="0" l="0" r="0" t="0"/>
          <a:stretch/>
        </p:blipFill>
        <p:spPr>
          <a:xfrm>
            <a:off x="406550" y="112500"/>
            <a:ext cx="876299" cy="876299"/>
          </a:xfrm>
          <a:prstGeom prst="rect">
            <a:avLst/>
          </a:prstGeom>
          <a:noFill/>
          <a:ln>
            <a:noFill/>
          </a:ln>
        </p:spPr>
      </p:pic>
      <p:sp>
        <p:nvSpPr>
          <p:cNvPr id="257" name="Google Shape;257;p41"/>
          <p:cNvSpPr txBox="1"/>
          <p:nvPr/>
        </p:nvSpPr>
        <p:spPr>
          <a:xfrm>
            <a:off x="529400" y="1101300"/>
            <a:ext cx="5756700" cy="370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rgbClr val="E4E5B8"/>
                </a:solidFill>
                <a:latin typeface="Georgia"/>
                <a:ea typeface="Georgia"/>
                <a:cs typeface="Georgia"/>
                <a:sym typeface="Georgia"/>
              </a:rPr>
              <a:t>Preemptive Nuclear War</a:t>
            </a:r>
            <a:endParaRPr b="0" i="0" sz="2100" u="none" cap="none" strike="noStrike">
              <a:solidFill>
                <a:srgbClr val="E4E5B8"/>
              </a:solidFill>
              <a:latin typeface="Georgia"/>
              <a:ea typeface="Georgia"/>
              <a:cs typeface="Georgia"/>
              <a:sym typeface="Georgia"/>
            </a:endParaRPr>
          </a:p>
          <a:p>
            <a:pPr indent="-311150" lvl="0" marL="457200" marR="0" rtl="0" algn="l">
              <a:lnSpc>
                <a:spcPct val="100000"/>
              </a:lnSpc>
              <a:spcBef>
                <a:spcPts val="0"/>
              </a:spcBef>
              <a:spcAft>
                <a:spcPts val="0"/>
              </a:spcAft>
              <a:buClr>
                <a:srgbClr val="E4E5B8"/>
              </a:buClr>
              <a:buSzPts val="1300"/>
              <a:buFont typeface="Georgia"/>
              <a:buChar char="●"/>
            </a:pPr>
            <a:r>
              <a:rPr b="0" i="0" lang="en" sz="1300" u="none" cap="none" strike="noStrike">
                <a:solidFill>
                  <a:srgbClr val="E4E5B8"/>
                </a:solidFill>
                <a:latin typeface="Georgia"/>
                <a:ea typeface="Georgia"/>
                <a:cs typeface="Georgia"/>
                <a:sym typeface="Georgia"/>
              </a:rPr>
              <a:t>As the Second World War approached its end, FDR died in April of 1945 and the Nazis surrendered in May of 1945, the imperialists in the United States and United Kingdom were already looking to subvert the diplomacy made with the USSR during the war and was preparing to fight a war with the Soviet Union following WW2, and to use the end of WW2 to do so.</a:t>
            </a:r>
            <a:endParaRPr b="0" i="0" sz="1300" u="none" cap="none" strike="noStrike">
              <a:solidFill>
                <a:srgbClr val="E4E5B8"/>
              </a:solidFill>
              <a:latin typeface="Georgia"/>
              <a:ea typeface="Georgia"/>
              <a:cs typeface="Georgia"/>
              <a:sym typeface="Georgia"/>
            </a:endParaRPr>
          </a:p>
          <a:p>
            <a:pPr indent="0" lvl="0" marL="91440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E4E5B8"/>
              </a:solidFill>
              <a:latin typeface="Georgia"/>
              <a:ea typeface="Georgia"/>
              <a:cs typeface="Georgia"/>
              <a:sym typeface="Georgia"/>
            </a:endParaRPr>
          </a:p>
          <a:p>
            <a:pPr indent="-311150" lvl="0" marL="457200" marR="0" rtl="0" algn="l">
              <a:lnSpc>
                <a:spcPct val="100000"/>
              </a:lnSpc>
              <a:spcBef>
                <a:spcPts val="0"/>
              </a:spcBef>
              <a:spcAft>
                <a:spcPts val="0"/>
              </a:spcAft>
              <a:buClr>
                <a:srgbClr val="E4E5B8"/>
              </a:buClr>
              <a:buSzPts val="1300"/>
              <a:buFont typeface="Georgia"/>
              <a:buChar char="●"/>
            </a:pPr>
            <a:r>
              <a:rPr b="0" i="0" lang="en" sz="1300" u="none" cap="none" strike="noStrike">
                <a:solidFill>
                  <a:srgbClr val="E4E5B8"/>
                </a:solidFill>
                <a:latin typeface="Georgia"/>
                <a:ea typeface="Georgia"/>
                <a:cs typeface="Georgia"/>
                <a:sym typeface="Georgia"/>
              </a:rPr>
              <a:t>Hiroshima and Nagasaki were bombed with nuclear weapons to test them on a civilian center. Cities like Tokyo or Osaka were ash at that point, but an untouched city like Hiroshima would provide the US with a civilian center to assess the impacts of an atomic weapon on.</a:t>
            </a:r>
            <a:endParaRPr b="0" i="0" sz="1300" u="none" cap="none" strike="noStrike">
              <a:solidFill>
                <a:srgbClr val="E4E5B8"/>
              </a:solidFill>
              <a:latin typeface="Georgia"/>
              <a:ea typeface="Georgia"/>
              <a:cs typeface="Georgia"/>
              <a:sym typeface="Georgia"/>
            </a:endParaRPr>
          </a:p>
          <a:p>
            <a:pPr indent="0" lvl="0" marL="91440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E4E5B8"/>
              </a:solidFill>
              <a:latin typeface="Georgia"/>
              <a:ea typeface="Georgia"/>
              <a:cs typeface="Georgia"/>
              <a:sym typeface="Georgia"/>
            </a:endParaRPr>
          </a:p>
          <a:p>
            <a:pPr indent="-311150" lvl="0" marL="457200" marR="0" rtl="0" algn="l">
              <a:lnSpc>
                <a:spcPct val="100000"/>
              </a:lnSpc>
              <a:spcBef>
                <a:spcPts val="0"/>
              </a:spcBef>
              <a:spcAft>
                <a:spcPts val="0"/>
              </a:spcAft>
              <a:buClr>
                <a:srgbClr val="E4E5B8"/>
              </a:buClr>
              <a:buSzPts val="1300"/>
              <a:buFont typeface="Georgia"/>
              <a:buChar char="●"/>
            </a:pPr>
            <a:r>
              <a:rPr b="0" i="0" lang="en" sz="1300" u="none" cap="none" strike="noStrike">
                <a:solidFill>
                  <a:srgbClr val="E4E5B8"/>
                </a:solidFill>
                <a:latin typeface="Georgia"/>
                <a:ea typeface="Georgia"/>
                <a:cs typeface="Georgia"/>
                <a:sym typeface="Georgia"/>
              </a:rPr>
              <a:t>Leslie R. Groves, the director of the Manhattan Project, ordered a post-attack assessment report, which confirmed Hiroshima was chosen because it was “relatively untouched by previous bombing, in order that the effect of a single atomic-bomb could be determined.”</a:t>
            </a:r>
            <a:endParaRPr b="0" i="0" sz="1300" u="none" cap="none" strike="noStrike">
              <a:solidFill>
                <a:srgbClr val="E4E5B8"/>
              </a:solidFill>
              <a:latin typeface="Georgia"/>
              <a:ea typeface="Georgia"/>
              <a:cs typeface="Georgia"/>
              <a:sym typeface="Georgia"/>
            </a:endParaRPr>
          </a:p>
        </p:txBody>
      </p:sp>
      <p:pic>
        <p:nvPicPr>
          <p:cNvPr id="258" name="Google Shape;258;p41"/>
          <p:cNvPicPr preferRelativeResize="0"/>
          <p:nvPr/>
        </p:nvPicPr>
        <p:blipFill rotWithShape="1">
          <a:blip r:embed="rId4">
            <a:alphaModFix/>
          </a:blip>
          <a:srcRect b="10474" l="0" r="0" t="0"/>
          <a:stretch/>
        </p:blipFill>
        <p:spPr>
          <a:xfrm>
            <a:off x="6286100" y="1101300"/>
            <a:ext cx="2857902" cy="2043025"/>
          </a:xfrm>
          <a:prstGeom prst="rect">
            <a:avLst/>
          </a:prstGeom>
          <a:noFill/>
          <a:ln>
            <a:noFill/>
          </a:ln>
        </p:spPr>
      </p:pic>
      <p:pic>
        <p:nvPicPr>
          <p:cNvPr id="259" name="Google Shape;259;p41"/>
          <p:cNvPicPr preferRelativeResize="0"/>
          <p:nvPr/>
        </p:nvPicPr>
        <p:blipFill rotWithShape="1">
          <a:blip r:embed="rId5">
            <a:alphaModFix/>
          </a:blip>
          <a:srcRect b="0" l="0" r="0" t="0"/>
          <a:stretch/>
        </p:blipFill>
        <p:spPr>
          <a:xfrm>
            <a:off x="6286104" y="3144313"/>
            <a:ext cx="2857902" cy="169548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42"/>
          <p:cNvSpPr txBox="1"/>
          <p:nvPr>
            <p:ph type="title"/>
          </p:nvPr>
        </p:nvSpPr>
        <p:spPr>
          <a:xfrm>
            <a:off x="1658025" y="264300"/>
            <a:ext cx="72498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E4E5B8"/>
                </a:solidFill>
                <a:latin typeface="Georgia"/>
                <a:ea typeface="Georgia"/>
                <a:cs typeface="Georgia"/>
                <a:sym typeface="Georgia"/>
              </a:rPr>
              <a:t>Why did we drop the A-bombs on Japan?</a:t>
            </a:r>
            <a:endParaRPr>
              <a:solidFill>
                <a:srgbClr val="E4E5B8"/>
              </a:solidFill>
              <a:latin typeface="Georgia"/>
              <a:ea typeface="Georgia"/>
              <a:cs typeface="Georgia"/>
              <a:sym typeface="Georgia"/>
            </a:endParaRPr>
          </a:p>
        </p:txBody>
      </p:sp>
      <p:pic>
        <p:nvPicPr>
          <p:cNvPr id="266" name="Google Shape;266;p42"/>
          <p:cNvPicPr preferRelativeResize="0"/>
          <p:nvPr/>
        </p:nvPicPr>
        <p:blipFill rotWithShape="1">
          <a:blip r:embed="rId3">
            <a:alphaModFix/>
          </a:blip>
          <a:srcRect b="0" l="0" r="0" t="0"/>
          <a:stretch/>
        </p:blipFill>
        <p:spPr>
          <a:xfrm>
            <a:off x="406550" y="112500"/>
            <a:ext cx="876299" cy="876299"/>
          </a:xfrm>
          <a:prstGeom prst="rect">
            <a:avLst/>
          </a:prstGeom>
          <a:noFill/>
          <a:ln>
            <a:noFill/>
          </a:ln>
        </p:spPr>
      </p:pic>
      <p:sp>
        <p:nvSpPr>
          <p:cNvPr id="267" name="Google Shape;267;p42"/>
          <p:cNvSpPr txBox="1"/>
          <p:nvPr/>
        </p:nvSpPr>
        <p:spPr>
          <a:xfrm>
            <a:off x="529400" y="1101300"/>
            <a:ext cx="5756700" cy="370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rgbClr val="E4E5B8"/>
                </a:solidFill>
                <a:latin typeface="Georgia"/>
                <a:ea typeface="Georgia"/>
                <a:cs typeface="Georgia"/>
                <a:sym typeface="Georgia"/>
              </a:rPr>
              <a:t>No Military Significance, No US-led Victory</a:t>
            </a:r>
            <a:endParaRPr b="0" i="0" sz="2100" u="none" cap="none" strike="noStrike">
              <a:solidFill>
                <a:srgbClr val="E4E5B8"/>
              </a:solidFill>
              <a:latin typeface="Georgia"/>
              <a:ea typeface="Georgia"/>
              <a:cs typeface="Georgia"/>
              <a:sym typeface="Georgia"/>
            </a:endParaRPr>
          </a:p>
          <a:p>
            <a:pPr indent="-311150" lvl="0" marL="457200" marR="0" rtl="0" algn="l">
              <a:lnSpc>
                <a:spcPct val="100000"/>
              </a:lnSpc>
              <a:spcBef>
                <a:spcPts val="0"/>
              </a:spcBef>
              <a:spcAft>
                <a:spcPts val="0"/>
              </a:spcAft>
              <a:buClr>
                <a:srgbClr val="E4E5B8"/>
              </a:buClr>
              <a:buSzPts val="1300"/>
              <a:buFont typeface="Georgia"/>
              <a:buChar char="●"/>
            </a:pPr>
            <a:r>
              <a:rPr b="0" i="0" lang="en" sz="1300" u="none" cap="none" strike="noStrike">
                <a:solidFill>
                  <a:srgbClr val="E4E5B8"/>
                </a:solidFill>
                <a:latin typeface="Georgia"/>
                <a:ea typeface="Georgia"/>
                <a:cs typeface="Georgia"/>
                <a:sym typeface="Georgia"/>
              </a:rPr>
              <a:t>The military significance of Hiroshima and Nagasaki was very low. In Hiroshima, there was the Second General Army Headquarters and Chugoku Military Police Headquarters and only ~7k-20k troops were killed in this attack. Nagasaki had Mitsubishi factories, including arms manufacturing, but only ~9,000 troops were killed in this attack.</a:t>
            </a:r>
            <a:endParaRPr b="0" i="0" sz="1300" u="none" cap="none" strike="noStrike">
              <a:solidFill>
                <a:srgbClr val="E4E5B8"/>
              </a:solidFill>
              <a:latin typeface="Georgia"/>
              <a:ea typeface="Georgia"/>
              <a:cs typeface="Georgia"/>
              <a:sym typeface="Georgia"/>
            </a:endParaRPr>
          </a:p>
          <a:p>
            <a:pPr indent="0" lvl="0" marL="91440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E4E5B8"/>
              </a:solidFill>
              <a:latin typeface="Georgia"/>
              <a:ea typeface="Georgia"/>
              <a:cs typeface="Georgia"/>
              <a:sym typeface="Georgia"/>
            </a:endParaRPr>
          </a:p>
          <a:p>
            <a:pPr indent="-311150" lvl="0" marL="457200" marR="0" rtl="0" algn="l">
              <a:lnSpc>
                <a:spcPct val="100000"/>
              </a:lnSpc>
              <a:spcBef>
                <a:spcPts val="0"/>
              </a:spcBef>
              <a:spcAft>
                <a:spcPts val="0"/>
              </a:spcAft>
              <a:buClr>
                <a:srgbClr val="E4E5B8"/>
              </a:buClr>
              <a:buSzPts val="1300"/>
              <a:buFont typeface="Georgia"/>
              <a:buChar char="●"/>
            </a:pPr>
            <a:r>
              <a:rPr b="0" i="0" lang="en" sz="1300" u="none" cap="none" strike="noStrike">
                <a:solidFill>
                  <a:srgbClr val="E4E5B8"/>
                </a:solidFill>
                <a:latin typeface="Georgia"/>
                <a:ea typeface="Georgia"/>
                <a:cs typeface="Georgia"/>
                <a:sym typeface="Georgia"/>
              </a:rPr>
              <a:t>Neither bombing brought about the Japanese surrender, even with atomic blackmail following Hiroshima and Nagasaki. Nor did they noticeably impair what was left of the Japanese war machine. </a:t>
            </a:r>
            <a:endParaRPr b="0" i="0" sz="1300" u="none" cap="none" strike="noStrike">
              <a:solidFill>
                <a:srgbClr val="E4E5B8"/>
              </a:solidFill>
              <a:latin typeface="Georgia"/>
              <a:ea typeface="Georgia"/>
              <a:cs typeface="Georgia"/>
              <a:sym typeface="Georgia"/>
            </a:endParaRPr>
          </a:p>
          <a:p>
            <a:pPr indent="0" lvl="0" marL="91440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E4E5B8"/>
              </a:solidFill>
              <a:latin typeface="Georgia"/>
              <a:ea typeface="Georgia"/>
              <a:cs typeface="Georgia"/>
              <a:sym typeface="Georgia"/>
            </a:endParaRPr>
          </a:p>
          <a:p>
            <a:pPr indent="-311150" lvl="0" marL="457200" marR="0" rtl="0" algn="l">
              <a:lnSpc>
                <a:spcPct val="100000"/>
              </a:lnSpc>
              <a:spcBef>
                <a:spcPts val="0"/>
              </a:spcBef>
              <a:spcAft>
                <a:spcPts val="0"/>
              </a:spcAft>
              <a:buClr>
                <a:srgbClr val="E4E5B8"/>
              </a:buClr>
              <a:buSzPts val="1300"/>
              <a:buFont typeface="Georgia"/>
              <a:buChar char="●"/>
            </a:pPr>
            <a:r>
              <a:rPr b="0" i="0" lang="en" sz="1300" u="none" cap="none" strike="noStrike">
                <a:solidFill>
                  <a:srgbClr val="E4E5B8"/>
                </a:solidFill>
                <a:latin typeface="Georgia"/>
                <a:ea typeface="Georgia"/>
                <a:cs typeface="Georgia"/>
                <a:sym typeface="Georgia"/>
              </a:rPr>
              <a:t>Japan was trying to figure out a way to surrender to the Soviets before Hokkaido was invaded and the foundation of Japan was broken. They were losing the war and had suffered catastrophic incendiary bombing in 67 cities. Losing 2 more to big bombs rather than thousands of smaller ones didn’t seem to make much difference at that point.</a:t>
            </a:r>
            <a:endParaRPr b="0" i="0" sz="1300" u="none" cap="none" strike="noStrike">
              <a:solidFill>
                <a:srgbClr val="E4E5B8"/>
              </a:solidFill>
              <a:latin typeface="Georgia"/>
              <a:ea typeface="Georgia"/>
              <a:cs typeface="Georgia"/>
              <a:sym typeface="Georgia"/>
            </a:endParaRPr>
          </a:p>
        </p:txBody>
      </p:sp>
      <p:pic>
        <p:nvPicPr>
          <p:cNvPr descr="Destroyer of Worlds: the bombing of Hiroshima and Nagasaki | Military  History Matters" id="268" name="Google Shape;268;p42"/>
          <p:cNvPicPr preferRelativeResize="0"/>
          <p:nvPr/>
        </p:nvPicPr>
        <p:blipFill rotWithShape="1">
          <a:blip r:embed="rId4">
            <a:alphaModFix/>
          </a:blip>
          <a:srcRect b="0" l="0" r="0" t="0"/>
          <a:stretch/>
        </p:blipFill>
        <p:spPr>
          <a:xfrm>
            <a:off x="6286100" y="988800"/>
            <a:ext cx="2857899" cy="2074471"/>
          </a:xfrm>
          <a:prstGeom prst="rect">
            <a:avLst/>
          </a:prstGeom>
          <a:noFill/>
          <a:ln>
            <a:noFill/>
          </a:ln>
        </p:spPr>
      </p:pic>
      <p:pic>
        <p:nvPicPr>
          <p:cNvPr id="269" name="Google Shape;269;p42"/>
          <p:cNvPicPr preferRelativeResize="0"/>
          <p:nvPr/>
        </p:nvPicPr>
        <p:blipFill rotWithShape="1">
          <a:blip r:embed="rId5">
            <a:alphaModFix/>
          </a:blip>
          <a:srcRect b="0" l="0" r="0" t="0"/>
          <a:stretch/>
        </p:blipFill>
        <p:spPr>
          <a:xfrm>
            <a:off x="6286100" y="3063275"/>
            <a:ext cx="2857900" cy="17754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73" name="Shape 273"/>
        <p:cNvGrpSpPr/>
        <p:nvPr/>
      </p:nvGrpSpPr>
      <p:grpSpPr>
        <a:xfrm>
          <a:off x="0" y="0"/>
          <a:ext cx="0" cy="0"/>
          <a:chOff x="0" y="0"/>
          <a:chExt cx="0" cy="0"/>
        </a:xfrm>
      </p:grpSpPr>
      <p:sp>
        <p:nvSpPr>
          <p:cNvPr id="274" name="Google Shape;274;p43"/>
          <p:cNvSpPr txBox="1"/>
          <p:nvPr>
            <p:ph type="title"/>
          </p:nvPr>
        </p:nvSpPr>
        <p:spPr>
          <a:xfrm>
            <a:off x="0" y="1271150"/>
            <a:ext cx="4045200" cy="30510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solidFill>
                  <a:srgbClr val="E4E5B8"/>
                </a:solidFill>
                <a:latin typeface="Georgia"/>
                <a:ea typeface="Georgia"/>
                <a:cs typeface="Georgia"/>
                <a:sym typeface="Georgia"/>
              </a:rPr>
              <a:t>The Decision to Use the Atom Bomb</a:t>
            </a:r>
            <a:endParaRPr>
              <a:solidFill>
                <a:srgbClr val="E4E5B8"/>
              </a:solidFill>
              <a:latin typeface="Georgia"/>
              <a:ea typeface="Georgia"/>
              <a:cs typeface="Georgia"/>
              <a:sym typeface="Georgia"/>
            </a:endParaRPr>
          </a:p>
          <a:p>
            <a:pPr indent="0" lvl="0" marL="0" rtl="0" algn="ctr">
              <a:lnSpc>
                <a:spcPct val="100000"/>
              </a:lnSpc>
              <a:spcBef>
                <a:spcPts val="0"/>
              </a:spcBef>
              <a:spcAft>
                <a:spcPts val="0"/>
              </a:spcAft>
              <a:buSzPct val="111111"/>
              <a:buNone/>
            </a:pPr>
            <a:r>
              <a:t/>
            </a:r>
            <a:endParaRPr>
              <a:solidFill>
                <a:srgbClr val="E4E5B8"/>
              </a:solidFill>
              <a:latin typeface="Georgia"/>
              <a:ea typeface="Georgia"/>
              <a:cs typeface="Georgia"/>
              <a:sym typeface="Georgia"/>
            </a:endParaRPr>
          </a:p>
          <a:p>
            <a:pPr indent="0" lvl="0" marL="0" rtl="0" algn="ctr">
              <a:lnSpc>
                <a:spcPct val="100000"/>
              </a:lnSpc>
              <a:spcBef>
                <a:spcPts val="0"/>
              </a:spcBef>
              <a:spcAft>
                <a:spcPts val="0"/>
              </a:spcAft>
              <a:buSzPct val="111111"/>
              <a:buNone/>
            </a:pPr>
            <a:r>
              <a:rPr lang="en">
                <a:solidFill>
                  <a:srgbClr val="E4E5B8"/>
                </a:solidFill>
                <a:latin typeface="Georgia"/>
                <a:ea typeface="Georgia"/>
                <a:cs typeface="Georgia"/>
                <a:sym typeface="Georgia"/>
              </a:rPr>
              <a:t> Gar Alperovitz</a:t>
            </a:r>
            <a:endParaRPr>
              <a:solidFill>
                <a:srgbClr val="E4E5B8"/>
              </a:solidFill>
              <a:latin typeface="Georgia"/>
              <a:ea typeface="Georgia"/>
              <a:cs typeface="Georgia"/>
              <a:sym typeface="Georgia"/>
            </a:endParaRPr>
          </a:p>
        </p:txBody>
      </p:sp>
      <p:pic>
        <p:nvPicPr>
          <p:cNvPr id="275" name="Google Shape;275;p43"/>
          <p:cNvPicPr preferRelativeResize="0"/>
          <p:nvPr/>
        </p:nvPicPr>
        <p:blipFill rotWithShape="1">
          <a:blip r:embed="rId3">
            <a:alphaModFix/>
          </a:blip>
          <a:srcRect b="0" l="0" r="0" t="0"/>
          <a:stretch/>
        </p:blipFill>
        <p:spPr>
          <a:xfrm>
            <a:off x="203575" y="186550"/>
            <a:ext cx="1011575" cy="1011575"/>
          </a:xfrm>
          <a:prstGeom prst="rect">
            <a:avLst/>
          </a:prstGeom>
          <a:noFill/>
          <a:ln>
            <a:noFill/>
          </a:ln>
        </p:spPr>
      </p:pic>
      <p:pic>
        <p:nvPicPr>
          <p:cNvPr id="276" name="Google Shape;276;p43"/>
          <p:cNvPicPr preferRelativeResize="0"/>
          <p:nvPr/>
        </p:nvPicPr>
        <p:blipFill rotWithShape="1">
          <a:blip r:embed="rId4">
            <a:alphaModFix/>
          </a:blip>
          <a:srcRect b="0" l="0" r="0" t="0"/>
          <a:stretch/>
        </p:blipFill>
        <p:spPr>
          <a:xfrm>
            <a:off x="3685074" y="0"/>
            <a:ext cx="5392602"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121"/>
        </a:solidFill>
      </p:bgPr>
    </p:bg>
    <p:spTree>
      <p:nvGrpSpPr>
        <p:cNvPr id="280" name="Shape 280"/>
        <p:cNvGrpSpPr/>
        <p:nvPr/>
      </p:nvGrpSpPr>
      <p:grpSpPr>
        <a:xfrm>
          <a:off x="0" y="0"/>
          <a:ext cx="0" cy="0"/>
          <a:chOff x="0" y="0"/>
          <a:chExt cx="0" cy="0"/>
        </a:xfrm>
      </p:grpSpPr>
      <p:sp>
        <p:nvSpPr>
          <p:cNvPr id="281" name="Google Shape;281;p44"/>
          <p:cNvSpPr txBox="1"/>
          <p:nvPr>
            <p:ph type="title"/>
          </p:nvPr>
        </p:nvSpPr>
        <p:spPr>
          <a:xfrm>
            <a:off x="99750" y="1284800"/>
            <a:ext cx="4045200" cy="3051000"/>
          </a:xfrm>
          <a:prstGeom prst="rect">
            <a:avLst/>
          </a:prstGeom>
          <a:no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solidFill>
                  <a:srgbClr val="E4E5B8"/>
                </a:solidFill>
                <a:latin typeface="Georgia"/>
                <a:ea typeface="Georgia"/>
                <a:cs typeface="Georgia"/>
                <a:sym typeface="Georgia"/>
              </a:rPr>
              <a:t>The Decision to Use the Atom Bomb</a:t>
            </a:r>
            <a:endParaRPr>
              <a:solidFill>
                <a:srgbClr val="E4E5B8"/>
              </a:solidFill>
              <a:latin typeface="Georgia"/>
              <a:ea typeface="Georgia"/>
              <a:cs typeface="Georgia"/>
              <a:sym typeface="Georgia"/>
            </a:endParaRPr>
          </a:p>
          <a:p>
            <a:pPr indent="0" lvl="0" marL="0" rtl="0" algn="ctr">
              <a:lnSpc>
                <a:spcPct val="100000"/>
              </a:lnSpc>
              <a:spcBef>
                <a:spcPts val="0"/>
              </a:spcBef>
              <a:spcAft>
                <a:spcPts val="0"/>
              </a:spcAft>
              <a:buSzPct val="111111"/>
              <a:buNone/>
            </a:pPr>
            <a:r>
              <a:t/>
            </a:r>
            <a:endParaRPr>
              <a:solidFill>
                <a:srgbClr val="E4E5B8"/>
              </a:solidFill>
              <a:latin typeface="Georgia"/>
              <a:ea typeface="Georgia"/>
              <a:cs typeface="Georgia"/>
              <a:sym typeface="Georgia"/>
            </a:endParaRPr>
          </a:p>
          <a:p>
            <a:pPr indent="0" lvl="0" marL="0" rtl="0" algn="ctr">
              <a:lnSpc>
                <a:spcPct val="100000"/>
              </a:lnSpc>
              <a:spcBef>
                <a:spcPts val="0"/>
              </a:spcBef>
              <a:spcAft>
                <a:spcPts val="0"/>
              </a:spcAft>
              <a:buSzPct val="111111"/>
              <a:buNone/>
            </a:pPr>
            <a:r>
              <a:rPr lang="en">
                <a:solidFill>
                  <a:srgbClr val="E4E5B8"/>
                </a:solidFill>
                <a:latin typeface="Georgia"/>
                <a:ea typeface="Georgia"/>
                <a:cs typeface="Georgia"/>
                <a:sym typeface="Georgia"/>
              </a:rPr>
              <a:t> Gar Alperovitz</a:t>
            </a:r>
            <a:endParaRPr>
              <a:solidFill>
                <a:srgbClr val="E4E5B8"/>
              </a:solidFill>
              <a:latin typeface="Georgia"/>
              <a:ea typeface="Georgia"/>
              <a:cs typeface="Georgia"/>
              <a:sym typeface="Georgia"/>
            </a:endParaRPr>
          </a:p>
        </p:txBody>
      </p:sp>
      <p:pic>
        <p:nvPicPr>
          <p:cNvPr id="282" name="Google Shape;282;p44"/>
          <p:cNvPicPr preferRelativeResize="0"/>
          <p:nvPr/>
        </p:nvPicPr>
        <p:blipFill rotWithShape="1">
          <a:blip r:embed="rId3">
            <a:alphaModFix/>
          </a:blip>
          <a:srcRect b="0" l="0" r="0" t="0"/>
          <a:stretch/>
        </p:blipFill>
        <p:spPr>
          <a:xfrm>
            <a:off x="203575" y="186550"/>
            <a:ext cx="1011575" cy="1011575"/>
          </a:xfrm>
          <a:prstGeom prst="rect">
            <a:avLst/>
          </a:prstGeom>
          <a:noFill/>
          <a:ln>
            <a:noFill/>
          </a:ln>
        </p:spPr>
      </p:pic>
      <p:pic>
        <p:nvPicPr>
          <p:cNvPr id="283" name="Google Shape;283;p44"/>
          <p:cNvPicPr preferRelativeResize="0"/>
          <p:nvPr/>
        </p:nvPicPr>
        <p:blipFill rotWithShape="1">
          <a:blip r:embed="rId4">
            <a:alphaModFix/>
          </a:blip>
          <a:srcRect b="0" l="0" r="0" t="0"/>
          <a:stretch/>
        </p:blipFill>
        <p:spPr>
          <a:xfrm>
            <a:off x="4018475" y="300250"/>
            <a:ext cx="5059201" cy="43672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pic>
        <p:nvPicPr>
          <p:cNvPr id="112" name="Google Shape;112;p27"/>
          <p:cNvPicPr preferRelativeResize="0"/>
          <p:nvPr/>
        </p:nvPicPr>
        <p:blipFill rotWithShape="1">
          <a:blip r:embed="rId3">
            <a:alphaModFix/>
          </a:blip>
          <a:srcRect b="0" l="0" r="0" t="0"/>
          <a:stretch/>
        </p:blipFill>
        <p:spPr>
          <a:xfrm>
            <a:off x="4182251" y="152400"/>
            <a:ext cx="779501" cy="779501"/>
          </a:xfrm>
          <a:prstGeom prst="rect">
            <a:avLst/>
          </a:prstGeom>
          <a:noFill/>
          <a:ln>
            <a:noFill/>
          </a:ln>
        </p:spPr>
      </p:pic>
      <p:sp>
        <p:nvSpPr>
          <p:cNvPr id="113" name="Google Shape;113;p27"/>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27"/>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i="1" lang="en">
                <a:solidFill>
                  <a:srgbClr val="E4E5B8"/>
                </a:solidFill>
                <a:latin typeface="Georgia"/>
                <a:ea typeface="Georgia"/>
                <a:cs typeface="Georgia"/>
                <a:sym typeface="Georgia"/>
              </a:rPr>
              <a:t>Hiroshima Before the Bombing - 1935</a:t>
            </a:r>
            <a:endParaRPr b="0" i="0" sz="1400" u="none" cap="none" strike="noStrike">
              <a:solidFill>
                <a:srgbClr val="E4E5B8"/>
              </a:solidFill>
              <a:latin typeface="Georgia"/>
              <a:ea typeface="Georgia"/>
              <a:cs typeface="Georgia"/>
              <a:sym typeface="Georgia"/>
            </a:endParaRPr>
          </a:p>
        </p:txBody>
      </p:sp>
      <p:pic>
        <p:nvPicPr>
          <p:cNvPr descr="Newly digitally remastered footage shows daily life in the Japanese city of Hiroshima in 1935. A nuclear bomb was dropped on the city in August 1945, destroying the bustling metropolis shown in the film." id="115" name="Google Shape;115;p27" title="Haunting footage from Hiroshima 10 years before it was nuked | New York Post">
            <a:hlinkClick r:id="rId4"/>
          </p:cNvPr>
          <p:cNvPicPr preferRelativeResize="0"/>
          <p:nvPr/>
        </p:nvPicPr>
        <p:blipFill>
          <a:blip r:embed="rId5">
            <a:alphaModFix/>
          </a:blip>
          <a:stretch>
            <a:fillRect/>
          </a:stretch>
        </p:blipFill>
        <p:spPr>
          <a:xfrm>
            <a:off x="1645925" y="1089200"/>
            <a:ext cx="5850600" cy="32909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1000"/>
                                        <p:tgtEl>
                                          <p:spTgt spid="1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5"/>
          <p:cNvSpPr txBox="1"/>
          <p:nvPr>
            <p:ph type="title"/>
          </p:nvPr>
        </p:nvSpPr>
        <p:spPr>
          <a:xfrm>
            <a:off x="311700" y="3312700"/>
            <a:ext cx="85206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 sz="5200">
                <a:solidFill>
                  <a:srgbClr val="E4E5B8"/>
                </a:solidFill>
                <a:latin typeface="Georgia"/>
                <a:ea typeface="Georgia"/>
                <a:cs typeface="Georgia"/>
                <a:sym typeface="Georgia"/>
              </a:rPr>
              <a:t>Discussion &amp; New Members Introductions</a:t>
            </a:r>
            <a:endParaRPr sz="5200">
              <a:solidFill>
                <a:srgbClr val="E4E5B8"/>
              </a:solidFill>
              <a:latin typeface="Georgia"/>
              <a:ea typeface="Georgia"/>
              <a:cs typeface="Georgia"/>
              <a:sym typeface="Georgia"/>
            </a:endParaRPr>
          </a:p>
        </p:txBody>
      </p:sp>
      <p:pic>
        <p:nvPicPr>
          <p:cNvPr id="289" name="Google Shape;289;p45"/>
          <p:cNvPicPr preferRelativeResize="0"/>
          <p:nvPr/>
        </p:nvPicPr>
        <p:blipFill rotWithShape="1">
          <a:blip r:embed="rId3">
            <a:alphaModFix/>
          </a:blip>
          <a:srcRect b="0" l="0" r="0" t="0"/>
          <a:stretch/>
        </p:blipFill>
        <p:spPr>
          <a:xfrm>
            <a:off x="3648975" y="897800"/>
            <a:ext cx="1846049" cy="18460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46"/>
          <p:cNvSpPr txBox="1"/>
          <p:nvPr>
            <p:ph type="title"/>
          </p:nvPr>
        </p:nvSpPr>
        <p:spPr>
          <a:xfrm>
            <a:off x="1658025" y="264300"/>
            <a:ext cx="72498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296" name="Google Shape;296;p46"/>
          <p:cNvPicPr preferRelativeResize="0"/>
          <p:nvPr/>
        </p:nvPicPr>
        <p:blipFill rotWithShape="1">
          <a:blip r:embed="rId3">
            <a:alphaModFix/>
          </a:blip>
          <a:srcRect b="0" l="0" r="0" t="0"/>
          <a:stretch/>
        </p:blipFill>
        <p:spPr>
          <a:xfrm>
            <a:off x="406550" y="112500"/>
            <a:ext cx="876299" cy="876299"/>
          </a:xfrm>
          <a:prstGeom prst="rect">
            <a:avLst/>
          </a:prstGeom>
          <a:noFill/>
          <a:ln>
            <a:noFill/>
          </a:ln>
        </p:spPr>
      </p:pic>
      <p:sp>
        <p:nvSpPr>
          <p:cNvPr id="297" name="Google Shape;297;p46"/>
          <p:cNvSpPr txBox="1"/>
          <p:nvPr/>
        </p:nvSpPr>
        <p:spPr>
          <a:xfrm>
            <a:off x="472000" y="1464375"/>
            <a:ext cx="8096400" cy="3263100"/>
          </a:xfrm>
          <a:prstGeom prst="rect">
            <a:avLst/>
          </a:prstGeom>
          <a:noFill/>
          <a:ln>
            <a:noFill/>
          </a:ln>
        </p:spPr>
        <p:txBody>
          <a:bodyPr anchorCtr="0" anchor="t" bIns="91425" lIns="91425" spcFirstLastPara="1" rIns="91425" wrap="square" tIns="91425">
            <a:spAutoFit/>
          </a:bodyPr>
          <a:lstStyle/>
          <a:p>
            <a:pPr indent="-387350" lvl="0" marL="457200" marR="0" rtl="0" algn="l">
              <a:lnSpc>
                <a:spcPct val="100000"/>
              </a:lnSpc>
              <a:spcBef>
                <a:spcPts val="0"/>
              </a:spcBef>
              <a:spcAft>
                <a:spcPts val="0"/>
              </a:spcAft>
              <a:buClr>
                <a:srgbClr val="E4E5B8"/>
              </a:buClr>
              <a:buSzPts val="2500"/>
              <a:buFont typeface="Georgia"/>
              <a:buChar char="●"/>
            </a:pPr>
            <a:r>
              <a:rPr b="0" i="0" lang="en" sz="2500" u="none" cap="none" strike="noStrike">
                <a:solidFill>
                  <a:srgbClr val="E4E5B8"/>
                </a:solidFill>
                <a:latin typeface="Georgia"/>
                <a:ea typeface="Georgia"/>
                <a:cs typeface="Georgia"/>
                <a:sym typeface="Georgia"/>
              </a:rPr>
              <a:t>What is your name, pronouns and state (or country/territory)?</a:t>
            </a:r>
            <a:endParaRPr b="0" i="0" sz="2500" u="none" cap="none" strike="noStrike">
              <a:solidFill>
                <a:srgbClr val="E4E5B8"/>
              </a:solidFill>
              <a:latin typeface="Georgia"/>
              <a:ea typeface="Georgia"/>
              <a:cs typeface="Georgia"/>
              <a:sym typeface="Georgia"/>
            </a:endParaRPr>
          </a:p>
          <a:p>
            <a:pPr indent="0" lvl="0" marL="45720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E4E5B8"/>
              </a:solidFill>
              <a:latin typeface="Georgia"/>
              <a:ea typeface="Georgia"/>
              <a:cs typeface="Georgia"/>
              <a:sym typeface="Georgia"/>
            </a:endParaRPr>
          </a:p>
          <a:p>
            <a:pPr indent="-387350" lvl="0" marL="457200" marR="0" rtl="0" algn="l">
              <a:lnSpc>
                <a:spcPct val="200000"/>
              </a:lnSpc>
              <a:spcBef>
                <a:spcPts val="0"/>
              </a:spcBef>
              <a:spcAft>
                <a:spcPts val="0"/>
              </a:spcAft>
              <a:buClr>
                <a:srgbClr val="E4E5B8"/>
              </a:buClr>
              <a:buSzPts val="2500"/>
              <a:buFont typeface="Georgia"/>
              <a:buChar char="●"/>
            </a:pPr>
            <a:r>
              <a:rPr b="0" i="0" lang="en" sz="2500" u="none" cap="none" strike="noStrike">
                <a:solidFill>
                  <a:srgbClr val="E4E5B8"/>
                </a:solidFill>
                <a:latin typeface="Georgia"/>
                <a:ea typeface="Georgia"/>
                <a:cs typeface="Georgia"/>
                <a:sym typeface="Georgia"/>
              </a:rPr>
              <a:t>Where do you work? Is it unionized?</a:t>
            </a:r>
            <a:endParaRPr b="0" i="0" sz="2500" u="none" cap="none" strike="noStrike">
              <a:solidFill>
                <a:srgbClr val="E4E5B8"/>
              </a:solidFill>
              <a:latin typeface="Georgia"/>
              <a:ea typeface="Georgia"/>
              <a:cs typeface="Georgia"/>
              <a:sym typeface="Georgia"/>
            </a:endParaRPr>
          </a:p>
          <a:p>
            <a:pPr indent="-387350" lvl="0" marL="457200" marR="0" rtl="0" algn="l">
              <a:lnSpc>
                <a:spcPct val="200000"/>
              </a:lnSpc>
              <a:spcBef>
                <a:spcPts val="0"/>
              </a:spcBef>
              <a:spcAft>
                <a:spcPts val="0"/>
              </a:spcAft>
              <a:buClr>
                <a:srgbClr val="E4E5B8"/>
              </a:buClr>
              <a:buSzPts val="2500"/>
              <a:buFont typeface="Georgia"/>
              <a:buChar char="●"/>
            </a:pPr>
            <a:r>
              <a:rPr b="0" i="0" lang="en" sz="2500" u="none" cap="none" strike="noStrike">
                <a:solidFill>
                  <a:srgbClr val="E4E5B8"/>
                </a:solidFill>
                <a:latin typeface="Georgia"/>
                <a:ea typeface="Georgia"/>
                <a:cs typeface="Georgia"/>
                <a:sym typeface="Georgia"/>
              </a:rPr>
              <a:t>How did you find out about the People’s School?</a:t>
            </a:r>
            <a:endParaRPr b="0" i="0" sz="2500" u="none" cap="none" strike="noStrike">
              <a:solidFill>
                <a:srgbClr val="E4E5B8"/>
              </a:solidFill>
              <a:latin typeface="Georgia"/>
              <a:ea typeface="Georgia"/>
              <a:cs typeface="Georgia"/>
              <a:sym typeface="Georgia"/>
            </a:endParaRPr>
          </a:p>
          <a:p>
            <a:pPr indent="-387350" lvl="0" marL="457200" marR="0" rtl="0" algn="l">
              <a:lnSpc>
                <a:spcPct val="200000"/>
              </a:lnSpc>
              <a:spcBef>
                <a:spcPts val="0"/>
              </a:spcBef>
              <a:spcAft>
                <a:spcPts val="0"/>
              </a:spcAft>
              <a:buClr>
                <a:srgbClr val="E4E5B8"/>
              </a:buClr>
              <a:buSzPts val="2500"/>
              <a:buFont typeface="Georgia"/>
              <a:buChar char="●"/>
            </a:pPr>
            <a:r>
              <a:rPr b="0" i="0" lang="en" sz="2500" u="none" cap="none" strike="noStrike">
                <a:solidFill>
                  <a:srgbClr val="E4E5B8"/>
                </a:solidFill>
                <a:latin typeface="Georgia"/>
                <a:ea typeface="Georgia"/>
                <a:cs typeface="Georgia"/>
                <a:sym typeface="Georgia"/>
              </a:rPr>
              <a:t>What do you think about tonight's class?</a:t>
            </a:r>
            <a:endParaRPr b="0" i="0" sz="2500" u="none" cap="none" strike="noStrike">
              <a:solidFill>
                <a:srgbClr val="E4E5B8"/>
              </a:solidFill>
              <a:latin typeface="Georgia"/>
              <a:ea typeface="Georgia"/>
              <a:cs typeface="Georgia"/>
              <a:sym typeface="Georgi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7"/>
          <p:cNvSpPr txBox="1"/>
          <p:nvPr>
            <p:ph type="title"/>
          </p:nvPr>
        </p:nvSpPr>
        <p:spPr>
          <a:xfrm>
            <a:off x="311700" y="3312700"/>
            <a:ext cx="85206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 sz="5200">
                <a:solidFill>
                  <a:srgbClr val="E4E5B8"/>
                </a:solidFill>
                <a:latin typeface="Georgia"/>
                <a:ea typeface="Georgia"/>
                <a:cs typeface="Georgia"/>
                <a:sym typeface="Georgia"/>
              </a:rPr>
              <a:t>Atomic Aftermath &amp; The Present Day Nuclear Threat</a:t>
            </a:r>
            <a:endParaRPr sz="5200">
              <a:solidFill>
                <a:srgbClr val="E4E5B8"/>
              </a:solidFill>
              <a:latin typeface="Georgia"/>
              <a:ea typeface="Georgia"/>
              <a:cs typeface="Georgia"/>
              <a:sym typeface="Georgia"/>
            </a:endParaRPr>
          </a:p>
        </p:txBody>
      </p:sp>
      <p:pic>
        <p:nvPicPr>
          <p:cNvPr id="303" name="Google Shape;303;p47"/>
          <p:cNvPicPr preferRelativeResize="0"/>
          <p:nvPr/>
        </p:nvPicPr>
        <p:blipFill rotWithShape="1">
          <a:blip r:embed="rId3">
            <a:alphaModFix/>
          </a:blip>
          <a:srcRect b="0" l="0" r="0" t="0"/>
          <a:stretch/>
        </p:blipFill>
        <p:spPr>
          <a:xfrm>
            <a:off x="3648975" y="897800"/>
            <a:ext cx="1846049" cy="18460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48"/>
          <p:cNvSpPr txBox="1"/>
          <p:nvPr>
            <p:ph type="title"/>
          </p:nvPr>
        </p:nvSpPr>
        <p:spPr>
          <a:xfrm>
            <a:off x="1658025" y="264300"/>
            <a:ext cx="72498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E4E5B8"/>
                </a:solidFill>
                <a:latin typeface="Georgia"/>
                <a:ea typeface="Georgia"/>
                <a:cs typeface="Georgia"/>
                <a:sym typeface="Georgia"/>
              </a:rPr>
              <a:t>Soviet Victory in World War 2</a:t>
            </a:r>
            <a:endParaRPr>
              <a:solidFill>
                <a:srgbClr val="E4E5B8"/>
              </a:solidFill>
              <a:latin typeface="Georgia"/>
              <a:ea typeface="Georgia"/>
              <a:cs typeface="Georgia"/>
              <a:sym typeface="Georgia"/>
            </a:endParaRPr>
          </a:p>
        </p:txBody>
      </p:sp>
      <p:pic>
        <p:nvPicPr>
          <p:cNvPr id="310" name="Google Shape;310;p48"/>
          <p:cNvPicPr preferRelativeResize="0"/>
          <p:nvPr/>
        </p:nvPicPr>
        <p:blipFill rotWithShape="1">
          <a:blip r:embed="rId3">
            <a:alphaModFix/>
          </a:blip>
          <a:srcRect b="0" l="0" r="0" t="0"/>
          <a:stretch/>
        </p:blipFill>
        <p:spPr>
          <a:xfrm>
            <a:off x="406550" y="112500"/>
            <a:ext cx="876299" cy="876299"/>
          </a:xfrm>
          <a:prstGeom prst="rect">
            <a:avLst/>
          </a:prstGeom>
          <a:noFill/>
          <a:ln>
            <a:noFill/>
          </a:ln>
        </p:spPr>
      </p:pic>
      <p:sp>
        <p:nvSpPr>
          <p:cNvPr id="311" name="Google Shape;311;p48"/>
          <p:cNvSpPr txBox="1"/>
          <p:nvPr/>
        </p:nvSpPr>
        <p:spPr>
          <a:xfrm>
            <a:off x="529400" y="1047500"/>
            <a:ext cx="5756700" cy="3648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0" i="0" lang="en" sz="2100" u="none" cap="none" strike="noStrike">
                <a:solidFill>
                  <a:srgbClr val="E4E5B8"/>
                </a:solidFill>
                <a:latin typeface="Georgia"/>
                <a:ea typeface="Georgia"/>
                <a:cs typeface="Georgia"/>
                <a:sym typeface="Georgia"/>
              </a:rPr>
              <a:t>Soviet Invasion Forced Japanese Surrender</a:t>
            </a:r>
            <a:endParaRPr b="0" i="0" sz="2100" u="none" cap="none" strike="noStrike">
              <a:solidFill>
                <a:srgbClr val="E4E5B8"/>
              </a:solidFill>
              <a:latin typeface="Georgia"/>
              <a:ea typeface="Georgia"/>
              <a:cs typeface="Georgia"/>
              <a:sym typeface="Georgia"/>
            </a:endParaRPr>
          </a:p>
          <a:p>
            <a:pPr indent="-304800" lvl="0" marL="457200" marR="0" rtl="0" algn="l">
              <a:lnSpc>
                <a:spcPct val="100000"/>
              </a:lnSpc>
              <a:spcBef>
                <a:spcPts val="0"/>
              </a:spcBef>
              <a:spcAft>
                <a:spcPts val="0"/>
              </a:spcAft>
              <a:buClr>
                <a:srgbClr val="E4E5B8"/>
              </a:buClr>
              <a:buSzPts val="1200"/>
              <a:buFont typeface="Georgia"/>
              <a:buChar char="●"/>
            </a:pPr>
            <a:r>
              <a:rPr b="0" i="0" lang="en" sz="1200" u="none" cap="none" strike="noStrike">
                <a:solidFill>
                  <a:srgbClr val="E4E5B8"/>
                </a:solidFill>
                <a:latin typeface="Georgia"/>
                <a:ea typeface="Georgia"/>
                <a:cs typeface="Georgia"/>
                <a:sym typeface="Georgia"/>
              </a:rPr>
              <a:t>As agreed to multiple times dating back to 1943, the Soviets declared war on Japan on August 7th, 1945 and on August 9th, 1945 the Khingan–Mukden, Harbin–Kirin, and Sungari Offensive Operations began in Manchuria. On August 11th, 1945, the Sakhalin Islands were invaded. On August 13th, Korea was invaded. On August 18th, the Kuril Islands were invaded. On September 2nd, 1945, Japan surrendered.</a:t>
            </a:r>
            <a:endParaRPr b="0" i="0" sz="1200" u="none" cap="none" strike="noStrike">
              <a:solidFill>
                <a:srgbClr val="E4E5B8"/>
              </a:solidFill>
              <a:latin typeface="Georgia"/>
              <a:ea typeface="Georgia"/>
              <a:cs typeface="Georgia"/>
              <a:sym typeface="Georgia"/>
            </a:endParaRPr>
          </a:p>
          <a:p>
            <a:pPr indent="0" lvl="0" marL="9144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E4E5B8"/>
              </a:solidFill>
              <a:latin typeface="Georgia"/>
              <a:ea typeface="Georgia"/>
              <a:cs typeface="Georgia"/>
              <a:sym typeface="Georgia"/>
            </a:endParaRPr>
          </a:p>
          <a:p>
            <a:pPr indent="-304800" lvl="0" marL="457200" marR="0" rtl="0" algn="l">
              <a:lnSpc>
                <a:spcPct val="100000"/>
              </a:lnSpc>
              <a:spcBef>
                <a:spcPts val="0"/>
              </a:spcBef>
              <a:spcAft>
                <a:spcPts val="0"/>
              </a:spcAft>
              <a:buClr>
                <a:srgbClr val="E4E5B8"/>
              </a:buClr>
              <a:buSzPts val="1200"/>
              <a:buFont typeface="Georgia"/>
              <a:buChar char="●"/>
            </a:pPr>
            <a:r>
              <a:rPr b="0" i="0" lang="en" sz="1200" u="none" cap="none" strike="noStrike">
                <a:solidFill>
                  <a:srgbClr val="E4E5B8"/>
                </a:solidFill>
                <a:latin typeface="Georgia"/>
                <a:ea typeface="Georgia"/>
                <a:cs typeface="Georgia"/>
                <a:sym typeface="Georgia"/>
              </a:rPr>
              <a:t>The Japanese leadership already afraid of a Soviet attack because:</a:t>
            </a:r>
            <a:endParaRPr b="0" i="0" sz="1200" u="none" cap="none" strike="noStrike">
              <a:solidFill>
                <a:srgbClr val="E4E5B8"/>
              </a:solidFill>
              <a:latin typeface="Georgia"/>
              <a:ea typeface="Georgia"/>
              <a:cs typeface="Georgia"/>
              <a:sym typeface="Georgia"/>
            </a:endParaRPr>
          </a:p>
          <a:p>
            <a:pPr indent="-304800" lvl="1" marL="1371600" marR="0" rtl="0" algn="l">
              <a:lnSpc>
                <a:spcPct val="100000"/>
              </a:lnSpc>
              <a:spcBef>
                <a:spcPts val="0"/>
              </a:spcBef>
              <a:spcAft>
                <a:spcPts val="0"/>
              </a:spcAft>
              <a:buClr>
                <a:srgbClr val="E4E5B8"/>
              </a:buClr>
              <a:buSzPts val="1200"/>
              <a:buFont typeface="Georgia"/>
              <a:buAutoNum type="alphaLcPeriod"/>
            </a:pPr>
            <a:r>
              <a:rPr b="0" i="0" lang="en" sz="1200" u="none" cap="none" strike="noStrike">
                <a:solidFill>
                  <a:srgbClr val="E4E5B8"/>
                </a:solidFill>
                <a:latin typeface="Georgia"/>
                <a:ea typeface="Georgia"/>
                <a:cs typeface="Georgia"/>
                <a:sym typeface="Georgia"/>
              </a:rPr>
              <a:t>The Japanese forces were all mostly focused south to deal with the other allies, and little was left in the north to defend against a Soviet invasion since they never had to.</a:t>
            </a:r>
            <a:endParaRPr b="0" i="0" sz="1200" u="none" cap="none" strike="noStrike">
              <a:solidFill>
                <a:srgbClr val="E4E5B8"/>
              </a:solidFill>
              <a:latin typeface="Georgia"/>
              <a:ea typeface="Georgia"/>
              <a:cs typeface="Georgia"/>
              <a:sym typeface="Georgia"/>
            </a:endParaRPr>
          </a:p>
          <a:p>
            <a:pPr indent="-304800" lvl="1" marL="1371600" marR="0" rtl="0" algn="l">
              <a:lnSpc>
                <a:spcPct val="100000"/>
              </a:lnSpc>
              <a:spcBef>
                <a:spcPts val="0"/>
              </a:spcBef>
              <a:spcAft>
                <a:spcPts val="0"/>
              </a:spcAft>
              <a:buClr>
                <a:srgbClr val="E4E5B8"/>
              </a:buClr>
              <a:buSzPts val="1200"/>
              <a:buFont typeface="Georgia"/>
              <a:buAutoNum type="alphaLcPeriod"/>
            </a:pPr>
            <a:r>
              <a:rPr b="0" i="0" lang="en" sz="1200" u="none" cap="none" strike="noStrike">
                <a:solidFill>
                  <a:srgbClr val="E4E5B8"/>
                </a:solidFill>
                <a:latin typeface="Georgia"/>
                <a:ea typeface="Georgia"/>
                <a:cs typeface="Georgia"/>
                <a:sym typeface="Georgia"/>
              </a:rPr>
              <a:t>The Soviet invasion was feared to be particularly brutal, seeing what they had done to defeat Nazi Germany in the west.</a:t>
            </a:r>
            <a:endParaRPr b="0" i="0" sz="1200" u="none" cap="none" strike="noStrike">
              <a:solidFill>
                <a:srgbClr val="E4E5B8"/>
              </a:solidFill>
              <a:latin typeface="Georgia"/>
              <a:ea typeface="Georgia"/>
              <a:cs typeface="Georgia"/>
              <a:sym typeface="Georgia"/>
            </a:endParaRPr>
          </a:p>
          <a:p>
            <a:pPr indent="-304800" lvl="1" marL="1371600" marR="0" rtl="0" algn="l">
              <a:lnSpc>
                <a:spcPct val="100000"/>
              </a:lnSpc>
              <a:spcBef>
                <a:spcPts val="0"/>
              </a:spcBef>
              <a:spcAft>
                <a:spcPts val="0"/>
              </a:spcAft>
              <a:buClr>
                <a:srgbClr val="E4E5B8"/>
              </a:buClr>
              <a:buSzPts val="1200"/>
              <a:buFont typeface="Georgia"/>
              <a:buAutoNum type="alphaLcPeriod"/>
            </a:pPr>
            <a:r>
              <a:rPr b="0" i="0" lang="en" sz="1200" u="none" cap="none" strike="noStrike">
                <a:solidFill>
                  <a:srgbClr val="E4E5B8"/>
                </a:solidFill>
                <a:latin typeface="Georgia"/>
                <a:ea typeface="Georgia"/>
                <a:cs typeface="Georgia"/>
                <a:sym typeface="Georgia"/>
              </a:rPr>
              <a:t>A Soviet invasion of Hokkaido would’ve broke the foundation of the Japan, according to the Japanese.</a:t>
            </a:r>
            <a:endParaRPr b="0" i="0" sz="1200" u="none" cap="none" strike="noStrike">
              <a:solidFill>
                <a:srgbClr val="E4E5B8"/>
              </a:solidFill>
              <a:latin typeface="Georgia"/>
              <a:ea typeface="Georgia"/>
              <a:cs typeface="Georgia"/>
              <a:sym typeface="Georgia"/>
            </a:endParaRPr>
          </a:p>
          <a:p>
            <a:pPr indent="-304800" lvl="1" marL="1371600" marR="0" rtl="0" algn="l">
              <a:lnSpc>
                <a:spcPct val="100000"/>
              </a:lnSpc>
              <a:spcBef>
                <a:spcPts val="0"/>
              </a:spcBef>
              <a:spcAft>
                <a:spcPts val="0"/>
              </a:spcAft>
              <a:buClr>
                <a:srgbClr val="E4E5B8"/>
              </a:buClr>
              <a:buSzPts val="1200"/>
              <a:buFont typeface="Georgia"/>
              <a:buAutoNum type="alphaLcPeriod"/>
            </a:pPr>
            <a:r>
              <a:rPr b="0" i="0" lang="en" sz="1200" u="none" cap="none" strike="noStrike">
                <a:solidFill>
                  <a:srgbClr val="E4E5B8"/>
                </a:solidFill>
                <a:latin typeface="Georgia"/>
                <a:ea typeface="Georgia"/>
                <a:cs typeface="Georgia"/>
                <a:sym typeface="Georgia"/>
              </a:rPr>
              <a:t>The Soviets were part of the allies, and could not be a mediator for surrender. </a:t>
            </a:r>
            <a:endParaRPr b="0" i="0" sz="1200" u="none" cap="none" strike="noStrike">
              <a:solidFill>
                <a:srgbClr val="E4E5B8"/>
              </a:solidFill>
              <a:latin typeface="Georgia"/>
              <a:ea typeface="Georgia"/>
              <a:cs typeface="Georgia"/>
              <a:sym typeface="Georgia"/>
            </a:endParaRPr>
          </a:p>
        </p:txBody>
      </p:sp>
      <p:pic>
        <p:nvPicPr>
          <p:cNvPr id="312" name="Google Shape;312;p48"/>
          <p:cNvPicPr preferRelativeResize="0"/>
          <p:nvPr/>
        </p:nvPicPr>
        <p:blipFill rotWithShape="1">
          <a:blip r:embed="rId4">
            <a:alphaModFix/>
          </a:blip>
          <a:srcRect b="0" l="0" r="0" t="0"/>
          <a:stretch/>
        </p:blipFill>
        <p:spPr>
          <a:xfrm>
            <a:off x="6286100" y="264300"/>
            <a:ext cx="2857900" cy="2931332"/>
          </a:xfrm>
          <a:prstGeom prst="rect">
            <a:avLst/>
          </a:prstGeom>
          <a:noFill/>
          <a:ln>
            <a:noFill/>
          </a:ln>
        </p:spPr>
      </p:pic>
      <p:pic>
        <p:nvPicPr>
          <p:cNvPr id="313" name="Google Shape;313;p48"/>
          <p:cNvPicPr preferRelativeResize="0"/>
          <p:nvPr/>
        </p:nvPicPr>
        <p:blipFill rotWithShape="1">
          <a:blip r:embed="rId5">
            <a:alphaModFix/>
          </a:blip>
          <a:srcRect b="0" l="0" r="0" t="0"/>
          <a:stretch/>
        </p:blipFill>
        <p:spPr>
          <a:xfrm>
            <a:off x="6851788" y="3195632"/>
            <a:ext cx="1726531" cy="164307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49"/>
          <p:cNvSpPr txBox="1"/>
          <p:nvPr>
            <p:ph type="title"/>
          </p:nvPr>
        </p:nvSpPr>
        <p:spPr>
          <a:xfrm>
            <a:off x="1658025" y="264300"/>
            <a:ext cx="72498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E4E5B8"/>
                </a:solidFill>
                <a:latin typeface="Georgia"/>
                <a:ea typeface="Georgia"/>
                <a:cs typeface="Georgia"/>
                <a:sym typeface="Georgia"/>
              </a:rPr>
              <a:t>Dawn of the Atomic Age</a:t>
            </a:r>
            <a:endParaRPr>
              <a:solidFill>
                <a:srgbClr val="E4E5B8"/>
              </a:solidFill>
              <a:latin typeface="Georgia"/>
              <a:ea typeface="Georgia"/>
              <a:cs typeface="Georgia"/>
              <a:sym typeface="Georgia"/>
            </a:endParaRPr>
          </a:p>
        </p:txBody>
      </p:sp>
      <p:pic>
        <p:nvPicPr>
          <p:cNvPr id="320" name="Google Shape;320;p49"/>
          <p:cNvPicPr preferRelativeResize="0"/>
          <p:nvPr/>
        </p:nvPicPr>
        <p:blipFill rotWithShape="1">
          <a:blip r:embed="rId3">
            <a:alphaModFix/>
          </a:blip>
          <a:srcRect b="0" l="0" r="0" t="0"/>
          <a:stretch/>
        </p:blipFill>
        <p:spPr>
          <a:xfrm>
            <a:off x="406550" y="112500"/>
            <a:ext cx="876299" cy="876299"/>
          </a:xfrm>
          <a:prstGeom prst="rect">
            <a:avLst/>
          </a:prstGeom>
          <a:noFill/>
          <a:ln>
            <a:noFill/>
          </a:ln>
        </p:spPr>
      </p:pic>
      <p:sp>
        <p:nvSpPr>
          <p:cNvPr id="321" name="Google Shape;321;p49"/>
          <p:cNvSpPr txBox="1"/>
          <p:nvPr/>
        </p:nvSpPr>
        <p:spPr>
          <a:xfrm>
            <a:off x="529400" y="988800"/>
            <a:ext cx="5756700" cy="4002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E4E5B8"/>
                </a:solidFill>
                <a:latin typeface="Georgia"/>
                <a:ea typeface="Georgia"/>
                <a:cs typeface="Georgia"/>
                <a:sym typeface="Georgia"/>
              </a:rPr>
              <a:t>How the Atomic Bombings Changed the World.</a:t>
            </a:r>
            <a:endParaRPr b="0" i="0" sz="2000" u="none" cap="none" strike="noStrike">
              <a:solidFill>
                <a:srgbClr val="E4E5B8"/>
              </a:solidFill>
              <a:latin typeface="Georgia"/>
              <a:ea typeface="Georgia"/>
              <a:cs typeface="Georgia"/>
              <a:sym typeface="Georgia"/>
            </a:endParaRPr>
          </a:p>
          <a:p>
            <a:pPr indent="-304800" lvl="0" marL="457200" marR="0" rtl="0" algn="l">
              <a:lnSpc>
                <a:spcPct val="100000"/>
              </a:lnSpc>
              <a:spcBef>
                <a:spcPts val="0"/>
              </a:spcBef>
              <a:spcAft>
                <a:spcPts val="0"/>
              </a:spcAft>
              <a:buClr>
                <a:srgbClr val="E4E5B8"/>
              </a:buClr>
              <a:buSzPts val="1200"/>
              <a:buFont typeface="Georgia"/>
              <a:buChar char="●"/>
            </a:pPr>
            <a:r>
              <a:rPr b="0" i="0" lang="en" sz="1200" u="none" cap="none" strike="noStrike">
                <a:solidFill>
                  <a:srgbClr val="E4E5B8"/>
                </a:solidFill>
                <a:latin typeface="Georgia"/>
                <a:ea typeface="Georgia"/>
                <a:cs typeface="Georgia"/>
                <a:sym typeface="Georgia"/>
              </a:rPr>
              <a:t>Trinity, Hiroshima and Nagasaki were shots heard around the world. The United States had invented and used a new type of weapon entirely, a weapon that could destroy whole cities or whole bases. They built it, tested it, used it on civilian centers and created a narrative that it ended the deadliest war in human history, and now, was the only nation in possession of a nuclear weapon. The United States had atomic monopoly, and therefore held significantly larger power on the world stage.</a:t>
            </a:r>
            <a:endParaRPr b="0" i="0" sz="1200" u="none" cap="none" strike="noStrike">
              <a:solidFill>
                <a:srgbClr val="E4E5B8"/>
              </a:solidFill>
              <a:latin typeface="Georgia"/>
              <a:ea typeface="Georgia"/>
              <a:cs typeface="Georgia"/>
              <a:sym typeface="Georgia"/>
            </a:endParaRPr>
          </a:p>
          <a:p>
            <a:pPr indent="0" lvl="0" marL="9144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E4E5B8"/>
              </a:solidFill>
              <a:latin typeface="Georgia"/>
              <a:ea typeface="Georgia"/>
              <a:cs typeface="Georgia"/>
              <a:sym typeface="Georgia"/>
            </a:endParaRPr>
          </a:p>
          <a:p>
            <a:pPr indent="-304800" lvl="0" marL="457200" marR="0" rtl="0" algn="l">
              <a:lnSpc>
                <a:spcPct val="100000"/>
              </a:lnSpc>
              <a:spcBef>
                <a:spcPts val="0"/>
              </a:spcBef>
              <a:spcAft>
                <a:spcPts val="0"/>
              </a:spcAft>
              <a:buClr>
                <a:srgbClr val="E4E5B8"/>
              </a:buClr>
              <a:buSzPts val="1200"/>
              <a:buFont typeface="Georgia"/>
              <a:buChar char="●"/>
            </a:pPr>
            <a:r>
              <a:rPr b="0" i="0" lang="en" sz="1200" u="none" cap="none" strike="noStrike">
                <a:solidFill>
                  <a:srgbClr val="E4E5B8"/>
                </a:solidFill>
                <a:latin typeface="Georgia"/>
                <a:ea typeface="Georgia"/>
                <a:cs typeface="Georgia"/>
                <a:sym typeface="Georgia"/>
              </a:rPr>
              <a:t>Luckily, atomic scientists did recognize the needs of the post-war world, and information from the Manhattan Project was successfully relayed to Soviet scientists who were already engaged in their nuclear program. In 1948, American atomic monopoly was shattered when the Soviets successfully tested RDS-1, a plutonium bomb with a force of ~21 kilotons of TNT like that used at Nagasaki, at a site in the Kazakh SSR. </a:t>
            </a:r>
            <a:endParaRPr b="0" i="0" sz="1200" u="none" cap="none" strike="noStrike">
              <a:solidFill>
                <a:srgbClr val="E4E5B8"/>
              </a:solidFill>
              <a:latin typeface="Georgia"/>
              <a:ea typeface="Georgia"/>
              <a:cs typeface="Georgia"/>
              <a:sym typeface="Georgia"/>
            </a:endParaRPr>
          </a:p>
          <a:p>
            <a:pPr indent="0" lvl="0" marL="91440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E4E5B8"/>
              </a:solidFill>
              <a:latin typeface="Georgia"/>
              <a:ea typeface="Georgia"/>
              <a:cs typeface="Georgia"/>
              <a:sym typeface="Georgia"/>
            </a:endParaRPr>
          </a:p>
          <a:p>
            <a:pPr indent="-304800" lvl="0" marL="457200" marR="0" rtl="0" algn="l">
              <a:lnSpc>
                <a:spcPct val="100000"/>
              </a:lnSpc>
              <a:spcBef>
                <a:spcPts val="0"/>
              </a:spcBef>
              <a:spcAft>
                <a:spcPts val="0"/>
              </a:spcAft>
              <a:buClr>
                <a:srgbClr val="E4E5B8"/>
              </a:buClr>
              <a:buSzPts val="1200"/>
              <a:buFont typeface="Georgia"/>
              <a:buChar char="●"/>
            </a:pPr>
            <a:r>
              <a:rPr b="0" i="0" lang="en" sz="1200" u="none" cap="none" strike="noStrike">
                <a:solidFill>
                  <a:srgbClr val="E4E5B8"/>
                </a:solidFill>
                <a:latin typeface="Georgia"/>
                <a:ea typeface="Georgia"/>
                <a:cs typeface="Georgia"/>
                <a:sym typeface="Georgia"/>
              </a:rPr>
              <a:t>This created Mutually Assured Destruction, and though the world has lived in fear of nuclear war between the US and USSR or Russia/China, the lack of atomic monopoly has ensured that no nuclear weapon was used on another nation since 1945. Nagasaki is still the last atomic bombing in war.</a:t>
            </a:r>
            <a:endParaRPr b="0" i="0" sz="1200" u="none" cap="none" strike="noStrike">
              <a:solidFill>
                <a:srgbClr val="E4E5B8"/>
              </a:solidFill>
              <a:latin typeface="Georgia"/>
              <a:ea typeface="Georgia"/>
              <a:cs typeface="Georgia"/>
              <a:sym typeface="Georgia"/>
            </a:endParaRPr>
          </a:p>
        </p:txBody>
      </p:sp>
      <p:pic>
        <p:nvPicPr>
          <p:cNvPr id="322" name="Google Shape;322;p49"/>
          <p:cNvPicPr preferRelativeResize="0"/>
          <p:nvPr/>
        </p:nvPicPr>
        <p:blipFill rotWithShape="1">
          <a:blip r:embed="rId4">
            <a:alphaModFix/>
          </a:blip>
          <a:srcRect b="0" l="0" r="0" t="0"/>
          <a:stretch/>
        </p:blipFill>
        <p:spPr>
          <a:xfrm>
            <a:off x="6286100" y="3028392"/>
            <a:ext cx="2857901" cy="1871910"/>
          </a:xfrm>
          <a:prstGeom prst="rect">
            <a:avLst/>
          </a:prstGeom>
          <a:noFill/>
          <a:ln>
            <a:noFill/>
          </a:ln>
        </p:spPr>
      </p:pic>
      <p:pic>
        <p:nvPicPr>
          <p:cNvPr id="323" name="Google Shape;323;p49"/>
          <p:cNvPicPr preferRelativeResize="0"/>
          <p:nvPr/>
        </p:nvPicPr>
        <p:blipFill rotWithShape="1">
          <a:blip r:embed="rId5">
            <a:alphaModFix/>
          </a:blip>
          <a:srcRect b="0" l="0" r="0" t="0"/>
          <a:stretch/>
        </p:blipFill>
        <p:spPr>
          <a:xfrm>
            <a:off x="6465614" y="112500"/>
            <a:ext cx="2498863" cy="2915900"/>
          </a:xfrm>
          <a:prstGeom prst="rect">
            <a:avLst/>
          </a:prstGeom>
          <a:noFill/>
          <a:ln>
            <a:noFill/>
          </a:ln>
        </p:spPr>
      </p:pic>
      <p:sp>
        <p:nvSpPr>
          <p:cNvPr id="324" name="Google Shape;324;p49"/>
          <p:cNvSpPr txBox="1"/>
          <p:nvPr/>
        </p:nvSpPr>
        <p:spPr>
          <a:xfrm>
            <a:off x="6286100" y="4500100"/>
            <a:ext cx="2376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E4E5B8"/>
                </a:solidFill>
                <a:latin typeface="Georgia"/>
                <a:ea typeface="Georgia"/>
                <a:cs typeface="Georgia"/>
                <a:sym typeface="Georgia"/>
              </a:rPr>
              <a:t>RDS-1</a:t>
            </a:r>
            <a:endParaRPr b="0" i="0" sz="1400" u="none" cap="none" strike="noStrike">
              <a:solidFill>
                <a:srgbClr val="E4E5B8"/>
              </a:solidFill>
              <a:latin typeface="Georgia"/>
              <a:ea typeface="Georgia"/>
              <a:cs typeface="Georgia"/>
              <a:sym typeface="Georgi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50"/>
          <p:cNvSpPr txBox="1"/>
          <p:nvPr>
            <p:ph type="title"/>
          </p:nvPr>
        </p:nvSpPr>
        <p:spPr>
          <a:xfrm>
            <a:off x="1658025" y="264300"/>
            <a:ext cx="72498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E4E5B8"/>
                </a:solidFill>
                <a:latin typeface="Georgia"/>
                <a:ea typeface="Georgia"/>
                <a:cs typeface="Georgia"/>
                <a:sym typeface="Georgia"/>
              </a:rPr>
              <a:t>Present Day Nuclear Threat</a:t>
            </a:r>
            <a:endParaRPr>
              <a:solidFill>
                <a:srgbClr val="E4E5B8"/>
              </a:solidFill>
              <a:latin typeface="Georgia"/>
              <a:ea typeface="Georgia"/>
              <a:cs typeface="Georgia"/>
              <a:sym typeface="Georgia"/>
            </a:endParaRPr>
          </a:p>
        </p:txBody>
      </p:sp>
      <p:pic>
        <p:nvPicPr>
          <p:cNvPr id="331" name="Google Shape;331;p50"/>
          <p:cNvPicPr preferRelativeResize="0"/>
          <p:nvPr/>
        </p:nvPicPr>
        <p:blipFill rotWithShape="1">
          <a:blip r:embed="rId3">
            <a:alphaModFix/>
          </a:blip>
          <a:srcRect b="0" l="0" r="0" t="0"/>
          <a:stretch/>
        </p:blipFill>
        <p:spPr>
          <a:xfrm>
            <a:off x="406550" y="112500"/>
            <a:ext cx="876299" cy="876299"/>
          </a:xfrm>
          <a:prstGeom prst="rect">
            <a:avLst/>
          </a:prstGeom>
          <a:noFill/>
          <a:ln>
            <a:noFill/>
          </a:ln>
        </p:spPr>
      </p:pic>
      <p:sp>
        <p:nvSpPr>
          <p:cNvPr id="332" name="Google Shape;332;p50"/>
          <p:cNvSpPr txBox="1"/>
          <p:nvPr/>
        </p:nvSpPr>
        <p:spPr>
          <a:xfrm>
            <a:off x="95525" y="965725"/>
            <a:ext cx="6092700" cy="404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E4E5B8"/>
                </a:solidFill>
                <a:latin typeface="Georgia"/>
                <a:ea typeface="Georgia"/>
                <a:cs typeface="Georgia"/>
                <a:sym typeface="Georgia"/>
              </a:rPr>
              <a:t>An URGENT Need to Stop Nuclear War</a:t>
            </a:r>
            <a:endParaRPr b="0" i="0" sz="2000" u="none" cap="none" strike="noStrike">
              <a:solidFill>
                <a:srgbClr val="E4E5B8"/>
              </a:solidFill>
              <a:latin typeface="Georgia"/>
              <a:ea typeface="Georgia"/>
              <a:cs typeface="Georgia"/>
              <a:sym typeface="Georgia"/>
            </a:endParaRPr>
          </a:p>
          <a:p>
            <a:pPr indent="-298450" lvl="0" marL="457200" marR="0" rtl="0" algn="l">
              <a:lnSpc>
                <a:spcPct val="100000"/>
              </a:lnSpc>
              <a:spcBef>
                <a:spcPts val="0"/>
              </a:spcBef>
              <a:spcAft>
                <a:spcPts val="0"/>
              </a:spcAft>
              <a:buClr>
                <a:srgbClr val="E4E5B8"/>
              </a:buClr>
              <a:buSzPts val="1100"/>
              <a:buFont typeface="Georgia"/>
              <a:buChar char="●"/>
            </a:pPr>
            <a:r>
              <a:rPr b="0" i="0" lang="en" sz="1100" u="none" cap="none" strike="noStrike">
                <a:solidFill>
                  <a:srgbClr val="E4E5B8"/>
                </a:solidFill>
                <a:latin typeface="Georgia"/>
                <a:ea typeface="Georgia"/>
                <a:cs typeface="Georgia"/>
                <a:sym typeface="Georgia"/>
              </a:rPr>
              <a:t>Humanity is very lucky to have not seen an offensive nuclear attack since Nagasaki. We’ve seen the world come to the brink of nuclear warfare in 1962 with the International Missile Crisis. We’ve seen a lot of nuclear close calls and nuclear blackmail, but we’ve never used the bomb on eachother since 1945.</a:t>
            </a:r>
            <a:endParaRPr b="0" i="0" sz="1100" u="none" cap="none" strike="noStrike">
              <a:solidFill>
                <a:srgbClr val="E4E5B8"/>
              </a:solidFill>
              <a:latin typeface="Georgia"/>
              <a:ea typeface="Georgia"/>
              <a:cs typeface="Georgia"/>
              <a:sym typeface="Georgia"/>
            </a:endParaRPr>
          </a:p>
          <a:p>
            <a:pPr indent="-298450" lvl="0" marL="457200" marR="0" rtl="0" algn="l">
              <a:lnSpc>
                <a:spcPct val="100000"/>
              </a:lnSpc>
              <a:spcBef>
                <a:spcPts val="0"/>
              </a:spcBef>
              <a:spcAft>
                <a:spcPts val="0"/>
              </a:spcAft>
              <a:buClr>
                <a:srgbClr val="E4E5B8"/>
              </a:buClr>
              <a:buSzPts val="1100"/>
              <a:buFont typeface="Georgia"/>
              <a:buChar char="●"/>
            </a:pPr>
            <a:r>
              <a:rPr b="0" i="0" lang="en" sz="1100" u="none" cap="none" strike="noStrike">
                <a:solidFill>
                  <a:srgbClr val="E4E5B8"/>
                </a:solidFill>
                <a:latin typeface="Georgia"/>
                <a:ea typeface="Georgia"/>
                <a:cs typeface="Georgia"/>
                <a:sym typeface="Georgia"/>
              </a:rPr>
              <a:t>Today the situation is deteriorating and the United States and NATO are becoming recklessly closer to a Third World War with Russia and China. The United States has nuclear weapons in Germany, Netherlands, Belgium, Italy and Turkey. The Russian Federation has nuclear weapons in Belarus. Recently Russia suspended participation in all nuclear arms treaties by Feb 2023, and Putin claimed US officials were considering restarting American nuclear tests, which they had been according to multiple US outlets as far back as 2019.</a:t>
            </a:r>
            <a:endParaRPr b="0" i="0" sz="1100" u="none" cap="none" strike="noStrike">
              <a:solidFill>
                <a:srgbClr val="E4E5B8"/>
              </a:solidFill>
              <a:latin typeface="Georgia"/>
              <a:ea typeface="Georgia"/>
              <a:cs typeface="Georgia"/>
              <a:sym typeface="Georgia"/>
            </a:endParaRPr>
          </a:p>
          <a:p>
            <a:pPr indent="-298450" lvl="0" marL="457200" marR="0" rtl="0" algn="l">
              <a:lnSpc>
                <a:spcPct val="100000"/>
              </a:lnSpc>
              <a:spcBef>
                <a:spcPts val="0"/>
              </a:spcBef>
              <a:spcAft>
                <a:spcPts val="0"/>
              </a:spcAft>
              <a:buClr>
                <a:srgbClr val="E4E5B8"/>
              </a:buClr>
              <a:buSzPts val="1100"/>
              <a:buFont typeface="Georgia"/>
              <a:buChar char="●"/>
            </a:pPr>
            <a:r>
              <a:rPr b="0" i="0" lang="en" sz="1100" u="none" cap="none" strike="noStrike">
                <a:solidFill>
                  <a:srgbClr val="E4E5B8"/>
                </a:solidFill>
                <a:latin typeface="Georgia"/>
                <a:ea typeface="Georgia"/>
                <a:cs typeface="Georgia"/>
                <a:sym typeface="Georgia"/>
              </a:rPr>
              <a:t>With depleted uranium rounds being used in the War in Ukraine, suggestions of providing nuclear weapons to Ukraine, the imminent situation with Taiwan and the Middle East  and US possibly looking to restart nuclear testing, the threat of nuclear war is the closest it has been since 1962. This, combined with fascism and militarism arising again, makes the work of anti-imperialism and anti-fascism the most important task of every person, and the ultra-left and liberal efforts to divide the anti-imperialist movement so criminally disgusting. The ultra-left is objectively aiding western imperialism. We say </a:t>
            </a:r>
            <a:r>
              <a:rPr b="1" i="0" lang="en" sz="1100" u="none" cap="none" strike="noStrike">
                <a:solidFill>
                  <a:srgbClr val="E4E5B8"/>
                </a:solidFill>
                <a:latin typeface="Georgia"/>
                <a:ea typeface="Georgia"/>
                <a:cs typeface="Georgia"/>
                <a:sym typeface="Georgia"/>
              </a:rPr>
              <a:t>STOP NUCLEAR WAR</a:t>
            </a:r>
            <a:r>
              <a:rPr b="0" i="0" lang="en" sz="1100" u="none" cap="none" strike="noStrike">
                <a:solidFill>
                  <a:srgbClr val="E4E5B8"/>
                </a:solidFill>
                <a:latin typeface="Georgia"/>
                <a:ea typeface="Georgia"/>
                <a:cs typeface="Georgia"/>
                <a:sym typeface="Georgia"/>
              </a:rPr>
              <a:t> and </a:t>
            </a:r>
            <a:r>
              <a:rPr b="1" i="0" lang="en" sz="1100" u="none" cap="none" strike="noStrike">
                <a:solidFill>
                  <a:srgbClr val="E4E5B8"/>
                </a:solidFill>
                <a:latin typeface="Georgia"/>
                <a:ea typeface="Georgia"/>
                <a:cs typeface="Georgia"/>
                <a:sym typeface="Georgia"/>
              </a:rPr>
              <a:t>STOP NATO</a:t>
            </a:r>
            <a:r>
              <a:rPr b="0" i="0" lang="en" sz="1100" u="none" cap="none" strike="noStrike">
                <a:solidFill>
                  <a:srgbClr val="E4E5B8"/>
                </a:solidFill>
                <a:latin typeface="Georgia"/>
                <a:ea typeface="Georgia"/>
                <a:cs typeface="Georgia"/>
                <a:sym typeface="Georgia"/>
              </a:rPr>
              <a:t>!</a:t>
            </a:r>
            <a:endParaRPr b="0" i="0" sz="1100" u="none" cap="none" strike="noStrike">
              <a:solidFill>
                <a:srgbClr val="E4E5B8"/>
              </a:solidFill>
              <a:latin typeface="Georgia"/>
              <a:ea typeface="Georgia"/>
              <a:cs typeface="Georgia"/>
              <a:sym typeface="Georgia"/>
            </a:endParaRPr>
          </a:p>
          <a:p>
            <a:pPr indent="-298450" lvl="0" marL="457200" marR="0" rtl="0" algn="l">
              <a:lnSpc>
                <a:spcPct val="100000"/>
              </a:lnSpc>
              <a:spcBef>
                <a:spcPts val="0"/>
              </a:spcBef>
              <a:spcAft>
                <a:spcPts val="0"/>
              </a:spcAft>
              <a:buClr>
                <a:srgbClr val="E4E5B8"/>
              </a:buClr>
              <a:buSzPts val="1100"/>
              <a:buFont typeface="Georgia"/>
              <a:buChar char="●"/>
            </a:pPr>
            <a:r>
              <a:rPr lang="en" sz="1100">
                <a:solidFill>
                  <a:srgbClr val="E4E5B8"/>
                </a:solidFill>
                <a:latin typeface="Georgia"/>
                <a:ea typeface="Georgia"/>
                <a:cs typeface="Georgia"/>
                <a:sym typeface="Georgia"/>
              </a:rPr>
              <a:t>Per the Bulletin of Atomic Scientists, we are still online 90 seconds to Midnight. Midnight being nuclear war and destruction. </a:t>
            </a:r>
            <a:endParaRPr sz="1100">
              <a:solidFill>
                <a:srgbClr val="E4E5B8"/>
              </a:solidFill>
              <a:latin typeface="Georgia"/>
              <a:ea typeface="Georgia"/>
              <a:cs typeface="Georgia"/>
              <a:sym typeface="Georgia"/>
            </a:endParaRPr>
          </a:p>
        </p:txBody>
      </p:sp>
      <p:pic>
        <p:nvPicPr>
          <p:cNvPr id="333" name="Google Shape;333;p50"/>
          <p:cNvPicPr preferRelativeResize="0"/>
          <p:nvPr/>
        </p:nvPicPr>
        <p:blipFill rotWithShape="1">
          <a:blip r:embed="rId4">
            <a:alphaModFix/>
          </a:blip>
          <a:srcRect b="0" l="0" r="0" t="0"/>
          <a:stretch/>
        </p:blipFill>
        <p:spPr>
          <a:xfrm>
            <a:off x="6188150" y="2105288"/>
            <a:ext cx="2955851" cy="1769025"/>
          </a:xfrm>
          <a:prstGeom prst="rect">
            <a:avLst/>
          </a:prstGeom>
          <a:noFill/>
          <a:ln>
            <a:noFill/>
          </a:ln>
        </p:spPr>
      </p:pic>
      <p:pic>
        <p:nvPicPr>
          <p:cNvPr id="334" name="Google Shape;334;p50"/>
          <p:cNvPicPr preferRelativeResize="0"/>
          <p:nvPr/>
        </p:nvPicPr>
        <p:blipFill rotWithShape="1">
          <a:blip r:embed="rId5">
            <a:alphaModFix/>
          </a:blip>
          <a:srcRect b="0" l="0" r="45864" t="0"/>
          <a:stretch/>
        </p:blipFill>
        <p:spPr>
          <a:xfrm>
            <a:off x="6188150" y="1101300"/>
            <a:ext cx="2955851" cy="1004000"/>
          </a:xfrm>
          <a:prstGeom prst="rect">
            <a:avLst/>
          </a:prstGeom>
          <a:noFill/>
          <a:ln>
            <a:noFill/>
          </a:ln>
        </p:spPr>
      </p:pic>
      <p:pic>
        <p:nvPicPr>
          <p:cNvPr id="335" name="Google Shape;335;p50"/>
          <p:cNvPicPr preferRelativeResize="0"/>
          <p:nvPr/>
        </p:nvPicPr>
        <p:blipFill rotWithShape="1">
          <a:blip r:embed="rId6">
            <a:alphaModFix/>
          </a:blip>
          <a:srcRect b="35479" l="0" r="0" t="14309"/>
          <a:stretch/>
        </p:blipFill>
        <p:spPr>
          <a:xfrm>
            <a:off x="6188150" y="3877722"/>
            <a:ext cx="2955848" cy="111307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id="340" name="Google Shape;340;p51"/>
          <p:cNvPicPr preferRelativeResize="0"/>
          <p:nvPr/>
        </p:nvPicPr>
        <p:blipFill rotWithShape="1">
          <a:blip r:embed="rId3">
            <a:alphaModFix/>
          </a:blip>
          <a:srcRect b="0" l="0" r="0" t="0"/>
          <a:stretch/>
        </p:blipFill>
        <p:spPr>
          <a:xfrm>
            <a:off x="4182251" y="152400"/>
            <a:ext cx="779501" cy="779501"/>
          </a:xfrm>
          <a:prstGeom prst="rect">
            <a:avLst/>
          </a:prstGeom>
          <a:noFill/>
          <a:ln>
            <a:noFill/>
          </a:ln>
        </p:spPr>
      </p:pic>
      <p:sp>
        <p:nvSpPr>
          <p:cNvPr id="341" name="Google Shape;341;p51"/>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51"/>
          <p:cNvSpPr txBox="1"/>
          <p:nvPr/>
        </p:nvSpPr>
        <p:spPr>
          <a:xfrm>
            <a:off x="1551650" y="4638800"/>
            <a:ext cx="6036600" cy="32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rgbClr val="E4E5B8"/>
                </a:solidFill>
                <a:latin typeface="Georgia"/>
                <a:ea typeface="Georgia"/>
                <a:cs typeface="Georgia"/>
                <a:sym typeface="Georgia"/>
              </a:rPr>
              <a:t>Nuclear War Simulation - *This video may not be accurate, only meant to show you the destruction of nuclear war*</a:t>
            </a:r>
            <a:endParaRPr b="0" i="0" sz="900" u="none" cap="none" strike="noStrike">
              <a:solidFill>
                <a:srgbClr val="E4E5B8"/>
              </a:solidFill>
              <a:latin typeface="Georgia"/>
              <a:ea typeface="Georgia"/>
              <a:cs typeface="Georgia"/>
              <a:sym typeface="Georgia"/>
            </a:endParaRPr>
          </a:p>
        </p:txBody>
      </p:sp>
      <p:pic>
        <p:nvPicPr>
          <p:cNvPr descr="&quot;World War 3 (Hour by Hour)&#10;&#10;&#10;According to a survey prepared by the FAS and NRDC, there are approximately 23,300 nuclear weapons in the world stored at some 111 sites in 14 countries.&#10;&#10;&#10;stage exchange of strikes&#10;&#10;&#10;lead - 3 hours, casualties - 2.6 million&#10;&#10;&#10;After it started, and As the nuclear threshold is crossed, the fighting escalates into a tactical nuclear war in Europe. Russia sends 300 nuclear warheads using aircraft and short-range missiles to hit NATO bases and advancing troops. NATO responds with about 180 nuclear warheads from aircraft.&#10;&#10;&#10;nuclear war part one - 45 minutes - 3.4 million casualties&#10;&#10;&#10;When Europe is destroyed, NATO launches a strategic nuclear strike of 600 warheads of U.S. land and submarine missiles aimed at Russian nuclear forces. Before it loses its weapons systems, Russia fires warning shots, responding with missiles launched from launchers, vehicles, and submarines.&#10;&#10;&#10;nuclear war part two - attack on strategic centers - 45 minute casualties 85.3 million&#10;&#10;&#10;The main purpose of the first nuclear strike is not to kill as many people as possible, but to destroy the very possibility of a retaliatory or second strike. All means of application have priority targets. These are primarily missile launch silos, military installations, large cities, large industrial plants, dams. If the power industry, the military, the government, if the power generation and transmission facilities are destroyed - the state will be destroyed irreversibly. In order to prevent reconstruction of the other side, Russia and NATO are striking at 30 of the most populated cities and economic centers of each other, using 5-10 warheads in each city, depending on the size of the population.&#10;&#10;&#10;As a result of the nuclear exchange, the number of direct casualties, including deaths (34.1 million) and injuries (57.4 million), from the series of nuclear exchanges.&#10;&#10;&#10;Stage 2 nuclear fallout&#10;&#10;&#10;The horror of radioactive fallout lies in its ability to spread radiation over a wide area, affecting people, animals, and the environment. Exposure to high levels of radiation can cause acute radiation sickness, which can lead to symptoms such as nausea, vomiting, diarrhea, and fatigue. In severe cases, radiation sickness can be fatal.&#10;&#10;&#10;27 million more people will die.&#10;&#10;&#10;Stage 3 nuclear winter and famine&#10;&#10;&#10;The biosphere received such a blow that it is unlikely to recover and return to its original state. The ecosystem of the equatorial zone, which is tuned to almost constant temperatures, will be particularly affected. There, even if forests are not burned, higher forms of life will disappear, apparently, completely or almost completely. &#10;&#10;&#10;According to scientists, about 5 billion people in 2 years may die as a result of a nuclear war between the U.S. and Russia, which confirms the need for global cooperation to prevent it.&#10;&#10;&#10;Let's say no to any war! And it is better to create something new than to destroy ourselves.&quot;" id="343" name="Google Shape;343;p51" title="Nuclear War AI Simulation - Russia vs  NATO">
            <a:hlinkClick r:id="rId4"/>
          </p:cNvPr>
          <p:cNvPicPr preferRelativeResize="0"/>
          <p:nvPr/>
        </p:nvPicPr>
        <p:blipFill rotWithShape="1">
          <a:blip r:embed="rId5">
            <a:alphaModFix/>
          </a:blip>
          <a:srcRect b="0" l="0" r="0" t="0"/>
          <a:stretch/>
        </p:blipFill>
        <p:spPr>
          <a:xfrm>
            <a:off x="1645925" y="1089200"/>
            <a:ext cx="5869500" cy="354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000"/>
                                        <p:tgtEl>
                                          <p:spTgt spid="3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p52"/>
          <p:cNvPicPr preferRelativeResize="0"/>
          <p:nvPr/>
        </p:nvPicPr>
        <p:blipFill rotWithShape="1">
          <a:blip r:embed="rId3">
            <a:alphaModFix/>
          </a:blip>
          <a:srcRect b="0" l="0" r="0" t="0"/>
          <a:stretch/>
        </p:blipFill>
        <p:spPr>
          <a:xfrm>
            <a:off x="4182251" y="152400"/>
            <a:ext cx="779501" cy="779501"/>
          </a:xfrm>
          <a:prstGeom prst="rect">
            <a:avLst/>
          </a:prstGeom>
          <a:noFill/>
          <a:ln>
            <a:noFill/>
          </a:ln>
        </p:spPr>
      </p:pic>
      <p:sp>
        <p:nvSpPr>
          <p:cNvPr id="349" name="Google Shape;349;p52"/>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52"/>
          <p:cNvSpPr txBox="1"/>
          <p:nvPr/>
        </p:nvSpPr>
        <p:spPr>
          <a:xfrm>
            <a:off x="1551650" y="4638800"/>
            <a:ext cx="6036600" cy="32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lang="en" sz="900">
                <a:solidFill>
                  <a:srgbClr val="E4E5B8"/>
                </a:solidFill>
                <a:latin typeface="Georgia"/>
                <a:ea typeface="Georgia"/>
                <a:cs typeface="Georgia"/>
                <a:sym typeface="Georgia"/>
              </a:rPr>
              <a:t>Scene from “The Day After”</a:t>
            </a:r>
            <a:endParaRPr b="0" i="0" sz="900" u="none" cap="none" strike="noStrike">
              <a:solidFill>
                <a:srgbClr val="E4E5B8"/>
              </a:solidFill>
              <a:latin typeface="Georgia"/>
              <a:ea typeface="Georgia"/>
              <a:cs typeface="Georgia"/>
              <a:sym typeface="Georgia"/>
            </a:endParaRPr>
          </a:p>
        </p:txBody>
      </p:sp>
      <p:pic>
        <p:nvPicPr>
          <p:cNvPr descr="In the mid-1980s, the U.S. is poised on the brink of nuclear war. This shadow looms over the residents of a small town in Kansas as they continue their daily lives. Dr. Russell Oakes (Jason Robards) maintains his busy schedule at the hospital, Denise Dahlberg prepares for her upcoming wedding, and Stephen Klein (Steve Guttenberg) is deep in his graduate studies. When the unthinkable happens and the bombs come down, the town's residents are thrust into the horrors of nuclear winter." id="351" name="Google Shape;351;p52" title="The Day After (1983)">
            <a:hlinkClick r:id="rId4"/>
          </p:cNvPr>
          <p:cNvPicPr preferRelativeResize="0"/>
          <p:nvPr/>
        </p:nvPicPr>
        <p:blipFill>
          <a:blip r:embed="rId5">
            <a:alphaModFix/>
          </a:blip>
          <a:stretch>
            <a:fillRect/>
          </a:stretch>
        </p:blipFill>
        <p:spPr>
          <a:xfrm>
            <a:off x="1247838" y="931900"/>
            <a:ext cx="6665675" cy="3749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1000"/>
                                        <p:tgtEl>
                                          <p:spTgt spid="3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53"/>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53"/>
          <p:cNvSpPr txBox="1"/>
          <p:nvPr>
            <p:ph type="title"/>
          </p:nvPr>
        </p:nvSpPr>
        <p:spPr>
          <a:xfrm>
            <a:off x="1658025" y="264300"/>
            <a:ext cx="72498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E4E5B8"/>
                </a:solidFill>
                <a:latin typeface="Georgia"/>
                <a:ea typeface="Georgia"/>
                <a:cs typeface="Georgia"/>
                <a:sym typeface="Georgia"/>
              </a:rPr>
              <a:t>Book References</a:t>
            </a:r>
            <a:r>
              <a:rPr lang="en">
                <a:solidFill>
                  <a:srgbClr val="E4E5B8"/>
                </a:solidFill>
                <a:latin typeface="Georgia"/>
                <a:ea typeface="Georgia"/>
                <a:cs typeface="Georgia"/>
                <a:sym typeface="Georgia"/>
              </a:rPr>
              <a:t>: </a:t>
            </a:r>
            <a:endParaRPr>
              <a:solidFill>
                <a:srgbClr val="E4E5B8"/>
              </a:solidFill>
              <a:latin typeface="Georgia"/>
              <a:ea typeface="Georgia"/>
              <a:cs typeface="Georgia"/>
              <a:sym typeface="Georgia"/>
            </a:endParaRPr>
          </a:p>
        </p:txBody>
      </p:sp>
      <p:pic>
        <p:nvPicPr>
          <p:cNvPr id="358" name="Google Shape;358;p53"/>
          <p:cNvPicPr preferRelativeResize="0"/>
          <p:nvPr/>
        </p:nvPicPr>
        <p:blipFill rotWithShape="1">
          <a:blip r:embed="rId3">
            <a:alphaModFix/>
          </a:blip>
          <a:srcRect b="0" l="0" r="0" t="0"/>
          <a:stretch/>
        </p:blipFill>
        <p:spPr>
          <a:xfrm>
            <a:off x="406550" y="112500"/>
            <a:ext cx="876299" cy="876299"/>
          </a:xfrm>
          <a:prstGeom prst="rect">
            <a:avLst/>
          </a:prstGeom>
          <a:noFill/>
          <a:ln>
            <a:noFill/>
          </a:ln>
        </p:spPr>
      </p:pic>
      <p:sp>
        <p:nvSpPr>
          <p:cNvPr id="359" name="Google Shape;359;p53"/>
          <p:cNvSpPr txBox="1"/>
          <p:nvPr/>
        </p:nvSpPr>
        <p:spPr>
          <a:xfrm>
            <a:off x="109175" y="988800"/>
            <a:ext cx="8847900" cy="42297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00000"/>
              </a:lnSpc>
              <a:spcBef>
                <a:spcPts val="0"/>
              </a:spcBef>
              <a:spcAft>
                <a:spcPts val="0"/>
              </a:spcAft>
              <a:buClr>
                <a:srgbClr val="E4E5B8"/>
              </a:buClr>
              <a:buSzPts val="1600"/>
              <a:buFont typeface="Georgia"/>
              <a:buChar char="●"/>
            </a:pPr>
            <a:r>
              <a:rPr lang="en" sz="1600">
                <a:solidFill>
                  <a:srgbClr val="E4E5B8"/>
                </a:solidFill>
                <a:latin typeface="Georgia"/>
                <a:ea typeface="Georgia"/>
                <a:cs typeface="Georgia"/>
                <a:sym typeface="Georgia"/>
              </a:rPr>
              <a:t>List of Book References: </a:t>
            </a:r>
            <a:endParaRPr sz="1600">
              <a:solidFill>
                <a:srgbClr val="E4E5B8"/>
              </a:solidFill>
              <a:latin typeface="Georgia"/>
              <a:ea typeface="Georgia"/>
              <a:cs typeface="Georgia"/>
              <a:sym typeface="Georgia"/>
            </a:endParaRPr>
          </a:p>
          <a:p>
            <a:pPr indent="0" lvl="0" marL="0" rtl="0" algn="l">
              <a:lnSpc>
                <a:spcPct val="115000"/>
              </a:lnSpc>
              <a:spcBef>
                <a:spcPts val="1200"/>
              </a:spcBef>
              <a:spcAft>
                <a:spcPts val="1200"/>
              </a:spcAft>
              <a:buNone/>
            </a:pPr>
            <a:r>
              <a:rPr lang="en" sz="1600">
                <a:solidFill>
                  <a:srgbClr val="E4E5B8"/>
                </a:solidFill>
                <a:latin typeface="Georgia"/>
                <a:ea typeface="Georgia"/>
                <a:cs typeface="Georgia"/>
                <a:sym typeface="Georgia"/>
              </a:rPr>
              <a:t>H</a:t>
            </a:r>
            <a:r>
              <a:rPr lang="en" sz="1600">
                <a:solidFill>
                  <a:srgbClr val="E4E5B8"/>
                </a:solidFill>
                <a:latin typeface="Georgia"/>
                <a:ea typeface="Georgia"/>
                <a:cs typeface="Georgia"/>
                <a:sym typeface="Georgia"/>
              </a:rPr>
              <a:t>iroshima - John Hersey</a:t>
            </a:r>
            <a:br>
              <a:rPr lang="en" sz="1600">
                <a:solidFill>
                  <a:srgbClr val="E4E5B8"/>
                </a:solidFill>
                <a:latin typeface="Georgia"/>
                <a:ea typeface="Georgia"/>
                <a:cs typeface="Georgia"/>
                <a:sym typeface="Georgia"/>
              </a:rPr>
            </a:br>
            <a:r>
              <a:rPr lang="en" sz="1600">
                <a:solidFill>
                  <a:srgbClr val="E4E5B8"/>
                </a:solidFill>
                <a:latin typeface="Georgia"/>
                <a:ea typeface="Georgia"/>
                <a:cs typeface="Georgia"/>
                <a:sym typeface="Georgia"/>
              </a:rPr>
              <a:t>I</a:t>
            </a:r>
            <a:r>
              <a:rPr lang="en" sz="1600">
                <a:solidFill>
                  <a:srgbClr val="E4E5B8"/>
                </a:solidFill>
                <a:latin typeface="Georgia"/>
                <a:ea typeface="Georgia"/>
                <a:cs typeface="Georgia"/>
                <a:sym typeface="Georgia"/>
              </a:rPr>
              <a:t> Was There - William D. Leahy</a:t>
            </a:r>
            <a:br>
              <a:rPr lang="en" sz="1600">
                <a:solidFill>
                  <a:srgbClr val="E4E5B8"/>
                </a:solidFill>
                <a:latin typeface="Georgia"/>
                <a:ea typeface="Georgia"/>
                <a:cs typeface="Georgia"/>
                <a:sym typeface="Georgia"/>
              </a:rPr>
            </a:br>
            <a:r>
              <a:rPr lang="en" sz="1600">
                <a:solidFill>
                  <a:srgbClr val="E4E5B8"/>
                </a:solidFill>
                <a:latin typeface="Georgia"/>
                <a:ea typeface="Georgia"/>
                <a:cs typeface="Georgia"/>
                <a:sym typeface="Georgia"/>
              </a:rPr>
              <a:t>Speaking Frankly - James F. Byrnes</a:t>
            </a:r>
            <a:br>
              <a:rPr lang="en" sz="1600">
                <a:solidFill>
                  <a:srgbClr val="E4E5B8"/>
                </a:solidFill>
                <a:latin typeface="Georgia"/>
                <a:ea typeface="Georgia"/>
                <a:cs typeface="Georgia"/>
                <a:sym typeface="Georgia"/>
              </a:rPr>
            </a:br>
            <a:r>
              <a:rPr lang="en" sz="1600">
                <a:solidFill>
                  <a:srgbClr val="E4E5B8"/>
                </a:solidFill>
                <a:latin typeface="Georgia"/>
                <a:ea typeface="Georgia"/>
                <a:cs typeface="Georgia"/>
                <a:sym typeface="Georgia"/>
              </a:rPr>
              <a:t>All in one Lifetime - James F. Byrnes</a:t>
            </a:r>
            <a:br>
              <a:rPr lang="en" sz="1600">
                <a:solidFill>
                  <a:srgbClr val="E4E5B8"/>
                </a:solidFill>
                <a:latin typeface="Georgia"/>
                <a:ea typeface="Georgia"/>
                <a:cs typeface="Georgia"/>
                <a:sym typeface="Georgia"/>
              </a:rPr>
            </a:br>
            <a:r>
              <a:rPr lang="en" sz="1600">
                <a:solidFill>
                  <a:srgbClr val="E4E5B8"/>
                </a:solidFill>
                <a:latin typeface="Georgia"/>
                <a:ea typeface="Georgia"/>
                <a:cs typeface="Georgia"/>
                <a:sym typeface="Georgia"/>
              </a:rPr>
              <a:t>Prompt and Utter Destruction - J. Samuel Walker</a:t>
            </a:r>
            <a:br>
              <a:rPr lang="en" sz="1600">
                <a:solidFill>
                  <a:srgbClr val="E4E5B8"/>
                </a:solidFill>
                <a:latin typeface="Georgia"/>
                <a:ea typeface="Georgia"/>
                <a:cs typeface="Georgia"/>
                <a:sym typeface="Georgia"/>
              </a:rPr>
            </a:br>
            <a:r>
              <a:rPr lang="en" sz="1600">
                <a:solidFill>
                  <a:srgbClr val="E4E5B8"/>
                </a:solidFill>
                <a:latin typeface="Georgia"/>
                <a:ea typeface="Georgia"/>
                <a:cs typeface="Georgia"/>
                <a:sym typeface="Georgia"/>
              </a:rPr>
              <a:t>Hiroshima Nagasaki - Paul Ham</a:t>
            </a:r>
            <a:br>
              <a:rPr lang="en" sz="1600">
                <a:solidFill>
                  <a:srgbClr val="E4E5B8"/>
                </a:solidFill>
                <a:latin typeface="Georgia"/>
                <a:ea typeface="Georgia"/>
                <a:cs typeface="Georgia"/>
                <a:sym typeface="Georgia"/>
              </a:rPr>
            </a:br>
            <a:r>
              <a:rPr lang="en" sz="1600">
                <a:solidFill>
                  <a:srgbClr val="E4E5B8"/>
                </a:solidFill>
                <a:latin typeface="Georgia"/>
                <a:ea typeface="Georgia"/>
                <a:cs typeface="Georgia"/>
                <a:sym typeface="Georgia"/>
              </a:rPr>
              <a:t>Journey To The Missouri - Toshikazu Kase</a:t>
            </a:r>
            <a:br>
              <a:rPr lang="en" sz="1600">
                <a:solidFill>
                  <a:srgbClr val="E4E5B8"/>
                </a:solidFill>
                <a:latin typeface="Georgia"/>
                <a:ea typeface="Georgia"/>
                <a:cs typeface="Georgia"/>
                <a:sym typeface="Georgia"/>
              </a:rPr>
            </a:br>
            <a:r>
              <a:rPr lang="en" sz="1600">
                <a:solidFill>
                  <a:srgbClr val="E4E5B8"/>
                </a:solidFill>
                <a:latin typeface="Georgia"/>
                <a:ea typeface="Georgia"/>
                <a:cs typeface="Georgia"/>
                <a:sym typeface="Georgia"/>
              </a:rPr>
              <a:t>Racing the Enemy - Tsuyoshi Hasegawa</a:t>
            </a:r>
            <a:br>
              <a:rPr lang="en" sz="1600">
                <a:solidFill>
                  <a:srgbClr val="E4E5B8"/>
                </a:solidFill>
                <a:latin typeface="Georgia"/>
                <a:ea typeface="Georgia"/>
                <a:cs typeface="Georgia"/>
                <a:sym typeface="Georgia"/>
              </a:rPr>
            </a:br>
            <a:r>
              <a:rPr lang="en" sz="1600">
                <a:solidFill>
                  <a:srgbClr val="E4E5B8"/>
                </a:solidFill>
                <a:latin typeface="Georgia"/>
                <a:ea typeface="Georgia"/>
                <a:cs typeface="Georgia"/>
                <a:sym typeface="Georgia"/>
              </a:rPr>
              <a:t>American Prometheus: The Triumph and Tragedy of J. Robert Oppenheimer - Kai Bird and Martin J. Sherwin</a:t>
            </a:r>
            <a:br>
              <a:rPr lang="en" sz="1600">
                <a:solidFill>
                  <a:srgbClr val="E4E5B8"/>
                </a:solidFill>
                <a:latin typeface="Georgia"/>
                <a:ea typeface="Georgia"/>
                <a:cs typeface="Georgia"/>
                <a:sym typeface="Georgia"/>
              </a:rPr>
            </a:br>
            <a:r>
              <a:rPr lang="en" sz="1600">
                <a:solidFill>
                  <a:srgbClr val="E4E5B8"/>
                </a:solidFill>
                <a:latin typeface="Georgia"/>
                <a:ea typeface="Georgia"/>
                <a:cs typeface="Georgia"/>
                <a:sym typeface="Georgia"/>
              </a:rPr>
              <a:t>Bomber Offensive - Arthur Harris</a:t>
            </a:r>
            <a:br>
              <a:rPr lang="en" sz="1600">
                <a:solidFill>
                  <a:srgbClr val="E4E5B8"/>
                </a:solidFill>
                <a:latin typeface="Georgia"/>
                <a:ea typeface="Georgia"/>
                <a:cs typeface="Georgia"/>
                <a:sym typeface="Georgia"/>
              </a:rPr>
            </a:br>
            <a:r>
              <a:rPr lang="en" sz="1600">
                <a:solidFill>
                  <a:srgbClr val="E4E5B8"/>
                </a:solidFill>
                <a:latin typeface="Georgia"/>
                <a:ea typeface="Georgia"/>
                <a:cs typeface="Georgia"/>
                <a:sym typeface="Georgia"/>
              </a:rPr>
              <a:t>Henry L. Stimson: The First Wise Man - David F. Schmitz</a:t>
            </a:r>
            <a:br>
              <a:rPr lang="en" sz="1600">
                <a:solidFill>
                  <a:srgbClr val="E4E5B8"/>
                </a:solidFill>
                <a:latin typeface="Georgia"/>
                <a:ea typeface="Georgia"/>
                <a:cs typeface="Georgia"/>
                <a:sym typeface="Georgia"/>
              </a:rPr>
            </a:br>
            <a:r>
              <a:rPr lang="en" sz="1600">
                <a:solidFill>
                  <a:srgbClr val="E4E5B8"/>
                </a:solidFill>
                <a:latin typeface="Georgia"/>
                <a:ea typeface="Georgia"/>
                <a:cs typeface="Georgia"/>
                <a:sym typeface="Georgia"/>
              </a:rPr>
              <a:t>Memoirs of Harry S.Truman</a:t>
            </a:r>
            <a:endParaRPr sz="1600">
              <a:solidFill>
                <a:srgbClr val="E4E5B8"/>
              </a:solidFill>
              <a:latin typeface="Georgia"/>
              <a:ea typeface="Georgia"/>
              <a:cs typeface="Georgia"/>
              <a:sym typeface="Georgi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4"/>
          <p:cNvSpPr txBox="1"/>
          <p:nvPr>
            <p:ph type="title"/>
          </p:nvPr>
        </p:nvSpPr>
        <p:spPr>
          <a:xfrm>
            <a:off x="311700" y="3312700"/>
            <a:ext cx="85206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 sz="5200">
                <a:solidFill>
                  <a:srgbClr val="E4E5B8"/>
                </a:solidFill>
                <a:latin typeface="Georgia"/>
                <a:ea typeface="Georgia"/>
                <a:cs typeface="Georgia"/>
                <a:sym typeface="Georgia"/>
              </a:rPr>
              <a:t>Discussion &amp; Wrap Up </a:t>
            </a:r>
            <a:endParaRPr sz="5200">
              <a:solidFill>
                <a:srgbClr val="E4E5B8"/>
              </a:solidFill>
              <a:latin typeface="Georgia"/>
              <a:ea typeface="Georgia"/>
              <a:cs typeface="Georgia"/>
              <a:sym typeface="Georgia"/>
            </a:endParaRPr>
          </a:p>
        </p:txBody>
      </p:sp>
      <p:pic>
        <p:nvPicPr>
          <p:cNvPr id="365" name="Google Shape;365;p54"/>
          <p:cNvPicPr preferRelativeResize="0"/>
          <p:nvPr/>
        </p:nvPicPr>
        <p:blipFill rotWithShape="1">
          <a:blip r:embed="rId3">
            <a:alphaModFix/>
          </a:blip>
          <a:srcRect b="0" l="0" r="0" t="0"/>
          <a:stretch/>
        </p:blipFill>
        <p:spPr>
          <a:xfrm>
            <a:off x="3648975" y="897800"/>
            <a:ext cx="1846049" cy="18460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28"/>
          <p:cNvPicPr preferRelativeResize="0"/>
          <p:nvPr/>
        </p:nvPicPr>
        <p:blipFill rotWithShape="1">
          <a:blip r:embed="rId3">
            <a:alphaModFix/>
          </a:blip>
          <a:srcRect b="0" l="0" r="0" t="0"/>
          <a:stretch/>
        </p:blipFill>
        <p:spPr>
          <a:xfrm>
            <a:off x="4182251" y="152400"/>
            <a:ext cx="779501" cy="779501"/>
          </a:xfrm>
          <a:prstGeom prst="rect">
            <a:avLst/>
          </a:prstGeom>
          <a:noFill/>
          <a:ln>
            <a:noFill/>
          </a:ln>
        </p:spPr>
      </p:pic>
      <p:sp>
        <p:nvSpPr>
          <p:cNvPr id="121" name="Google Shape;121;p28"/>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28"/>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rgbClr val="E4E5B8"/>
                </a:solidFill>
                <a:latin typeface="Georgia"/>
                <a:ea typeface="Georgia"/>
                <a:cs typeface="Georgia"/>
                <a:sym typeface="Georgia"/>
              </a:rPr>
              <a:t>Atomic Bombing of </a:t>
            </a:r>
            <a:r>
              <a:rPr i="1" lang="en">
                <a:solidFill>
                  <a:srgbClr val="E4E5B8"/>
                </a:solidFill>
                <a:latin typeface="Georgia"/>
                <a:ea typeface="Georgia"/>
                <a:cs typeface="Georgia"/>
                <a:sym typeface="Georgia"/>
              </a:rPr>
              <a:t>Hiroshima</a:t>
            </a:r>
            <a:r>
              <a:rPr b="0" i="1" lang="en" sz="1400" u="none" cap="none" strike="noStrike">
                <a:solidFill>
                  <a:srgbClr val="E4E5B8"/>
                </a:solidFill>
                <a:latin typeface="Georgia"/>
                <a:ea typeface="Georgia"/>
                <a:cs typeface="Georgia"/>
                <a:sym typeface="Georgia"/>
              </a:rPr>
              <a:t>, Japan, on August </a:t>
            </a:r>
            <a:r>
              <a:rPr i="1" lang="en">
                <a:solidFill>
                  <a:srgbClr val="E4E5B8"/>
                </a:solidFill>
                <a:latin typeface="Georgia"/>
                <a:ea typeface="Georgia"/>
                <a:cs typeface="Georgia"/>
                <a:sym typeface="Georgia"/>
              </a:rPr>
              <a:t>6</a:t>
            </a:r>
            <a:r>
              <a:rPr b="0" i="1" lang="en" sz="1400" u="none" cap="none" strike="noStrike">
                <a:solidFill>
                  <a:srgbClr val="E4E5B8"/>
                </a:solidFill>
                <a:latin typeface="Georgia"/>
                <a:ea typeface="Georgia"/>
                <a:cs typeface="Georgia"/>
                <a:sym typeface="Georgia"/>
              </a:rPr>
              <a:t>th, 1945</a:t>
            </a:r>
            <a:endParaRPr b="0" i="0" sz="1400" u="none" cap="none" strike="noStrike">
              <a:solidFill>
                <a:srgbClr val="E4E5B8"/>
              </a:solidFill>
              <a:latin typeface="Georgia"/>
              <a:ea typeface="Georgia"/>
              <a:cs typeface="Georgia"/>
              <a:sym typeface="Georgia"/>
            </a:endParaRPr>
          </a:p>
        </p:txBody>
      </p:sp>
      <p:pic>
        <p:nvPicPr>
          <p:cNvPr descr="Spectacular colorized footage of both atomic bomb attacks by the USA on the Japanese cities Hiroshima and Nagasaki on respectively 6 and 9 August 1945. About 250,000 persons lost their lives during these attacks and hundreds of thousands suffered from ill health due to the intense radiation, especially cancer and leukemia.&#10;&#10;*NOTICE: Due to the very controverse nature of this topic, in particular as regards the need (or not) to take the decision by the US to deploy two atomic bombs on Japan, the comments section got totally out of hand. Therefore as of 2 August 2023 the ability to comment under this video is now permanently switched-off. This channel is dedicated to history, not to become a free-for-all sewer. I am sorry, but I have no other choice* .&#10;&#10;Some people close to the epicentre simply evaporized. A military base was completely annihilated. The blasts and extreme intensity of the light flash and high levels of radiation caused permanent shadows that were burnt into structures and pavements. The bombs were dropped by the US airforce on the Enola Gay bomber. The bomb on Hiroshima was nick named &quot;Little Boy&quot; and on Hiroshima &quot;Fat Man&quot; both assembled as part of the Trinity project. The second bomb was not originally intended for Nagasaki but due to weather conditions became the alternative target.&#10;&#10;The film starts with colorized footage of president Truman who announces the first bomb attack. It also shows the Enola Gay bomber, the atomic blasts and the huge devastation after the attacks.&#10;Watching him present this announcement makes one wonder whether he consciousnessly realized the severety and crualty of the US's actions under his command against primarily civilian innocent Japanese targets. A number of times he smiles and clearly shows that the film was recorded many times to the point of his exhaution and almost boredom.&#10;&#10;The original video footage has been motion-stabilized, contrast &amp; brightness enhanced, de-noised, upscaled to full-HD and artificially colorized using state-of-the-art video software.&#10;&#10;Watch my latest film: &quot;Oppenheimer's Manhattan Project: The real thing! Splendedly A.I restored and colorized (1945)&quot; https://www.youtube.com/watch?v=hM7LVro24m8&#10;&#10;If you like my work, please donate via: https://www.paypal.com/paypalme/Rick88888888" id="123" name="Google Shape;123;p28" title="The Atomic bomb attacks on Hiroshima &amp; Nagasaki in 1945 in color!">
            <a:hlinkClick r:id="rId4"/>
          </p:cNvPr>
          <p:cNvPicPr preferRelativeResize="0"/>
          <p:nvPr/>
        </p:nvPicPr>
        <p:blipFill>
          <a:blip r:embed="rId5">
            <a:alphaModFix/>
          </a:blip>
          <a:stretch>
            <a:fillRect/>
          </a:stretch>
        </p:blipFill>
        <p:spPr>
          <a:xfrm>
            <a:off x="1655375" y="1089200"/>
            <a:ext cx="5850600" cy="32909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000"/>
                                        <p:tgtEl>
                                          <p:spTgt spid="1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55"/>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55"/>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Announcements</a:t>
            </a:r>
            <a:endParaRPr>
              <a:solidFill>
                <a:srgbClr val="E4E5B8"/>
              </a:solidFill>
              <a:latin typeface="Georgia"/>
              <a:ea typeface="Georgia"/>
              <a:cs typeface="Georgia"/>
              <a:sym typeface="Georgia"/>
            </a:endParaRPr>
          </a:p>
        </p:txBody>
      </p:sp>
      <p:pic>
        <p:nvPicPr>
          <p:cNvPr id="372" name="Google Shape;372;p55"/>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73" name="Google Shape;373;p55"/>
          <p:cNvSpPr txBox="1"/>
          <p:nvPr/>
        </p:nvSpPr>
        <p:spPr>
          <a:xfrm>
            <a:off x="406550" y="1101300"/>
            <a:ext cx="8096400" cy="3863400"/>
          </a:xfrm>
          <a:prstGeom prst="rect">
            <a:avLst/>
          </a:prstGeom>
          <a:noFill/>
          <a:ln>
            <a:noFill/>
          </a:ln>
        </p:spPr>
        <p:txBody>
          <a:bodyPr anchorCtr="0" anchor="t" bIns="91425" lIns="91425" spcFirstLastPara="1" rIns="91425" wrap="square" tIns="91425">
            <a:spAutoFit/>
          </a:bodyPr>
          <a:lstStyle/>
          <a:p>
            <a:pPr indent="-336550" lvl="0" marL="914400" rtl="0" algn="l">
              <a:spcBef>
                <a:spcPts val="0"/>
              </a:spcBef>
              <a:spcAft>
                <a:spcPts val="0"/>
              </a:spcAft>
              <a:buClr>
                <a:srgbClr val="E4E5B8"/>
              </a:buClr>
              <a:buSzPts val="1700"/>
              <a:buFont typeface="Georgia"/>
              <a:buChar char="●"/>
            </a:pPr>
            <a:r>
              <a:rPr lang="en" sz="1700">
                <a:solidFill>
                  <a:srgbClr val="E4E5B8"/>
                </a:solidFill>
                <a:latin typeface="Georgia"/>
                <a:ea typeface="Georgia"/>
                <a:cs typeface="Georgia"/>
                <a:sym typeface="Georgia"/>
              </a:rPr>
              <a:t>We are looking for content submissions for Vol IV 2024 of New Masses! It is in production and we are excited to receive comrades’ art, poetry or prose! Send any submissions to </a:t>
            </a:r>
            <a:r>
              <a:rPr lang="en" sz="1700" u="sng">
                <a:solidFill>
                  <a:schemeClr val="hlink"/>
                </a:solidFill>
                <a:latin typeface="Georgia"/>
                <a:ea typeface="Georgia"/>
                <a:cs typeface="Georgia"/>
                <a:sym typeface="Georgia"/>
                <a:hlinkClick r:id="rId4"/>
              </a:rPr>
              <a:t>info@partyofcommunistsusa.net</a:t>
            </a:r>
            <a:r>
              <a:rPr lang="en" sz="1700">
                <a:solidFill>
                  <a:srgbClr val="E4E5B8"/>
                </a:solidFill>
                <a:latin typeface="Georgia"/>
                <a:ea typeface="Georgia"/>
                <a:cs typeface="Georgia"/>
                <a:sym typeface="Georgia"/>
              </a:rPr>
              <a:t> and </a:t>
            </a:r>
            <a:r>
              <a:rPr lang="en" sz="1700" u="sng">
                <a:solidFill>
                  <a:schemeClr val="hlink"/>
                </a:solidFill>
                <a:latin typeface="Georgia"/>
                <a:ea typeface="Georgia"/>
                <a:cs typeface="Georgia"/>
                <a:sym typeface="Georgia"/>
                <a:hlinkClick r:id="rId5"/>
              </a:rPr>
              <a:t>kamryns@johnreedcenter.net</a:t>
            </a:r>
            <a:r>
              <a:rPr lang="en" sz="1700">
                <a:solidFill>
                  <a:srgbClr val="E4E5B8"/>
                </a:solidFill>
                <a:latin typeface="Georgia"/>
                <a:ea typeface="Georgia"/>
                <a:cs typeface="Georgia"/>
                <a:sym typeface="Georgia"/>
              </a:rPr>
              <a:t>. Please send it ASAP!</a:t>
            </a:r>
            <a:endParaRPr sz="170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700">
              <a:solidFill>
                <a:srgbClr val="E4E5B8"/>
              </a:solidFill>
              <a:latin typeface="Georgia"/>
              <a:ea typeface="Georgia"/>
              <a:cs typeface="Georgia"/>
              <a:sym typeface="Georgia"/>
            </a:endParaRPr>
          </a:p>
          <a:p>
            <a:pPr indent="-336550" lvl="0" marL="914400" rtl="0" algn="l">
              <a:spcBef>
                <a:spcPts val="0"/>
              </a:spcBef>
              <a:spcAft>
                <a:spcPts val="0"/>
              </a:spcAft>
              <a:buClr>
                <a:srgbClr val="E4E5B8"/>
              </a:buClr>
              <a:buSzPts val="1700"/>
              <a:buFont typeface="Georgia"/>
              <a:buChar char="●"/>
            </a:pPr>
            <a:r>
              <a:rPr lang="en" sz="1700">
                <a:solidFill>
                  <a:srgbClr val="E4E5B8"/>
                </a:solidFill>
                <a:latin typeface="Georgia"/>
                <a:ea typeface="Georgia"/>
                <a:cs typeface="Georgia"/>
                <a:sym typeface="Georgia"/>
              </a:rPr>
              <a:t>The Peoples School for Marxist-Leninist Studies regained control of the original PSMLS YouTube channel we lost due to wreckers in 2022. SInce regaining control, we are re-uploading all our videos posted on the other channel since then. Check them out to see what we were talking about back then and make sure to like, share and subscribe to both channels!</a:t>
            </a:r>
            <a:endParaRPr sz="1700">
              <a:solidFill>
                <a:srgbClr val="E4E5B8"/>
              </a:solidFill>
              <a:latin typeface="Georgia"/>
              <a:ea typeface="Georgia"/>
              <a:cs typeface="Georgia"/>
              <a:sym typeface="Georgia"/>
            </a:endParaRPr>
          </a:p>
          <a:p>
            <a:pPr indent="0" lvl="0" marL="914400" rtl="0" algn="l">
              <a:spcBef>
                <a:spcPts val="0"/>
              </a:spcBef>
              <a:spcAft>
                <a:spcPts val="0"/>
              </a:spcAft>
              <a:buNone/>
            </a:pPr>
            <a:r>
              <a:t/>
            </a:r>
            <a:endParaRPr sz="1700">
              <a:solidFill>
                <a:srgbClr val="E4E5B8"/>
              </a:solidFill>
              <a:latin typeface="Georgia"/>
              <a:ea typeface="Georgia"/>
              <a:cs typeface="Georgia"/>
              <a:sym typeface="Georgia"/>
            </a:endParaRPr>
          </a:p>
          <a:p>
            <a:pPr indent="-336550" lvl="0" marL="914400" rtl="0" algn="l">
              <a:spcBef>
                <a:spcPts val="0"/>
              </a:spcBef>
              <a:spcAft>
                <a:spcPts val="0"/>
              </a:spcAft>
              <a:buClr>
                <a:srgbClr val="E4E5B8"/>
              </a:buClr>
              <a:buSzPts val="1700"/>
              <a:buFont typeface="Georgia"/>
              <a:buChar char="●"/>
            </a:pPr>
            <a:r>
              <a:rPr lang="en" sz="1700">
                <a:solidFill>
                  <a:srgbClr val="E4E5B8"/>
                </a:solidFill>
                <a:latin typeface="Georgia"/>
                <a:ea typeface="Georgia"/>
                <a:cs typeface="Georgia"/>
                <a:sym typeface="Georgia"/>
              </a:rPr>
              <a:t>PCUSA cell chairs need to be calling the people in their cell and reminding them of the PSMLS classes each week.</a:t>
            </a:r>
            <a:endParaRPr sz="17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t/>
            </a:r>
            <a:endParaRPr sz="1800">
              <a:solidFill>
                <a:srgbClr val="E4E5B8"/>
              </a:solidFill>
              <a:latin typeface="Georgia"/>
              <a:ea typeface="Georgia"/>
              <a:cs typeface="Georgia"/>
              <a:sym typeface="Georgia"/>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5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5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380" name="Google Shape;380;p5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381" name="Google Shape;381;p56"/>
          <p:cNvSpPr txBox="1"/>
          <p:nvPr/>
        </p:nvSpPr>
        <p:spPr>
          <a:xfrm>
            <a:off x="523800" y="1150750"/>
            <a:ext cx="8096400" cy="3648000"/>
          </a:xfrm>
          <a:prstGeom prst="rect">
            <a:avLst/>
          </a:prstGeom>
          <a:noFill/>
          <a:ln>
            <a:noFill/>
          </a:ln>
        </p:spPr>
        <p:txBody>
          <a:bodyPr anchorCtr="0" anchor="t" bIns="91425" lIns="91425" spcFirstLastPara="1" rIns="91425" wrap="square" tIns="91425">
            <a:spAutoFit/>
          </a:bodyPr>
          <a:lstStyle/>
          <a:p>
            <a:pPr indent="0" lvl="0" marL="0" rtl="0" algn="just">
              <a:lnSpc>
                <a:spcPct val="100000"/>
              </a:lnSpc>
              <a:spcBef>
                <a:spcPts val="0"/>
              </a:spcBef>
              <a:spcAft>
                <a:spcPts val="0"/>
              </a:spcAft>
              <a:buNone/>
            </a:pPr>
            <a:r>
              <a:rPr lang="en" sz="2000">
                <a:solidFill>
                  <a:srgbClr val="E4E5B8"/>
                </a:solidFill>
                <a:latin typeface="Georgia"/>
                <a:ea typeface="Georgia"/>
                <a:cs typeface="Georgia"/>
                <a:sym typeface="Georgia"/>
              </a:rPr>
              <a:t>We are in need of volunteers for the staff of the People’s School! Here’s a few roles we need filled:</a:t>
            </a:r>
            <a:endParaRPr sz="2000">
              <a:solidFill>
                <a:srgbClr val="E4E5B8"/>
              </a:solidFill>
              <a:latin typeface="Georgia"/>
              <a:ea typeface="Georgia"/>
              <a:cs typeface="Georgia"/>
              <a:sym typeface="Georgia"/>
            </a:endParaRPr>
          </a:p>
          <a:p>
            <a:pPr indent="-355600" lvl="0" marL="457200" rtl="0" algn="just">
              <a:lnSpc>
                <a:spcPct val="100000"/>
              </a:lnSpc>
              <a:spcBef>
                <a:spcPts val="1000"/>
              </a:spcBef>
              <a:spcAft>
                <a:spcPts val="0"/>
              </a:spcAft>
              <a:buClr>
                <a:srgbClr val="E4E5B8"/>
              </a:buClr>
              <a:buSzPts val="2000"/>
              <a:buFont typeface="Georgia"/>
              <a:buChar char="●"/>
            </a:pPr>
            <a:r>
              <a:rPr lang="en" sz="2000">
                <a:solidFill>
                  <a:srgbClr val="E4E5B8"/>
                </a:solidFill>
                <a:latin typeface="Georgia"/>
                <a:ea typeface="Georgia"/>
                <a:cs typeface="Georgia"/>
                <a:sym typeface="Georgia"/>
              </a:rPr>
              <a:t>People to help manage posting on our social media and podcast platforms</a:t>
            </a:r>
            <a:endParaRPr sz="2000">
              <a:solidFill>
                <a:srgbClr val="E4E5B8"/>
              </a:solidFill>
              <a:latin typeface="Georgia"/>
              <a:ea typeface="Georgia"/>
              <a:cs typeface="Georgia"/>
              <a:sym typeface="Georgia"/>
            </a:endParaRPr>
          </a:p>
          <a:p>
            <a:pPr indent="-355600" lvl="0" marL="457200" rtl="0" algn="just">
              <a:lnSpc>
                <a:spcPct val="100000"/>
              </a:lnSpc>
              <a:spcBef>
                <a:spcPts val="0"/>
              </a:spcBef>
              <a:spcAft>
                <a:spcPts val="0"/>
              </a:spcAft>
              <a:buClr>
                <a:srgbClr val="E4E5B8"/>
              </a:buClr>
              <a:buSzPts val="2000"/>
              <a:buFont typeface="Georgia"/>
              <a:buChar char="●"/>
            </a:pPr>
            <a:r>
              <a:rPr b="1" lang="en" sz="2000">
                <a:solidFill>
                  <a:srgbClr val="E4E5B8"/>
                </a:solidFill>
                <a:latin typeface="Georgia"/>
                <a:ea typeface="Georgia"/>
                <a:cs typeface="Georgia"/>
                <a:sym typeface="Georgia"/>
              </a:rPr>
              <a:t>Video Editors, Audio Editors</a:t>
            </a:r>
            <a:r>
              <a:rPr lang="en" sz="2000">
                <a:solidFill>
                  <a:srgbClr val="E4E5B8"/>
                </a:solidFill>
                <a:latin typeface="Georgia"/>
                <a:ea typeface="Georgia"/>
                <a:cs typeface="Georgia"/>
                <a:sym typeface="Georgia"/>
              </a:rPr>
              <a:t>, Graphic Designers, Artists, Narrators</a:t>
            </a:r>
            <a:endParaRPr sz="2000">
              <a:solidFill>
                <a:srgbClr val="E4E5B8"/>
              </a:solidFill>
              <a:latin typeface="Georgia"/>
              <a:ea typeface="Georgia"/>
              <a:cs typeface="Georgia"/>
              <a:sym typeface="Georgia"/>
            </a:endParaRPr>
          </a:p>
          <a:p>
            <a:pPr indent="-355600" lvl="0" marL="457200" rtl="0" algn="just">
              <a:lnSpc>
                <a:spcPct val="100000"/>
              </a:lnSpc>
              <a:spcBef>
                <a:spcPts val="0"/>
              </a:spcBef>
              <a:spcAft>
                <a:spcPts val="0"/>
              </a:spcAft>
              <a:buClr>
                <a:srgbClr val="E4E5B8"/>
              </a:buClr>
              <a:buSzPts val="2000"/>
              <a:buFont typeface="Georgia"/>
              <a:buChar char="●"/>
            </a:pPr>
            <a:r>
              <a:rPr lang="en" sz="2000">
                <a:solidFill>
                  <a:srgbClr val="E4E5B8"/>
                </a:solidFill>
                <a:latin typeface="Georgia"/>
                <a:ea typeface="Georgia"/>
                <a:cs typeface="Georgia"/>
                <a:sym typeface="Georgia"/>
              </a:rPr>
              <a:t>Facilitators, Web Controls, Moderators</a:t>
            </a:r>
            <a:endParaRPr sz="2000">
              <a:solidFill>
                <a:srgbClr val="E4E5B8"/>
              </a:solidFill>
              <a:latin typeface="Georgia"/>
              <a:ea typeface="Georgia"/>
              <a:cs typeface="Georgia"/>
              <a:sym typeface="Georgia"/>
            </a:endParaRPr>
          </a:p>
          <a:p>
            <a:pPr indent="0" lvl="0" marL="0" rtl="0" algn="just">
              <a:lnSpc>
                <a:spcPct val="100000"/>
              </a:lnSpc>
              <a:spcBef>
                <a:spcPts val="1000"/>
              </a:spcBef>
              <a:spcAft>
                <a:spcPts val="0"/>
              </a:spcAft>
              <a:buNone/>
            </a:pPr>
            <a:r>
              <a:rPr lang="en" sz="2000" u="sng">
                <a:solidFill>
                  <a:srgbClr val="E4E5B8"/>
                </a:solidFill>
                <a:latin typeface="Georgia"/>
                <a:ea typeface="Georgia"/>
                <a:cs typeface="Georgia"/>
                <a:sym typeface="Georgia"/>
              </a:rPr>
              <a:t>We will train you for these positions! No experience is fine!</a:t>
            </a:r>
            <a:endParaRPr sz="2000" u="sng">
              <a:solidFill>
                <a:srgbClr val="E4E5B8"/>
              </a:solidFill>
              <a:latin typeface="Georgia"/>
              <a:ea typeface="Georgia"/>
              <a:cs typeface="Georgia"/>
              <a:sym typeface="Georgia"/>
            </a:endParaRPr>
          </a:p>
          <a:p>
            <a:pPr indent="0" lvl="0" marL="0" rtl="0" algn="just">
              <a:lnSpc>
                <a:spcPct val="100000"/>
              </a:lnSpc>
              <a:spcBef>
                <a:spcPts val="1000"/>
              </a:spcBef>
              <a:spcAft>
                <a:spcPts val="1000"/>
              </a:spcAft>
              <a:buNone/>
            </a:pPr>
            <a:r>
              <a:rPr lang="en" sz="2000">
                <a:solidFill>
                  <a:srgbClr val="E4E5B8"/>
                </a:solidFill>
                <a:latin typeface="Georgia"/>
                <a:ea typeface="Georgia"/>
                <a:cs typeface="Georgia"/>
                <a:sym typeface="Georgia"/>
              </a:rPr>
              <a:t>Email </a:t>
            </a:r>
            <a:r>
              <a:rPr lang="en" sz="2000" u="sng">
                <a:solidFill>
                  <a:schemeClr val="hlink"/>
                </a:solidFill>
                <a:latin typeface="Georgia"/>
                <a:ea typeface="Georgia"/>
                <a:cs typeface="Georgia"/>
                <a:sym typeface="Georgia"/>
                <a:hlinkClick r:id="rId4"/>
              </a:rPr>
              <a:t>info@peoplesschool.us</a:t>
            </a:r>
            <a:r>
              <a:rPr lang="en" sz="2000">
                <a:solidFill>
                  <a:srgbClr val="E4E5B8"/>
                </a:solidFill>
                <a:latin typeface="Georgia"/>
                <a:ea typeface="Georgia"/>
                <a:cs typeface="Georgia"/>
                <a:sym typeface="Georgia"/>
              </a:rPr>
              <a:t> if you’re interested, and we will get you into the roles we need you in.</a:t>
            </a:r>
            <a:endParaRPr sz="2000">
              <a:solidFill>
                <a:srgbClr val="E4E5B8"/>
              </a:solidFill>
              <a:latin typeface="Georgia"/>
              <a:ea typeface="Georgia"/>
              <a:cs typeface="Georgia"/>
              <a:sym typeface="Georgi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57"/>
          <p:cNvSpPr txBox="1"/>
          <p:nvPr>
            <p:ph type="title"/>
          </p:nvPr>
        </p:nvSpPr>
        <p:spPr>
          <a:xfrm>
            <a:off x="1658025" y="264300"/>
            <a:ext cx="72498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E4E5B8"/>
                </a:solidFill>
                <a:latin typeface="Georgia"/>
                <a:ea typeface="Georgia"/>
                <a:cs typeface="Georgia"/>
                <a:sym typeface="Georgia"/>
              </a:rPr>
              <a:t>PSMLS Propaganda</a:t>
            </a:r>
            <a:endParaRPr>
              <a:solidFill>
                <a:srgbClr val="E4E5B8"/>
              </a:solidFill>
              <a:latin typeface="Georgia"/>
              <a:ea typeface="Georgia"/>
              <a:cs typeface="Georgia"/>
              <a:sym typeface="Georgia"/>
            </a:endParaRPr>
          </a:p>
          <a:p>
            <a:pPr indent="0" lvl="0" marL="0" rtl="0" algn="l">
              <a:lnSpc>
                <a:spcPct val="100000"/>
              </a:lnSpc>
              <a:spcBef>
                <a:spcPts val="0"/>
              </a:spcBef>
              <a:spcAft>
                <a:spcPts val="0"/>
              </a:spcAft>
              <a:buSzPct val="162800"/>
              <a:buNone/>
            </a:pPr>
            <a:r>
              <a:rPr lang="en" sz="1911">
                <a:solidFill>
                  <a:srgbClr val="E4E5B8"/>
                </a:solidFill>
                <a:latin typeface="Georgia"/>
                <a:ea typeface="Georgia"/>
                <a:cs typeface="Georgia"/>
                <a:sym typeface="Georgia"/>
              </a:rPr>
              <a:t>peoplesschool.us/media &amp; peoplesschool.us/store</a:t>
            </a:r>
            <a:endParaRPr sz="1911">
              <a:solidFill>
                <a:srgbClr val="E4E5B8"/>
              </a:solidFill>
              <a:latin typeface="Georgia"/>
              <a:ea typeface="Georgia"/>
              <a:cs typeface="Georgia"/>
              <a:sym typeface="Georgia"/>
            </a:endParaRPr>
          </a:p>
        </p:txBody>
      </p:sp>
      <p:pic>
        <p:nvPicPr>
          <p:cNvPr id="388" name="Google Shape;388;p57"/>
          <p:cNvPicPr preferRelativeResize="0"/>
          <p:nvPr/>
        </p:nvPicPr>
        <p:blipFill rotWithShape="1">
          <a:blip r:embed="rId3">
            <a:alphaModFix/>
          </a:blip>
          <a:srcRect b="0" l="0" r="0" t="0"/>
          <a:stretch/>
        </p:blipFill>
        <p:spPr>
          <a:xfrm>
            <a:off x="406550" y="112500"/>
            <a:ext cx="876299" cy="876299"/>
          </a:xfrm>
          <a:prstGeom prst="rect">
            <a:avLst/>
          </a:prstGeom>
          <a:noFill/>
          <a:ln>
            <a:noFill/>
          </a:ln>
        </p:spPr>
      </p:pic>
      <p:sp>
        <p:nvSpPr>
          <p:cNvPr id="389" name="Google Shape;389;p57"/>
          <p:cNvSpPr txBox="1"/>
          <p:nvPr>
            <p:ph type="title"/>
          </p:nvPr>
        </p:nvSpPr>
        <p:spPr>
          <a:xfrm>
            <a:off x="406550" y="1101300"/>
            <a:ext cx="72498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en">
                <a:solidFill>
                  <a:srgbClr val="E4E5B8"/>
                </a:solidFill>
                <a:latin typeface="Georgia"/>
                <a:ea typeface="Georgia"/>
                <a:cs typeface="Georgia"/>
                <a:sym typeface="Georgia"/>
              </a:rPr>
              <a:t>Materials to help promote the school!</a:t>
            </a:r>
            <a:endParaRPr>
              <a:solidFill>
                <a:srgbClr val="E4E5B8"/>
              </a:solidFill>
              <a:latin typeface="Georgia"/>
              <a:ea typeface="Georgia"/>
              <a:cs typeface="Georgia"/>
              <a:sym typeface="Georgia"/>
            </a:endParaRPr>
          </a:p>
        </p:txBody>
      </p:sp>
      <p:pic>
        <p:nvPicPr>
          <p:cNvPr id="390" name="Google Shape;390;p57"/>
          <p:cNvPicPr preferRelativeResize="0"/>
          <p:nvPr/>
        </p:nvPicPr>
        <p:blipFill rotWithShape="1">
          <a:blip r:embed="rId4">
            <a:alphaModFix/>
          </a:blip>
          <a:srcRect b="0" l="0" r="0" t="0"/>
          <a:stretch/>
        </p:blipFill>
        <p:spPr>
          <a:xfrm>
            <a:off x="6970450" y="3612225"/>
            <a:ext cx="2110175" cy="1430275"/>
          </a:xfrm>
          <a:prstGeom prst="rect">
            <a:avLst/>
          </a:prstGeom>
          <a:noFill/>
          <a:ln>
            <a:noFill/>
          </a:ln>
        </p:spPr>
      </p:pic>
      <p:pic>
        <p:nvPicPr>
          <p:cNvPr id="391" name="Google Shape;391;p57"/>
          <p:cNvPicPr preferRelativeResize="0"/>
          <p:nvPr/>
        </p:nvPicPr>
        <p:blipFill rotWithShape="1">
          <a:blip r:embed="rId5">
            <a:alphaModFix/>
          </a:blip>
          <a:srcRect b="0" l="0" r="0" t="0"/>
          <a:stretch/>
        </p:blipFill>
        <p:spPr>
          <a:xfrm>
            <a:off x="1110475" y="1574025"/>
            <a:ext cx="1557200" cy="2099601"/>
          </a:xfrm>
          <a:prstGeom prst="rect">
            <a:avLst/>
          </a:prstGeom>
          <a:noFill/>
          <a:ln>
            <a:noFill/>
          </a:ln>
        </p:spPr>
      </p:pic>
      <p:pic>
        <p:nvPicPr>
          <p:cNvPr id="392" name="Google Shape;392;p57"/>
          <p:cNvPicPr preferRelativeResize="0"/>
          <p:nvPr/>
        </p:nvPicPr>
        <p:blipFill rotWithShape="1">
          <a:blip r:embed="rId6">
            <a:alphaModFix/>
          </a:blip>
          <a:srcRect b="0" l="0" r="0" t="0"/>
          <a:stretch/>
        </p:blipFill>
        <p:spPr>
          <a:xfrm>
            <a:off x="186900" y="1173975"/>
            <a:ext cx="876300" cy="1311800"/>
          </a:xfrm>
          <a:prstGeom prst="rect">
            <a:avLst/>
          </a:prstGeom>
          <a:noFill/>
          <a:ln>
            <a:noFill/>
          </a:ln>
        </p:spPr>
      </p:pic>
      <p:pic>
        <p:nvPicPr>
          <p:cNvPr id="393" name="Google Shape;393;p57"/>
          <p:cNvPicPr preferRelativeResize="0"/>
          <p:nvPr/>
        </p:nvPicPr>
        <p:blipFill rotWithShape="1">
          <a:blip r:embed="rId7">
            <a:alphaModFix/>
          </a:blip>
          <a:srcRect b="0" l="0" r="0" t="0"/>
          <a:stretch/>
        </p:blipFill>
        <p:spPr>
          <a:xfrm>
            <a:off x="2714954" y="1677975"/>
            <a:ext cx="4157696" cy="3196750"/>
          </a:xfrm>
          <a:prstGeom prst="rect">
            <a:avLst/>
          </a:prstGeom>
          <a:noFill/>
          <a:ln>
            <a:noFill/>
          </a:ln>
        </p:spPr>
      </p:pic>
      <p:pic>
        <p:nvPicPr>
          <p:cNvPr id="394" name="Google Shape;394;p57"/>
          <p:cNvPicPr preferRelativeResize="0"/>
          <p:nvPr/>
        </p:nvPicPr>
        <p:blipFill rotWithShape="1">
          <a:blip r:embed="rId8">
            <a:alphaModFix/>
          </a:blip>
          <a:srcRect b="0" l="0" r="0" t="0"/>
          <a:stretch/>
        </p:blipFill>
        <p:spPr>
          <a:xfrm>
            <a:off x="6919924" y="1173975"/>
            <a:ext cx="2034325" cy="2365575"/>
          </a:xfrm>
          <a:prstGeom prst="rect">
            <a:avLst/>
          </a:prstGeom>
          <a:noFill/>
          <a:ln>
            <a:noFill/>
          </a:ln>
        </p:spPr>
      </p:pic>
      <p:pic>
        <p:nvPicPr>
          <p:cNvPr id="395" name="Google Shape;395;p57"/>
          <p:cNvPicPr preferRelativeResize="0"/>
          <p:nvPr/>
        </p:nvPicPr>
        <p:blipFill rotWithShape="1">
          <a:blip r:embed="rId9">
            <a:alphaModFix/>
          </a:blip>
          <a:srcRect b="0" l="0" r="0" t="0"/>
          <a:stretch/>
        </p:blipFill>
        <p:spPr>
          <a:xfrm>
            <a:off x="95900" y="3730700"/>
            <a:ext cx="1368875" cy="1311800"/>
          </a:xfrm>
          <a:prstGeom prst="rect">
            <a:avLst/>
          </a:prstGeom>
          <a:noFill/>
          <a:ln>
            <a:noFill/>
          </a:ln>
        </p:spPr>
      </p:pic>
      <p:pic>
        <p:nvPicPr>
          <p:cNvPr id="396" name="Google Shape;396;p57"/>
          <p:cNvPicPr preferRelativeResize="0"/>
          <p:nvPr/>
        </p:nvPicPr>
        <p:blipFill rotWithShape="1">
          <a:blip r:embed="rId10">
            <a:alphaModFix/>
          </a:blip>
          <a:srcRect b="0" l="14220" r="16062" t="0"/>
          <a:stretch/>
        </p:blipFill>
        <p:spPr>
          <a:xfrm>
            <a:off x="186900" y="2550187"/>
            <a:ext cx="876300" cy="1116100"/>
          </a:xfrm>
          <a:prstGeom prst="rect">
            <a:avLst/>
          </a:prstGeom>
          <a:noFill/>
          <a:ln>
            <a:noFill/>
          </a:ln>
        </p:spPr>
      </p:pic>
      <p:pic>
        <p:nvPicPr>
          <p:cNvPr id="397" name="Google Shape;397;p57"/>
          <p:cNvPicPr preferRelativeResize="0"/>
          <p:nvPr/>
        </p:nvPicPr>
        <p:blipFill rotWithShape="1">
          <a:blip r:embed="rId11">
            <a:alphaModFix/>
          </a:blip>
          <a:srcRect b="0" l="0" r="0" t="0"/>
          <a:stretch/>
        </p:blipFill>
        <p:spPr>
          <a:xfrm>
            <a:off x="1412950" y="3730700"/>
            <a:ext cx="1254725" cy="12547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D8069"/>
        </a:solidFill>
      </p:bgPr>
    </p:bg>
    <p:spTree>
      <p:nvGrpSpPr>
        <p:cNvPr id="401" name="Shape 401"/>
        <p:cNvGrpSpPr/>
        <p:nvPr/>
      </p:nvGrpSpPr>
      <p:grpSpPr>
        <a:xfrm>
          <a:off x="0" y="0"/>
          <a:ext cx="0" cy="0"/>
          <a:chOff x="0" y="0"/>
          <a:chExt cx="0" cy="0"/>
        </a:xfrm>
      </p:grpSpPr>
      <p:sp>
        <p:nvSpPr>
          <p:cNvPr id="402" name="Google Shape;402;p58"/>
          <p:cNvSpPr txBox="1"/>
          <p:nvPr>
            <p:ph type="title"/>
          </p:nvPr>
        </p:nvSpPr>
        <p:spPr>
          <a:xfrm>
            <a:off x="88638" y="2571750"/>
            <a:ext cx="8966700" cy="5727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SzPts val="990"/>
              <a:buNone/>
            </a:pPr>
            <a:r>
              <a:rPr b="1" lang="en" sz="1190">
                <a:solidFill>
                  <a:srgbClr val="FF85A5"/>
                </a:solidFill>
              </a:rPr>
              <a:t>The Asian American Friendship Congress (AAFC) is an organization dedicated to struggling against racism and negative perception of Asian peoples.</a:t>
            </a:r>
            <a:endParaRPr b="1" sz="1190">
              <a:solidFill>
                <a:srgbClr val="FF85A5"/>
              </a:solidFill>
            </a:endParaRPr>
          </a:p>
          <a:p>
            <a:pPr indent="0" lvl="0" marL="0" rtl="0" algn="l">
              <a:lnSpc>
                <a:spcPct val="115000"/>
              </a:lnSpc>
              <a:spcBef>
                <a:spcPts val="1200"/>
              </a:spcBef>
              <a:spcAft>
                <a:spcPts val="0"/>
              </a:spcAft>
              <a:buSzPts val="990"/>
              <a:buNone/>
            </a:pPr>
            <a:r>
              <a:rPr b="1" lang="en" sz="1190">
                <a:solidFill>
                  <a:srgbClr val="FF85A5"/>
                </a:solidFill>
              </a:rPr>
              <a:t>We recognize that the prejudice experienced by Asian Americans and Pacific Islanders (AAPI) is exacerbated by the corporate elites to create a wedge between working AAPI people and the rest of the American population.</a:t>
            </a:r>
            <a:br>
              <a:rPr b="1" lang="en" sz="1190">
                <a:solidFill>
                  <a:srgbClr val="FF85A5"/>
                </a:solidFill>
              </a:rPr>
            </a:br>
            <a:r>
              <a:rPr b="1" lang="en" sz="1190">
                <a:solidFill>
                  <a:srgbClr val="FF85A5"/>
                </a:solidFill>
              </a:rPr>
              <a:t>We aim to educate the American people on AAPI history in order to demystify prejudices, stereotypes, and negative perceptions of the AAPI community.  We also hope to foster closer bonds between the American people and the nations of East Asia and Southeast Asia. The AAFC seeks to normalize relations with these emerging Asian economies, including the Democratic People’s Republic of Korea and the People’s Republic of China.</a:t>
            </a:r>
            <a:endParaRPr b="1" sz="1190">
              <a:solidFill>
                <a:srgbClr val="FF85A5"/>
              </a:solidFill>
            </a:endParaRPr>
          </a:p>
          <a:p>
            <a:pPr indent="0" lvl="0" marL="0" rtl="0" algn="l">
              <a:lnSpc>
                <a:spcPct val="115000"/>
              </a:lnSpc>
              <a:spcBef>
                <a:spcPts val="1200"/>
              </a:spcBef>
              <a:spcAft>
                <a:spcPts val="0"/>
              </a:spcAft>
              <a:buSzPts val="990"/>
              <a:buNone/>
            </a:pPr>
            <a:r>
              <a:rPr b="1" lang="en" sz="1190">
                <a:solidFill>
                  <a:srgbClr val="FF85A5"/>
                </a:solidFill>
              </a:rPr>
              <a:t>The AAFC also seeks to promote and preserve the diverse cultures which Asian immigrants have brought to our shores. These rich cultural aspects include cuisine, music, art, and languages</a:t>
            </a:r>
            <a:endParaRPr b="1" sz="1190">
              <a:solidFill>
                <a:srgbClr val="FF85A5"/>
              </a:solidFill>
            </a:endParaRPr>
          </a:p>
          <a:p>
            <a:pPr indent="0" lvl="0" marL="0" rtl="0" algn="l">
              <a:spcBef>
                <a:spcPts val="1200"/>
              </a:spcBef>
              <a:spcAft>
                <a:spcPts val="0"/>
              </a:spcAft>
              <a:buSzPts val="990"/>
              <a:buNone/>
            </a:pPr>
            <a:r>
              <a:t/>
            </a:r>
            <a:endParaRPr b="1" sz="1920">
              <a:solidFill>
                <a:schemeClr val="lt1"/>
              </a:solidFill>
              <a:latin typeface="Georgia"/>
              <a:ea typeface="Georgia"/>
              <a:cs typeface="Georgia"/>
              <a:sym typeface="Georgia"/>
            </a:endParaRPr>
          </a:p>
        </p:txBody>
      </p:sp>
      <p:sp>
        <p:nvSpPr>
          <p:cNvPr id="403" name="Google Shape;403;p58"/>
          <p:cNvSpPr txBox="1"/>
          <p:nvPr/>
        </p:nvSpPr>
        <p:spPr>
          <a:xfrm>
            <a:off x="731525" y="1930425"/>
            <a:ext cx="1302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200">
              <a:solidFill>
                <a:srgbClr val="00FFFF"/>
              </a:solidFill>
              <a:latin typeface="Georgia"/>
              <a:ea typeface="Georgia"/>
              <a:cs typeface="Georgia"/>
              <a:sym typeface="Georgia"/>
            </a:endParaRPr>
          </a:p>
        </p:txBody>
      </p:sp>
      <p:pic>
        <p:nvPicPr>
          <p:cNvPr id="404" name="Google Shape;404;p58"/>
          <p:cNvPicPr preferRelativeResize="0"/>
          <p:nvPr/>
        </p:nvPicPr>
        <p:blipFill>
          <a:blip r:embed="rId3">
            <a:alphaModFix/>
          </a:blip>
          <a:stretch>
            <a:fillRect/>
          </a:stretch>
        </p:blipFill>
        <p:spPr>
          <a:xfrm>
            <a:off x="1084314" y="0"/>
            <a:ext cx="7013862" cy="2571749"/>
          </a:xfrm>
          <a:prstGeom prst="rect">
            <a:avLst/>
          </a:prstGeom>
          <a:noFill/>
          <a:ln>
            <a:noFill/>
          </a:ln>
        </p:spPr>
      </p:pic>
      <p:sp>
        <p:nvSpPr>
          <p:cNvPr id="405" name="Google Shape;405;p58"/>
          <p:cNvSpPr txBox="1"/>
          <p:nvPr>
            <p:ph type="title"/>
          </p:nvPr>
        </p:nvSpPr>
        <p:spPr>
          <a:xfrm>
            <a:off x="4640116" y="68750"/>
            <a:ext cx="2866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1920">
                <a:solidFill>
                  <a:srgbClr val="FE84A4"/>
                </a:solidFill>
                <a:latin typeface="Georgia"/>
                <a:ea typeface="Georgia"/>
                <a:cs typeface="Georgia"/>
                <a:sym typeface="Georgia"/>
              </a:rPr>
              <a:t>https://aafc.us.org/</a:t>
            </a:r>
            <a:endParaRPr b="1" sz="1920">
              <a:solidFill>
                <a:srgbClr val="FE84A4"/>
              </a:solidFill>
              <a:latin typeface="Georgia"/>
              <a:ea typeface="Georgia"/>
              <a:cs typeface="Georgia"/>
              <a:sym typeface="Georgi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09" name="Shape 409"/>
        <p:cNvGrpSpPr/>
        <p:nvPr/>
      </p:nvGrpSpPr>
      <p:grpSpPr>
        <a:xfrm>
          <a:off x="0" y="0"/>
          <a:ext cx="0" cy="0"/>
          <a:chOff x="0" y="0"/>
          <a:chExt cx="0" cy="0"/>
        </a:xfrm>
      </p:grpSpPr>
      <p:sp>
        <p:nvSpPr>
          <p:cNvPr id="410" name="Google Shape;410;p59"/>
          <p:cNvSpPr/>
          <p:nvPr/>
        </p:nvSpPr>
        <p:spPr>
          <a:xfrm>
            <a:off x="0" y="0"/>
            <a:ext cx="9144000" cy="11013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59"/>
          <p:cNvSpPr txBox="1"/>
          <p:nvPr>
            <p:ph type="title"/>
          </p:nvPr>
        </p:nvSpPr>
        <p:spPr>
          <a:xfrm>
            <a:off x="1658025" y="167450"/>
            <a:ext cx="7249800" cy="572700"/>
          </a:xfrm>
          <a:prstGeom prst="rect">
            <a:avLst/>
          </a:prstGeom>
          <a:effectLst>
            <a:outerShdw blurRad="28575" rotWithShape="0" algn="bl" dir="9600000" dist="47625">
              <a:schemeClr val="dk1"/>
            </a:outerShdw>
          </a:effectLst>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chemeClr val="lt1"/>
                </a:solidFill>
                <a:latin typeface="Georgia"/>
                <a:ea typeface="Georgia"/>
                <a:cs typeface="Georgia"/>
                <a:sym typeface="Georgia"/>
              </a:rPr>
              <a:t>New Outlook Publishers</a:t>
            </a:r>
            <a:endParaRPr b="1">
              <a:solidFill>
                <a:schemeClr val="lt1"/>
              </a:solidFill>
              <a:latin typeface="Georgia"/>
              <a:ea typeface="Georgia"/>
              <a:cs typeface="Georgia"/>
              <a:sym typeface="Georgia"/>
            </a:endParaRPr>
          </a:p>
          <a:p>
            <a:pPr indent="0" lvl="0" marL="0" rtl="0" algn="l">
              <a:spcBef>
                <a:spcPts val="0"/>
              </a:spcBef>
              <a:spcAft>
                <a:spcPts val="0"/>
              </a:spcAft>
              <a:buNone/>
            </a:pPr>
            <a:r>
              <a:rPr b="1" lang="en" sz="1911">
                <a:solidFill>
                  <a:schemeClr val="lt1"/>
                </a:solidFill>
                <a:latin typeface="Georgia"/>
                <a:ea typeface="Georgia"/>
                <a:cs typeface="Georgia"/>
                <a:sym typeface="Georgia"/>
              </a:rPr>
              <a:t>newoutlookpublishers.store</a:t>
            </a:r>
            <a:endParaRPr b="1" sz="1911">
              <a:solidFill>
                <a:schemeClr val="lt1"/>
              </a:solidFill>
              <a:latin typeface="Georgia"/>
              <a:ea typeface="Georgia"/>
              <a:cs typeface="Georgia"/>
              <a:sym typeface="Georgia"/>
            </a:endParaRPr>
          </a:p>
        </p:txBody>
      </p:sp>
      <p:pic>
        <p:nvPicPr>
          <p:cNvPr id="412" name="Google Shape;412;p59"/>
          <p:cNvPicPr preferRelativeResize="0"/>
          <p:nvPr/>
        </p:nvPicPr>
        <p:blipFill>
          <a:blip r:embed="rId3">
            <a:alphaModFix/>
          </a:blip>
          <a:stretch>
            <a:fillRect/>
          </a:stretch>
        </p:blipFill>
        <p:spPr>
          <a:xfrm>
            <a:off x="7870100" y="112500"/>
            <a:ext cx="876299" cy="876299"/>
          </a:xfrm>
          <a:prstGeom prst="rect">
            <a:avLst/>
          </a:prstGeom>
          <a:noFill/>
          <a:ln>
            <a:noFill/>
          </a:ln>
        </p:spPr>
      </p:pic>
      <p:sp>
        <p:nvSpPr>
          <p:cNvPr id="413" name="Google Shape;413;p59"/>
          <p:cNvSpPr txBox="1"/>
          <p:nvPr>
            <p:ph type="title"/>
          </p:nvPr>
        </p:nvSpPr>
        <p:spPr>
          <a:xfrm>
            <a:off x="4621725" y="1141625"/>
            <a:ext cx="4017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00FFFF"/>
                </a:solidFill>
                <a:latin typeface="Georgia"/>
                <a:ea typeface="Georgia"/>
                <a:cs typeface="Georgia"/>
                <a:sym typeface="Georgia"/>
              </a:rPr>
              <a:t>Latest Releases</a:t>
            </a:r>
            <a:endParaRPr>
              <a:solidFill>
                <a:srgbClr val="00FFFF"/>
              </a:solidFill>
              <a:latin typeface="Georgia"/>
              <a:ea typeface="Georgia"/>
              <a:cs typeface="Georgia"/>
              <a:sym typeface="Georgia"/>
            </a:endParaRPr>
          </a:p>
        </p:txBody>
      </p:sp>
      <p:sp>
        <p:nvSpPr>
          <p:cNvPr id="414" name="Google Shape;414;p59"/>
          <p:cNvSpPr/>
          <p:nvPr/>
        </p:nvSpPr>
        <p:spPr>
          <a:xfrm>
            <a:off x="404375"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5" name="Google Shape;415;p59"/>
          <p:cNvSpPr/>
          <p:nvPr/>
        </p:nvSpPr>
        <p:spPr>
          <a:xfrm>
            <a:off x="2513038"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6" name="Google Shape;416;p59"/>
          <p:cNvSpPr/>
          <p:nvPr/>
        </p:nvSpPr>
        <p:spPr>
          <a:xfrm>
            <a:off x="4621725"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7" name="Google Shape;417;p59"/>
          <p:cNvSpPr/>
          <p:nvPr/>
        </p:nvSpPr>
        <p:spPr>
          <a:xfrm>
            <a:off x="6730400" y="1754650"/>
            <a:ext cx="1956300" cy="3079200"/>
          </a:xfrm>
          <a:prstGeom prst="bevel">
            <a:avLst>
              <a:gd fmla="val 12500" name="adj"/>
            </a:avLst>
          </a:prstGeom>
          <a:solidFill>
            <a:srgbClr val="07376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18" name="Google Shape;418;p59"/>
          <p:cNvPicPr preferRelativeResize="0"/>
          <p:nvPr/>
        </p:nvPicPr>
        <p:blipFill rotWithShape="1">
          <a:blip r:embed="rId4">
            <a:alphaModFix/>
          </a:blip>
          <a:srcRect b="0" l="59" r="59" t="0"/>
          <a:stretch/>
        </p:blipFill>
        <p:spPr>
          <a:xfrm>
            <a:off x="404377" y="112500"/>
            <a:ext cx="884495" cy="876300"/>
          </a:xfrm>
          <a:prstGeom prst="rect">
            <a:avLst/>
          </a:prstGeom>
          <a:noFill/>
          <a:ln>
            <a:noFill/>
          </a:ln>
        </p:spPr>
      </p:pic>
      <p:pic>
        <p:nvPicPr>
          <p:cNvPr id="419" name="Google Shape;419;p59"/>
          <p:cNvPicPr preferRelativeResize="0"/>
          <p:nvPr/>
        </p:nvPicPr>
        <p:blipFill>
          <a:blip r:embed="rId5">
            <a:alphaModFix/>
          </a:blip>
          <a:stretch>
            <a:fillRect/>
          </a:stretch>
        </p:blipFill>
        <p:spPr>
          <a:xfrm>
            <a:off x="4877426" y="2213413"/>
            <a:ext cx="1444900" cy="2161677"/>
          </a:xfrm>
          <a:prstGeom prst="rect">
            <a:avLst/>
          </a:prstGeom>
          <a:noFill/>
          <a:ln>
            <a:noFill/>
          </a:ln>
        </p:spPr>
      </p:pic>
      <p:sp>
        <p:nvSpPr>
          <p:cNvPr id="420" name="Google Shape;420;p59"/>
          <p:cNvSpPr txBox="1"/>
          <p:nvPr>
            <p:ph type="title"/>
          </p:nvPr>
        </p:nvSpPr>
        <p:spPr>
          <a:xfrm>
            <a:off x="404375" y="1141625"/>
            <a:ext cx="40650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00FFFF"/>
                </a:solidFill>
                <a:latin typeface="Georgia"/>
                <a:ea typeface="Georgia"/>
                <a:cs typeface="Georgia"/>
                <a:sym typeface="Georgia"/>
              </a:rPr>
              <a:t>Relevant Releases</a:t>
            </a:r>
            <a:endParaRPr>
              <a:solidFill>
                <a:srgbClr val="00FFFF"/>
              </a:solidFill>
              <a:latin typeface="Georgia"/>
              <a:ea typeface="Georgia"/>
              <a:cs typeface="Georgia"/>
              <a:sym typeface="Georgia"/>
            </a:endParaRPr>
          </a:p>
        </p:txBody>
      </p:sp>
      <p:pic>
        <p:nvPicPr>
          <p:cNvPr id="421" name="Google Shape;421;p59"/>
          <p:cNvPicPr preferRelativeResize="0"/>
          <p:nvPr/>
        </p:nvPicPr>
        <p:blipFill>
          <a:blip r:embed="rId6">
            <a:alphaModFix/>
          </a:blip>
          <a:stretch>
            <a:fillRect/>
          </a:stretch>
        </p:blipFill>
        <p:spPr>
          <a:xfrm>
            <a:off x="6985100" y="2200110"/>
            <a:ext cx="1444900" cy="2188308"/>
          </a:xfrm>
          <a:prstGeom prst="rect">
            <a:avLst/>
          </a:prstGeom>
          <a:noFill/>
          <a:ln>
            <a:noFill/>
          </a:ln>
        </p:spPr>
      </p:pic>
      <p:pic>
        <p:nvPicPr>
          <p:cNvPr id="422" name="Google Shape;422;p59"/>
          <p:cNvPicPr preferRelativeResize="0"/>
          <p:nvPr/>
        </p:nvPicPr>
        <p:blipFill>
          <a:blip r:embed="rId7">
            <a:alphaModFix/>
          </a:blip>
          <a:stretch>
            <a:fillRect/>
          </a:stretch>
        </p:blipFill>
        <p:spPr>
          <a:xfrm>
            <a:off x="2741926" y="2213423"/>
            <a:ext cx="1498550" cy="2263677"/>
          </a:xfrm>
          <a:prstGeom prst="rect">
            <a:avLst/>
          </a:prstGeom>
          <a:noFill/>
          <a:ln>
            <a:noFill/>
          </a:ln>
        </p:spPr>
      </p:pic>
      <p:pic>
        <p:nvPicPr>
          <p:cNvPr id="423" name="Google Shape;423;p59"/>
          <p:cNvPicPr preferRelativeResize="0"/>
          <p:nvPr/>
        </p:nvPicPr>
        <p:blipFill>
          <a:blip r:embed="rId8">
            <a:alphaModFix/>
          </a:blip>
          <a:stretch>
            <a:fillRect/>
          </a:stretch>
        </p:blipFill>
        <p:spPr>
          <a:xfrm>
            <a:off x="660075" y="2200375"/>
            <a:ext cx="1444900" cy="22077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27" name="Shape 427"/>
        <p:cNvGrpSpPr/>
        <p:nvPr/>
      </p:nvGrpSpPr>
      <p:grpSpPr>
        <a:xfrm>
          <a:off x="0" y="0"/>
          <a:ext cx="0" cy="0"/>
          <a:chOff x="0" y="0"/>
          <a:chExt cx="0" cy="0"/>
        </a:xfrm>
      </p:grpSpPr>
      <p:sp>
        <p:nvSpPr>
          <p:cNvPr id="428" name="Google Shape;428;p60"/>
          <p:cNvSpPr/>
          <p:nvPr/>
        </p:nvSpPr>
        <p:spPr>
          <a:xfrm>
            <a:off x="0" y="0"/>
            <a:ext cx="9144000" cy="1101300"/>
          </a:xfrm>
          <a:prstGeom prst="rect">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60"/>
          <p:cNvSpPr txBox="1"/>
          <p:nvPr>
            <p:ph type="title"/>
          </p:nvPr>
        </p:nvSpPr>
        <p:spPr>
          <a:xfrm>
            <a:off x="1658025" y="16745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2377">
                <a:solidFill>
                  <a:schemeClr val="lt1"/>
                </a:solidFill>
                <a:latin typeface="Georgia"/>
                <a:ea typeface="Georgia"/>
                <a:cs typeface="Georgia"/>
                <a:sym typeface="Georgia"/>
              </a:rPr>
              <a:t>New Outlook Publishers - Volunteers Needed!</a:t>
            </a:r>
            <a:endParaRPr b="1" sz="2377">
              <a:solidFill>
                <a:schemeClr val="lt1"/>
              </a:solidFill>
              <a:latin typeface="Georgia"/>
              <a:ea typeface="Georgia"/>
              <a:cs typeface="Georgia"/>
              <a:sym typeface="Georgia"/>
            </a:endParaRPr>
          </a:p>
          <a:p>
            <a:pPr indent="0" lvl="0" marL="0" rtl="0" algn="l">
              <a:spcBef>
                <a:spcPts val="0"/>
              </a:spcBef>
              <a:spcAft>
                <a:spcPts val="0"/>
              </a:spcAft>
              <a:buNone/>
            </a:pPr>
            <a:r>
              <a:rPr b="1" lang="en" sz="1911">
                <a:solidFill>
                  <a:schemeClr val="lt1"/>
                </a:solidFill>
                <a:latin typeface="Georgia"/>
                <a:ea typeface="Georgia"/>
                <a:cs typeface="Georgia"/>
                <a:sym typeface="Georgia"/>
              </a:rPr>
              <a:t>newoutlookpublishers.store</a:t>
            </a:r>
            <a:endParaRPr b="1" sz="1911">
              <a:solidFill>
                <a:schemeClr val="lt1"/>
              </a:solidFill>
              <a:latin typeface="Georgia"/>
              <a:ea typeface="Georgia"/>
              <a:cs typeface="Georgia"/>
              <a:sym typeface="Georgia"/>
            </a:endParaRPr>
          </a:p>
        </p:txBody>
      </p:sp>
      <p:sp>
        <p:nvSpPr>
          <p:cNvPr id="430" name="Google Shape;430;p60"/>
          <p:cNvSpPr txBox="1"/>
          <p:nvPr>
            <p:ph type="title"/>
          </p:nvPr>
        </p:nvSpPr>
        <p:spPr>
          <a:xfrm>
            <a:off x="404375" y="1233575"/>
            <a:ext cx="8375400" cy="3655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2300">
                <a:solidFill>
                  <a:srgbClr val="00FFFF"/>
                </a:solidFill>
                <a:latin typeface="Georgia"/>
                <a:ea typeface="Georgia"/>
                <a:cs typeface="Georgia"/>
                <a:sym typeface="Georgia"/>
              </a:rPr>
              <a:t>New Outlook Publishers is looking for Volunteers!</a:t>
            </a:r>
            <a:endParaRPr sz="2300">
              <a:solidFill>
                <a:srgbClr val="00FFFF"/>
              </a:solidFill>
              <a:latin typeface="Georgia"/>
              <a:ea typeface="Georgia"/>
              <a:cs typeface="Georgia"/>
              <a:sym typeface="Georgia"/>
            </a:endParaRPr>
          </a:p>
          <a:p>
            <a:pPr indent="0" lvl="0" marL="0" rtl="0" algn="l">
              <a:spcBef>
                <a:spcPts val="0"/>
              </a:spcBef>
              <a:spcAft>
                <a:spcPts val="0"/>
              </a:spcAft>
              <a:buNone/>
            </a:pPr>
            <a:r>
              <a:rPr lang="en" sz="2300">
                <a:solidFill>
                  <a:srgbClr val="00FFFF"/>
                </a:solidFill>
                <a:latin typeface="Georgia"/>
                <a:ea typeface="Georgia"/>
                <a:cs typeface="Georgia"/>
                <a:sym typeface="Georgia"/>
              </a:rPr>
              <a:t>NOP is looking for assistance in the following areas:</a:t>
            </a:r>
            <a:endParaRPr sz="2300">
              <a:solidFill>
                <a:srgbClr val="00FFFF"/>
              </a:solidFill>
              <a:latin typeface="Georgia"/>
              <a:ea typeface="Georgia"/>
              <a:cs typeface="Georgia"/>
              <a:sym typeface="Georgia"/>
            </a:endParaRPr>
          </a:p>
          <a:p>
            <a:pPr indent="0" lvl="0" marL="0" rtl="0" algn="l">
              <a:spcBef>
                <a:spcPts val="1000"/>
              </a:spcBef>
              <a:spcAft>
                <a:spcPts val="0"/>
              </a:spcAft>
              <a:buNone/>
            </a:pPr>
            <a:r>
              <a:t/>
            </a:r>
            <a:endParaRPr sz="1688">
              <a:solidFill>
                <a:srgbClr val="00FFFF"/>
              </a:solidFill>
              <a:latin typeface="Georgia"/>
              <a:ea typeface="Georgia"/>
              <a:cs typeface="Georgia"/>
              <a:sym typeface="Georgia"/>
            </a:endParaRPr>
          </a:p>
          <a:p>
            <a:pPr indent="-360045" lvl="0" marL="457200" rtl="0" algn="l">
              <a:spcBef>
                <a:spcPts val="1000"/>
              </a:spcBef>
              <a:spcAft>
                <a:spcPts val="0"/>
              </a:spcAft>
              <a:buClr>
                <a:srgbClr val="00FFFF"/>
              </a:buClr>
              <a:buSzPct val="100000"/>
              <a:buFont typeface="Georgia"/>
              <a:buChar char="●"/>
            </a:pPr>
            <a:r>
              <a:rPr lang="en" sz="2300">
                <a:solidFill>
                  <a:srgbClr val="00FFFF"/>
                </a:solidFill>
                <a:latin typeface="Georgia"/>
                <a:ea typeface="Georgia"/>
                <a:cs typeface="Georgia"/>
                <a:sym typeface="Georgia"/>
              </a:rPr>
              <a:t>Formatters</a:t>
            </a:r>
            <a:endParaRPr sz="2300">
              <a:solidFill>
                <a:srgbClr val="00FFFF"/>
              </a:solidFill>
              <a:latin typeface="Georgia"/>
              <a:ea typeface="Georgia"/>
              <a:cs typeface="Georgia"/>
              <a:sym typeface="Georgia"/>
            </a:endParaRPr>
          </a:p>
          <a:p>
            <a:pPr indent="-360045" lvl="0" marL="457200" rtl="0" algn="l">
              <a:spcBef>
                <a:spcPts val="0"/>
              </a:spcBef>
              <a:spcAft>
                <a:spcPts val="0"/>
              </a:spcAft>
              <a:buClr>
                <a:srgbClr val="00FFFF"/>
              </a:buClr>
              <a:buSzPct val="100000"/>
              <a:buFont typeface="Georgia"/>
              <a:buChar char="●"/>
            </a:pPr>
            <a:r>
              <a:rPr lang="en" sz="2300">
                <a:solidFill>
                  <a:srgbClr val="00FFFF"/>
                </a:solidFill>
                <a:latin typeface="Georgia"/>
                <a:ea typeface="Georgia"/>
                <a:cs typeface="Georgia"/>
                <a:sym typeface="Georgia"/>
              </a:rPr>
              <a:t>Cover Artists</a:t>
            </a:r>
            <a:endParaRPr sz="2300">
              <a:solidFill>
                <a:srgbClr val="00FFFF"/>
              </a:solidFill>
              <a:latin typeface="Georgia"/>
              <a:ea typeface="Georgia"/>
              <a:cs typeface="Georgia"/>
              <a:sym typeface="Georgia"/>
            </a:endParaRPr>
          </a:p>
          <a:p>
            <a:pPr indent="0" lvl="0" marL="457200" rtl="0" algn="l">
              <a:spcBef>
                <a:spcPts val="1000"/>
              </a:spcBef>
              <a:spcAft>
                <a:spcPts val="0"/>
              </a:spcAft>
              <a:buNone/>
            </a:pPr>
            <a:r>
              <a:t/>
            </a:r>
            <a:endParaRPr sz="1688">
              <a:solidFill>
                <a:srgbClr val="00FFFF"/>
              </a:solidFill>
              <a:latin typeface="Georgia"/>
              <a:ea typeface="Georgia"/>
              <a:cs typeface="Georgia"/>
              <a:sym typeface="Georgia"/>
            </a:endParaRPr>
          </a:p>
          <a:p>
            <a:pPr indent="0" lvl="0" marL="0" rtl="0" algn="just">
              <a:spcBef>
                <a:spcPts val="1000"/>
              </a:spcBef>
              <a:spcAft>
                <a:spcPts val="0"/>
              </a:spcAft>
              <a:buNone/>
            </a:pPr>
            <a:r>
              <a:rPr lang="en" sz="2300">
                <a:solidFill>
                  <a:srgbClr val="00FFFF"/>
                </a:solidFill>
                <a:latin typeface="Georgia"/>
                <a:ea typeface="Georgia"/>
                <a:cs typeface="Georgia"/>
                <a:sym typeface="Georgia"/>
              </a:rPr>
              <a:t>Please reach out to </a:t>
            </a:r>
            <a:r>
              <a:rPr lang="en" sz="2300" u="sng">
                <a:solidFill>
                  <a:schemeClr val="hlink"/>
                </a:solidFill>
                <a:latin typeface="Georgia"/>
                <a:ea typeface="Georgia"/>
                <a:cs typeface="Georgia"/>
                <a:sym typeface="Georgia"/>
                <a:hlinkClick r:id="rId3"/>
              </a:rPr>
              <a:t>scottp@johnreedcenter.net</a:t>
            </a:r>
            <a:r>
              <a:rPr lang="en" sz="2300">
                <a:solidFill>
                  <a:srgbClr val="00FFFF"/>
                </a:solidFill>
                <a:latin typeface="Georgia"/>
                <a:ea typeface="Georgia"/>
                <a:cs typeface="Georgia"/>
                <a:sym typeface="Georgia"/>
              </a:rPr>
              <a:t> if interested and attend the next New Outlook Publishers staff meeting on August 28</a:t>
            </a:r>
            <a:r>
              <a:rPr baseline="30000" lang="en" sz="2300">
                <a:solidFill>
                  <a:srgbClr val="00FFFF"/>
                </a:solidFill>
                <a:latin typeface="Georgia"/>
                <a:ea typeface="Georgia"/>
                <a:cs typeface="Georgia"/>
                <a:sym typeface="Georgia"/>
              </a:rPr>
              <a:t>th</a:t>
            </a:r>
            <a:r>
              <a:rPr lang="en" sz="2300">
                <a:solidFill>
                  <a:srgbClr val="00FFFF"/>
                </a:solidFill>
                <a:latin typeface="Georgia"/>
                <a:ea typeface="Georgia"/>
                <a:cs typeface="Georgia"/>
                <a:sym typeface="Georgia"/>
              </a:rPr>
              <a:t> 2024 at 8 PM EST.</a:t>
            </a:r>
            <a:endParaRPr sz="2300">
              <a:solidFill>
                <a:srgbClr val="00FFFF"/>
              </a:solidFill>
              <a:latin typeface="Georgia"/>
              <a:ea typeface="Georgia"/>
              <a:cs typeface="Georgia"/>
              <a:sym typeface="Georgia"/>
            </a:endParaRPr>
          </a:p>
        </p:txBody>
      </p:sp>
      <p:pic>
        <p:nvPicPr>
          <p:cNvPr id="431" name="Google Shape;431;p60"/>
          <p:cNvPicPr preferRelativeResize="0"/>
          <p:nvPr/>
        </p:nvPicPr>
        <p:blipFill rotWithShape="1">
          <a:blip r:embed="rId4">
            <a:alphaModFix/>
          </a:blip>
          <a:srcRect b="0" l="59" r="59" t="0"/>
          <a:stretch/>
        </p:blipFill>
        <p:spPr>
          <a:xfrm>
            <a:off x="404377" y="112500"/>
            <a:ext cx="884495" cy="876300"/>
          </a:xfrm>
          <a:prstGeom prst="rect">
            <a:avLst/>
          </a:prstGeom>
          <a:noFill/>
          <a:ln>
            <a:noFill/>
          </a:ln>
        </p:spPr>
      </p:pic>
      <p:sp>
        <p:nvSpPr>
          <p:cNvPr id="432" name="Google Shape;432;p60"/>
          <p:cNvSpPr txBox="1"/>
          <p:nvPr/>
        </p:nvSpPr>
        <p:spPr>
          <a:xfrm>
            <a:off x="731525" y="1930425"/>
            <a:ext cx="1302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200">
              <a:solidFill>
                <a:srgbClr val="00FFFF"/>
              </a:solidFill>
              <a:latin typeface="Georgia"/>
              <a:ea typeface="Georgia"/>
              <a:cs typeface="Georgia"/>
              <a:sym typeface="Georgia"/>
            </a:endParaRPr>
          </a:p>
        </p:txBody>
      </p:sp>
      <p:pic>
        <p:nvPicPr>
          <p:cNvPr id="433" name="Google Shape;433;p60"/>
          <p:cNvPicPr preferRelativeResize="0"/>
          <p:nvPr/>
        </p:nvPicPr>
        <p:blipFill rotWithShape="1">
          <a:blip r:embed="rId5">
            <a:alphaModFix/>
          </a:blip>
          <a:srcRect b="455" l="0" r="0" t="465"/>
          <a:stretch/>
        </p:blipFill>
        <p:spPr>
          <a:xfrm>
            <a:off x="5350525" y="2016700"/>
            <a:ext cx="1599900" cy="1585075"/>
          </a:xfrm>
          <a:prstGeom prst="rect">
            <a:avLst/>
          </a:prstGeom>
          <a:noFill/>
          <a:ln>
            <a:noFill/>
          </a:ln>
          <a:effectLst>
            <a:outerShdw blurRad="57150" rotWithShape="0" algn="bl" dir="7620000" dist="9525">
              <a:srgbClr val="FFFFFF"/>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763"/>
        </a:solidFill>
      </p:bgPr>
    </p:bg>
    <p:spTree>
      <p:nvGrpSpPr>
        <p:cNvPr id="437" name="Shape 437"/>
        <p:cNvGrpSpPr/>
        <p:nvPr/>
      </p:nvGrpSpPr>
      <p:grpSpPr>
        <a:xfrm>
          <a:off x="0" y="0"/>
          <a:ext cx="0" cy="0"/>
          <a:chOff x="0" y="0"/>
          <a:chExt cx="0" cy="0"/>
        </a:xfrm>
      </p:grpSpPr>
      <p:sp>
        <p:nvSpPr>
          <p:cNvPr id="438" name="Google Shape;438;p61"/>
          <p:cNvSpPr txBox="1"/>
          <p:nvPr>
            <p:ph type="title"/>
          </p:nvPr>
        </p:nvSpPr>
        <p:spPr>
          <a:xfrm>
            <a:off x="3047350" y="339550"/>
            <a:ext cx="3400200" cy="10503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lt2"/>
              </a:buClr>
              <a:buSzPts val="1400"/>
              <a:buNone/>
            </a:pPr>
            <a:r>
              <a:t/>
            </a:r>
            <a:endParaRPr sz="2600"/>
          </a:p>
        </p:txBody>
      </p:sp>
      <p:sp>
        <p:nvSpPr>
          <p:cNvPr id="439" name="Google Shape;439;p61"/>
          <p:cNvSpPr txBox="1"/>
          <p:nvPr>
            <p:ph idx="1" type="body"/>
          </p:nvPr>
        </p:nvSpPr>
        <p:spPr>
          <a:xfrm>
            <a:off x="485250" y="4001075"/>
            <a:ext cx="8173500" cy="992100"/>
          </a:xfrm>
          <a:prstGeom prst="rect">
            <a:avLst/>
          </a:prstGeom>
          <a:noFill/>
          <a:ln>
            <a:noFill/>
          </a:ln>
        </p:spPr>
        <p:txBody>
          <a:bodyPr anchorCtr="0" anchor="t" bIns="34275" lIns="68575" spcFirstLastPara="1" rIns="68575" wrap="square" tIns="34275">
            <a:noAutofit/>
          </a:bodyPr>
          <a:lstStyle/>
          <a:p>
            <a:pPr indent="0" lvl="0" marL="0" rtl="0" algn="just">
              <a:spcBef>
                <a:spcPts val="800"/>
              </a:spcBef>
              <a:spcAft>
                <a:spcPts val="0"/>
              </a:spcAft>
              <a:buClr>
                <a:schemeClr val="dk1"/>
              </a:buClr>
              <a:buSzPts val="1100"/>
              <a:buFont typeface="Arial"/>
              <a:buNone/>
            </a:pPr>
            <a:r>
              <a:rPr lang="en" sz="1600">
                <a:solidFill>
                  <a:srgbClr val="FFF2CC"/>
                </a:solidFill>
              </a:rPr>
              <a:t>Next month’s session will take place on Wednesday August 7 at 9pm EDT/6pm PDT and Saturday August 10 at 7pm EDT/4pm PDT.</a:t>
            </a:r>
            <a:endParaRPr sz="1600">
              <a:solidFill>
                <a:srgbClr val="FFF2CC"/>
              </a:solidFill>
            </a:endParaRPr>
          </a:p>
          <a:p>
            <a:pPr indent="0" lvl="0" marL="0" rtl="0" algn="just">
              <a:spcBef>
                <a:spcPts val="1000"/>
              </a:spcBef>
              <a:spcAft>
                <a:spcPts val="0"/>
              </a:spcAft>
              <a:buClr>
                <a:schemeClr val="dk1"/>
              </a:buClr>
              <a:buSzPts val="1100"/>
              <a:buFont typeface="Arial"/>
              <a:buNone/>
            </a:pPr>
            <a:r>
              <a:rPr lang="en" sz="1600">
                <a:solidFill>
                  <a:srgbClr val="FFF2CC"/>
                </a:solidFill>
              </a:rPr>
              <a:t>The topic will be: </a:t>
            </a:r>
            <a:r>
              <a:rPr i="1" lang="en" sz="1600">
                <a:solidFill>
                  <a:srgbClr val="FFF2CC"/>
                </a:solidFill>
              </a:rPr>
              <a:t>A Viewing of Harlan County USA</a:t>
            </a:r>
            <a:endParaRPr sz="1600">
              <a:solidFill>
                <a:srgbClr val="FFF2CC"/>
              </a:solidFill>
            </a:endParaRPr>
          </a:p>
        </p:txBody>
      </p:sp>
      <p:pic>
        <p:nvPicPr>
          <p:cNvPr id="440" name="Google Shape;440;p61"/>
          <p:cNvPicPr preferRelativeResize="0"/>
          <p:nvPr/>
        </p:nvPicPr>
        <p:blipFill rotWithShape="1">
          <a:blip r:embed="rId3">
            <a:alphaModFix/>
          </a:blip>
          <a:srcRect b="0" l="0" r="0" t="0"/>
          <a:stretch/>
        </p:blipFill>
        <p:spPr>
          <a:xfrm>
            <a:off x="1105450" y="62850"/>
            <a:ext cx="6771773" cy="38091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id="445" name="Google Shape;445;p62"/>
          <p:cNvPicPr preferRelativeResize="0"/>
          <p:nvPr/>
        </p:nvPicPr>
        <p:blipFill rotWithShape="1">
          <a:blip r:embed="rId3">
            <a:alphaModFix/>
          </a:blip>
          <a:srcRect b="0" l="0" r="0" t="0"/>
          <a:stretch/>
        </p:blipFill>
        <p:spPr>
          <a:xfrm>
            <a:off x="4182251" y="152400"/>
            <a:ext cx="779501" cy="779501"/>
          </a:xfrm>
          <a:prstGeom prst="rect">
            <a:avLst/>
          </a:prstGeom>
          <a:noFill/>
          <a:ln>
            <a:noFill/>
          </a:ln>
        </p:spPr>
      </p:pic>
      <p:sp>
        <p:nvSpPr>
          <p:cNvPr id="446" name="Google Shape;446;p62"/>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62"/>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i="1" lang="en">
                <a:solidFill>
                  <a:srgbClr val="E4E5B8"/>
                </a:solidFill>
                <a:latin typeface="Georgia"/>
                <a:ea typeface="Georgia"/>
                <a:cs typeface="Georgia"/>
                <a:sym typeface="Georgia"/>
              </a:rPr>
              <a:t>May There Always be Sunshine - Pete Seeger</a:t>
            </a:r>
            <a:endParaRPr b="0" i="0" sz="1400" u="none" cap="none" strike="noStrike">
              <a:solidFill>
                <a:srgbClr val="E4E5B8"/>
              </a:solidFill>
              <a:latin typeface="Georgia"/>
              <a:ea typeface="Georgia"/>
              <a:cs typeface="Georgia"/>
              <a:sym typeface="Georgia"/>
            </a:endParaRPr>
          </a:p>
        </p:txBody>
      </p:sp>
      <p:pic>
        <p:nvPicPr>
          <p:cNvPr descr="Provided to YouTube by The Orchard Enterprises&#10;&#10;May There Always Be Sunshine · Pete Seeger&#10;&#10;Together in Concert (Remastered 1999)&#10;&#10;℗ 1975 Warner Bros. Records, Inc. licensed by Rising Son Records&#10;&#10;Released on: 1975-09-30&#10;&#10;Auto-generated by YouTube." id="448" name="Google Shape;448;p62" title="May There Always Be Sunshine">
            <a:hlinkClick r:id="rId4"/>
          </p:cNvPr>
          <p:cNvPicPr preferRelativeResize="0"/>
          <p:nvPr/>
        </p:nvPicPr>
        <p:blipFill>
          <a:blip r:embed="rId5">
            <a:alphaModFix/>
          </a:blip>
          <a:stretch>
            <a:fillRect/>
          </a:stretch>
        </p:blipFill>
        <p:spPr>
          <a:xfrm>
            <a:off x="1587700" y="1089200"/>
            <a:ext cx="5957400" cy="335103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1000"/>
                                        <p:tgtEl>
                                          <p:spTgt spid="4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29"/>
          <p:cNvPicPr preferRelativeResize="0"/>
          <p:nvPr/>
        </p:nvPicPr>
        <p:blipFill rotWithShape="1">
          <a:blip r:embed="rId3">
            <a:alphaModFix/>
          </a:blip>
          <a:srcRect b="0" l="0" r="0" t="0"/>
          <a:stretch/>
        </p:blipFill>
        <p:spPr>
          <a:xfrm>
            <a:off x="4182251" y="152400"/>
            <a:ext cx="779501" cy="779501"/>
          </a:xfrm>
          <a:prstGeom prst="rect">
            <a:avLst/>
          </a:prstGeom>
          <a:noFill/>
          <a:ln>
            <a:noFill/>
          </a:ln>
        </p:spPr>
      </p:pic>
      <p:sp>
        <p:nvSpPr>
          <p:cNvPr id="129" name="Google Shape;129;p29"/>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29"/>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1" lang="en" sz="1400" u="none" cap="none" strike="noStrike">
                <a:solidFill>
                  <a:srgbClr val="E4E5B8"/>
                </a:solidFill>
                <a:latin typeface="Georgia"/>
                <a:ea typeface="Georgia"/>
                <a:cs typeface="Georgia"/>
                <a:sym typeface="Georgia"/>
              </a:rPr>
              <a:t>Atomic Bombing of </a:t>
            </a:r>
            <a:r>
              <a:rPr i="1" lang="en">
                <a:solidFill>
                  <a:srgbClr val="E4E5B8"/>
                </a:solidFill>
                <a:latin typeface="Georgia"/>
                <a:ea typeface="Georgia"/>
                <a:cs typeface="Georgia"/>
                <a:sym typeface="Georgia"/>
              </a:rPr>
              <a:t>Hiroshima</a:t>
            </a:r>
            <a:r>
              <a:rPr b="0" i="1" lang="en" sz="1400" u="none" cap="none" strike="noStrike">
                <a:solidFill>
                  <a:srgbClr val="E4E5B8"/>
                </a:solidFill>
                <a:latin typeface="Georgia"/>
                <a:ea typeface="Georgia"/>
                <a:cs typeface="Georgia"/>
                <a:sym typeface="Georgia"/>
              </a:rPr>
              <a:t>, Japan, on August </a:t>
            </a:r>
            <a:r>
              <a:rPr i="1" lang="en">
                <a:solidFill>
                  <a:srgbClr val="E4E5B8"/>
                </a:solidFill>
                <a:latin typeface="Georgia"/>
                <a:ea typeface="Georgia"/>
                <a:cs typeface="Georgia"/>
                <a:sym typeface="Georgia"/>
              </a:rPr>
              <a:t>6</a:t>
            </a:r>
            <a:r>
              <a:rPr b="0" i="1" lang="en" sz="1400" u="none" cap="none" strike="noStrike">
                <a:solidFill>
                  <a:srgbClr val="E4E5B8"/>
                </a:solidFill>
                <a:latin typeface="Georgia"/>
                <a:ea typeface="Georgia"/>
                <a:cs typeface="Georgia"/>
                <a:sym typeface="Georgia"/>
              </a:rPr>
              <a:t>th, 1945</a:t>
            </a:r>
            <a:endParaRPr b="0" i="0" sz="1400" u="none" cap="none" strike="noStrike">
              <a:solidFill>
                <a:srgbClr val="E4E5B8"/>
              </a:solidFill>
              <a:latin typeface="Georgia"/>
              <a:ea typeface="Georgia"/>
              <a:cs typeface="Georgia"/>
              <a:sym typeface="Georgia"/>
            </a:endParaRPr>
          </a:p>
        </p:txBody>
      </p:sp>
      <p:pic>
        <p:nvPicPr>
          <p:cNvPr descr="Spectacular colorized footage of both atomic bomb attacks by the USA on the Japanese cities Hiroshima and Nagasaki on respectively 6 and 9 August 1945. About 250,000 persons lost their lives during these attacks and hundreds of thousands suffered from ill health due to the intense radiation, especially cancer and leukemia.&#10;&#10;*NOTICE: Due to the very controverse nature of this topic, in particular as regards the need (or not) to take the decision by the US to deploy two atomic bombs on Japan, the comments section got totally out of hand. Therefore as of 2 August 2023 the ability to comment under this video is now permanently switched-off. This channel is dedicated to history, not to become a free-for-all sewer. I am sorry, but I have no other choice* .&#10;&#10;Some people close to the epicentre simply evaporized. A military base was completely annihilated. The blasts and extreme intensity of the light flash and high levels of radiation caused permanent shadows that were burnt into structures and pavements. The bombs were dropped by the US airforce on the Enola Gay bomber. The bomb on Hiroshima was nick named &quot;Little Boy&quot; and on Hiroshima &quot;Fat Man&quot; both assembled as part of the Trinity project. The second bomb was not originally intended for Nagasaki but due to weather conditions became the alternative target.&#10;&#10;The film starts with colorized footage of president Truman who announces the first bomb attack. It also shows the Enola Gay bomber, the atomic blasts and the huge devastation after the attacks.&#10;Watching him present this announcement makes one wonder whether he consciousnessly realized the severety and crualty of the US's actions under his command against primarily civilian innocent Japanese targets. A number of times he smiles and clearly shows that the film was recorded many times to the point of his exhaution and almost boredom.&#10;&#10;The original video footage has been motion-stabilized, contrast &amp; brightness enhanced, de-noised, upscaled to full-HD and artificially colorized using state-of-the-art video software.&#10;&#10;Watch my latest film: &quot;Oppenheimer's Manhattan Project: The real thing! Splendedly A.I restored and colorized (1945)&quot; https://www.youtube.com/watch?v=hM7LVro24m8&#10;&#10;If you like my work, please donate via: https://www.paypal.com/paypalme/Rick88888888" id="131" name="Google Shape;131;p29" title="The Atomic bomb attacks on Hiroshima &amp; Nagasaki in 1945 in color!">
            <a:hlinkClick r:id="rId4"/>
          </p:cNvPr>
          <p:cNvPicPr preferRelativeResize="0"/>
          <p:nvPr/>
        </p:nvPicPr>
        <p:blipFill>
          <a:blip r:embed="rId5">
            <a:alphaModFix/>
          </a:blip>
          <a:stretch>
            <a:fillRect/>
          </a:stretch>
        </p:blipFill>
        <p:spPr>
          <a:xfrm>
            <a:off x="1655375" y="1089200"/>
            <a:ext cx="5850600" cy="32909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000"/>
                                        <p:tgtEl>
                                          <p:spTgt spid="1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3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30"/>
          <p:cNvSpPr txBox="1"/>
          <p:nvPr>
            <p:ph type="title"/>
          </p:nvPr>
        </p:nvSpPr>
        <p:spPr>
          <a:xfrm>
            <a:off x="1658025" y="264300"/>
            <a:ext cx="72498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E4E5B8"/>
                </a:solidFill>
                <a:latin typeface="Georgia"/>
                <a:ea typeface="Georgia"/>
                <a:cs typeface="Georgia"/>
                <a:sym typeface="Georgia"/>
              </a:rPr>
              <a:t>The Decision to Use the Atom Bomb </a:t>
            </a:r>
            <a:endParaRPr>
              <a:solidFill>
                <a:srgbClr val="E4E5B8"/>
              </a:solidFill>
              <a:latin typeface="Georgia"/>
              <a:ea typeface="Georgia"/>
              <a:cs typeface="Georgia"/>
              <a:sym typeface="Georgia"/>
            </a:endParaRPr>
          </a:p>
          <a:p>
            <a:pPr indent="0" lvl="0" marL="0" rtl="0" algn="l">
              <a:lnSpc>
                <a:spcPct val="100000"/>
              </a:lnSpc>
              <a:spcBef>
                <a:spcPts val="0"/>
              </a:spcBef>
              <a:spcAft>
                <a:spcPts val="0"/>
              </a:spcAft>
              <a:buSzPct val="111111"/>
              <a:buNone/>
            </a:pPr>
            <a:r>
              <a:rPr lang="en">
                <a:solidFill>
                  <a:srgbClr val="E4E5B8"/>
                </a:solidFill>
                <a:latin typeface="Georgia"/>
                <a:ea typeface="Georgia"/>
                <a:cs typeface="Georgia"/>
                <a:sym typeface="Georgia"/>
              </a:rPr>
              <a:t>- Gar Alperovitz</a:t>
            </a:r>
            <a:endParaRPr>
              <a:solidFill>
                <a:srgbClr val="E4E5B8"/>
              </a:solidFill>
              <a:latin typeface="Georgia"/>
              <a:ea typeface="Georgia"/>
              <a:cs typeface="Georgia"/>
              <a:sym typeface="Georgia"/>
            </a:endParaRPr>
          </a:p>
        </p:txBody>
      </p:sp>
      <p:pic>
        <p:nvPicPr>
          <p:cNvPr id="138" name="Google Shape;138;p30"/>
          <p:cNvPicPr preferRelativeResize="0"/>
          <p:nvPr/>
        </p:nvPicPr>
        <p:blipFill rotWithShape="1">
          <a:blip r:embed="rId3">
            <a:alphaModFix/>
          </a:blip>
          <a:srcRect b="0" l="0" r="0" t="0"/>
          <a:stretch/>
        </p:blipFill>
        <p:spPr>
          <a:xfrm>
            <a:off x="406550" y="112500"/>
            <a:ext cx="876299" cy="876299"/>
          </a:xfrm>
          <a:prstGeom prst="rect">
            <a:avLst/>
          </a:prstGeom>
          <a:noFill/>
          <a:ln>
            <a:noFill/>
          </a:ln>
        </p:spPr>
      </p:pic>
      <p:sp>
        <p:nvSpPr>
          <p:cNvPr id="139" name="Google Shape;139;p30"/>
          <p:cNvSpPr txBox="1"/>
          <p:nvPr/>
        </p:nvSpPr>
        <p:spPr>
          <a:xfrm>
            <a:off x="472000" y="1101300"/>
            <a:ext cx="8096400" cy="4617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None/>
            </a:pPr>
            <a:r>
              <a:t/>
            </a:r>
            <a:endParaRPr b="0" i="0" sz="1800" u="none" cap="none" strike="noStrike">
              <a:solidFill>
                <a:srgbClr val="E4E5B8"/>
              </a:solidFill>
              <a:latin typeface="Georgia"/>
              <a:ea typeface="Georgia"/>
              <a:cs typeface="Georgia"/>
              <a:sym typeface="Georgia"/>
            </a:endParaRPr>
          </a:p>
        </p:txBody>
      </p:sp>
      <p:pic>
        <p:nvPicPr>
          <p:cNvPr id="140" name="Google Shape;140;p30"/>
          <p:cNvPicPr preferRelativeResize="0"/>
          <p:nvPr/>
        </p:nvPicPr>
        <p:blipFill>
          <a:blip r:embed="rId4">
            <a:alphaModFix/>
          </a:blip>
          <a:stretch>
            <a:fillRect/>
          </a:stretch>
        </p:blipFill>
        <p:spPr>
          <a:xfrm>
            <a:off x="1617602" y="1101300"/>
            <a:ext cx="6413771" cy="495433"/>
          </a:xfrm>
          <a:prstGeom prst="rect">
            <a:avLst/>
          </a:prstGeom>
          <a:noFill/>
          <a:ln>
            <a:noFill/>
          </a:ln>
        </p:spPr>
      </p:pic>
      <p:pic>
        <p:nvPicPr>
          <p:cNvPr id="141" name="Google Shape;141;p30"/>
          <p:cNvPicPr preferRelativeResize="0"/>
          <p:nvPr/>
        </p:nvPicPr>
        <p:blipFill>
          <a:blip r:embed="rId5">
            <a:alphaModFix/>
          </a:blip>
          <a:stretch>
            <a:fillRect/>
          </a:stretch>
        </p:blipFill>
        <p:spPr>
          <a:xfrm>
            <a:off x="1392075" y="1596734"/>
            <a:ext cx="6864825" cy="3179991"/>
          </a:xfrm>
          <a:prstGeom prst="rect">
            <a:avLst/>
          </a:prstGeom>
          <a:noFill/>
          <a:ln>
            <a:noFill/>
          </a:ln>
        </p:spPr>
      </p:pic>
      <p:sp>
        <p:nvSpPr>
          <p:cNvPr id="142" name="Google Shape;142;p30"/>
          <p:cNvSpPr txBox="1"/>
          <p:nvPr/>
        </p:nvSpPr>
        <p:spPr>
          <a:xfrm>
            <a:off x="1392075" y="1596725"/>
            <a:ext cx="3630300" cy="2595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3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8" name="Google Shape;148;p31"/>
          <p:cNvPicPr preferRelativeResize="0"/>
          <p:nvPr/>
        </p:nvPicPr>
        <p:blipFill rotWithShape="1">
          <a:blip r:embed="rId3">
            <a:alphaModFix/>
          </a:blip>
          <a:srcRect b="0" l="0" r="0" t="0"/>
          <a:stretch/>
        </p:blipFill>
        <p:spPr>
          <a:xfrm>
            <a:off x="406550" y="112500"/>
            <a:ext cx="876299" cy="876299"/>
          </a:xfrm>
          <a:prstGeom prst="rect">
            <a:avLst/>
          </a:prstGeom>
          <a:noFill/>
          <a:ln>
            <a:noFill/>
          </a:ln>
        </p:spPr>
      </p:pic>
      <p:pic>
        <p:nvPicPr>
          <p:cNvPr id="149" name="Google Shape;149;p31"/>
          <p:cNvPicPr preferRelativeResize="0"/>
          <p:nvPr/>
        </p:nvPicPr>
        <p:blipFill>
          <a:blip r:embed="rId4">
            <a:alphaModFix/>
          </a:blip>
          <a:stretch>
            <a:fillRect/>
          </a:stretch>
        </p:blipFill>
        <p:spPr>
          <a:xfrm>
            <a:off x="997500" y="1291625"/>
            <a:ext cx="6863626" cy="961643"/>
          </a:xfrm>
          <a:prstGeom prst="rect">
            <a:avLst/>
          </a:prstGeom>
          <a:noFill/>
          <a:ln>
            <a:noFill/>
          </a:ln>
        </p:spPr>
      </p:pic>
      <p:pic>
        <p:nvPicPr>
          <p:cNvPr id="150" name="Google Shape;150;p31"/>
          <p:cNvPicPr preferRelativeResize="0"/>
          <p:nvPr/>
        </p:nvPicPr>
        <p:blipFill>
          <a:blip r:embed="rId5">
            <a:alphaModFix/>
          </a:blip>
          <a:stretch>
            <a:fillRect/>
          </a:stretch>
        </p:blipFill>
        <p:spPr>
          <a:xfrm>
            <a:off x="997500" y="2253268"/>
            <a:ext cx="6863626" cy="1685844"/>
          </a:xfrm>
          <a:prstGeom prst="rect">
            <a:avLst/>
          </a:prstGeom>
          <a:noFill/>
          <a:ln>
            <a:noFill/>
          </a:ln>
        </p:spPr>
      </p:pic>
      <p:pic>
        <p:nvPicPr>
          <p:cNvPr id="151" name="Google Shape;151;p31"/>
          <p:cNvPicPr preferRelativeResize="0"/>
          <p:nvPr/>
        </p:nvPicPr>
        <p:blipFill>
          <a:blip r:embed="rId6">
            <a:alphaModFix/>
          </a:blip>
          <a:stretch>
            <a:fillRect/>
          </a:stretch>
        </p:blipFill>
        <p:spPr>
          <a:xfrm>
            <a:off x="997500" y="3939112"/>
            <a:ext cx="6863626" cy="878538"/>
          </a:xfrm>
          <a:prstGeom prst="rect">
            <a:avLst/>
          </a:prstGeom>
          <a:noFill/>
          <a:ln>
            <a:noFill/>
          </a:ln>
        </p:spPr>
      </p:pic>
      <p:sp>
        <p:nvSpPr>
          <p:cNvPr id="152" name="Google Shape;152;p31"/>
          <p:cNvSpPr txBox="1"/>
          <p:nvPr>
            <p:ph type="title"/>
          </p:nvPr>
        </p:nvSpPr>
        <p:spPr>
          <a:xfrm>
            <a:off x="1658025" y="264300"/>
            <a:ext cx="72498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en">
                <a:solidFill>
                  <a:srgbClr val="E4E5B8"/>
                </a:solidFill>
                <a:latin typeface="Georgia"/>
                <a:ea typeface="Georgia"/>
                <a:cs typeface="Georgia"/>
                <a:sym typeface="Georgia"/>
              </a:rPr>
              <a:t>The Decision to Use the Atom Bomb </a:t>
            </a:r>
            <a:endParaRPr>
              <a:solidFill>
                <a:srgbClr val="E4E5B8"/>
              </a:solidFill>
              <a:latin typeface="Georgia"/>
              <a:ea typeface="Georgia"/>
              <a:cs typeface="Georgia"/>
              <a:sym typeface="Georgia"/>
            </a:endParaRPr>
          </a:p>
          <a:p>
            <a:pPr indent="0" lvl="0" marL="0" rtl="0" algn="l">
              <a:lnSpc>
                <a:spcPct val="100000"/>
              </a:lnSpc>
              <a:spcBef>
                <a:spcPts val="0"/>
              </a:spcBef>
              <a:spcAft>
                <a:spcPts val="0"/>
              </a:spcAft>
              <a:buSzPct val="111111"/>
              <a:buNone/>
            </a:pPr>
            <a:r>
              <a:rPr lang="en">
                <a:solidFill>
                  <a:srgbClr val="E4E5B8"/>
                </a:solidFill>
                <a:latin typeface="Georgia"/>
                <a:ea typeface="Georgia"/>
                <a:cs typeface="Georgia"/>
                <a:sym typeface="Georgia"/>
              </a:rPr>
              <a:t>- Gar Alperovitz</a:t>
            </a:r>
            <a:endParaRPr>
              <a:solidFill>
                <a:srgbClr val="E4E5B8"/>
              </a:solidFill>
              <a:latin typeface="Georgia"/>
              <a:ea typeface="Georgia"/>
              <a:cs typeface="Georgia"/>
              <a:sym typeface="Georgia"/>
            </a:endParaRPr>
          </a:p>
        </p:txBody>
      </p:sp>
      <p:sp>
        <p:nvSpPr>
          <p:cNvPr id="153" name="Google Shape;153;p31"/>
          <p:cNvSpPr txBox="1"/>
          <p:nvPr/>
        </p:nvSpPr>
        <p:spPr>
          <a:xfrm>
            <a:off x="3398300" y="1937925"/>
            <a:ext cx="4462800" cy="2595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32"/>
          <p:cNvPicPr preferRelativeResize="0"/>
          <p:nvPr/>
        </p:nvPicPr>
        <p:blipFill>
          <a:blip r:embed="rId3">
            <a:alphaModFix/>
          </a:blip>
          <a:stretch>
            <a:fillRect/>
          </a:stretch>
        </p:blipFill>
        <p:spPr>
          <a:xfrm>
            <a:off x="-118525" y="0"/>
            <a:ext cx="9143984"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3"/>
          <p:cNvSpPr txBox="1"/>
          <p:nvPr>
            <p:ph type="title"/>
          </p:nvPr>
        </p:nvSpPr>
        <p:spPr>
          <a:xfrm>
            <a:off x="253400" y="1830600"/>
            <a:ext cx="4045200" cy="14823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4200"/>
              <a:buNone/>
            </a:pPr>
            <a:r>
              <a:rPr lang="en">
                <a:solidFill>
                  <a:srgbClr val="E4E5B8"/>
                </a:solidFill>
                <a:latin typeface="Georgia"/>
                <a:ea typeface="Georgia"/>
                <a:cs typeface="Georgia"/>
                <a:sym typeface="Georgia"/>
              </a:rPr>
              <a:t>What we’ll be learning today:</a:t>
            </a:r>
            <a:endParaRPr>
              <a:solidFill>
                <a:srgbClr val="E4E5B8"/>
              </a:solidFill>
              <a:latin typeface="Georgia"/>
              <a:ea typeface="Georgia"/>
              <a:cs typeface="Georgia"/>
              <a:sym typeface="Georgia"/>
            </a:endParaRPr>
          </a:p>
        </p:txBody>
      </p:sp>
      <p:sp>
        <p:nvSpPr>
          <p:cNvPr id="164" name="Google Shape;164;p33"/>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p>
            <a:pPr indent="0" lvl="0" marL="457200" rtl="0" algn="l">
              <a:lnSpc>
                <a:spcPct val="105000"/>
              </a:lnSpc>
              <a:spcBef>
                <a:spcPts val="1200"/>
              </a:spcBef>
              <a:spcAft>
                <a:spcPts val="0"/>
              </a:spcAft>
              <a:buSzPts val="688"/>
              <a:buNone/>
            </a:pPr>
            <a:r>
              <a:t/>
            </a:r>
            <a:endParaRPr sz="599">
              <a:solidFill>
                <a:srgbClr val="E4E5B8"/>
              </a:solidFill>
              <a:latin typeface="Georgia"/>
              <a:ea typeface="Georgia"/>
              <a:cs typeface="Georgia"/>
              <a:sym typeface="Georgia"/>
            </a:endParaRPr>
          </a:p>
          <a:p>
            <a:pPr indent="-312737" lvl="0" marL="457200" rtl="0" algn="l">
              <a:lnSpc>
                <a:spcPct val="105000"/>
              </a:lnSpc>
              <a:spcBef>
                <a:spcPts val="1200"/>
              </a:spcBef>
              <a:spcAft>
                <a:spcPts val="0"/>
              </a:spcAft>
              <a:buClr>
                <a:srgbClr val="E4E5B8"/>
              </a:buClr>
              <a:buSzPts val="1325"/>
              <a:buFont typeface="Georgia"/>
              <a:buChar char="●"/>
            </a:pPr>
            <a:r>
              <a:rPr lang="en" sz="1325">
                <a:solidFill>
                  <a:srgbClr val="E4E5B8"/>
                </a:solidFill>
                <a:latin typeface="Georgia"/>
                <a:ea typeface="Georgia"/>
                <a:cs typeface="Georgia"/>
                <a:sym typeface="Georgia"/>
              </a:rPr>
              <a:t>Discuss the  Manhattan </a:t>
            </a:r>
            <a:r>
              <a:rPr lang="en" sz="1325">
                <a:solidFill>
                  <a:srgbClr val="E4E5B8"/>
                </a:solidFill>
                <a:latin typeface="Georgia"/>
                <a:ea typeface="Georgia"/>
                <a:cs typeface="Georgia"/>
                <a:sym typeface="Georgia"/>
              </a:rPr>
              <a:t>Project &amp; Atomic Scientists</a:t>
            </a:r>
            <a:endParaRPr sz="1325">
              <a:solidFill>
                <a:srgbClr val="E4E5B8"/>
              </a:solidFill>
              <a:latin typeface="Georgia"/>
              <a:ea typeface="Georgia"/>
              <a:cs typeface="Georgia"/>
              <a:sym typeface="Georgia"/>
            </a:endParaRPr>
          </a:p>
          <a:p>
            <a:pPr indent="0" lvl="0" marL="457200" rtl="0" algn="l">
              <a:lnSpc>
                <a:spcPct val="105000"/>
              </a:lnSpc>
              <a:spcBef>
                <a:spcPts val="1200"/>
              </a:spcBef>
              <a:spcAft>
                <a:spcPts val="0"/>
              </a:spcAft>
              <a:buSzPts val="688"/>
              <a:buNone/>
            </a:pPr>
            <a:r>
              <a:t/>
            </a:r>
            <a:endParaRPr sz="599">
              <a:solidFill>
                <a:srgbClr val="E4E5B8"/>
              </a:solidFill>
              <a:latin typeface="Georgia"/>
              <a:ea typeface="Georgia"/>
              <a:cs typeface="Georgia"/>
              <a:sym typeface="Georgia"/>
            </a:endParaRPr>
          </a:p>
          <a:p>
            <a:pPr indent="-312737" lvl="0" marL="457200" rtl="0" algn="l">
              <a:lnSpc>
                <a:spcPct val="105000"/>
              </a:lnSpc>
              <a:spcBef>
                <a:spcPts val="1200"/>
              </a:spcBef>
              <a:spcAft>
                <a:spcPts val="0"/>
              </a:spcAft>
              <a:buClr>
                <a:srgbClr val="E4E5B8"/>
              </a:buClr>
              <a:buSzPts val="1325"/>
              <a:buFont typeface="Georgia"/>
              <a:buChar char="●"/>
            </a:pPr>
            <a:r>
              <a:rPr lang="en" sz="1325">
                <a:solidFill>
                  <a:srgbClr val="E4E5B8"/>
                </a:solidFill>
                <a:latin typeface="Georgia"/>
                <a:ea typeface="Georgia"/>
                <a:cs typeface="Georgia"/>
                <a:sym typeface="Georgia"/>
              </a:rPr>
              <a:t>About the true nature of the atomic bombings and why the justification of the dropping of the bombs was unjustified.</a:t>
            </a:r>
            <a:endParaRPr sz="1325">
              <a:solidFill>
                <a:srgbClr val="E4E5B8"/>
              </a:solidFill>
              <a:latin typeface="Georgia"/>
              <a:ea typeface="Georgia"/>
              <a:cs typeface="Georgia"/>
              <a:sym typeface="Georgia"/>
            </a:endParaRPr>
          </a:p>
          <a:p>
            <a:pPr indent="0" lvl="0" marL="457200" rtl="0" algn="l">
              <a:lnSpc>
                <a:spcPct val="105000"/>
              </a:lnSpc>
              <a:spcBef>
                <a:spcPts val="1200"/>
              </a:spcBef>
              <a:spcAft>
                <a:spcPts val="0"/>
              </a:spcAft>
              <a:buSzPts val="688"/>
              <a:buNone/>
            </a:pPr>
            <a:r>
              <a:t/>
            </a:r>
            <a:endParaRPr sz="610">
              <a:solidFill>
                <a:srgbClr val="E4E5B8"/>
              </a:solidFill>
              <a:latin typeface="Georgia"/>
              <a:ea typeface="Georgia"/>
              <a:cs typeface="Georgia"/>
              <a:sym typeface="Georgia"/>
            </a:endParaRPr>
          </a:p>
          <a:p>
            <a:pPr indent="-312737" lvl="0" marL="457200" rtl="0" algn="l">
              <a:lnSpc>
                <a:spcPct val="105000"/>
              </a:lnSpc>
              <a:spcBef>
                <a:spcPts val="1200"/>
              </a:spcBef>
              <a:spcAft>
                <a:spcPts val="0"/>
              </a:spcAft>
              <a:buClr>
                <a:srgbClr val="E4E5B8"/>
              </a:buClr>
              <a:buSzPts val="1325"/>
              <a:buFont typeface="Georgia"/>
              <a:buChar char="●"/>
            </a:pPr>
            <a:r>
              <a:rPr lang="en" sz="1325">
                <a:solidFill>
                  <a:srgbClr val="E4E5B8"/>
                </a:solidFill>
                <a:latin typeface="Georgia"/>
                <a:ea typeface="Georgia"/>
                <a:cs typeface="Georgia"/>
                <a:sym typeface="Georgia"/>
              </a:rPr>
              <a:t>About the result of the dropping of atomic bombs, the way it changed the world and relating the event to the current day with western imperialists risking nuclear war with Russia and China.</a:t>
            </a:r>
            <a:endParaRPr sz="1325">
              <a:solidFill>
                <a:srgbClr val="E4E5B8"/>
              </a:solidFill>
              <a:latin typeface="Georgia"/>
              <a:ea typeface="Georgia"/>
              <a:cs typeface="Georgia"/>
              <a:sym typeface="Georgia"/>
            </a:endParaRPr>
          </a:p>
          <a:p>
            <a:pPr indent="-312737" lvl="0" marL="457200" rtl="0" algn="l">
              <a:lnSpc>
                <a:spcPct val="105000"/>
              </a:lnSpc>
              <a:spcBef>
                <a:spcPts val="1200"/>
              </a:spcBef>
              <a:spcAft>
                <a:spcPts val="0"/>
              </a:spcAft>
              <a:buClr>
                <a:srgbClr val="E4E5B8"/>
              </a:buClr>
              <a:buSzPts val="1325"/>
              <a:buFont typeface="Georgia"/>
              <a:buChar char="●"/>
            </a:pPr>
            <a:r>
              <a:rPr lang="en" sz="1325">
                <a:solidFill>
                  <a:srgbClr val="E4E5B8"/>
                </a:solidFill>
                <a:latin typeface="Georgia"/>
                <a:ea typeface="Georgia"/>
                <a:cs typeface="Georgia"/>
                <a:sym typeface="Georgia"/>
              </a:rPr>
              <a:t>Scenes of a simulated nuclear war and scenes from The Day After (1983)</a:t>
            </a:r>
            <a:endParaRPr sz="1325">
              <a:solidFill>
                <a:srgbClr val="E4E5B8"/>
              </a:solidFill>
              <a:latin typeface="Georgia"/>
              <a:ea typeface="Georgia"/>
              <a:cs typeface="Georgia"/>
              <a:sym typeface="Georgia"/>
            </a:endParaRPr>
          </a:p>
        </p:txBody>
      </p:sp>
      <p:pic>
        <p:nvPicPr>
          <p:cNvPr id="165" name="Google Shape;165;p33"/>
          <p:cNvPicPr preferRelativeResize="0"/>
          <p:nvPr/>
        </p:nvPicPr>
        <p:blipFill rotWithShape="1">
          <a:blip r:embed="rId3">
            <a:alphaModFix/>
          </a:blip>
          <a:srcRect b="0" l="0" r="0" t="0"/>
          <a:stretch/>
        </p:blipFill>
        <p:spPr>
          <a:xfrm>
            <a:off x="204977" y="205725"/>
            <a:ext cx="1053650" cy="10536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4"/>
          <p:cNvSpPr txBox="1"/>
          <p:nvPr>
            <p:ph type="title"/>
          </p:nvPr>
        </p:nvSpPr>
        <p:spPr>
          <a:xfrm>
            <a:off x="311700" y="3312700"/>
            <a:ext cx="85206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 sz="5200">
                <a:solidFill>
                  <a:srgbClr val="E4E5B8"/>
                </a:solidFill>
                <a:latin typeface="Georgia"/>
                <a:ea typeface="Georgia"/>
                <a:cs typeface="Georgia"/>
                <a:sym typeface="Georgia"/>
              </a:rPr>
              <a:t>The Manhattan Project</a:t>
            </a:r>
            <a:endParaRPr sz="5200">
              <a:solidFill>
                <a:srgbClr val="E4E5B8"/>
              </a:solidFill>
              <a:latin typeface="Georgia"/>
              <a:ea typeface="Georgia"/>
              <a:cs typeface="Georgia"/>
              <a:sym typeface="Georgia"/>
            </a:endParaRPr>
          </a:p>
        </p:txBody>
      </p:sp>
      <p:pic>
        <p:nvPicPr>
          <p:cNvPr id="171" name="Google Shape;171;p34"/>
          <p:cNvPicPr preferRelativeResize="0"/>
          <p:nvPr/>
        </p:nvPicPr>
        <p:blipFill rotWithShape="1">
          <a:blip r:embed="rId3">
            <a:alphaModFix/>
          </a:blip>
          <a:srcRect b="0" l="0" r="0" t="0"/>
          <a:stretch/>
        </p:blipFill>
        <p:spPr>
          <a:xfrm>
            <a:off x="3648975" y="897800"/>
            <a:ext cx="1846049" cy="18460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