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943ef3c6ce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943ef3c6ce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caea0d032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caea0d032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caea0d032f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caea0d032f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caea0d032f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caea0d032f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caea0d032f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caea0d032f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943ef3c6ce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943ef3c6ce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caea0d032f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caea0d032f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caea0d032f_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caea0d032f_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943ef3c6ce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943ef3c6ce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943ef3c6ce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943ef3c6ce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91bdd51e8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91bdd51e8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1d0b800ed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1d0b800ed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943ef3c6c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943ef3c6c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943ef3c6ce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943ef3c6ce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943ef3c6c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943ef3c6c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943ef3c6c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3943ef3c6c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943ef3c6c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943ef3c6c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9f45bba166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9f45bba166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9f45bba166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9f45bba166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9f45bba166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9f45bba166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bc7009c3b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bc7009c3b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bc7009c3b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bc7009c3b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9408d20690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9408d2069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199e34f6e8_3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199e34f6e8_3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943ef3c6c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943ef3c6c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943ef3c6ce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943ef3c6ce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943ef3c6ce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943ef3c6ce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8" name="Google Shape;58;p1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9" name="Google Shape;5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 name="Shape 60"/>
        <p:cNvGrpSpPr/>
        <p:nvPr/>
      </p:nvGrpSpPr>
      <p:grpSpPr>
        <a:xfrm>
          <a:off x="0" y="0"/>
          <a:ext cx="0" cy="0"/>
          <a:chOff x="0" y="0"/>
          <a:chExt cx="0" cy="0"/>
        </a:xfrm>
      </p:grpSpPr>
      <p:sp>
        <p:nvSpPr>
          <p:cNvPr id="61" name="Google Shape;61;p16"/>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3" name="Google Shape;63;p1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16"/>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65" name="Google Shape;65;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8" name="Google Shape;6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 name="Shape 69"/>
        <p:cNvGrpSpPr/>
        <p:nvPr/>
      </p:nvGrpSpPr>
      <p:grpSpPr>
        <a:xfrm>
          <a:off x="0" y="0"/>
          <a:ext cx="0" cy="0"/>
          <a:chOff x="0" y="0"/>
          <a:chExt cx="0" cy="0"/>
        </a:xfrm>
      </p:grpSpPr>
      <p:sp>
        <p:nvSpPr>
          <p:cNvPr id="70" name="Google Shape;70;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1" name="Google Shape;71;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5" name="Google Shape;75;p1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6" name="Google Shape;76;p1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7" name="Google Shape;7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8" name="Shape 78"/>
        <p:cNvGrpSpPr/>
        <p:nvPr/>
      </p:nvGrpSpPr>
      <p:grpSpPr>
        <a:xfrm>
          <a:off x="0" y="0"/>
          <a:ext cx="0" cy="0"/>
          <a:chOff x="0" y="0"/>
          <a:chExt cx="0" cy="0"/>
        </a:xfrm>
      </p:grpSpPr>
      <p:sp>
        <p:nvSpPr>
          <p:cNvPr id="79" name="Google Shape;79;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0" name="Google Shape;80;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sp>
        <p:nvSpPr>
          <p:cNvPr id="82" name="Google Shape;82;p2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3" name="Google Shape;83;p2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4" name="Google Shape;8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5" name="Shape 85"/>
        <p:cNvGrpSpPr/>
        <p:nvPr/>
      </p:nvGrpSpPr>
      <p:grpSpPr>
        <a:xfrm>
          <a:off x="0" y="0"/>
          <a:ext cx="0" cy="0"/>
          <a:chOff x="0" y="0"/>
          <a:chExt cx="0" cy="0"/>
        </a:xfrm>
      </p:grpSpPr>
      <p:sp>
        <p:nvSpPr>
          <p:cNvPr id="86" name="Google Shape;86;p2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7" name="Google Shape;8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2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90" name="Google Shape;9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2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2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4" name="Google Shape;9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www.youtube.com/watch?v=QXPjuhgiV7A" TargetMode="External"/><Relationship Id="rId5"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hyperlink" Target="https://nmaahc.si.edu/object/nmaahc_2012.79.1.5.1a" TargetMode="External"/><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hyperlink" Target="https://nmaahc.si.edu/object/nmaahc_2012.79.1.5.1a" TargetMode="External"/><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hyperlink" Target="mailto:info@partyofcommunistsusa.ne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hyperlink" Target="mailto:info@peoplesschool.u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44.png"/><Relationship Id="rId7" Type="http://schemas.openxmlformats.org/officeDocument/2006/relationships/image" Target="../media/image32.png"/><Relationship Id="rId8"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hyperlink" Target="http://luel.us/laborschool" TargetMode="External"/><Relationship Id="rId4" Type="http://schemas.openxmlformats.org/officeDocument/2006/relationships/image" Target="../media/image45.png"/><Relationship Id="rId5" Type="http://schemas.openxmlformats.org/officeDocument/2006/relationships/image" Target="../media/image31.png"/><Relationship Id="rId6"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hyperlink" Target="http://www.youtube.com/watch?v=L0aSp-8Pc2M" TargetMode="External"/><Relationship Id="rId5"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8.jpg"/><Relationship Id="rId5" Type="http://schemas.openxmlformats.org/officeDocument/2006/relationships/image" Target="../media/image7.jpg"/><Relationship Id="rId6"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00" name="Google Shape;100;p25"/>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5"/>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My Song Goes Forth by Paul Robeson</a:t>
            </a:r>
            <a:endParaRPr>
              <a:solidFill>
                <a:srgbClr val="E4E5B8"/>
              </a:solidFill>
              <a:latin typeface="Georgia"/>
              <a:ea typeface="Georgia"/>
              <a:cs typeface="Georgia"/>
              <a:sym typeface="Georgia"/>
            </a:endParaRPr>
          </a:p>
        </p:txBody>
      </p:sp>
      <p:pic>
        <p:nvPicPr>
          <p:cNvPr descr="From the Villon Films Archive collections. Extract. Full duration: 00:39:50. To order the full film or clips in high/lo-res or to find out more visit:&#10;https://villonfilms.ca/&#10;Subscribe for more high quality, rare and inspiring documentary material from our large archive of footage. We offer films and photography licensing for Film&amp;TV, museums, galleries, education, and heritage organisations.&#10;&#10;About The Film&#10;Featuring Paul Robeson, this is the first documentary film to take a serious look at social conditions and race relations in South Africa. Also known as My Song Goes Forth  / My Song Goes Forth. British director Joseph Best brough a liberal perspective that rejected the prevailing concept of the African as 'primitive' and he managed to persuade Paul Robeson not only to sing an introduction, but to invest in the film also. The film brought strong protests from the very influential South African High Commission in London, and received very little distribtion.&#10;&#10;About Villon&#10;Villon Films has been independently producing and distributing award-winning films since 1970. With a strong focus on socio-political documentary, the collection spans such issues as government, history, ecology, culture, health and science, biography, and the apartheid period of South African history, among others.&#10;&#10;WEBSITE: http://www.villonfilms.ca/&#10;&#10;About: villon, film, documentary, video, stock footage, independent, socio-political, docs, government, history, ecology, culture,  education, health, science, biography, history, heritage" id="102" name="Google Shape;102;p25" title="1937, Africa Sings, Paul Robeson, South Africa, apartheid, Joseph Best, My Song Goes Forth">
            <a:hlinkClick r:id="rId4"/>
          </p:cNvPr>
          <p:cNvPicPr preferRelativeResize="0"/>
          <p:nvPr/>
        </p:nvPicPr>
        <p:blipFill>
          <a:blip r:embed="rId5">
            <a:alphaModFix/>
          </a:blip>
          <a:stretch>
            <a:fillRect/>
          </a:stretch>
        </p:blipFill>
        <p:spPr>
          <a:xfrm>
            <a:off x="1655375" y="1089200"/>
            <a:ext cx="5850600" cy="32909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 name="Google Shape;177;p34"/>
          <p:cNvPicPr preferRelativeResize="0"/>
          <p:nvPr/>
        </p:nvPicPr>
        <p:blipFill>
          <a:blip r:embed="rId3">
            <a:alphaModFix/>
          </a:blip>
          <a:stretch>
            <a:fillRect/>
          </a:stretch>
        </p:blipFill>
        <p:spPr>
          <a:xfrm>
            <a:off x="392850" y="112500"/>
            <a:ext cx="876299" cy="876299"/>
          </a:xfrm>
          <a:prstGeom prst="rect">
            <a:avLst/>
          </a:prstGeom>
          <a:noFill/>
          <a:ln>
            <a:noFill/>
          </a:ln>
        </p:spPr>
      </p:pic>
      <p:sp>
        <p:nvSpPr>
          <p:cNvPr id="178" name="Google Shape;178;p34"/>
          <p:cNvSpPr txBox="1"/>
          <p:nvPr>
            <p:ph type="title"/>
          </p:nvPr>
        </p:nvSpPr>
        <p:spPr>
          <a:xfrm>
            <a:off x="1269150" y="232500"/>
            <a:ext cx="79662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 Viewing of </a:t>
            </a:r>
            <a:r>
              <a:rPr i="1" lang="en">
                <a:solidFill>
                  <a:srgbClr val="E4E5B8"/>
                </a:solidFill>
                <a:latin typeface="Georgia"/>
                <a:ea typeface="Georgia"/>
                <a:cs typeface="Georgia"/>
                <a:sym typeface="Georgia"/>
              </a:rPr>
              <a:t>South Africa Uncensored </a:t>
            </a:r>
            <a:endParaRPr i="1">
              <a:solidFill>
                <a:srgbClr val="E4E5B8"/>
              </a:solidFill>
              <a:latin typeface="Georgia"/>
              <a:ea typeface="Georgia"/>
              <a:cs typeface="Georgia"/>
              <a:sym typeface="Georgia"/>
            </a:endParaRPr>
          </a:p>
        </p:txBody>
      </p:sp>
      <p:sp>
        <p:nvSpPr>
          <p:cNvPr id="179" name="Google Shape;179;p34"/>
          <p:cNvSpPr txBox="1"/>
          <p:nvPr/>
        </p:nvSpPr>
        <p:spPr>
          <a:xfrm>
            <a:off x="329200" y="1289300"/>
            <a:ext cx="50658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E4E5B8"/>
                </a:solidFill>
                <a:latin typeface="Georgia"/>
                <a:ea typeface="Georgia"/>
                <a:cs typeface="Georgia"/>
                <a:sym typeface="Georgia"/>
              </a:rPr>
              <a:t>Created by </a:t>
            </a:r>
            <a:r>
              <a:rPr b="1" lang="en" sz="1600">
                <a:solidFill>
                  <a:srgbClr val="E4E5B8"/>
                </a:solidFill>
                <a:latin typeface="Georgia"/>
                <a:ea typeface="Georgia"/>
                <a:cs typeface="Georgia"/>
                <a:sym typeface="Georgia"/>
              </a:rPr>
              <a:t>The Council on African Affairs</a:t>
            </a:r>
            <a:endParaRPr b="1" sz="1600">
              <a:solidFill>
                <a:srgbClr val="E4E5B8"/>
              </a:solidFill>
              <a:latin typeface="Georgia"/>
              <a:ea typeface="Georgia"/>
              <a:cs typeface="Georgia"/>
              <a:sym typeface="Georgia"/>
            </a:endParaRPr>
          </a:p>
          <a:p>
            <a:pPr indent="0" lvl="0" marL="0" rtl="0" algn="l">
              <a:spcBef>
                <a:spcPts val="0"/>
              </a:spcBef>
              <a:spcAft>
                <a:spcPts val="0"/>
              </a:spcAft>
              <a:buNone/>
            </a:pPr>
            <a:r>
              <a:t/>
            </a:r>
            <a:endParaRPr b="1" sz="1600">
              <a:solidFill>
                <a:srgbClr val="E4E5B8"/>
              </a:solidFill>
              <a:latin typeface="Georgia"/>
              <a:ea typeface="Georgia"/>
              <a:cs typeface="Georgia"/>
              <a:sym typeface="Georgia"/>
            </a:endParaRPr>
          </a:p>
          <a:p>
            <a:pPr indent="0" lvl="0" marL="0" rtl="0" algn="l">
              <a:spcBef>
                <a:spcPts val="0"/>
              </a:spcBef>
              <a:spcAft>
                <a:spcPts val="0"/>
              </a:spcAft>
              <a:buNone/>
            </a:pPr>
            <a:r>
              <a:rPr lang="en" sz="1600">
                <a:solidFill>
                  <a:srgbClr val="E4E5B8"/>
                </a:solidFill>
                <a:latin typeface="Georgia"/>
                <a:ea typeface="Georgia"/>
                <a:cs typeface="Georgia"/>
                <a:sym typeface="Georgia"/>
              </a:rPr>
              <a:t>Narrated by Paul Robeson</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lang="en" sz="1600">
                <a:solidFill>
                  <a:srgbClr val="E4E5B8"/>
                </a:solidFill>
                <a:latin typeface="Georgia"/>
                <a:ea typeface="Georgia"/>
                <a:cs typeface="Georgia"/>
                <a:sym typeface="Georgia"/>
              </a:rPr>
              <a:t>From the website of the </a:t>
            </a:r>
            <a:r>
              <a:rPr b="1" lang="en" sz="1600">
                <a:solidFill>
                  <a:srgbClr val="E4E5B8"/>
                </a:solidFill>
                <a:latin typeface="Georgia"/>
                <a:ea typeface="Georgia"/>
                <a:cs typeface="Georgia"/>
                <a:sym typeface="Georgia"/>
              </a:rPr>
              <a:t>National Museum of African American History &amp; Culture</a:t>
            </a:r>
            <a:endParaRPr b="1"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lang="en" sz="1600" u="sng">
                <a:solidFill>
                  <a:schemeClr val="hlink"/>
                </a:solidFill>
                <a:latin typeface="Georgia"/>
                <a:ea typeface="Georgia"/>
                <a:cs typeface="Georgia"/>
                <a:sym typeface="Georgia"/>
                <a:hlinkClick r:id="rId4"/>
              </a:rPr>
              <a:t>https://nmaahc.si.edu/object/nmaahc_2012.79.1.5.1a</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lang="en" sz="1600">
                <a:solidFill>
                  <a:srgbClr val="E4E5B8"/>
                </a:solidFill>
                <a:latin typeface="Georgia"/>
                <a:ea typeface="Georgia"/>
                <a:cs typeface="Georgia"/>
                <a:sym typeface="Georgia"/>
              </a:rPr>
              <a:t>Time Stamps: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b="1" lang="en" sz="1600">
                <a:solidFill>
                  <a:srgbClr val="E4E5B8"/>
                </a:solidFill>
                <a:latin typeface="Georgia"/>
                <a:ea typeface="Georgia"/>
                <a:cs typeface="Georgia"/>
                <a:sym typeface="Georgia"/>
              </a:rPr>
              <a:t>11:55 - 14:49</a:t>
            </a:r>
            <a:endParaRPr sz="1600">
              <a:solidFill>
                <a:srgbClr val="E4E5B8"/>
              </a:solidFill>
              <a:latin typeface="Georgia"/>
              <a:ea typeface="Georgia"/>
              <a:cs typeface="Georgia"/>
              <a:sym typeface="Georgia"/>
            </a:endParaRPr>
          </a:p>
        </p:txBody>
      </p:sp>
      <p:pic>
        <p:nvPicPr>
          <p:cNvPr id="180" name="Google Shape;180;p34"/>
          <p:cNvPicPr preferRelativeResize="0"/>
          <p:nvPr/>
        </p:nvPicPr>
        <p:blipFill>
          <a:blip r:embed="rId5">
            <a:alphaModFix/>
          </a:blip>
          <a:stretch>
            <a:fillRect/>
          </a:stretch>
        </p:blipFill>
        <p:spPr>
          <a:xfrm>
            <a:off x="5480275" y="1709950"/>
            <a:ext cx="3483875" cy="2612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5"/>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86" name="Google Shape;186;p35"/>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Political Forces in South Africa</a:t>
            </a:r>
            <a:endParaRPr sz="5200">
              <a:solidFill>
                <a:srgbClr val="E4E5B8"/>
              </a:solidFill>
              <a:latin typeface="Georgia"/>
              <a:ea typeface="Georgia"/>
              <a:cs typeface="Georgia"/>
              <a:sym typeface="Georgia"/>
            </a:endParaRPr>
          </a:p>
        </p:txBody>
      </p:sp>
      <p:pic>
        <p:nvPicPr>
          <p:cNvPr id="192" name="Google Shape;192;p3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8" name="Google Shape;198;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9" name="Google Shape;199;p37"/>
          <p:cNvSpPr txBox="1"/>
          <p:nvPr/>
        </p:nvSpPr>
        <p:spPr>
          <a:xfrm>
            <a:off x="126525" y="1101300"/>
            <a:ext cx="6671400" cy="4956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When apartheid is finally dead and buried and gets an epitaph in the form of a few lines in the encyclopedias, the 1980s will bring to mind not Pieter Botha's reforms but the image of Nelson Mandela, his boundless devotion to the ideals of freedom and his almost holy self-sacrifice. In the torture-chambers he has not only remained the leader of his people; his influence has been growing steadily owing to some secret laws of justice that always prove righteous. Political prisoners are as silent as the dead. Yet their silence is more eloquent than any words. Their suffering and courage, and their firm belief in victory and in the triumph of justice add to the spiritual strength of the people and show them the right path. Prison increases the attractiveness of the personality and ideas of a man convicted in an unfair trial. He becomes a hero, a martyr—and against this all power is useless. Attempts to stifle the voice of a popular leader through imprisonment, exile and other punishments have always produced the opposite effect. At all times the people have recognized as their leaders those who value conscience and truth more than anything else.</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00" name="Google Shape;200;p3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Nelson Mandela - The Father of the Nation</a:t>
            </a:r>
            <a:endParaRPr>
              <a:solidFill>
                <a:srgbClr val="E4E5B8"/>
              </a:solidFill>
              <a:latin typeface="Georgia"/>
              <a:ea typeface="Georgia"/>
              <a:cs typeface="Georgia"/>
              <a:sym typeface="Georgia"/>
            </a:endParaRPr>
          </a:p>
        </p:txBody>
      </p:sp>
      <p:pic>
        <p:nvPicPr>
          <p:cNvPr id="201" name="Google Shape;201;p37" title="Young_Mandela.jpg"/>
          <p:cNvPicPr preferRelativeResize="0"/>
          <p:nvPr/>
        </p:nvPicPr>
        <p:blipFill>
          <a:blip r:embed="rId4">
            <a:alphaModFix/>
          </a:blip>
          <a:stretch>
            <a:fillRect/>
          </a:stretch>
        </p:blipFill>
        <p:spPr>
          <a:xfrm>
            <a:off x="6856303" y="1343412"/>
            <a:ext cx="2157725" cy="29552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7" name="Google Shape;207;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8" name="Google Shape;208;p38"/>
          <p:cNvSpPr txBox="1"/>
          <p:nvPr/>
        </p:nvSpPr>
        <p:spPr>
          <a:xfrm>
            <a:off x="3087600" y="1101300"/>
            <a:ext cx="5926200" cy="2893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In almost every African country the colonialists filtered the black political leaders of the future through the prison cells. Nelson Mandela occupies a special place among them. His sentence—life imprisonment plus five years—might seem to have blasted all hopes of freedom and to have dealt a fatal blow to the anti-apartheid movement. In the horrible prison on Robben Island, where political prisoners were forced to quarry stone, and later on in the tough-regime Pollsmoor prison, Mandela remained a kind of shadow leader of the entire black population. Mandela's voice has not been heard for many long years. </a:t>
            </a:r>
            <a:endParaRPr>
              <a:solidFill>
                <a:srgbClr val="E4E5B8"/>
              </a:solidFill>
              <a:latin typeface="Georgia"/>
              <a:ea typeface="Georgia"/>
              <a:cs typeface="Georgia"/>
              <a:sym typeface="Georgia"/>
            </a:endParaRPr>
          </a:p>
        </p:txBody>
      </p:sp>
      <p:sp>
        <p:nvSpPr>
          <p:cNvPr id="209" name="Google Shape;209;p3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Nelson Mandela - The Father of the Nation</a:t>
            </a:r>
            <a:endParaRPr>
              <a:solidFill>
                <a:srgbClr val="E4E5B8"/>
              </a:solidFill>
              <a:latin typeface="Georgia"/>
              <a:ea typeface="Georgia"/>
              <a:cs typeface="Georgia"/>
              <a:sym typeface="Georgia"/>
            </a:endParaRPr>
          </a:p>
        </p:txBody>
      </p:sp>
      <p:pic>
        <p:nvPicPr>
          <p:cNvPr id="210" name="Google Shape;210;p38" title="160225092633-pollsmoor-prison-south-africa.jpg"/>
          <p:cNvPicPr preferRelativeResize="0"/>
          <p:nvPr/>
        </p:nvPicPr>
        <p:blipFill>
          <a:blip r:embed="rId4">
            <a:alphaModFix/>
          </a:blip>
          <a:stretch>
            <a:fillRect/>
          </a:stretch>
        </p:blipFill>
        <p:spPr>
          <a:xfrm>
            <a:off x="87327" y="1495201"/>
            <a:ext cx="2984576" cy="1749399"/>
          </a:xfrm>
          <a:prstGeom prst="rect">
            <a:avLst/>
          </a:prstGeom>
          <a:noFill/>
          <a:ln>
            <a:noFill/>
          </a:ln>
        </p:spPr>
      </p:pic>
      <p:sp>
        <p:nvSpPr>
          <p:cNvPr id="211" name="Google Shape;211;p38"/>
          <p:cNvSpPr txBox="1"/>
          <p:nvPr/>
        </p:nvSpPr>
        <p:spPr>
          <a:xfrm>
            <a:off x="79463" y="3177300"/>
            <a:ext cx="3000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E4E5B8"/>
                </a:solidFill>
                <a:latin typeface="Georgia"/>
                <a:ea typeface="Georgia"/>
                <a:cs typeface="Georgia"/>
                <a:sym typeface="Georgia"/>
              </a:rPr>
              <a:t>In the remand center of Pollsmoor, detainees are often more than 70 in a cell designed for 19</a:t>
            </a:r>
            <a:endParaRPr sz="1200">
              <a:solidFill>
                <a:schemeClr val="lt2"/>
              </a:solidFill>
            </a:endParaRPr>
          </a:p>
        </p:txBody>
      </p:sp>
      <p:sp>
        <p:nvSpPr>
          <p:cNvPr id="212" name="Google Shape;212;p38"/>
          <p:cNvSpPr txBox="1"/>
          <p:nvPr/>
        </p:nvSpPr>
        <p:spPr>
          <a:xfrm>
            <a:off x="108750" y="3847925"/>
            <a:ext cx="8926500" cy="116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Nevertheless, black South Africans are proud of him because during the toughest times, when the racist hysteria was at its height, he dared to hurl defiance at apartheid's machine of repression, because in the darkest period of South Africa's recent history he sowed the seeds of hope which have sprouted so luxuriantly today.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8" name="Google Shape;218;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19" name="Google Shape;219;p39"/>
          <p:cNvSpPr txBox="1"/>
          <p:nvPr/>
        </p:nvSpPr>
        <p:spPr>
          <a:xfrm>
            <a:off x="126525" y="1101300"/>
            <a:ext cx="6033600" cy="4956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Called the South African Native National Congress until 1923, the ANC was founded as a national discussion forum and organised pressure group, which sought to advance black South Africans’ rights at times using violent and other times diplomatic methods. Its early membership was a small, loosely centralised coalition of traditional leaders and educated, religious professionals, and it was staunchly loyal to the British crown during the First World War. It was in the early 1950s, shortly after the National Party’s adoption of a formal policy of apartheid, that the ANC became a mass-based organisation. In 1952, the ANC's membership swelled during the uncharacteristically militant Defiance Campaign of civil disobedience, towards which the ANC had been led by a new generation of leaders, including Nelson Mandela, Oliver Tambo, and Walter Sisulu. In 1955, it signed the Freedom Charter, which – along with the subsequent Treason Trial – cemented its Congress Alliance with other anti-apartheid groups.</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20" name="Google Shape;220;p3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Birth of the ANC</a:t>
            </a:r>
            <a:endParaRPr>
              <a:solidFill>
                <a:srgbClr val="E4E5B8"/>
              </a:solidFill>
              <a:latin typeface="Georgia"/>
              <a:ea typeface="Georgia"/>
              <a:cs typeface="Georgia"/>
              <a:sym typeface="Georgia"/>
            </a:endParaRPr>
          </a:p>
        </p:txBody>
      </p:sp>
      <p:pic>
        <p:nvPicPr>
          <p:cNvPr id="221" name="Google Shape;221;p39" title="African-National-Congress.jpg"/>
          <p:cNvPicPr preferRelativeResize="0"/>
          <p:nvPr/>
        </p:nvPicPr>
        <p:blipFill>
          <a:blip r:embed="rId4">
            <a:alphaModFix/>
          </a:blip>
          <a:stretch>
            <a:fillRect/>
          </a:stretch>
        </p:blipFill>
        <p:spPr>
          <a:xfrm>
            <a:off x="6164930" y="1972133"/>
            <a:ext cx="2884851" cy="1825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7" name="Google Shape;227;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8" name="Google Shape;228;p40"/>
          <p:cNvSpPr txBox="1"/>
          <p:nvPr/>
        </p:nvSpPr>
        <p:spPr>
          <a:xfrm>
            <a:off x="2342724" y="1101300"/>
            <a:ext cx="6671400" cy="4063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At the turn of the decade, a series of significant events in quick succession changed the course of the movement. First, in 1959, a group of dissidents broke away from the ANC to form the rival Pan Africanist Congress, objecting to the ANC's new programme of multi-racialism as embodied in the Freedom Charter. This was one of two significant splits in the ANC on the basis of its racial policies – in 1975, the so-called Gang of Eight was expelled for objecting to the ANC's 1969 decision to open its membership to all races. The second major shift came when in March 1960, following the Sharpeville massacre, the ANC was banned, marking the beginning of a period of escalating state repression. Forced underground, the ANC and South African Communist Party (SACP) founded Umkhonto we Sizwe (MK), which was to become the ANC's military wing. Announcing the beginning of an armed struggle against apartheid, MK embarked upon a sabotage campaign.</a:t>
            </a:r>
            <a:endParaRPr sz="2100">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29" name="Google Shape;229;p4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ANC and the Communists Go Underground</a:t>
            </a:r>
            <a:endParaRPr>
              <a:solidFill>
                <a:srgbClr val="E4E5B8"/>
              </a:solidFill>
              <a:latin typeface="Georgia"/>
              <a:ea typeface="Georgia"/>
              <a:cs typeface="Georgia"/>
              <a:sym typeface="Georgia"/>
            </a:endParaRPr>
          </a:p>
        </p:txBody>
      </p:sp>
      <p:pic>
        <p:nvPicPr>
          <p:cNvPr id="230" name="Google Shape;230;p40" title="umkhonto we sizwe.jpg"/>
          <p:cNvPicPr preferRelativeResize="0"/>
          <p:nvPr/>
        </p:nvPicPr>
        <p:blipFill>
          <a:blip r:embed="rId4">
            <a:alphaModFix/>
          </a:blip>
          <a:stretch>
            <a:fillRect/>
          </a:stretch>
        </p:blipFill>
        <p:spPr>
          <a:xfrm>
            <a:off x="129972" y="1492933"/>
            <a:ext cx="2190325" cy="269995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41"/>
          <p:cNvPicPr preferRelativeResize="0"/>
          <p:nvPr/>
        </p:nvPicPr>
        <p:blipFill>
          <a:blip r:embed="rId3">
            <a:alphaModFix/>
          </a:blip>
          <a:stretch>
            <a:fillRect/>
          </a:stretch>
        </p:blipFill>
        <p:spPr>
          <a:xfrm>
            <a:off x="152400" y="152400"/>
            <a:ext cx="5417392" cy="4838700"/>
          </a:xfrm>
          <a:prstGeom prst="rect">
            <a:avLst/>
          </a:prstGeom>
          <a:noFill/>
          <a:ln>
            <a:noFill/>
          </a:ln>
        </p:spPr>
      </p:pic>
      <p:sp>
        <p:nvSpPr>
          <p:cNvPr id="236" name="Google Shape;236;p41"/>
          <p:cNvSpPr txBox="1"/>
          <p:nvPr/>
        </p:nvSpPr>
        <p:spPr>
          <a:xfrm>
            <a:off x="5733300" y="658375"/>
            <a:ext cx="30000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International Pressure: Increased global sanctions and isolation in the 1980s weakened the regime.</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Negotiation (1990–1994): Following intense internal revolt and economic decline, the NP, led by F.W. de Klerk, unbanned liberation movements (ANC/PAC) and released Nelson Mandela, leading to the first democratic elections in 1994. </a:t>
            </a:r>
            <a:endParaRPr>
              <a:solidFill>
                <a:srgbClr val="E4E5B8"/>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2" name="Google Shape;242;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3" name="Google Shape;243;p42"/>
          <p:cNvSpPr txBox="1"/>
          <p:nvPr/>
        </p:nvSpPr>
        <p:spPr>
          <a:xfrm>
            <a:off x="126525" y="1101300"/>
            <a:ext cx="6160800" cy="4817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By 1965, pursuant to the imprisonment of many of its top leaders in the Rivonia Trial and Little Rivonia Trial, the ANC was forced into exile. It remained in exile until it was unbanned in 1990. For most of this period, the ANC was led by Tambo, headquartered first in Morogoro, Tanzania, and then in Lusaka, Zambia, and primarily supported by Sweden and the Soviet Union. Its exile was marked by an increasingly close alliance with the SACP, as well as by periods of significant unrest inside MK, including the Mkatashinga mutinies in 1983–84. Throughout these years, the ANC's central objective was the overthrow of apartheid, by means of the "Four Pillars": armed struggle; an internal underground; popular mobilisation; and international isolation of the apartheid regime. The ANC was unbanned on 2 February 1990, and its leaders returned to South Africa to begin formal negotiations. Following his release, Mandela was elected president of the ANC at its 48th National Conference in 1991. Pursuant to the 1994 elections, which marked the end of apartheid, the ANC became the majority party in the national government and most of the provincial governments, and Mandela was elected national president. The ANC has retained control of the national government since then.</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44" name="Google Shape;244;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ANC Wins Power</a:t>
            </a:r>
            <a:endParaRPr>
              <a:solidFill>
                <a:srgbClr val="E4E5B8"/>
              </a:solidFill>
              <a:latin typeface="Georgia"/>
              <a:ea typeface="Georgia"/>
              <a:cs typeface="Georgia"/>
              <a:sym typeface="Georgia"/>
            </a:endParaRPr>
          </a:p>
        </p:txBody>
      </p:sp>
      <p:pic>
        <p:nvPicPr>
          <p:cNvPr id="245" name="Google Shape;245;p42" title="4 pillars anc.jpg"/>
          <p:cNvPicPr preferRelativeResize="0"/>
          <p:nvPr/>
        </p:nvPicPr>
        <p:blipFill rotWithShape="1">
          <a:blip r:embed="rId4">
            <a:alphaModFix/>
          </a:blip>
          <a:srcRect b="8257" l="0" r="0" t="0"/>
          <a:stretch/>
        </p:blipFill>
        <p:spPr>
          <a:xfrm>
            <a:off x="6287325" y="1749200"/>
            <a:ext cx="2759600" cy="1413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1" name="Google Shape;251;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2" name="Google Shape;252;p43"/>
          <p:cNvSpPr txBox="1"/>
          <p:nvPr/>
        </p:nvSpPr>
        <p:spPr>
          <a:xfrm>
            <a:off x="105275" y="1101300"/>
            <a:ext cx="8908800" cy="410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The history of communism in South Africa began with the formation in 1921 of the Communist Party of South Africa (CPSA). The party was entirely white, as was the majority of organized labor—its main constituency. The CPSA attempted to fight for equality of black and white workers, but white labor refused to desegregate, and the party’s support among Africans was practically nonexistent. In 1928, the Communist International (Comintern), of which the CPSA was a member, sent it an instruction to work for an “independent native republic.” This slogan helped the party to attract a black membership, but resulted in much infighting. The CPSA’s position strengthened during World War II, but in 1950, after Afrikaner nationalists came to power, the party was banned. It re-emerged in 1953 as the underground South African Communist Party (SACP). Since then, the party has worked closely with the African National Congress (ANC). Many of its cadres were simultaneously ANC members. In 1955, communists helped to formulate the Freedom Charter, the ANC’s overarching program. In 1960, the SACP launched the armed struggle against apartheid. The ANC took the nascent liberation army under its wing in 1963. In the early 1960s, many party members, including Nelson Mandela, were arrested or forced into exile. The party had a deep ideological influence on the ANC: from 1969, its ideas on South Africa as a colony of a special type and on the National Democratic Revolution (NDR) have become part of all ANC programs. After the end of apartheid, communists occupied important positions in all ANC governments.</a:t>
            </a:r>
            <a:endParaRPr sz="1500">
              <a:solidFill>
                <a:srgbClr val="E4E5B8"/>
              </a:solidFill>
              <a:latin typeface="Georgia"/>
              <a:ea typeface="Georgia"/>
              <a:cs typeface="Georgia"/>
              <a:sym typeface="Georgia"/>
            </a:endParaRPr>
          </a:p>
        </p:txBody>
      </p:sp>
      <p:sp>
        <p:nvSpPr>
          <p:cNvPr id="253" name="Google Shape;253;p43"/>
          <p:cNvSpPr txBox="1"/>
          <p:nvPr>
            <p:ph type="title"/>
          </p:nvPr>
        </p:nvSpPr>
        <p:spPr>
          <a:xfrm>
            <a:off x="1658025" y="264300"/>
            <a:ext cx="72498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200">
                <a:solidFill>
                  <a:srgbClr val="E4E5B8"/>
                </a:solidFill>
                <a:latin typeface="Georgia"/>
                <a:ea typeface="Georgia"/>
                <a:cs typeface="Georgia"/>
                <a:sym typeface="Georgia"/>
              </a:rPr>
              <a:t>The History of the Communist Party in South Africa</a:t>
            </a:r>
            <a:endParaRPr sz="2200">
              <a:solidFill>
                <a:srgbClr val="E4E5B8"/>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6"/>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2/24/26</a:t>
            </a:r>
            <a:endParaRPr>
              <a:solidFill>
                <a:srgbClr val="E4E5B8"/>
              </a:solidFill>
              <a:latin typeface="Georgia"/>
              <a:ea typeface="Georgia"/>
              <a:cs typeface="Georgia"/>
              <a:sym typeface="Georgia"/>
            </a:endParaRPr>
          </a:p>
        </p:txBody>
      </p:sp>
      <p:sp>
        <p:nvSpPr>
          <p:cNvPr id="108" name="Google Shape;108;p26"/>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109" name="Google Shape;109;p26"/>
          <p:cNvPicPr preferRelativeResize="0"/>
          <p:nvPr/>
        </p:nvPicPr>
        <p:blipFill>
          <a:blip r:embed="rId3">
            <a:alphaModFix/>
          </a:blip>
          <a:stretch>
            <a:fillRect/>
          </a:stretch>
        </p:blipFill>
        <p:spPr>
          <a:xfrm>
            <a:off x="844950" y="357800"/>
            <a:ext cx="7454099" cy="4192931"/>
          </a:xfrm>
          <a:prstGeom prst="rect">
            <a:avLst/>
          </a:prstGeom>
          <a:solidFill>
            <a:srgbClr val="B21F15"/>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9" name="Google Shape;259;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0" name="Google Shape;260;p44"/>
          <p:cNvSpPr txBox="1"/>
          <p:nvPr/>
        </p:nvSpPr>
        <p:spPr>
          <a:xfrm>
            <a:off x="126525" y="1101300"/>
            <a:ext cx="57486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E4E5B8"/>
                </a:solidFill>
                <a:latin typeface="Georgia"/>
                <a:ea typeface="Georgia"/>
                <a:cs typeface="Georgia"/>
                <a:sym typeface="Georgia"/>
              </a:rPr>
              <a:t>COSATU/FOSATU - Powerful labour unions in South Africa that organized widespread strikes and stay-aways, particularly in the 1980s, severely impacting the economy.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lang="en" sz="1600">
                <a:solidFill>
                  <a:srgbClr val="E4E5B8"/>
                </a:solidFill>
                <a:latin typeface="Georgia"/>
                <a:ea typeface="Georgia"/>
                <a:cs typeface="Georgia"/>
                <a:sym typeface="Georgia"/>
              </a:rPr>
              <a:t>United Democratic Front - South African popular front that existed from 1983 to 1991. It comprised more than 400 public organizations including trade unions, students' unions, women's and parachurch organizations. The UDF's goal was to establish a "non-racial, united South Africa in which segregation is abolished and in which society is freed from institutional and systemic racism."</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lang="en" sz="1600">
                <a:solidFill>
                  <a:srgbClr val="E4E5B8"/>
                </a:solidFill>
                <a:latin typeface="Georgia"/>
                <a:ea typeface="Georgia"/>
                <a:cs typeface="Georgia"/>
                <a:sym typeface="Georgia"/>
              </a:rPr>
              <a:t>Afrikaner Resistance Movement - a white supremacist separatist group aiming to establish a Boer state.</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61" name="Google Shape;261;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Other Political Forces in South Africa</a:t>
            </a:r>
            <a:endParaRPr>
              <a:solidFill>
                <a:srgbClr val="E4E5B8"/>
              </a:solidFill>
              <a:latin typeface="Georgia"/>
              <a:ea typeface="Georgia"/>
              <a:cs typeface="Georgia"/>
              <a:sym typeface="Georgia"/>
            </a:endParaRPr>
          </a:p>
        </p:txBody>
      </p:sp>
      <p:pic>
        <p:nvPicPr>
          <p:cNvPr id="262" name="Google Shape;262;p44"/>
          <p:cNvPicPr preferRelativeResize="0"/>
          <p:nvPr/>
        </p:nvPicPr>
        <p:blipFill>
          <a:blip r:embed="rId4">
            <a:alphaModFix/>
          </a:blip>
          <a:stretch>
            <a:fillRect/>
          </a:stretch>
        </p:blipFill>
        <p:spPr>
          <a:xfrm>
            <a:off x="5954225" y="1308550"/>
            <a:ext cx="2857500" cy="2857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8" name="Google Shape;268;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9" name="Google Shape;269;p45"/>
          <p:cNvSpPr txBox="1"/>
          <p:nvPr/>
        </p:nvSpPr>
        <p:spPr>
          <a:xfrm>
            <a:off x="126525" y="1169875"/>
            <a:ext cx="7325700" cy="430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E4E5B8"/>
                </a:solidFill>
                <a:latin typeface="Georgia"/>
                <a:ea typeface="Georgia"/>
                <a:cs typeface="Georgia"/>
                <a:sym typeface="Georgia"/>
              </a:rPr>
              <a:t>The </a:t>
            </a:r>
            <a:r>
              <a:rPr lang="en" sz="1600">
                <a:solidFill>
                  <a:srgbClr val="E4E5B8"/>
                </a:solidFill>
                <a:latin typeface="Georgia"/>
                <a:ea typeface="Georgia"/>
                <a:cs typeface="Georgia"/>
                <a:sym typeface="Georgia"/>
              </a:rPr>
              <a:t>Soviet Union played a huge role in supporting anti-apartheid in South Africa. The Communist Party of South Africa (CPSA), established in 1922, was a member of the Communist International (Comintern).</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lang="en" sz="1600">
                <a:solidFill>
                  <a:srgbClr val="E4E5B8"/>
                </a:solidFill>
                <a:latin typeface="Georgia"/>
                <a:ea typeface="Georgia"/>
                <a:cs typeface="Georgia"/>
                <a:sym typeface="Georgia"/>
              </a:rPr>
              <a:t>After the Sharpeville Massacre and the banning of the ANC and Pan Africanist Congress (PAC), more formal relations began to be established between anti-apartheid movements and the USSR’s official agencies.</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lang="en" sz="1600">
                <a:solidFill>
                  <a:srgbClr val="E4E5B8"/>
                </a:solidFill>
                <a:latin typeface="Georgia"/>
                <a:ea typeface="Georgia"/>
                <a:cs typeface="Georgia"/>
                <a:sym typeface="Georgia"/>
              </a:rPr>
              <a:t>The USSR provided significant funding, military training, and arms to the African National Congress (ANC) and South African Communist Party (SACP) to combat the apartheid government.</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lang="en" sz="1600">
                <a:solidFill>
                  <a:srgbClr val="E4E5B8"/>
                </a:solidFill>
                <a:latin typeface="Georgia"/>
                <a:ea typeface="Georgia"/>
                <a:cs typeface="Georgia"/>
                <a:sym typeface="Georgia"/>
              </a:rPr>
              <a:t>USSR backed movements such as SWAPO in Namibia and the MPLA in Angola, creating direct friction with the South African government, which intervened in these regions to prevent these national liberation movements from taking hold.</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70" name="Google Shape;270;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Support from the USSR</a:t>
            </a:r>
            <a:endParaRPr>
              <a:solidFill>
                <a:srgbClr val="E4E5B8"/>
              </a:solidFill>
              <a:latin typeface="Georgia"/>
              <a:ea typeface="Georgia"/>
              <a:cs typeface="Georgia"/>
              <a:sym typeface="Georgia"/>
            </a:endParaRPr>
          </a:p>
        </p:txBody>
      </p:sp>
      <p:pic>
        <p:nvPicPr>
          <p:cNvPr id="271" name="Google Shape;271;p45"/>
          <p:cNvPicPr preferRelativeResize="0"/>
          <p:nvPr/>
        </p:nvPicPr>
        <p:blipFill rotWithShape="1">
          <a:blip r:embed="rId4">
            <a:alphaModFix/>
          </a:blip>
          <a:srcRect b="7736" l="14261" r="11190" t="11003"/>
          <a:stretch/>
        </p:blipFill>
        <p:spPr>
          <a:xfrm>
            <a:off x="7185850" y="-12"/>
            <a:ext cx="1958149" cy="14127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277" name="Google Shape;277;p4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CPUSA’s Support &amp; Parallels to Black Liberation Movement in USA</a:t>
            </a:r>
            <a:endParaRPr sz="5200">
              <a:solidFill>
                <a:srgbClr val="E4E5B8"/>
              </a:solidFill>
              <a:latin typeface="Georgia"/>
              <a:ea typeface="Georgia"/>
              <a:cs typeface="Georgia"/>
              <a:sym typeface="Georgia"/>
            </a:endParaRPr>
          </a:p>
        </p:txBody>
      </p:sp>
      <p:pic>
        <p:nvPicPr>
          <p:cNvPr id="283" name="Google Shape;283;p47"/>
          <p:cNvPicPr preferRelativeResize="0"/>
          <p:nvPr/>
        </p:nvPicPr>
        <p:blipFill>
          <a:blip r:embed="rId3">
            <a:alphaModFix/>
          </a:blip>
          <a:stretch>
            <a:fillRect/>
          </a:stretch>
        </p:blipFill>
        <p:spPr>
          <a:xfrm>
            <a:off x="3648975" y="725700"/>
            <a:ext cx="1846049" cy="18460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9" name="Google Shape;289;p4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0" name="Google Shape;290;p48"/>
          <p:cNvSpPr txBox="1"/>
          <p:nvPr/>
        </p:nvSpPr>
        <p:spPr>
          <a:xfrm>
            <a:off x="126525" y="1101300"/>
            <a:ext cx="6598800" cy="24165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rgbClr val="E4E5B8"/>
              </a:buClr>
              <a:buSzPts val="1700"/>
              <a:buFont typeface="Georgia"/>
              <a:buChar char="●"/>
            </a:pPr>
            <a:r>
              <a:rPr lang="en" sz="1600">
                <a:solidFill>
                  <a:srgbClr val="E4E5B8"/>
                </a:solidFill>
                <a:latin typeface="Georgia"/>
                <a:ea typeface="Georgia"/>
                <a:cs typeface="Georgia"/>
                <a:sym typeface="Georgia"/>
              </a:rPr>
              <a:t>NAIMSAL was founded in the early 1970s by the Communist Party USA (CPUSA), more specifically Henry Winston, in order to support South African liberation movements such as the African National Congress (ANC) and the South African Communist Party (SACP).</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Used to unite the anti-racism struggle in the U.S. with the struggle against imperialism in Africa.</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NAIMSAL held protests, conferences, and campaigns across the U.S.</a:t>
            </a:r>
            <a:endParaRPr>
              <a:solidFill>
                <a:srgbClr val="E4E5B8"/>
              </a:solidFill>
              <a:latin typeface="Georgia"/>
              <a:ea typeface="Georgia"/>
              <a:cs typeface="Georgia"/>
              <a:sym typeface="Georgia"/>
            </a:endParaRPr>
          </a:p>
        </p:txBody>
      </p:sp>
      <p:sp>
        <p:nvSpPr>
          <p:cNvPr id="291" name="Google Shape;291;p48"/>
          <p:cNvSpPr txBox="1"/>
          <p:nvPr>
            <p:ph type="title"/>
          </p:nvPr>
        </p:nvSpPr>
        <p:spPr>
          <a:xfrm>
            <a:off x="1658025" y="168275"/>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National Anti-Imperialist Movement Solidarity with South African Liberation (NAIMSAL)</a:t>
            </a:r>
            <a:endParaRPr>
              <a:solidFill>
                <a:srgbClr val="E4E5B8"/>
              </a:solidFill>
              <a:latin typeface="Georgia"/>
              <a:ea typeface="Georgia"/>
              <a:cs typeface="Georgia"/>
              <a:sym typeface="Georgia"/>
            </a:endParaRPr>
          </a:p>
        </p:txBody>
      </p:sp>
      <p:pic>
        <p:nvPicPr>
          <p:cNvPr id="292" name="Google Shape;292;p48"/>
          <p:cNvPicPr preferRelativeResize="0"/>
          <p:nvPr/>
        </p:nvPicPr>
        <p:blipFill>
          <a:blip r:embed="rId4">
            <a:alphaModFix/>
          </a:blip>
          <a:stretch>
            <a:fillRect/>
          </a:stretch>
        </p:blipFill>
        <p:spPr>
          <a:xfrm>
            <a:off x="5419717" y="3684713"/>
            <a:ext cx="1626245" cy="1470449"/>
          </a:xfrm>
          <a:prstGeom prst="rect">
            <a:avLst/>
          </a:prstGeom>
          <a:noFill/>
          <a:ln>
            <a:noFill/>
          </a:ln>
        </p:spPr>
      </p:pic>
      <p:pic>
        <p:nvPicPr>
          <p:cNvPr id="293" name="Google Shape;293;p48"/>
          <p:cNvPicPr preferRelativeResize="0"/>
          <p:nvPr/>
        </p:nvPicPr>
        <p:blipFill>
          <a:blip r:embed="rId5">
            <a:alphaModFix/>
          </a:blip>
          <a:stretch>
            <a:fillRect/>
          </a:stretch>
        </p:blipFill>
        <p:spPr>
          <a:xfrm>
            <a:off x="7109177" y="1101300"/>
            <a:ext cx="2034813" cy="4042199"/>
          </a:xfrm>
          <a:prstGeom prst="rect">
            <a:avLst/>
          </a:prstGeom>
          <a:noFill/>
          <a:ln>
            <a:noFill/>
          </a:ln>
        </p:spPr>
      </p:pic>
      <p:pic>
        <p:nvPicPr>
          <p:cNvPr id="294" name="Google Shape;294;p48"/>
          <p:cNvPicPr preferRelativeResize="0"/>
          <p:nvPr/>
        </p:nvPicPr>
        <p:blipFill>
          <a:blip r:embed="rId6">
            <a:alphaModFix/>
          </a:blip>
          <a:stretch>
            <a:fillRect/>
          </a:stretch>
        </p:blipFill>
        <p:spPr>
          <a:xfrm>
            <a:off x="0" y="3696370"/>
            <a:ext cx="5356499" cy="144713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0" name="Google Shape;300;p4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1" name="Google Shape;301;p49"/>
          <p:cNvSpPr txBox="1"/>
          <p:nvPr/>
        </p:nvSpPr>
        <p:spPr>
          <a:xfrm>
            <a:off x="126525" y="1101300"/>
            <a:ext cx="5518200" cy="33864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Also supported other liberation movements such as, the South West Africa People's Organization (SWAPO) in Namibia, the People's Movement for the Liberation of Angola (MPLA) in Angola, and the Zimbabwe African National Union/Zimbabwe African People's Union (ZANU/ZAPU) in Zimbabwe.</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Socialist activists such as, Charlene Alexander Mitchell, and other organizations such as, the National Alliance Against Racist and Political Repression (NAARPR).</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Operated until the early 1990s where it fought against Apartheid, white minority rule in Rhodesia, and U.S. corporate exploitation in South Africa.</a:t>
            </a:r>
            <a:endParaRPr sz="1600">
              <a:solidFill>
                <a:srgbClr val="E4E5B8"/>
              </a:solidFill>
              <a:latin typeface="Georgia"/>
              <a:ea typeface="Georgia"/>
              <a:cs typeface="Georgia"/>
              <a:sym typeface="Georgia"/>
            </a:endParaRPr>
          </a:p>
        </p:txBody>
      </p:sp>
      <p:sp>
        <p:nvSpPr>
          <p:cNvPr id="302" name="Google Shape;302;p49"/>
          <p:cNvSpPr txBox="1"/>
          <p:nvPr>
            <p:ph type="title"/>
          </p:nvPr>
        </p:nvSpPr>
        <p:spPr>
          <a:xfrm>
            <a:off x="1658025" y="168275"/>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National Anti-Imperialist Movement Solidarity with South African Liberation (NAIMSAL)</a:t>
            </a:r>
            <a:endParaRPr>
              <a:solidFill>
                <a:srgbClr val="E4E5B8"/>
              </a:solidFill>
              <a:latin typeface="Georgia"/>
              <a:ea typeface="Georgia"/>
              <a:cs typeface="Georgia"/>
              <a:sym typeface="Georgia"/>
            </a:endParaRPr>
          </a:p>
        </p:txBody>
      </p:sp>
      <p:pic>
        <p:nvPicPr>
          <p:cNvPr id="303" name="Google Shape;303;p49"/>
          <p:cNvPicPr preferRelativeResize="0"/>
          <p:nvPr/>
        </p:nvPicPr>
        <p:blipFill>
          <a:blip r:embed="rId4">
            <a:alphaModFix/>
          </a:blip>
          <a:stretch>
            <a:fillRect/>
          </a:stretch>
        </p:blipFill>
        <p:spPr>
          <a:xfrm>
            <a:off x="7052424" y="1253700"/>
            <a:ext cx="2007724" cy="2987700"/>
          </a:xfrm>
          <a:prstGeom prst="rect">
            <a:avLst/>
          </a:prstGeom>
          <a:noFill/>
          <a:ln>
            <a:noFill/>
          </a:ln>
        </p:spPr>
      </p:pic>
      <p:pic>
        <p:nvPicPr>
          <p:cNvPr id="304" name="Google Shape;304;p49"/>
          <p:cNvPicPr preferRelativeResize="0"/>
          <p:nvPr/>
        </p:nvPicPr>
        <p:blipFill>
          <a:blip r:embed="rId5">
            <a:alphaModFix/>
          </a:blip>
          <a:stretch>
            <a:fillRect/>
          </a:stretch>
        </p:blipFill>
        <p:spPr>
          <a:xfrm>
            <a:off x="5644625" y="2043650"/>
            <a:ext cx="1407800" cy="1407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0" name="Google Shape;310;p5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1" name="Google Shape;311;p50"/>
          <p:cNvSpPr txBox="1"/>
          <p:nvPr/>
        </p:nvSpPr>
        <p:spPr>
          <a:xfrm>
            <a:off x="126525" y="1371150"/>
            <a:ext cx="6434400" cy="24012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Founded in 1937 in the United States, it emerged as the leading voice of anti-colonialism and Pan-Africanism in the United States and internationally.</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Paul Robeson served as the CAA's chairman for most of its existence while W. E. B. Du Bois served as vice-chair and head of the Africa Aid Committee.</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The CAA articulated and promoted a fundamental connection between the struggle of African Americans and the destiny of colonized peoples in Africa, Asia and elsewhere in the world.</a:t>
            </a:r>
            <a:endParaRPr sz="1600">
              <a:solidFill>
                <a:srgbClr val="E4E5B8"/>
              </a:solidFill>
              <a:latin typeface="Georgia"/>
              <a:ea typeface="Georgia"/>
              <a:cs typeface="Georgia"/>
              <a:sym typeface="Georgia"/>
            </a:endParaRPr>
          </a:p>
        </p:txBody>
      </p:sp>
      <p:sp>
        <p:nvSpPr>
          <p:cNvPr id="312" name="Google Shape;312;p50"/>
          <p:cNvSpPr txBox="1"/>
          <p:nvPr>
            <p:ph type="title"/>
          </p:nvPr>
        </p:nvSpPr>
        <p:spPr>
          <a:xfrm>
            <a:off x="1658025" y="168275"/>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Council on African Affairs (CAA)</a:t>
            </a:r>
            <a:endParaRPr>
              <a:solidFill>
                <a:srgbClr val="E4E5B8"/>
              </a:solidFill>
              <a:latin typeface="Georgia"/>
              <a:ea typeface="Georgia"/>
              <a:cs typeface="Georgia"/>
              <a:sym typeface="Georgia"/>
            </a:endParaRPr>
          </a:p>
        </p:txBody>
      </p:sp>
      <p:pic>
        <p:nvPicPr>
          <p:cNvPr id="313" name="Google Shape;313;p50"/>
          <p:cNvPicPr preferRelativeResize="0"/>
          <p:nvPr/>
        </p:nvPicPr>
        <p:blipFill>
          <a:blip r:embed="rId4">
            <a:alphaModFix/>
          </a:blip>
          <a:stretch>
            <a:fillRect/>
          </a:stretch>
        </p:blipFill>
        <p:spPr>
          <a:xfrm>
            <a:off x="6716100" y="1124663"/>
            <a:ext cx="1847850" cy="2466975"/>
          </a:xfrm>
          <a:prstGeom prst="rect">
            <a:avLst/>
          </a:prstGeom>
          <a:noFill/>
          <a:ln>
            <a:noFill/>
          </a:ln>
        </p:spPr>
      </p:pic>
      <p:sp>
        <p:nvSpPr>
          <p:cNvPr id="314" name="Google Shape;314;p50"/>
          <p:cNvSpPr txBox="1"/>
          <p:nvPr/>
        </p:nvSpPr>
        <p:spPr>
          <a:xfrm>
            <a:off x="126525" y="3615000"/>
            <a:ext cx="9057600" cy="14160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It publicized the connections between their campaigns in Africa and its larger critique of colonialism and capitalism via its monthly bulletin </a:t>
            </a:r>
            <a:r>
              <a:rPr i="1" lang="en" sz="1600">
                <a:solidFill>
                  <a:srgbClr val="E4E5B8"/>
                </a:solidFill>
                <a:latin typeface="Georgia"/>
                <a:ea typeface="Georgia"/>
                <a:cs typeface="Georgia"/>
                <a:sym typeface="Georgia"/>
              </a:rPr>
              <a:t>New Africa</a:t>
            </a:r>
            <a:r>
              <a:rPr lang="en" sz="1600">
                <a:solidFill>
                  <a:srgbClr val="E4E5B8"/>
                </a:solidFill>
                <a:latin typeface="Georgia"/>
                <a:ea typeface="Georgia"/>
                <a:cs typeface="Georgia"/>
                <a:sym typeface="Georgia"/>
              </a:rPr>
              <a:t>.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Most significant work took place in relation to South Africa. It supported striking black miners and helped direct worldwide attention to the African National Congress's struggle against the Union of South Africa government and its policy of imposing racial apartheid.</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0" name="Google Shape;320;p51"/>
          <p:cNvPicPr preferRelativeResize="0"/>
          <p:nvPr/>
        </p:nvPicPr>
        <p:blipFill>
          <a:blip r:embed="rId3">
            <a:alphaModFix/>
          </a:blip>
          <a:stretch>
            <a:fillRect/>
          </a:stretch>
        </p:blipFill>
        <p:spPr>
          <a:xfrm>
            <a:off x="392850" y="112500"/>
            <a:ext cx="876299" cy="876299"/>
          </a:xfrm>
          <a:prstGeom prst="rect">
            <a:avLst/>
          </a:prstGeom>
          <a:noFill/>
          <a:ln>
            <a:noFill/>
          </a:ln>
        </p:spPr>
      </p:pic>
      <p:sp>
        <p:nvSpPr>
          <p:cNvPr id="321" name="Google Shape;321;p51"/>
          <p:cNvSpPr txBox="1"/>
          <p:nvPr/>
        </p:nvSpPr>
        <p:spPr>
          <a:xfrm>
            <a:off x="126525" y="1101300"/>
            <a:ext cx="8875800" cy="19086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“Pan-African Solidarity” as explained by W.E.B. DuBois is focused on uniting people of African descent globally, both those in Africa and the global diaspora, to fight together against colonialism, racism, and exploitation of Africans and African descendants.</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In 1900 with a strong focus on World War I, DuBois organized Pan-African Congresses to help expose the struggles of Africans to the international stage.</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DuBois criticized the atrocities of European Colonial rule and sought for self-determination and equality for Africans.</a:t>
            </a:r>
            <a:endParaRPr sz="1600">
              <a:solidFill>
                <a:srgbClr val="E4E5B8"/>
              </a:solidFill>
              <a:latin typeface="Georgia"/>
              <a:ea typeface="Georgia"/>
              <a:cs typeface="Georgia"/>
              <a:sym typeface="Georgia"/>
            </a:endParaRPr>
          </a:p>
        </p:txBody>
      </p:sp>
      <p:sp>
        <p:nvSpPr>
          <p:cNvPr id="322" name="Google Shape;322;p51"/>
          <p:cNvSpPr txBox="1"/>
          <p:nvPr>
            <p:ph type="title"/>
          </p:nvPr>
        </p:nvSpPr>
        <p:spPr>
          <a:xfrm>
            <a:off x="1269150" y="232500"/>
            <a:ext cx="7966200" cy="636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DuBois’s Original Meaning of “Pan-African Solidarity”</a:t>
            </a:r>
            <a:endParaRPr>
              <a:solidFill>
                <a:srgbClr val="E4E5B8"/>
              </a:solidFill>
              <a:latin typeface="Georgia"/>
              <a:ea typeface="Georgia"/>
              <a:cs typeface="Georgia"/>
              <a:sym typeface="Georgia"/>
            </a:endParaRPr>
          </a:p>
        </p:txBody>
      </p:sp>
      <p:pic>
        <p:nvPicPr>
          <p:cNvPr id="323" name="Google Shape;323;p51"/>
          <p:cNvPicPr preferRelativeResize="0"/>
          <p:nvPr/>
        </p:nvPicPr>
        <p:blipFill>
          <a:blip r:embed="rId4">
            <a:alphaModFix/>
          </a:blip>
          <a:stretch>
            <a:fillRect/>
          </a:stretch>
        </p:blipFill>
        <p:spPr>
          <a:xfrm>
            <a:off x="4009650" y="2711200"/>
            <a:ext cx="4784425" cy="2090100"/>
          </a:xfrm>
          <a:prstGeom prst="rect">
            <a:avLst/>
          </a:prstGeom>
          <a:noFill/>
          <a:ln>
            <a:noFill/>
          </a:ln>
        </p:spPr>
      </p:pic>
      <p:sp>
        <p:nvSpPr>
          <p:cNvPr id="324" name="Google Shape;324;p51"/>
          <p:cNvSpPr txBox="1"/>
          <p:nvPr/>
        </p:nvSpPr>
        <p:spPr>
          <a:xfrm>
            <a:off x="126525" y="2816300"/>
            <a:ext cx="3951600" cy="21549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He urged for Black people around the world to unify and share an identity that emphasized and represented a common history and destiny.</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Believed in the economic self-reliance and global empowerment of African peoples. </a:t>
            </a:r>
            <a:endParaRPr sz="1600">
              <a:solidFill>
                <a:srgbClr val="E4E5B8"/>
              </a:solidFill>
              <a:latin typeface="Georgia"/>
              <a:ea typeface="Georgia"/>
              <a:cs typeface="Georgia"/>
              <a:sym typeface="Georgia"/>
            </a:endParaRPr>
          </a:p>
        </p:txBody>
      </p:sp>
      <p:sp>
        <p:nvSpPr>
          <p:cNvPr id="325" name="Google Shape;325;p51"/>
          <p:cNvSpPr txBox="1"/>
          <p:nvPr/>
        </p:nvSpPr>
        <p:spPr>
          <a:xfrm>
            <a:off x="4009650" y="4718900"/>
            <a:ext cx="4784400" cy="2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500">
                <a:solidFill>
                  <a:srgbClr val="E4E5B8"/>
                </a:solidFill>
                <a:latin typeface="Georgia"/>
                <a:ea typeface="Georgia"/>
                <a:cs typeface="Georgia"/>
                <a:sym typeface="Georgia"/>
              </a:rPr>
              <a:t>Strategy for a Black Agenda</a:t>
            </a:r>
            <a:r>
              <a:rPr lang="en" sz="1500">
                <a:solidFill>
                  <a:srgbClr val="E4E5B8"/>
                </a:solidFill>
                <a:latin typeface="Georgia"/>
                <a:ea typeface="Georgia"/>
                <a:cs typeface="Georgia"/>
                <a:sym typeface="Georgia"/>
              </a:rPr>
              <a:t> by Henry Winston p. 16</a:t>
            </a:r>
            <a:endParaRPr sz="1500">
              <a:solidFill>
                <a:srgbClr val="E4E5B8"/>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1" name="Google Shape;331;p52"/>
          <p:cNvPicPr preferRelativeResize="0"/>
          <p:nvPr/>
        </p:nvPicPr>
        <p:blipFill>
          <a:blip r:embed="rId3">
            <a:alphaModFix/>
          </a:blip>
          <a:stretch>
            <a:fillRect/>
          </a:stretch>
        </p:blipFill>
        <p:spPr>
          <a:xfrm>
            <a:off x="392850" y="112500"/>
            <a:ext cx="876299" cy="876299"/>
          </a:xfrm>
          <a:prstGeom prst="rect">
            <a:avLst/>
          </a:prstGeom>
          <a:noFill/>
          <a:ln>
            <a:noFill/>
          </a:ln>
        </p:spPr>
      </p:pic>
      <p:sp>
        <p:nvSpPr>
          <p:cNvPr id="332" name="Google Shape;332;p52"/>
          <p:cNvSpPr txBox="1"/>
          <p:nvPr>
            <p:ph type="title"/>
          </p:nvPr>
        </p:nvSpPr>
        <p:spPr>
          <a:xfrm>
            <a:off x="1269150" y="232500"/>
            <a:ext cx="7966200" cy="636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DuBois’s Original Meaning of “Pan-African Solidarity”</a:t>
            </a:r>
            <a:endParaRPr>
              <a:solidFill>
                <a:srgbClr val="E4E5B8"/>
              </a:solidFill>
              <a:latin typeface="Georgia"/>
              <a:ea typeface="Georgia"/>
              <a:cs typeface="Georgia"/>
              <a:sym typeface="Georgia"/>
            </a:endParaRPr>
          </a:p>
        </p:txBody>
      </p:sp>
      <p:sp>
        <p:nvSpPr>
          <p:cNvPr id="333" name="Google Shape;333;p52"/>
          <p:cNvSpPr txBox="1"/>
          <p:nvPr/>
        </p:nvSpPr>
        <p:spPr>
          <a:xfrm>
            <a:off x="6930225" y="4111200"/>
            <a:ext cx="2151900" cy="8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500">
                <a:solidFill>
                  <a:srgbClr val="E4E5B8"/>
                </a:solidFill>
                <a:latin typeface="Georgia"/>
                <a:ea typeface="Georgia"/>
                <a:cs typeface="Georgia"/>
                <a:sym typeface="Georgia"/>
              </a:rPr>
              <a:t>Strategy for a Black Agenda</a:t>
            </a:r>
            <a:r>
              <a:rPr lang="en" sz="1500">
                <a:solidFill>
                  <a:srgbClr val="E4E5B8"/>
                </a:solidFill>
                <a:latin typeface="Georgia"/>
                <a:ea typeface="Georgia"/>
                <a:cs typeface="Georgia"/>
                <a:sym typeface="Georgia"/>
              </a:rPr>
              <a:t> by Henry Winston p. 17</a:t>
            </a:r>
            <a:endParaRPr sz="1500">
              <a:solidFill>
                <a:srgbClr val="E4E5B8"/>
              </a:solidFill>
              <a:latin typeface="Georgia"/>
              <a:ea typeface="Georgia"/>
              <a:cs typeface="Georgia"/>
              <a:sym typeface="Georgia"/>
            </a:endParaRPr>
          </a:p>
        </p:txBody>
      </p:sp>
      <p:pic>
        <p:nvPicPr>
          <p:cNvPr id="334" name="Google Shape;334;p52" title="South Africa.png"/>
          <p:cNvPicPr preferRelativeResize="0"/>
          <p:nvPr/>
        </p:nvPicPr>
        <p:blipFill>
          <a:blip r:embed="rId4">
            <a:alphaModFix/>
          </a:blip>
          <a:stretch>
            <a:fillRect/>
          </a:stretch>
        </p:blipFill>
        <p:spPr>
          <a:xfrm>
            <a:off x="2309813" y="1101300"/>
            <a:ext cx="4524375" cy="3886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0" name="Google Shape;340;p53"/>
          <p:cNvPicPr preferRelativeResize="0"/>
          <p:nvPr/>
        </p:nvPicPr>
        <p:blipFill>
          <a:blip r:embed="rId3">
            <a:alphaModFix/>
          </a:blip>
          <a:stretch>
            <a:fillRect/>
          </a:stretch>
        </p:blipFill>
        <p:spPr>
          <a:xfrm>
            <a:off x="392850" y="112500"/>
            <a:ext cx="876299" cy="876299"/>
          </a:xfrm>
          <a:prstGeom prst="rect">
            <a:avLst/>
          </a:prstGeom>
          <a:noFill/>
          <a:ln>
            <a:noFill/>
          </a:ln>
        </p:spPr>
      </p:pic>
      <p:sp>
        <p:nvSpPr>
          <p:cNvPr id="341" name="Google Shape;341;p53"/>
          <p:cNvSpPr txBox="1"/>
          <p:nvPr>
            <p:ph type="title"/>
          </p:nvPr>
        </p:nvSpPr>
        <p:spPr>
          <a:xfrm>
            <a:off x="1269150" y="232500"/>
            <a:ext cx="79662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 Viewing of </a:t>
            </a:r>
            <a:r>
              <a:rPr i="1" lang="en">
                <a:solidFill>
                  <a:srgbClr val="E4E5B8"/>
                </a:solidFill>
                <a:latin typeface="Georgia"/>
                <a:ea typeface="Georgia"/>
                <a:cs typeface="Georgia"/>
                <a:sym typeface="Georgia"/>
              </a:rPr>
              <a:t>South Africa Uncensored </a:t>
            </a:r>
            <a:endParaRPr i="1">
              <a:solidFill>
                <a:srgbClr val="E4E5B8"/>
              </a:solidFill>
              <a:latin typeface="Georgia"/>
              <a:ea typeface="Georgia"/>
              <a:cs typeface="Georgia"/>
              <a:sym typeface="Georgia"/>
            </a:endParaRPr>
          </a:p>
        </p:txBody>
      </p:sp>
      <p:sp>
        <p:nvSpPr>
          <p:cNvPr id="342" name="Google Shape;342;p53"/>
          <p:cNvSpPr txBox="1"/>
          <p:nvPr/>
        </p:nvSpPr>
        <p:spPr>
          <a:xfrm>
            <a:off x="329200" y="1289300"/>
            <a:ext cx="50658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E4E5B8"/>
                </a:solidFill>
                <a:latin typeface="Georgia"/>
                <a:ea typeface="Georgia"/>
                <a:cs typeface="Georgia"/>
                <a:sym typeface="Georgia"/>
              </a:rPr>
              <a:t>Created by </a:t>
            </a:r>
            <a:r>
              <a:rPr b="1" lang="en" sz="1600">
                <a:solidFill>
                  <a:srgbClr val="E4E5B8"/>
                </a:solidFill>
                <a:latin typeface="Georgia"/>
                <a:ea typeface="Georgia"/>
                <a:cs typeface="Georgia"/>
                <a:sym typeface="Georgia"/>
              </a:rPr>
              <a:t>The Council on African Affairs</a:t>
            </a:r>
            <a:endParaRPr b="1" sz="1600">
              <a:solidFill>
                <a:srgbClr val="E4E5B8"/>
              </a:solidFill>
              <a:latin typeface="Georgia"/>
              <a:ea typeface="Georgia"/>
              <a:cs typeface="Georgia"/>
              <a:sym typeface="Georgia"/>
            </a:endParaRPr>
          </a:p>
          <a:p>
            <a:pPr indent="0" lvl="0" marL="0" rtl="0" algn="l">
              <a:spcBef>
                <a:spcPts val="0"/>
              </a:spcBef>
              <a:spcAft>
                <a:spcPts val="0"/>
              </a:spcAft>
              <a:buNone/>
            </a:pPr>
            <a:r>
              <a:t/>
            </a:r>
            <a:endParaRPr b="1" sz="1600">
              <a:solidFill>
                <a:srgbClr val="E4E5B8"/>
              </a:solidFill>
              <a:latin typeface="Georgia"/>
              <a:ea typeface="Georgia"/>
              <a:cs typeface="Georgia"/>
              <a:sym typeface="Georgia"/>
            </a:endParaRPr>
          </a:p>
          <a:p>
            <a:pPr indent="0" lvl="0" marL="0" rtl="0" algn="l">
              <a:spcBef>
                <a:spcPts val="0"/>
              </a:spcBef>
              <a:spcAft>
                <a:spcPts val="0"/>
              </a:spcAft>
              <a:buNone/>
            </a:pPr>
            <a:r>
              <a:rPr lang="en" sz="1600">
                <a:solidFill>
                  <a:srgbClr val="E4E5B8"/>
                </a:solidFill>
                <a:latin typeface="Georgia"/>
                <a:ea typeface="Georgia"/>
                <a:cs typeface="Georgia"/>
                <a:sym typeface="Georgia"/>
              </a:rPr>
              <a:t>Narrated by Paul Robeson</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lang="en" sz="1600">
                <a:solidFill>
                  <a:srgbClr val="E4E5B8"/>
                </a:solidFill>
                <a:latin typeface="Georgia"/>
                <a:ea typeface="Georgia"/>
                <a:cs typeface="Georgia"/>
                <a:sym typeface="Georgia"/>
              </a:rPr>
              <a:t>From </a:t>
            </a:r>
            <a:r>
              <a:rPr lang="en" sz="1600">
                <a:solidFill>
                  <a:srgbClr val="E4E5B8"/>
                </a:solidFill>
                <a:latin typeface="Georgia"/>
                <a:ea typeface="Georgia"/>
                <a:cs typeface="Georgia"/>
                <a:sym typeface="Georgia"/>
              </a:rPr>
              <a:t>the website of the </a:t>
            </a:r>
            <a:r>
              <a:rPr b="1" lang="en" sz="1600">
                <a:solidFill>
                  <a:srgbClr val="E4E5B8"/>
                </a:solidFill>
                <a:latin typeface="Georgia"/>
                <a:ea typeface="Georgia"/>
                <a:cs typeface="Georgia"/>
                <a:sym typeface="Georgia"/>
              </a:rPr>
              <a:t>National Museum of African American History &amp; Culture</a:t>
            </a:r>
            <a:endParaRPr b="1"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lang="en" sz="1600" u="sng">
                <a:solidFill>
                  <a:schemeClr val="hlink"/>
                </a:solidFill>
                <a:latin typeface="Georgia"/>
                <a:ea typeface="Georgia"/>
                <a:cs typeface="Georgia"/>
                <a:sym typeface="Georgia"/>
                <a:hlinkClick r:id="rId4"/>
              </a:rPr>
              <a:t>https://nmaahc.si.edu/object/nmaahc_2012.79.1.5.1a</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lang="en" sz="1600">
                <a:solidFill>
                  <a:srgbClr val="E4E5B8"/>
                </a:solidFill>
                <a:latin typeface="Georgia"/>
                <a:ea typeface="Georgia"/>
                <a:cs typeface="Georgia"/>
                <a:sym typeface="Georgia"/>
              </a:rPr>
              <a:t>Time Stamps: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b="1" lang="en" sz="1600">
                <a:solidFill>
                  <a:srgbClr val="E4E5B8"/>
                </a:solidFill>
                <a:latin typeface="Georgia"/>
                <a:ea typeface="Georgia"/>
                <a:cs typeface="Georgia"/>
                <a:sym typeface="Georgia"/>
              </a:rPr>
              <a:t>17:36 - 21:06 (end)</a:t>
            </a:r>
            <a:endParaRPr sz="1600">
              <a:solidFill>
                <a:srgbClr val="E4E5B8"/>
              </a:solidFill>
              <a:latin typeface="Georgia"/>
              <a:ea typeface="Georgia"/>
              <a:cs typeface="Georgia"/>
              <a:sym typeface="Georgia"/>
            </a:endParaRPr>
          </a:p>
        </p:txBody>
      </p:sp>
      <p:pic>
        <p:nvPicPr>
          <p:cNvPr id="343" name="Google Shape;343;p53"/>
          <p:cNvPicPr preferRelativeResize="0"/>
          <p:nvPr/>
        </p:nvPicPr>
        <p:blipFill>
          <a:blip r:embed="rId5">
            <a:alphaModFix/>
          </a:blip>
          <a:stretch>
            <a:fillRect/>
          </a:stretch>
        </p:blipFill>
        <p:spPr>
          <a:xfrm>
            <a:off x="5480275" y="1709950"/>
            <a:ext cx="3483875" cy="2612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7"/>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115" name="Google Shape;115;p27"/>
          <p:cNvSpPr txBox="1"/>
          <p:nvPr>
            <p:ph idx="2" type="body"/>
          </p:nvPr>
        </p:nvSpPr>
        <p:spPr>
          <a:xfrm>
            <a:off x="4980525" y="724200"/>
            <a:ext cx="3837000" cy="3695100"/>
          </a:xfrm>
          <a:prstGeom prst="rect">
            <a:avLst/>
          </a:prstGeom>
        </p:spPr>
        <p:txBody>
          <a:bodyPr anchorCtr="0" anchor="ctr" bIns="91425" lIns="91425" spcFirstLastPara="1" rIns="91425" wrap="square" tIns="91425">
            <a:normAutofit lnSpcReduction="20000"/>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South Africa as a colony and commonwealth</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Political forces within South Africa</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CPUSA’s support, parallels to Black liberation movement in USA</a:t>
            </a:r>
            <a:endParaRPr>
              <a:solidFill>
                <a:srgbClr val="E4E5B8"/>
              </a:solidFill>
              <a:latin typeface="Georgia"/>
              <a:ea typeface="Georgia"/>
              <a:cs typeface="Georgia"/>
              <a:sym typeface="Georgia"/>
            </a:endParaRPr>
          </a:p>
        </p:txBody>
      </p:sp>
      <p:pic>
        <p:nvPicPr>
          <p:cNvPr id="116" name="Google Shape;116;p27"/>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349" name="Google Shape;349;p5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5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356" name="Google Shape;356;p5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7" name="Google Shape;357;p55"/>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 </a:t>
            </a:r>
            <a:endParaRPr sz="5200">
              <a:solidFill>
                <a:srgbClr val="E4E5B8"/>
              </a:solidFill>
              <a:latin typeface="Georgia"/>
              <a:ea typeface="Georgia"/>
              <a:cs typeface="Georgia"/>
              <a:sym typeface="Georgia"/>
            </a:endParaRPr>
          </a:p>
        </p:txBody>
      </p:sp>
      <p:pic>
        <p:nvPicPr>
          <p:cNvPr id="363" name="Google Shape;363;p5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5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370" name="Google Shape;370;p5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1" name="Google Shape;371;p57"/>
          <p:cNvSpPr txBox="1"/>
          <p:nvPr/>
        </p:nvSpPr>
        <p:spPr>
          <a:xfrm>
            <a:off x="406550" y="1101300"/>
            <a:ext cx="8096400" cy="3263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br>
              <a:rPr lang="en" sz="2000">
                <a:solidFill>
                  <a:srgbClr val="E4E5B8"/>
                </a:solidFill>
                <a:latin typeface="Georgia"/>
                <a:ea typeface="Georgia"/>
                <a:cs typeface="Georgia"/>
                <a:sym typeface="Georgia"/>
              </a:rPr>
            </a:br>
            <a:endParaRPr sz="2000">
              <a:solidFill>
                <a:srgbClr val="E4E5B8"/>
              </a:solidFill>
              <a:latin typeface="Georgia"/>
              <a:ea typeface="Georgia"/>
              <a:cs typeface="Georgia"/>
              <a:sym typeface="Georgia"/>
            </a:endParaRPr>
          </a:p>
          <a:p>
            <a:pPr indent="-355600" lvl="0" marL="457200" rtl="0" algn="l">
              <a:lnSpc>
                <a:spcPct val="100000"/>
              </a:lnSpc>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PCUSA Cell Chairs need to call members of their cells to remind them about attendance. </a:t>
            </a:r>
            <a:br>
              <a:rPr lang="en" sz="2000">
                <a:solidFill>
                  <a:srgbClr val="E4E5B8"/>
                </a:solidFill>
                <a:latin typeface="Georgia"/>
                <a:ea typeface="Georgia"/>
                <a:cs typeface="Georgia"/>
                <a:sym typeface="Georgia"/>
              </a:rPr>
            </a:br>
            <a:endParaRPr sz="2000">
              <a:solidFill>
                <a:srgbClr val="E4E5B8"/>
              </a:solidFill>
              <a:latin typeface="Georgia"/>
              <a:ea typeface="Georgia"/>
              <a:cs typeface="Georgia"/>
              <a:sym typeface="Georgia"/>
            </a:endParaRPr>
          </a:p>
          <a:p>
            <a:pPr indent="-355600" lvl="0" marL="457200" rtl="0" algn="l">
              <a:lnSpc>
                <a:spcPct val="100000"/>
              </a:lnSpc>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The next issue of New Masses (2026) has begun production. If you have art you want us to feature, email it to </a:t>
            </a:r>
            <a:r>
              <a:rPr lang="en" sz="2000" u="sng">
                <a:solidFill>
                  <a:schemeClr val="hlink"/>
                </a:solidFill>
                <a:latin typeface="Georgia"/>
                <a:ea typeface="Georgia"/>
                <a:cs typeface="Georgia"/>
                <a:sym typeface="Georgia"/>
                <a:hlinkClick r:id="rId4"/>
              </a:rPr>
              <a:t>info@partyofcommunistsusa.net</a:t>
            </a:r>
            <a:r>
              <a:rPr lang="en" sz="2000">
                <a:solidFill>
                  <a:srgbClr val="E4E5B8"/>
                </a:solidFill>
                <a:latin typeface="Georgia"/>
                <a:ea typeface="Georgia"/>
                <a:cs typeface="Georgia"/>
                <a:sym typeface="Georgia"/>
              </a:rPr>
              <a:t>. </a:t>
            </a:r>
            <a:endParaRPr sz="20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20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000">
              <a:solidFill>
                <a:srgbClr val="E4E5B8"/>
              </a:solidFill>
              <a:latin typeface="Georgia"/>
              <a:ea typeface="Georgia"/>
              <a:cs typeface="Georgia"/>
              <a:sym typeface="Georgi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378" name="Google Shape;378;p5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9" name="Google Shape;379;p58"/>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if possible.</a:t>
            </a:r>
            <a:endParaRPr sz="2500">
              <a:solidFill>
                <a:srgbClr val="E4E5B8"/>
              </a:solidFill>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383" name="Shape 383"/>
        <p:cNvGrpSpPr/>
        <p:nvPr/>
      </p:nvGrpSpPr>
      <p:grpSpPr>
        <a:xfrm>
          <a:off x="0" y="0"/>
          <a:ext cx="0" cy="0"/>
          <a:chOff x="0" y="0"/>
          <a:chExt cx="0" cy="0"/>
        </a:xfrm>
      </p:grpSpPr>
      <p:sp>
        <p:nvSpPr>
          <p:cNvPr id="384" name="Google Shape;384;p59"/>
          <p:cNvSpPr/>
          <p:nvPr/>
        </p:nvSpPr>
        <p:spPr>
          <a:xfrm>
            <a:off x="0" y="0"/>
            <a:ext cx="9144000" cy="1101300"/>
          </a:xfrm>
          <a:prstGeom prst="rect">
            <a:avLst/>
          </a:prstGeom>
          <a:solidFill>
            <a:srgbClr val="FFD96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59"/>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View From Left Field</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https://viewfromleftfield.libsyn.com</a:t>
            </a:r>
            <a:endParaRPr sz="1911">
              <a:solidFill>
                <a:schemeClr val="lt1"/>
              </a:solidFill>
              <a:latin typeface="Georgia"/>
              <a:ea typeface="Georgia"/>
              <a:cs typeface="Georgia"/>
              <a:sym typeface="Georgia"/>
            </a:endParaRPr>
          </a:p>
        </p:txBody>
      </p:sp>
      <p:pic>
        <p:nvPicPr>
          <p:cNvPr id="386" name="Google Shape;386;p59"/>
          <p:cNvPicPr preferRelativeResize="0"/>
          <p:nvPr/>
        </p:nvPicPr>
        <p:blipFill>
          <a:blip r:embed="rId3">
            <a:alphaModFix/>
          </a:blip>
          <a:stretch>
            <a:fillRect/>
          </a:stretch>
        </p:blipFill>
        <p:spPr>
          <a:xfrm>
            <a:off x="7870100" y="112500"/>
            <a:ext cx="876299" cy="876299"/>
          </a:xfrm>
          <a:prstGeom prst="rect">
            <a:avLst/>
          </a:prstGeom>
          <a:noFill/>
          <a:ln>
            <a:noFill/>
          </a:ln>
        </p:spPr>
      </p:pic>
      <p:pic>
        <p:nvPicPr>
          <p:cNvPr id="387" name="Google Shape;387;p59"/>
          <p:cNvPicPr preferRelativeResize="0"/>
          <p:nvPr/>
        </p:nvPicPr>
        <p:blipFill>
          <a:blip r:embed="rId4">
            <a:alphaModFix/>
          </a:blip>
          <a:stretch>
            <a:fillRect/>
          </a:stretch>
        </p:blipFill>
        <p:spPr>
          <a:xfrm>
            <a:off x="5009000" y="1253700"/>
            <a:ext cx="3737400" cy="3737400"/>
          </a:xfrm>
          <a:prstGeom prst="rect">
            <a:avLst/>
          </a:prstGeom>
          <a:noFill/>
          <a:ln>
            <a:noFill/>
          </a:ln>
        </p:spPr>
      </p:pic>
      <p:pic>
        <p:nvPicPr>
          <p:cNvPr id="388" name="Google Shape;388;p59"/>
          <p:cNvPicPr preferRelativeResize="0"/>
          <p:nvPr/>
        </p:nvPicPr>
        <p:blipFill>
          <a:blip r:embed="rId4">
            <a:alphaModFix/>
          </a:blip>
          <a:stretch>
            <a:fillRect/>
          </a:stretch>
        </p:blipFill>
        <p:spPr>
          <a:xfrm>
            <a:off x="264775" y="79575"/>
            <a:ext cx="942152" cy="942152"/>
          </a:xfrm>
          <a:prstGeom prst="rect">
            <a:avLst/>
          </a:prstGeom>
          <a:noFill/>
          <a:ln>
            <a:noFill/>
          </a:ln>
        </p:spPr>
      </p:pic>
      <p:sp>
        <p:nvSpPr>
          <p:cNvPr id="389" name="Google Shape;389;p59"/>
          <p:cNvSpPr txBox="1"/>
          <p:nvPr/>
        </p:nvSpPr>
        <p:spPr>
          <a:xfrm>
            <a:off x="482650" y="1105950"/>
            <a:ext cx="4243500" cy="4032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The Old PSMLS Youtube is now the Youtube of View From Left Field, a podcast of analysis and discussion of current events from a progressive perspective. </a:t>
            </a:r>
            <a:br>
              <a:rPr lang="en" sz="2500">
                <a:solidFill>
                  <a:srgbClr val="E4E5B8"/>
                </a:solidFill>
                <a:latin typeface="Georgia"/>
                <a:ea typeface="Georgia"/>
                <a:cs typeface="Georgia"/>
                <a:sym typeface="Georgia"/>
              </a:rPr>
            </a:br>
            <a:br>
              <a:rPr lang="en" sz="2500">
                <a:solidFill>
                  <a:srgbClr val="E4E5B8"/>
                </a:solidFill>
                <a:latin typeface="Georgia"/>
                <a:ea typeface="Georgia"/>
                <a:cs typeface="Georgia"/>
                <a:sym typeface="Georgia"/>
              </a:rPr>
            </a:br>
            <a:r>
              <a:rPr lang="en" sz="2500">
                <a:solidFill>
                  <a:srgbClr val="E4E5B8"/>
                </a:solidFill>
                <a:latin typeface="Georgia"/>
                <a:ea typeface="Georgia"/>
                <a:cs typeface="Georgia"/>
                <a:sym typeface="Georgia"/>
              </a:rPr>
              <a:t>Like the Youtube videos and subscribe with 5 star ratings on your podcast platforms. </a:t>
            </a:r>
            <a:endParaRPr sz="2500">
              <a:solidFill>
                <a:srgbClr val="E4E5B8"/>
              </a:solidFill>
              <a:latin typeface="Georgia"/>
              <a:ea typeface="Georgia"/>
              <a:cs typeface="Georgia"/>
              <a:sym typeface="Georgi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93" name="Shape 393"/>
        <p:cNvGrpSpPr/>
        <p:nvPr/>
      </p:nvGrpSpPr>
      <p:grpSpPr>
        <a:xfrm>
          <a:off x="0" y="0"/>
          <a:ext cx="0" cy="0"/>
          <a:chOff x="0" y="0"/>
          <a:chExt cx="0" cy="0"/>
        </a:xfrm>
      </p:grpSpPr>
      <p:sp>
        <p:nvSpPr>
          <p:cNvPr id="394" name="Google Shape;394;p60"/>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60"/>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New Outlook Publishers</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newoutlookpublishers.store</a:t>
            </a:r>
            <a:endParaRPr sz="1911">
              <a:solidFill>
                <a:schemeClr val="lt1"/>
              </a:solidFill>
              <a:latin typeface="Georgia"/>
              <a:ea typeface="Georgia"/>
              <a:cs typeface="Georgia"/>
              <a:sym typeface="Georgia"/>
            </a:endParaRPr>
          </a:p>
        </p:txBody>
      </p:sp>
      <p:pic>
        <p:nvPicPr>
          <p:cNvPr id="396" name="Google Shape;396;p60"/>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397" name="Google Shape;397;p60"/>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FFFF"/>
                </a:solidFill>
                <a:latin typeface="Georgia"/>
                <a:ea typeface="Georgia"/>
                <a:cs typeface="Georgia"/>
                <a:sym typeface="Georgia"/>
              </a:rPr>
              <a:t>Relevant and Latest Releases</a:t>
            </a:r>
            <a:endParaRPr>
              <a:solidFill>
                <a:srgbClr val="00FFFF"/>
              </a:solidFill>
              <a:latin typeface="Georgia"/>
              <a:ea typeface="Georgia"/>
              <a:cs typeface="Georgia"/>
              <a:sym typeface="Georgia"/>
            </a:endParaRPr>
          </a:p>
        </p:txBody>
      </p:sp>
      <p:sp>
        <p:nvSpPr>
          <p:cNvPr id="398" name="Google Shape;398;p60"/>
          <p:cNvSpPr/>
          <p:nvPr/>
        </p:nvSpPr>
        <p:spPr>
          <a:xfrm>
            <a:off x="40437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9" name="Google Shape;399;p60"/>
          <p:cNvSpPr/>
          <p:nvPr/>
        </p:nvSpPr>
        <p:spPr>
          <a:xfrm>
            <a:off x="2513038"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0" name="Google Shape;400;p60"/>
          <p:cNvSpPr/>
          <p:nvPr/>
        </p:nvSpPr>
        <p:spPr>
          <a:xfrm>
            <a:off x="462172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1" name="Google Shape;401;p60"/>
          <p:cNvSpPr/>
          <p:nvPr/>
        </p:nvSpPr>
        <p:spPr>
          <a:xfrm>
            <a:off x="6730400"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02" name="Google Shape;402;p60"/>
          <p:cNvPicPr preferRelativeResize="0"/>
          <p:nvPr/>
        </p:nvPicPr>
        <p:blipFill>
          <a:blip r:embed="rId4">
            <a:alphaModFix/>
          </a:blip>
          <a:stretch>
            <a:fillRect/>
          </a:stretch>
        </p:blipFill>
        <p:spPr>
          <a:xfrm>
            <a:off x="404377" y="112500"/>
            <a:ext cx="884495" cy="876300"/>
          </a:xfrm>
          <a:prstGeom prst="rect">
            <a:avLst/>
          </a:prstGeom>
          <a:noFill/>
          <a:ln>
            <a:noFill/>
          </a:ln>
        </p:spPr>
      </p:pic>
      <p:pic>
        <p:nvPicPr>
          <p:cNvPr id="403" name="Google Shape;403;p60"/>
          <p:cNvPicPr preferRelativeResize="0"/>
          <p:nvPr/>
        </p:nvPicPr>
        <p:blipFill>
          <a:blip r:embed="rId5">
            <a:alphaModFix/>
          </a:blip>
          <a:stretch>
            <a:fillRect/>
          </a:stretch>
        </p:blipFill>
        <p:spPr>
          <a:xfrm>
            <a:off x="644401" y="2299725"/>
            <a:ext cx="1476250" cy="2211400"/>
          </a:xfrm>
          <a:prstGeom prst="rect">
            <a:avLst/>
          </a:prstGeom>
          <a:noFill/>
          <a:ln>
            <a:noFill/>
          </a:ln>
        </p:spPr>
      </p:pic>
      <p:pic>
        <p:nvPicPr>
          <p:cNvPr id="404" name="Google Shape;404;p60"/>
          <p:cNvPicPr preferRelativeResize="0"/>
          <p:nvPr/>
        </p:nvPicPr>
        <p:blipFill>
          <a:blip r:embed="rId6">
            <a:alphaModFix/>
          </a:blip>
          <a:stretch>
            <a:fillRect/>
          </a:stretch>
        </p:blipFill>
        <p:spPr>
          <a:xfrm>
            <a:off x="4861751" y="2234625"/>
            <a:ext cx="1476250" cy="2212432"/>
          </a:xfrm>
          <a:prstGeom prst="rect">
            <a:avLst/>
          </a:prstGeom>
          <a:noFill/>
          <a:ln>
            <a:noFill/>
          </a:ln>
        </p:spPr>
      </p:pic>
      <p:pic>
        <p:nvPicPr>
          <p:cNvPr id="405" name="Google Shape;405;p60"/>
          <p:cNvPicPr preferRelativeResize="0"/>
          <p:nvPr/>
        </p:nvPicPr>
        <p:blipFill>
          <a:blip r:embed="rId7">
            <a:alphaModFix/>
          </a:blip>
          <a:stretch>
            <a:fillRect/>
          </a:stretch>
        </p:blipFill>
        <p:spPr>
          <a:xfrm>
            <a:off x="6987926" y="2234625"/>
            <a:ext cx="1476250" cy="2212438"/>
          </a:xfrm>
          <a:prstGeom prst="rect">
            <a:avLst/>
          </a:prstGeom>
          <a:noFill/>
          <a:ln>
            <a:noFill/>
          </a:ln>
        </p:spPr>
      </p:pic>
      <p:pic>
        <p:nvPicPr>
          <p:cNvPr id="406" name="Google Shape;406;p60"/>
          <p:cNvPicPr preferRelativeResize="0"/>
          <p:nvPr/>
        </p:nvPicPr>
        <p:blipFill>
          <a:blip r:embed="rId8">
            <a:alphaModFix/>
          </a:blip>
          <a:stretch>
            <a:fillRect/>
          </a:stretch>
        </p:blipFill>
        <p:spPr>
          <a:xfrm>
            <a:off x="2753075" y="2385488"/>
            <a:ext cx="1476250" cy="19106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0DAB"/>
        </a:solidFill>
      </p:bgPr>
    </p:bg>
    <p:spTree>
      <p:nvGrpSpPr>
        <p:cNvPr id="410" name="Shape 410"/>
        <p:cNvGrpSpPr/>
        <p:nvPr/>
      </p:nvGrpSpPr>
      <p:grpSpPr>
        <a:xfrm>
          <a:off x="0" y="0"/>
          <a:ext cx="0" cy="0"/>
          <a:chOff x="0" y="0"/>
          <a:chExt cx="0" cy="0"/>
        </a:xfrm>
      </p:grpSpPr>
      <p:sp>
        <p:nvSpPr>
          <p:cNvPr id="411" name="Google Shape;411;p61"/>
          <p:cNvSpPr/>
          <p:nvPr/>
        </p:nvSpPr>
        <p:spPr>
          <a:xfrm>
            <a:off x="0" y="0"/>
            <a:ext cx="9144000" cy="1101300"/>
          </a:xfrm>
          <a:prstGeom prst="rect">
            <a:avLst/>
          </a:prstGeom>
          <a:solidFill>
            <a:srgbClr val="1A0DA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61"/>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Harry Bridges School of Labor</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luel.us/laborschool/</a:t>
            </a:r>
            <a:endParaRPr sz="1911">
              <a:solidFill>
                <a:srgbClr val="E4E5B8"/>
              </a:solidFill>
              <a:latin typeface="Georgia"/>
              <a:ea typeface="Georgia"/>
              <a:cs typeface="Georgia"/>
              <a:sym typeface="Georgia"/>
            </a:endParaRPr>
          </a:p>
        </p:txBody>
      </p:sp>
      <p:sp>
        <p:nvSpPr>
          <p:cNvPr id="413" name="Google Shape;413;p61"/>
          <p:cNvSpPr txBox="1"/>
          <p:nvPr>
            <p:ph type="title"/>
          </p:nvPr>
        </p:nvSpPr>
        <p:spPr>
          <a:xfrm>
            <a:off x="185075" y="1187950"/>
            <a:ext cx="5251200" cy="526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SzPts val="990"/>
              <a:buNone/>
            </a:pPr>
            <a:r>
              <a:rPr lang="en" sz="2120">
                <a:solidFill>
                  <a:srgbClr val="E4E5B8"/>
                </a:solidFill>
                <a:latin typeface="Georgia"/>
                <a:ea typeface="Georgia"/>
                <a:cs typeface="Georgia"/>
                <a:sym typeface="Georgia"/>
              </a:rPr>
              <a:t>The Harry Bridges School of Labor is a monthly class covering a variety of topics aimed at building class consciousness among union members. For class schedule and other information, please visit the website at </a:t>
            </a:r>
            <a:r>
              <a:rPr lang="en" sz="2120" u="sng">
                <a:solidFill>
                  <a:schemeClr val="hlink"/>
                </a:solidFill>
                <a:latin typeface="Georgia"/>
                <a:ea typeface="Georgia"/>
                <a:cs typeface="Georgia"/>
                <a:sym typeface="Georgia"/>
                <a:hlinkClick r:id="rId3"/>
              </a:rPr>
              <a:t>luel.us/laborschool</a:t>
            </a:r>
            <a:r>
              <a:rPr lang="en" sz="2120">
                <a:solidFill>
                  <a:srgbClr val="E4E5B8"/>
                </a:solidFill>
                <a:latin typeface="Georgia"/>
                <a:ea typeface="Georgia"/>
                <a:cs typeface="Georgia"/>
                <a:sym typeface="Georgia"/>
              </a:rPr>
              <a:t>. </a:t>
            </a:r>
            <a:endParaRPr sz="21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21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2120">
              <a:solidFill>
                <a:srgbClr val="E4E5B8"/>
              </a:solidFill>
              <a:latin typeface="Georgia"/>
              <a:ea typeface="Georgia"/>
              <a:cs typeface="Georgia"/>
              <a:sym typeface="Georgia"/>
            </a:endParaRPr>
          </a:p>
        </p:txBody>
      </p:sp>
      <p:sp>
        <p:nvSpPr>
          <p:cNvPr id="414" name="Google Shape;414;p61"/>
          <p:cNvSpPr/>
          <p:nvPr/>
        </p:nvSpPr>
        <p:spPr>
          <a:xfrm>
            <a:off x="5543975" y="1338600"/>
            <a:ext cx="3142800" cy="3118800"/>
          </a:xfrm>
          <a:prstGeom prst="bevel">
            <a:avLst>
              <a:gd fmla="val 12500" name="adj"/>
            </a:avLst>
          </a:prstGeom>
          <a:solidFill>
            <a:srgbClr val="1A0DA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15" name="Google Shape;415;p61"/>
          <p:cNvPicPr preferRelativeResize="0"/>
          <p:nvPr/>
        </p:nvPicPr>
        <p:blipFill>
          <a:blip r:embed="rId4">
            <a:alphaModFix/>
          </a:blip>
          <a:stretch>
            <a:fillRect/>
          </a:stretch>
        </p:blipFill>
        <p:spPr>
          <a:xfrm>
            <a:off x="404375" y="112500"/>
            <a:ext cx="859485" cy="876299"/>
          </a:xfrm>
          <a:prstGeom prst="rect">
            <a:avLst/>
          </a:prstGeom>
          <a:noFill/>
          <a:ln>
            <a:noFill/>
          </a:ln>
        </p:spPr>
      </p:pic>
      <p:pic>
        <p:nvPicPr>
          <p:cNvPr id="416" name="Google Shape;416;p61"/>
          <p:cNvPicPr preferRelativeResize="0"/>
          <p:nvPr/>
        </p:nvPicPr>
        <p:blipFill>
          <a:blip r:embed="rId5">
            <a:alphaModFix/>
          </a:blip>
          <a:stretch>
            <a:fillRect/>
          </a:stretch>
        </p:blipFill>
        <p:spPr>
          <a:xfrm>
            <a:off x="7827300" y="112500"/>
            <a:ext cx="859475" cy="859475"/>
          </a:xfrm>
          <a:prstGeom prst="rect">
            <a:avLst/>
          </a:prstGeom>
          <a:noFill/>
          <a:ln>
            <a:noFill/>
          </a:ln>
        </p:spPr>
      </p:pic>
      <p:pic>
        <p:nvPicPr>
          <p:cNvPr id="417" name="Google Shape;417;p61"/>
          <p:cNvPicPr preferRelativeResize="0"/>
          <p:nvPr/>
        </p:nvPicPr>
        <p:blipFill>
          <a:blip r:embed="rId6">
            <a:alphaModFix/>
          </a:blip>
          <a:stretch>
            <a:fillRect/>
          </a:stretch>
        </p:blipFill>
        <p:spPr>
          <a:xfrm>
            <a:off x="5543975" y="1338600"/>
            <a:ext cx="3142801" cy="320209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62"/>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423" name="Google Shape;423;p62"/>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62"/>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Hamba kahle Mkhonto - South African Anti-Apartheid Song</a:t>
            </a:r>
            <a:endParaRPr>
              <a:solidFill>
                <a:srgbClr val="E4E5B8"/>
              </a:solidFill>
              <a:latin typeface="Georgia"/>
              <a:ea typeface="Georgia"/>
              <a:cs typeface="Georgia"/>
              <a:sym typeface="Georgia"/>
            </a:endParaRPr>
          </a:p>
        </p:txBody>
      </p:sp>
      <p:pic>
        <p:nvPicPr>
          <p:cNvPr descr="uMkhonto we Sizwe was the armed wing of the African National Congress (ANC), co-founded by Nelson Mandela in the wake of the Sharpeville massacre. Its mission was to fight against the South African government.&#10;&#10;Lyrics&#10;&#10;Go safely Spear of the Nation&#10;Mkhonto WeSizwe&#10;We, the soldiers of the Spear of the Nation&#10;Are determined to kill the Boers&#10;&#10;Hamba kahle Mkhonto&#10;Wee Mkhonto weSizwe&#10;Thina bantu boMkhonto sizimisele&#10;Ukuwabulala won lamaBhuilu.&#10;&#10;#southafrica &#10;#Africannationalcongress&#10;#uMkhontowesizwe &#10;#africa&#10;#apartheid" id="425" name="Google Shape;425;p62" title="“Hamba kahle Mkhonto” - South African anti apartheid song">
            <a:hlinkClick r:id="rId4"/>
          </p:cNvPr>
          <p:cNvPicPr preferRelativeResize="0"/>
          <p:nvPr/>
        </p:nvPicPr>
        <p:blipFill>
          <a:blip r:embed="rId5">
            <a:alphaModFix/>
          </a:blip>
          <a:stretch>
            <a:fillRect/>
          </a:stretch>
        </p:blipFill>
        <p:spPr>
          <a:xfrm>
            <a:off x="1655375" y="1089200"/>
            <a:ext cx="5850600" cy="32909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8"/>
          <p:cNvSpPr txBox="1"/>
          <p:nvPr>
            <p:ph type="title"/>
          </p:nvPr>
        </p:nvSpPr>
        <p:spPr>
          <a:xfrm>
            <a:off x="311700" y="3100700"/>
            <a:ext cx="8520600" cy="149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600">
                <a:solidFill>
                  <a:srgbClr val="E4E5B8"/>
                </a:solidFill>
                <a:latin typeface="Georgia"/>
                <a:ea typeface="Georgia"/>
                <a:cs typeface="Georgia"/>
                <a:sym typeface="Georgia"/>
              </a:rPr>
              <a:t>Life Under Apartheid</a:t>
            </a:r>
            <a:endParaRPr sz="4600">
              <a:solidFill>
                <a:srgbClr val="E4E5B8"/>
              </a:solidFill>
              <a:latin typeface="Georgia"/>
              <a:ea typeface="Georgia"/>
              <a:cs typeface="Georgia"/>
              <a:sym typeface="Georgia"/>
            </a:endParaRPr>
          </a:p>
        </p:txBody>
      </p:sp>
      <p:pic>
        <p:nvPicPr>
          <p:cNvPr id="122" name="Google Shape;122;p2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8" name="Google Shape;128;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9" name="Google Shape;129;p29"/>
          <p:cNvSpPr txBox="1"/>
          <p:nvPr/>
        </p:nvSpPr>
        <p:spPr>
          <a:xfrm>
            <a:off x="126525" y="1101300"/>
            <a:ext cx="5167800" cy="24012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Originally the area now known as South Africa was settled by various tribes such as the Zulu, Xhosa, Ndebele, Swazi, Sotho, Tswana, Pedi, Tsonga, and Venda.</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Eventually settled by Dutch and English settlers as various independent republics</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These would be conquered by the British during the Boer Wars and united into the Republic of South Africa.</a:t>
            </a:r>
            <a:endParaRPr sz="1600">
              <a:solidFill>
                <a:srgbClr val="E4E5B8"/>
              </a:solidFill>
              <a:latin typeface="Georgia"/>
              <a:ea typeface="Georgia"/>
              <a:cs typeface="Georgia"/>
              <a:sym typeface="Georgia"/>
            </a:endParaRPr>
          </a:p>
        </p:txBody>
      </p:sp>
      <p:sp>
        <p:nvSpPr>
          <p:cNvPr id="130" name="Google Shape;130;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Boer Wars Formation of South Africa</a:t>
            </a:r>
            <a:endParaRPr>
              <a:solidFill>
                <a:srgbClr val="E4E5B8"/>
              </a:solidFill>
              <a:latin typeface="Georgia"/>
              <a:ea typeface="Georgia"/>
              <a:cs typeface="Georgia"/>
              <a:sym typeface="Georgia"/>
            </a:endParaRPr>
          </a:p>
        </p:txBody>
      </p:sp>
      <p:pic>
        <p:nvPicPr>
          <p:cNvPr id="131" name="Google Shape;131;p29"/>
          <p:cNvPicPr preferRelativeResize="0"/>
          <p:nvPr/>
        </p:nvPicPr>
        <p:blipFill>
          <a:blip r:embed="rId4">
            <a:alphaModFix/>
          </a:blip>
          <a:stretch>
            <a:fillRect/>
          </a:stretch>
        </p:blipFill>
        <p:spPr>
          <a:xfrm>
            <a:off x="1973100" y="3219275"/>
            <a:ext cx="3619500" cy="1809750"/>
          </a:xfrm>
          <a:prstGeom prst="rect">
            <a:avLst/>
          </a:prstGeom>
          <a:noFill/>
          <a:ln>
            <a:noFill/>
          </a:ln>
        </p:spPr>
      </p:pic>
      <p:pic>
        <p:nvPicPr>
          <p:cNvPr id="132" name="Google Shape;132;p29"/>
          <p:cNvPicPr preferRelativeResize="0"/>
          <p:nvPr/>
        </p:nvPicPr>
        <p:blipFill>
          <a:blip r:embed="rId5">
            <a:alphaModFix/>
          </a:blip>
          <a:stretch>
            <a:fillRect/>
          </a:stretch>
        </p:blipFill>
        <p:spPr>
          <a:xfrm>
            <a:off x="5294325" y="1215625"/>
            <a:ext cx="3810000" cy="3267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8" name="Google Shape;138;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9" name="Google Shape;139;p30"/>
          <p:cNvSpPr txBox="1"/>
          <p:nvPr/>
        </p:nvSpPr>
        <p:spPr>
          <a:xfrm>
            <a:off x="126525" y="1101300"/>
            <a:ext cx="6187500" cy="452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E4E5B8"/>
                </a:solidFill>
                <a:latin typeface="Georgia"/>
                <a:ea typeface="Georgia"/>
                <a:cs typeface="Georgia"/>
                <a:sym typeface="Georgia"/>
              </a:rPr>
              <a:t>Petty Apartheid vs. Grand Apartheid</a:t>
            </a:r>
            <a:endParaRPr b="1" sz="1600">
              <a:solidFill>
                <a:srgbClr val="E4E5B8"/>
              </a:solidFill>
              <a:latin typeface="Georgia"/>
              <a:ea typeface="Georgia"/>
              <a:cs typeface="Georgia"/>
              <a:sym typeface="Georgia"/>
            </a:endParaRPr>
          </a:p>
          <a:p>
            <a:pPr indent="0" lvl="0" marL="0" rtl="0" algn="l">
              <a:spcBef>
                <a:spcPts val="0"/>
              </a:spcBef>
              <a:spcAft>
                <a:spcPts val="0"/>
              </a:spcAft>
              <a:buNone/>
            </a:pPr>
            <a:r>
              <a:rPr lang="en" sz="1600">
                <a:solidFill>
                  <a:srgbClr val="E4E5B8"/>
                </a:solidFill>
                <a:latin typeface="Georgia"/>
                <a:ea typeface="Georgia"/>
                <a:cs typeface="Georgia"/>
                <a:sym typeface="Georgia"/>
              </a:rPr>
              <a:t>Petty Apartheid: Similar to American Segregation in the South, a series of laws designed to separate “races” </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lang="en" sz="1600">
                <a:solidFill>
                  <a:srgbClr val="E4E5B8"/>
                </a:solidFill>
                <a:latin typeface="Georgia"/>
                <a:ea typeface="Georgia"/>
                <a:cs typeface="Georgia"/>
                <a:sym typeface="Georgia"/>
              </a:rPr>
              <a:t>Prohibition of mixed marriages</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Population Registration Act: separated South Africans into 4 distinct groups with additional subgroups</a:t>
            </a:r>
            <a:endParaRPr sz="1600">
              <a:solidFill>
                <a:srgbClr val="E4E5B8"/>
              </a:solidFill>
              <a:latin typeface="Georgia"/>
              <a:ea typeface="Georgia"/>
              <a:cs typeface="Georgia"/>
              <a:sym typeface="Georgia"/>
            </a:endParaRPr>
          </a:p>
          <a:p>
            <a:pPr indent="457200" lvl="0" marL="457200" rtl="0" algn="l">
              <a:spcBef>
                <a:spcPts val="0"/>
              </a:spcBef>
              <a:spcAft>
                <a:spcPts val="0"/>
              </a:spcAft>
              <a:buNone/>
            </a:pPr>
            <a:r>
              <a:rPr lang="en" sz="1600">
                <a:solidFill>
                  <a:srgbClr val="E4E5B8"/>
                </a:solidFill>
                <a:latin typeface="Georgia"/>
                <a:ea typeface="Georgia"/>
                <a:cs typeface="Georgia"/>
                <a:sym typeface="Georgia"/>
              </a:rPr>
              <a:t>&gt; Whites</a:t>
            </a:r>
            <a:endParaRPr sz="1600">
              <a:solidFill>
                <a:srgbClr val="E4E5B8"/>
              </a:solidFill>
              <a:latin typeface="Georgia"/>
              <a:ea typeface="Georgia"/>
              <a:cs typeface="Georgia"/>
              <a:sym typeface="Georgia"/>
            </a:endParaRPr>
          </a:p>
          <a:p>
            <a:pPr indent="457200" lvl="0" marL="457200" rtl="0" algn="l">
              <a:spcBef>
                <a:spcPts val="0"/>
              </a:spcBef>
              <a:spcAft>
                <a:spcPts val="0"/>
              </a:spcAft>
              <a:buNone/>
            </a:pPr>
            <a:r>
              <a:rPr lang="en" sz="1600">
                <a:solidFill>
                  <a:srgbClr val="E4E5B8"/>
                </a:solidFill>
                <a:latin typeface="Georgia"/>
                <a:ea typeface="Georgia"/>
                <a:cs typeface="Georgia"/>
                <a:sym typeface="Georgia"/>
              </a:rPr>
              <a:t>&gt; Indians</a:t>
            </a:r>
            <a:endParaRPr sz="1600">
              <a:solidFill>
                <a:srgbClr val="E4E5B8"/>
              </a:solidFill>
              <a:latin typeface="Georgia"/>
              <a:ea typeface="Georgia"/>
              <a:cs typeface="Georgia"/>
              <a:sym typeface="Georgia"/>
            </a:endParaRPr>
          </a:p>
          <a:p>
            <a:pPr indent="457200" lvl="0" marL="457200" rtl="0" algn="l">
              <a:spcBef>
                <a:spcPts val="0"/>
              </a:spcBef>
              <a:spcAft>
                <a:spcPts val="0"/>
              </a:spcAft>
              <a:buNone/>
            </a:pPr>
            <a:r>
              <a:rPr lang="en" sz="1600">
                <a:solidFill>
                  <a:srgbClr val="E4E5B8"/>
                </a:solidFill>
                <a:latin typeface="Georgia"/>
                <a:ea typeface="Georgia"/>
                <a:cs typeface="Georgia"/>
                <a:sym typeface="Georgia"/>
              </a:rPr>
              <a:t>&gt; Coloured</a:t>
            </a:r>
            <a:endParaRPr sz="1600">
              <a:solidFill>
                <a:srgbClr val="E4E5B8"/>
              </a:solidFill>
              <a:latin typeface="Georgia"/>
              <a:ea typeface="Georgia"/>
              <a:cs typeface="Georgia"/>
              <a:sym typeface="Georgia"/>
            </a:endParaRPr>
          </a:p>
          <a:p>
            <a:pPr indent="457200" lvl="0" marL="457200" rtl="0" algn="l">
              <a:spcBef>
                <a:spcPts val="0"/>
              </a:spcBef>
              <a:spcAft>
                <a:spcPts val="0"/>
              </a:spcAft>
              <a:buNone/>
            </a:pPr>
            <a:r>
              <a:rPr lang="en" sz="1600">
                <a:solidFill>
                  <a:srgbClr val="E4E5B8"/>
                </a:solidFill>
                <a:latin typeface="Georgia"/>
                <a:ea typeface="Georgia"/>
                <a:cs typeface="Georgia"/>
                <a:sym typeface="Georgia"/>
              </a:rPr>
              <a:t>&gt; Blacks</a:t>
            </a:r>
            <a:endParaRPr sz="1600">
              <a:solidFill>
                <a:srgbClr val="E4E5B8"/>
              </a:solidFill>
              <a:latin typeface="Georgia"/>
              <a:ea typeface="Georgia"/>
              <a:cs typeface="Georgia"/>
              <a:sym typeface="Georgia"/>
            </a:endParaRPr>
          </a:p>
          <a:p>
            <a:pPr indent="0" lvl="0" marL="0" rtl="0" algn="l">
              <a:spcBef>
                <a:spcPts val="0"/>
              </a:spcBef>
              <a:spcAft>
                <a:spcPts val="0"/>
              </a:spcAft>
              <a:buNone/>
            </a:pPr>
            <a:r>
              <a:rPr lang="en" sz="1600">
                <a:solidFill>
                  <a:srgbClr val="E4E5B8"/>
                </a:solidFill>
                <a:latin typeface="Georgia"/>
                <a:ea typeface="Georgia"/>
                <a:cs typeface="Georgia"/>
                <a:sym typeface="Georgia"/>
              </a:rPr>
              <a:t>Grand Apartheid: Bans where one can live and work based on race</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Blacks were forced onto “homelands” where they were only allowed to leave for work</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Designed to keep a permanent pool of migratory workers that White South Africans could extract wealth from</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a:p>
            <a:pPr indent="0" lvl="0" marL="0" rtl="0" algn="l">
              <a:spcBef>
                <a:spcPts val="0"/>
              </a:spcBef>
              <a:spcAft>
                <a:spcPts val="0"/>
              </a:spcAft>
              <a:buNone/>
            </a:pPr>
            <a:r>
              <a:t/>
            </a:r>
            <a:endParaRPr sz="700">
              <a:solidFill>
                <a:srgbClr val="E4E5B8"/>
              </a:solidFill>
              <a:latin typeface="Georgia"/>
              <a:ea typeface="Georgia"/>
              <a:cs typeface="Georgia"/>
              <a:sym typeface="Georgia"/>
            </a:endParaRPr>
          </a:p>
        </p:txBody>
      </p:sp>
      <p:sp>
        <p:nvSpPr>
          <p:cNvPr id="140" name="Google Shape;140;p3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What is Apartheid?</a:t>
            </a:r>
            <a:endParaRPr>
              <a:solidFill>
                <a:srgbClr val="E4E5B8"/>
              </a:solidFill>
              <a:latin typeface="Georgia"/>
              <a:ea typeface="Georgia"/>
              <a:cs typeface="Georgia"/>
              <a:sym typeface="Georgia"/>
            </a:endParaRPr>
          </a:p>
        </p:txBody>
      </p:sp>
      <p:pic>
        <p:nvPicPr>
          <p:cNvPr descr="Race in South Africa: 'We haven't ..." id="141" name="Google Shape;141;p30"/>
          <p:cNvPicPr preferRelativeResize="0"/>
          <p:nvPr/>
        </p:nvPicPr>
        <p:blipFill>
          <a:blip r:embed="rId4">
            <a:alphaModFix/>
          </a:blip>
          <a:stretch>
            <a:fillRect/>
          </a:stretch>
        </p:blipFill>
        <p:spPr>
          <a:xfrm>
            <a:off x="6228325" y="1162950"/>
            <a:ext cx="2781300" cy="1647825"/>
          </a:xfrm>
          <a:prstGeom prst="rect">
            <a:avLst/>
          </a:prstGeom>
          <a:noFill/>
          <a:ln>
            <a:noFill/>
          </a:ln>
        </p:spPr>
      </p:pic>
      <p:pic>
        <p:nvPicPr>
          <p:cNvPr descr="https://www.apartheidmuseum.org/uploads/_imager/files/7061/apartheidmuseum71_0d833c8160e8643bc359c34fa9af7a49.jpg" id="142" name="Google Shape;142;p30"/>
          <p:cNvPicPr preferRelativeResize="0"/>
          <p:nvPr/>
        </p:nvPicPr>
        <p:blipFill>
          <a:blip r:embed="rId5">
            <a:alphaModFix/>
          </a:blip>
          <a:stretch>
            <a:fillRect/>
          </a:stretch>
        </p:blipFill>
        <p:spPr>
          <a:xfrm>
            <a:off x="6228325" y="2872425"/>
            <a:ext cx="2781300" cy="15644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49" name="Google Shape;149;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How were people separated?</a:t>
            </a:r>
            <a:endParaRPr>
              <a:solidFill>
                <a:srgbClr val="E4E5B8"/>
              </a:solidFill>
              <a:latin typeface="Georgia"/>
              <a:ea typeface="Georgia"/>
              <a:cs typeface="Georgia"/>
              <a:sym typeface="Georgia"/>
            </a:endParaRPr>
          </a:p>
        </p:txBody>
      </p:sp>
      <p:sp>
        <p:nvSpPr>
          <p:cNvPr id="150" name="Google Shape;150;p31"/>
          <p:cNvSpPr txBox="1"/>
          <p:nvPr/>
        </p:nvSpPr>
        <p:spPr>
          <a:xfrm>
            <a:off x="0" y="1165875"/>
            <a:ext cx="6615300" cy="32631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Minor officials would administer tests to determine a person’s category. These included the  pencil test, in which a pencil was shoved into the subjects' curly hair and the subjects made to shake their head, examining the shapes of jaw lines and buttocks, and pinching people to see what language they would say "Ouch" in.</a:t>
            </a:r>
            <a:endParaRPr sz="1600">
              <a:solidFill>
                <a:srgbClr val="E4E5B8"/>
              </a:solidFill>
              <a:latin typeface="Georgia"/>
              <a:ea typeface="Georgia"/>
              <a:cs typeface="Georgia"/>
              <a:sym typeface="Georgia"/>
            </a:endParaRPr>
          </a:p>
          <a:p>
            <a:pPr indent="-330200" lvl="0" marL="457200" rtl="0" algn="l">
              <a:lnSpc>
                <a:spcPct val="115000"/>
              </a:lnSpc>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Different members of the same family found themselves in different race groups.</a:t>
            </a:r>
            <a:endParaRPr sz="1600">
              <a:solidFill>
                <a:srgbClr val="E4E5B8"/>
              </a:solidFill>
              <a:latin typeface="Georgia"/>
              <a:ea typeface="Georgia"/>
              <a:cs typeface="Georgia"/>
              <a:sym typeface="Georgia"/>
            </a:endParaRPr>
          </a:p>
          <a:p>
            <a:pPr indent="-330200" lvl="0" marL="457200" rtl="0" algn="l">
              <a:lnSpc>
                <a:spcPct val="115000"/>
              </a:lnSpc>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The test documented what language(s) they spoke, their occupation, whether they had paid 'native' taxes in the past, who they associated with, and even what they ate and drank.</a:t>
            </a:r>
            <a:endParaRPr sz="1600">
              <a:solidFill>
                <a:srgbClr val="E4E5B8"/>
              </a:solidFill>
              <a:latin typeface="Georgia"/>
              <a:ea typeface="Georgia"/>
              <a:cs typeface="Georgia"/>
              <a:sym typeface="Georgia"/>
            </a:endParaRPr>
          </a:p>
          <a:p>
            <a:pPr indent="-330200" lvl="0" marL="457200" rtl="0" algn="l">
              <a:lnSpc>
                <a:spcPct val="115000"/>
              </a:lnSpc>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Goal was to maintain economic and lifestyle differences</a:t>
            </a:r>
            <a:endParaRPr sz="1600"/>
          </a:p>
        </p:txBody>
      </p:sp>
      <p:pic>
        <p:nvPicPr>
          <p:cNvPr id="151" name="Google Shape;151;p31"/>
          <p:cNvPicPr preferRelativeResize="0"/>
          <p:nvPr/>
        </p:nvPicPr>
        <p:blipFill rotWithShape="1">
          <a:blip r:embed="rId4">
            <a:alphaModFix/>
          </a:blip>
          <a:srcRect b="2663" l="6894" r="9745" t="7988"/>
          <a:stretch/>
        </p:blipFill>
        <p:spPr>
          <a:xfrm>
            <a:off x="6615375" y="1312175"/>
            <a:ext cx="2400624" cy="2839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 name="Google Shape;157;p3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8" name="Google Shape;158;p3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South African “Republics”</a:t>
            </a:r>
            <a:endParaRPr>
              <a:solidFill>
                <a:srgbClr val="E4E5B8"/>
              </a:solidFill>
              <a:latin typeface="Georgia"/>
              <a:ea typeface="Georgia"/>
              <a:cs typeface="Georgia"/>
              <a:sym typeface="Georgia"/>
            </a:endParaRPr>
          </a:p>
        </p:txBody>
      </p:sp>
      <p:sp>
        <p:nvSpPr>
          <p:cNvPr id="159" name="Google Shape;159;p32"/>
          <p:cNvSpPr txBox="1"/>
          <p:nvPr/>
        </p:nvSpPr>
        <p:spPr>
          <a:xfrm>
            <a:off x="0" y="1165875"/>
            <a:ext cx="5186400" cy="34356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Nominally, South Africa was a republic made up of 20 independent “bantustans” (homelands)</a:t>
            </a:r>
            <a:endParaRPr sz="1800">
              <a:solidFill>
                <a:srgbClr val="E4E5B8"/>
              </a:solidFill>
              <a:latin typeface="Georgia"/>
              <a:ea typeface="Georgia"/>
              <a:cs typeface="Georgia"/>
              <a:sym typeface="Georgia"/>
            </a:endParaRPr>
          </a:p>
          <a:p>
            <a:pPr indent="-317500" lvl="1" marL="914400" rtl="0" algn="l">
              <a:lnSpc>
                <a:spcPct val="115000"/>
              </a:lnSpc>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Each Bantustan was reserved for a specific race</a:t>
            </a:r>
            <a:endParaRPr>
              <a:solidFill>
                <a:srgbClr val="E4E5B8"/>
              </a:solidFill>
              <a:latin typeface="Georgia"/>
              <a:ea typeface="Georgia"/>
              <a:cs typeface="Georgia"/>
              <a:sym typeface="Georgia"/>
            </a:endParaRPr>
          </a:p>
          <a:p>
            <a:pPr indent="-317500" lvl="1" marL="914400" rtl="0" algn="l">
              <a:lnSpc>
                <a:spcPct val="115000"/>
              </a:lnSpc>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13% of all land in South Africa was reserved for Blacks</a:t>
            </a:r>
            <a:endParaRPr>
              <a:solidFill>
                <a:srgbClr val="E4E5B8"/>
              </a:solidFill>
              <a:latin typeface="Georgia"/>
              <a:ea typeface="Georgia"/>
              <a:cs typeface="Georgia"/>
              <a:sym typeface="Georgia"/>
            </a:endParaRPr>
          </a:p>
          <a:p>
            <a:pPr indent="-342900" lvl="0" marL="457200" rtl="0" algn="l">
              <a:lnSpc>
                <a:spcPct val="115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Thus, the Indians, Coloured, and Blacks were not citizens of South Africa and had their SA citizenship taken away.</a:t>
            </a:r>
            <a:endParaRPr sz="1800">
              <a:solidFill>
                <a:srgbClr val="E4E5B8"/>
              </a:solidFill>
              <a:latin typeface="Georgia"/>
              <a:ea typeface="Georgia"/>
              <a:cs typeface="Georgia"/>
              <a:sym typeface="Georgia"/>
            </a:endParaRPr>
          </a:p>
          <a:p>
            <a:pPr indent="-342900" lvl="0" marL="457200" rtl="0" algn="l">
              <a:lnSpc>
                <a:spcPct val="115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This was the foundation of South Africa’s Grand Apartheid Strategy</a:t>
            </a:r>
            <a:endParaRPr sz="1600">
              <a:solidFill>
                <a:srgbClr val="E4E5B8"/>
              </a:solidFill>
              <a:latin typeface="Georgia"/>
              <a:ea typeface="Georgia"/>
              <a:cs typeface="Georgia"/>
              <a:sym typeface="Georgia"/>
            </a:endParaRPr>
          </a:p>
        </p:txBody>
      </p:sp>
      <p:pic>
        <p:nvPicPr>
          <p:cNvPr descr="undefined" id="160" name="Google Shape;160;p32"/>
          <p:cNvPicPr preferRelativeResize="0"/>
          <p:nvPr/>
        </p:nvPicPr>
        <p:blipFill>
          <a:blip r:embed="rId4">
            <a:alphaModFix/>
          </a:blip>
          <a:stretch>
            <a:fillRect/>
          </a:stretch>
        </p:blipFill>
        <p:spPr>
          <a:xfrm>
            <a:off x="5186299" y="1498045"/>
            <a:ext cx="3914600" cy="34531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6" name="Google Shape;166;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67" name="Google Shape;167;p3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Forced Removal &amp; Separation</a:t>
            </a:r>
            <a:endParaRPr>
              <a:solidFill>
                <a:srgbClr val="E4E5B8"/>
              </a:solidFill>
              <a:latin typeface="Georgia"/>
              <a:ea typeface="Georgia"/>
              <a:cs typeface="Georgia"/>
              <a:sym typeface="Georgia"/>
            </a:endParaRPr>
          </a:p>
        </p:txBody>
      </p:sp>
      <p:sp>
        <p:nvSpPr>
          <p:cNvPr id="168" name="Google Shape;168;p33"/>
          <p:cNvSpPr txBox="1"/>
          <p:nvPr/>
        </p:nvSpPr>
        <p:spPr>
          <a:xfrm>
            <a:off x="0" y="1165875"/>
            <a:ext cx="5186400" cy="35463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Under Apartheid all public and private amenities were separated such as beaches, buses, hospitals, schools and universities. </a:t>
            </a:r>
            <a:endParaRPr sz="1600">
              <a:solidFill>
                <a:srgbClr val="E4E5B8"/>
              </a:solidFill>
              <a:latin typeface="Georgia"/>
              <a:ea typeface="Georgia"/>
              <a:cs typeface="Georgia"/>
              <a:sym typeface="Georgia"/>
            </a:endParaRPr>
          </a:p>
          <a:p>
            <a:pPr indent="-330200" lvl="0" marL="457200" rtl="0" algn="l">
              <a:lnSpc>
                <a:spcPct val="115000"/>
              </a:lnSpc>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Signboards such as "whites only" applied to public areas, even including park benches</a:t>
            </a:r>
            <a:endParaRPr sz="1600">
              <a:solidFill>
                <a:srgbClr val="E4E5B8"/>
              </a:solidFill>
              <a:latin typeface="Georgia"/>
              <a:ea typeface="Georgia"/>
              <a:cs typeface="Georgia"/>
              <a:sym typeface="Georgia"/>
            </a:endParaRPr>
          </a:p>
          <a:p>
            <a:pPr indent="-330200" lvl="0" marL="457200" rtl="0" algn="l">
              <a:lnSpc>
                <a:spcPct val="115000"/>
              </a:lnSpc>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Black, Asian, and Indian South Africans were provided with services greatly inferior to those of whites.</a:t>
            </a:r>
            <a:endParaRPr sz="1600">
              <a:solidFill>
                <a:srgbClr val="E4E5B8"/>
              </a:solidFill>
              <a:latin typeface="Georgia"/>
              <a:ea typeface="Georgia"/>
              <a:cs typeface="Georgia"/>
              <a:sym typeface="Georgia"/>
            </a:endParaRPr>
          </a:p>
          <a:p>
            <a:pPr indent="-330200" lvl="0" marL="457200" rtl="0" algn="l">
              <a:lnSpc>
                <a:spcPct val="115000"/>
              </a:lnSpc>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Each bantustan was responsible for its own police, school, hospitals, and public amenities</a:t>
            </a:r>
            <a:endParaRPr sz="1600">
              <a:solidFill>
                <a:srgbClr val="E4E5B8"/>
              </a:solidFill>
              <a:latin typeface="Georgia"/>
              <a:ea typeface="Georgia"/>
              <a:cs typeface="Georgia"/>
              <a:sym typeface="Georgia"/>
            </a:endParaRPr>
          </a:p>
          <a:p>
            <a:pPr indent="-330200" lvl="1" marL="914400" rtl="0" algn="l">
              <a:lnSpc>
                <a:spcPct val="115000"/>
              </a:lnSpc>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On average, a Black child received 1/13 the funding for a white child</a:t>
            </a:r>
            <a:endParaRPr sz="1600">
              <a:solidFill>
                <a:srgbClr val="E4E5B8"/>
              </a:solidFill>
              <a:latin typeface="Georgia"/>
              <a:ea typeface="Georgia"/>
              <a:cs typeface="Georgia"/>
              <a:sym typeface="Georgia"/>
            </a:endParaRPr>
          </a:p>
        </p:txBody>
      </p:sp>
      <p:pic>
        <p:nvPicPr>
          <p:cNvPr descr="Johannesburg Evictions 2010-2017: A New ..." id="169" name="Google Shape;169;p33"/>
          <p:cNvPicPr preferRelativeResize="0"/>
          <p:nvPr/>
        </p:nvPicPr>
        <p:blipFill>
          <a:blip r:embed="rId4">
            <a:alphaModFix/>
          </a:blip>
          <a:stretch>
            <a:fillRect/>
          </a:stretch>
        </p:blipFill>
        <p:spPr>
          <a:xfrm>
            <a:off x="7029450" y="0"/>
            <a:ext cx="2114550" cy="2162175"/>
          </a:xfrm>
          <a:prstGeom prst="rect">
            <a:avLst/>
          </a:prstGeom>
          <a:noFill/>
          <a:ln>
            <a:noFill/>
          </a:ln>
        </p:spPr>
      </p:pic>
      <p:pic>
        <p:nvPicPr>
          <p:cNvPr descr="The Destruction of Sophiatown | South ..." id="170" name="Google Shape;170;p33"/>
          <p:cNvPicPr preferRelativeResize="0"/>
          <p:nvPr/>
        </p:nvPicPr>
        <p:blipFill>
          <a:blip r:embed="rId5">
            <a:alphaModFix/>
          </a:blip>
          <a:stretch>
            <a:fillRect/>
          </a:stretch>
        </p:blipFill>
        <p:spPr>
          <a:xfrm>
            <a:off x="5186400" y="1901738"/>
            <a:ext cx="2647950" cy="1724025"/>
          </a:xfrm>
          <a:prstGeom prst="rect">
            <a:avLst/>
          </a:prstGeom>
          <a:noFill/>
          <a:ln>
            <a:noFill/>
          </a:ln>
        </p:spPr>
      </p:pic>
      <p:pic>
        <p:nvPicPr>
          <p:cNvPr descr="Forced Removals in South Africa | South ..." id="171" name="Google Shape;171;p33"/>
          <p:cNvPicPr preferRelativeResize="0"/>
          <p:nvPr/>
        </p:nvPicPr>
        <p:blipFill>
          <a:blip r:embed="rId6">
            <a:alphaModFix/>
          </a:blip>
          <a:stretch>
            <a:fillRect/>
          </a:stretch>
        </p:blipFill>
        <p:spPr>
          <a:xfrm>
            <a:off x="6534150" y="3390900"/>
            <a:ext cx="2609850" cy="1752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