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c24c62d36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c24c62d36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c24c62d36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c24c62d36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c24c62d36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c24c62d36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c24c62d36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c24c62d36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c24c62d36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c24c62d36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b4a22de6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b4a22de6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c24c62d36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c24c62d36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c24c62d36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c24c62d36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c24c62d36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c24c62d36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c24c62d364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c24c62d364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c24c62d36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c24c62d36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c24c62d36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c24c62d36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c24c62d36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c24c62d36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c24c62d36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c24c62d36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c24c62d364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c24c62d364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c24c62d36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c24c62d36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c24c62d364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c24c62d364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c24c62d364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c24c62d36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c24c62d364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c24c62d364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b4a22de6c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b4a22de6c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c24c62d36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c24c62d36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c24c62d36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c24c62d36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c24c62d36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c24c62d36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c24c62d36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c24c62d36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www.youtube.com/watch?v=1OOgjhBAuU0" TargetMode="External"/><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4.jpg"/><Relationship Id="rId5"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9.png"/><Relationship Id="rId5"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hyperlink" Target="mailto:info@peoplesschool.u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hyperlink" Target="http://www.youtube.com/watch?v=1OOgjhBAuU0" TargetMode="External"/><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2.png"/><Relationship Id="rId9" Type="http://schemas.openxmlformats.org/officeDocument/2006/relationships/image" Target="../media/image2.jp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image" Target="../media/image1.png"/><Relationship Id="rId8"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1.jp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his is my favorite version and I couldn't find it on YouTube anymore, so here it is. &#10;&#10;&quot;The Internationale&quot; (French: &quot;L'Internationale&quot;) is a left-wing anthem. It has been a standard of the socialist movement since the late nineteenth century, when the Second International adopted it as its official anthem. The title arises from the &quot;First International&quot;, an alliance of workers which held a congress in 1864. The author of the anthem's lyrics, Eugène Pottier, an anarchist, attended this congress.&#10;The Russian version was initially translated by Arkady Kots in 1902 and printed in London in Zhizn, a Russian émigré magazine. The first Russian version consisted of three stanzas (as opposed to six stanzas in the original French lyrics, and based on stanzas 1, 2 and the refrain. After the Bolshevik Revolution in Russia, the text was slightly reworded to get rid of &quot;now useless&quot; future tenses – particularly the refrain was reworded. stanzas and in the end, the song was expanded into six stanzas.&#10;&#10;I do not own any of the audio or footage used in this video, all content belongs to their respective owners. &#10;&#10;These songs are for educational purposes and do not reflect my beliefs or are meant to further a political agenda.&#10;&#10;Our discord server: https://discord.gg/bGtgEPX" id="56" name="Google Shape;56;p13" title="&quot;The Internationale&quot; - National Anthem of the USSR (1922–1944)">
            <a:hlinkClick r:id="rId4"/>
          </p:cNvPr>
          <p:cNvPicPr preferRelativeResize="0"/>
          <p:nvPr/>
        </p:nvPicPr>
        <p:blipFill>
          <a:blip r:embed="rId5">
            <a:alphaModFix/>
          </a:blip>
          <a:stretch>
            <a:fillRect/>
          </a:stretch>
        </p:blipFill>
        <p:spPr>
          <a:xfrm>
            <a:off x="1645925" y="1089200"/>
            <a:ext cx="5869500" cy="38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What is Ultra-Leftism?</a:t>
            </a:r>
            <a:endParaRPr>
              <a:solidFill>
                <a:srgbClr val="E4E5B8"/>
              </a:solidFill>
              <a:latin typeface="Georgia"/>
              <a:ea typeface="Georgia"/>
              <a:cs typeface="Georgia"/>
              <a:sym typeface="Georgia"/>
            </a:endParaRPr>
          </a:p>
        </p:txBody>
      </p:sp>
      <p:pic>
        <p:nvPicPr>
          <p:cNvPr id="135" name="Google Shape;135;p2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36" name="Google Shape;136;p22"/>
          <p:cNvSpPr txBox="1"/>
          <p:nvPr/>
        </p:nvSpPr>
        <p:spPr>
          <a:xfrm>
            <a:off x="406550" y="1101300"/>
            <a:ext cx="7249800" cy="381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E4E5B8"/>
                </a:solidFill>
                <a:latin typeface="Georgia"/>
                <a:ea typeface="Georgia"/>
                <a:cs typeface="Georgia"/>
                <a:sym typeface="Georgia"/>
              </a:rPr>
              <a:t>History of Ultra-Leftism - Maoism</a:t>
            </a:r>
            <a:endParaRPr sz="2000">
              <a:solidFill>
                <a:srgbClr val="E4E5B8"/>
              </a:solidFill>
              <a:latin typeface="Georgia"/>
              <a:ea typeface="Georgia"/>
              <a:cs typeface="Georgia"/>
              <a:sym typeface="Georgia"/>
            </a:endParaRPr>
          </a:p>
          <a:p>
            <a:pPr indent="0" lvl="0" marL="457200" rtl="0" algn="l">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Maoism came about as a result of Mao’s deviations from Marxism-Leninism, mostly post 1949. Mao rejected the term Maoism, the term was used mostly after his death. Maoism has prevailed as an ultra-leftist current in the world especially since Mao’s death in the 1970s. Some of the left deviations of Maoism from Marxism-Leninism are:</a:t>
            </a:r>
            <a:endParaRPr sz="1200">
              <a:solidFill>
                <a:srgbClr val="E4E5B8"/>
              </a:solidFill>
              <a:latin typeface="Georgia"/>
              <a:ea typeface="Georgia"/>
              <a:cs typeface="Georgia"/>
              <a:sym typeface="Georgia"/>
            </a:endParaRPr>
          </a:p>
          <a:p>
            <a:pPr indent="0" lvl="0" marL="914400" rtl="0" algn="l">
              <a:spcBef>
                <a:spcPts val="0"/>
              </a:spcBef>
              <a:spcAft>
                <a:spcPts val="0"/>
              </a:spcAft>
              <a:buNone/>
            </a:pPr>
            <a:r>
              <a:t/>
            </a:r>
            <a:endParaRPr sz="1200">
              <a:solidFill>
                <a:srgbClr val="E4E5B8"/>
              </a:solidFill>
              <a:latin typeface="Georgia"/>
              <a:ea typeface="Georgia"/>
              <a:cs typeface="Georgia"/>
              <a:sym typeface="Georgia"/>
            </a:endParaRPr>
          </a:p>
          <a:p>
            <a:pPr indent="-304800" lvl="1" marL="13716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Three Worlds Theory - The idea that the Soviet Union was “social imperialist” and was part of the 1st world with the United States, the 2nd world was their imperialist satellites and the 3rd world was the rest of the world including China.</a:t>
            </a:r>
            <a:endParaRPr sz="1200">
              <a:solidFill>
                <a:srgbClr val="E4E5B8"/>
              </a:solidFill>
              <a:latin typeface="Georgia"/>
              <a:ea typeface="Georgia"/>
              <a:cs typeface="Georgia"/>
              <a:sym typeface="Georgia"/>
            </a:endParaRPr>
          </a:p>
          <a:p>
            <a:pPr indent="0" lvl="0" marL="1371600" rtl="0" algn="l">
              <a:spcBef>
                <a:spcPts val="0"/>
              </a:spcBef>
              <a:spcAft>
                <a:spcPts val="0"/>
              </a:spcAft>
              <a:buNone/>
            </a:pPr>
            <a:r>
              <a:t/>
            </a:r>
            <a:endParaRPr sz="1200">
              <a:solidFill>
                <a:srgbClr val="E4E5B8"/>
              </a:solidFill>
              <a:latin typeface="Georgia"/>
              <a:ea typeface="Georgia"/>
              <a:cs typeface="Georgia"/>
              <a:sym typeface="Georgia"/>
            </a:endParaRPr>
          </a:p>
          <a:p>
            <a:pPr indent="-304800" lvl="1" marL="13716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Peasantry as the Revolutionary Vanguard - The idea that rather than the urban-proletariat, the peasantry is the revolutionary vanguard. </a:t>
            </a:r>
            <a:endParaRPr sz="1200">
              <a:solidFill>
                <a:srgbClr val="E4E5B8"/>
              </a:solidFill>
              <a:latin typeface="Georgia"/>
              <a:ea typeface="Georgia"/>
              <a:cs typeface="Georgia"/>
              <a:sym typeface="Georgia"/>
            </a:endParaRPr>
          </a:p>
          <a:p>
            <a:pPr indent="0" lvl="0" marL="1371600" rtl="0" algn="l">
              <a:spcBef>
                <a:spcPts val="0"/>
              </a:spcBef>
              <a:spcAft>
                <a:spcPts val="0"/>
              </a:spcAft>
              <a:buNone/>
            </a:pPr>
            <a:r>
              <a:t/>
            </a:r>
            <a:endParaRPr sz="1200">
              <a:solidFill>
                <a:srgbClr val="E4E5B8"/>
              </a:solidFill>
              <a:latin typeface="Georgia"/>
              <a:ea typeface="Georgia"/>
              <a:cs typeface="Georgia"/>
              <a:sym typeface="Georgia"/>
            </a:endParaRPr>
          </a:p>
          <a:p>
            <a:pPr indent="-304800" lvl="1" marL="13716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New Democracy - The idea that every colonial country would have its own unique path to socialism and socialism in China would be different than in the Soviet Union.</a:t>
            </a:r>
            <a:endParaRPr sz="1200">
              <a:solidFill>
                <a:srgbClr val="E4E5B8"/>
              </a:solidFill>
              <a:latin typeface="Georgia"/>
              <a:ea typeface="Georgia"/>
              <a:cs typeface="Georgia"/>
              <a:sym typeface="Georgia"/>
            </a:endParaRPr>
          </a:p>
          <a:p>
            <a:pPr indent="0" lvl="0" marL="0" rtl="0" algn="l">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China itself took a capitalist right wing turn after Mao’s death, but many Maoist Parties and Insurgency Groups exist around the world today as a result of Mao’s deviations.</a:t>
            </a:r>
            <a:endParaRPr sz="1200">
              <a:solidFill>
                <a:srgbClr val="E4E5B8"/>
              </a:solidFill>
              <a:latin typeface="Georgia"/>
              <a:ea typeface="Georgia"/>
              <a:cs typeface="Georgia"/>
              <a:sym typeface="Georgia"/>
            </a:endParaRPr>
          </a:p>
        </p:txBody>
      </p:sp>
      <p:pic>
        <p:nvPicPr>
          <p:cNvPr id="137" name="Google Shape;137;p22"/>
          <p:cNvPicPr preferRelativeResize="0"/>
          <p:nvPr/>
        </p:nvPicPr>
        <p:blipFill rotWithShape="1">
          <a:blip r:embed="rId4">
            <a:alphaModFix/>
          </a:blip>
          <a:srcRect b="0" l="10099" r="10560" t="0"/>
          <a:stretch/>
        </p:blipFill>
        <p:spPr>
          <a:xfrm>
            <a:off x="7572575" y="1884100"/>
            <a:ext cx="1495550" cy="25135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What is Ultra-Leftism?</a:t>
            </a:r>
            <a:endParaRPr>
              <a:solidFill>
                <a:srgbClr val="E4E5B8"/>
              </a:solidFill>
              <a:latin typeface="Georgia"/>
              <a:ea typeface="Georgia"/>
              <a:cs typeface="Georgia"/>
              <a:sym typeface="Georgia"/>
            </a:endParaRPr>
          </a:p>
        </p:txBody>
      </p:sp>
      <p:pic>
        <p:nvPicPr>
          <p:cNvPr id="144" name="Google Shape;144;p2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45" name="Google Shape;145;p23"/>
          <p:cNvSpPr txBox="1"/>
          <p:nvPr/>
        </p:nvSpPr>
        <p:spPr>
          <a:xfrm>
            <a:off x="406550" y="1101300"/>
            <a:ext cx="7059000" cy="409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E4E5B8"/>
                </a:solidFill>
                <a:latin typeface="Georgia"/>
                <a:ea typeface="Georgia"/>
                <a:cs typeface="Georgia"/>
                <a:sym typeface="Georgia"/>
              </a:rPr>
              <a:t>History of Ultra-Leftism - New Leftism</a:t>
            </a:r>
            <a:endParaRPr sz="2000">
              <a:solidFill>
                <a:srgbClr val="E4E5B8"/>
              </a:solidFill>
              <a:latin typeface="Georgia"/>
              <a:ea typeface="Georgia"/>
              <a:cs typeface="Georgia"/>
              <a:sym typeface="Georgia"/>
            </a:endParaRPr>
          </a:p>
          <a:p>
            <a:pPr indent="-311150" lvl="0" marL="457200" rtl="0" algn="l">
              <a:spcBef>
                <a:spcPts val="0"/>
              </a:spcBef>
              <a:spcAft>
                <a:spcPts val="0"/>
              </a:spcAft>
              <a:buClr>
                <a:srgbClr val="E4E5B8"/>
              </a:buClr>
              <a:buSzPts val="1300"/>
              <a:buFont typeface="Georgia"/>
              <a:buChar char="●"/>
            </a:pPr>
            <a:r>
              <a:rPr b="1" i="1" lang="en" sz="1300">
                <a:solidFill>
                  <a:srgbClr val="E4E5B8"/>
                </a:solidFill>
                <a:latin typeface="Georgia"/>
                <a:ea typeface="Georgia"/>
                <a:cs typeface="Georgia"/>
                <a:sym typeface="Georgia"/>
              </a:rPr>
              <a:t>Herbert Marcuse</a:t>
            </a:r>
            <a:r>
              <a:rPr lang="en" sz="1300">
                <a:solidFill>
                  <a:srgbClr val="E4E5B8"/>
                </a:solidFill>
                <a:latin typeface="Georgia"/>
                <a:ea typeface="Georgia"/>
                <a:cs typeface="Georgia"/>
                <a:sym typeface="Georgia"/>
              </a:rPr>
              <a:t> is considered the father of the </a:t>
            </a:r>
            <a:r>
              <a:rPr b="1" lang="en" sz="1300">
                <a:solidFill>
                  <a:srgbClr val="E4E5B8"/>
                </a:solidFill>
                <a:latin typeface="Georgia"/>
                <a:ea typeface="Georgia"/>
                <a:cs typeface="Georgia"/>
                <a:sym typeface="Georgia"/>
              </a:rPr>
              <a:t>New Left</a:t>
            </a:r>
            <a:r>
              <a:rPr lang="en" sz="1300">
                <a:solidFill>
                  <a:srgbClr val="E4E5B8"/>
                </a:solidFill>
                <a:latin typeface="Georgia"/>
                <a:ea typeface="Georgia"/>
                <a:cs typeface="Georgia"/>
                <a:sym typeface="Georgia"/>
              </a:rPr>
              <a:t>. He attended the </a:t>
            </a:r>
            <a:r>
              <a:rPr b="1" lang="en" sz="1300">
                <a:solidFill>
                  <a:srgbClr val="E4E5B8"/>
                </a:solidFill>
                <a:latin typeface="Georgia"/>
                <a:ea typeface="Georgia"/>
                <a:cs typeface="Georgia"/>
                <a:sym typeface="Georgia"/>
              </a:rPr>
              <a:t>Institute of Social Research</a:t>
            </a:r>
            <a:r>
              <a:rPr lang="en" sz="1300">
                <a:solidFill>
                  <a:srgbClr val="E4E5B8"/>
                </a:solidFill>
                <a:latin typeface="Georgia"/>
                <a:ea typeface="Georgia"/>
                <a:cs typeface="Georgia"/>
                <a:sym typeface="Georgia"/>
              </a:rPr>
              <a:t>, what would later become the </a:t>
            </a:r>
            <a:r>
              <a:rPr b="1" lang="en" sz="1300">
                <a:solidFill>
                  <a:srgbClr val="E4E5B8"/>
                </a:solidFill>
                <a:latin typeface="Georgia"/>
                <a:ea typeface="Georgia"/>
                <a:cs typeface="Georgia"/>
                <a:sym typeface="Georgia"/>
              </a:rPr>
              <a:t>Frankfurt School</a:t>
            </a:r>
            <a:r>
              <a:rPr lang="en" sz="1300">
                <a:solidFill>
                  <a:srgbClr val="E4E5B8"/>
                </a:solidFill>
                <a:latin typeface="Georgia"/>
                <a:ea typeface="Georgia"/>
                <a:cs typeface="Georgia"/>
                <a:sym typeface="Georgia"/>
              </a:rPr>
              <a:t>, and was a leading proponent of critical theory.</a:t>
            </a:r>
            <a:endParaRPr sz="1300">
              <a:solidFill>
                <a:srgbClr val="E4E5B8"/>
              </a:solidFill>
              <a:latin typeface="Georgia"/>
              <a:ea typeface="Georgia"/>
              <a:cs typeface="Georgia"/>
              <a:sym typeface="Georgia"/>
            </a:endParaRPr>
          </a:p>
          <a:p>
            <a:pPr indent="0" lvl="0" marL="914400" rtl="0" algn="l">
              <a:spcBef>
                <a:spcPts val="0"/>
              </a:spcBef>
              <a:spcAft>
                <a:spcPts val="0"/>
              </a:spcAft>
              <a:buNone/>
            </a:pPr>
            <a:r>
              <a:t/>
            </a:r>
            <a:endParaRPr sz="1300">
              <a:solidFill>
                <a:srgbClr val="E4E5B8"/>
              </a:solidFill>
              <a:latin typeface="Georgia"/>
              <a:ea typeface="Georgia"/>
              <a:cs typeface="Georgia"/>
              <a:sym typeface="Georgia"/>
            </a:endParaRPr>
          </a:p>
          <a:p>
            <a:pPr indent="-311150" lvl="0" marL="457200" rtl="0" algn="l">
              <a:spcBef>
                <a:spcPts val="0"/>
              </a:spcBef>
              <a:spcAft>
                <a:spcPts val="0"/>
              </a:spcAft>
              <a:buClr>
                <a:srgbClr val="E4E5B8"/>
              </a:buClr>
              <a:buSzPts val="1300"/>
              <a:buFont typeface="Georgia"/>
              <a:buChar char="●"/>
            </a:pPr>
            <a:r>
              <a:rPr b="1" i="1" lang="en" sz="1300">
                <a:solidFill>
                  <a:srgbClr val="E4E5B8"/>
                </a:solidFill>
                <a:latin typeface="Georgia"/>
                <a:ea typeface="Georgia"/>
                <a:cs typeface="Georgia"/>
                <a:sym typeface="Georgia"/>
              </a:rPr>
              <a:t>Critical Theory</a:t>
            </a:r>
            <a:r>
              <a:rPr lang="en" sz="1300">
                <a:solidFill>
                  <a:srgbClr val="E4E5B8"/>
                </a:solidFill>
                <a:latin typeface="Georgia"/>
                <a:ea typeface="Georgia"/>
                <a:cs typeface="Georgia"/>
                <a:sym typeface="Georgia"/>
              </a:rPr>
              <a:t> is a school of thought that deviates from the Marxist theory by combining Marxian analysis with other forms of sociological or philosophical traditions. Although initially modernist, it gave rise to postmodernist thought.</a:t>
            </a:r>
            <a:endParaRPr sz="1300">
              <a:solidFill>
                <a:srgbClr val="E4E5B8"/>
              </a:solidFill>
              <a:latin typeface="Georgia"/>
              <a:ea typeface="Georgia"/>
              <a:cs typeface="Georgia"/>
              <a:sym typeface="Georgia"/>
            </a:endParaRPr>
          </a:p>
          <a:p>
            <a:pPr indent="0" lvl="0" marL="914400" rtl="0" algn="l">
              <a:spcBef>
                <a:spcPts val="0"/>
              </a:spcBef>
              <a:spcAft>
                <a:spcPts val="0"/>
              </a:spcAft>
              <a:buNone/>
            </a:pPr>
            <a:r>
              <a:t/>
            </a:r>
            <a:endParaRPr sz="1300">
              <a:solidFill>
                <a:srgbClr val="E4E5B8"/>
              </a:solidFill>
              <a:latin typeface="Georgia"/>
              <a:ea typeface="Georgia"/>
              <a:cs typeface="Georgia"/>
              <a:sym typeface="Georgia"/>
            </a:endParaRPr>
          </a:p>
          <a:p>
            <a:pPr indent="-311150" lvl="0" marL="457200" rtl="0" algn="l">
              <a:spcBef>
                <a:spcPts val="0"/>
              </a:spcBef>
              <a:spcAft>
                <a:spcPts val="0"/>
              </a:spcAft>
              <a:buClr>
                <a:srgbClr val="E4E5B8"/>
              </a:buClr>
              <a:buSzPts val="1300"/>
              <a:buFont typeface="Georgia"/>
              <a:buChar char="●"/>
            </a:pPr>
            <a:r>
              <a:rPr lang="en" sz="1300">
                <a:solidFill>
                  <a:srgbClr val="E4E5B8"/>
                </a:solidFill>
                <a:latin typeface="Georgia"/>
                <a:ea typeface="Georgia"/>
                <a:cs typeface="Georgia"/>
                <a:sym typeface="Georgia"/>
              </a:rPr>
              <a:t>The New Left was essentially founded on critical theory and a rejection of the class struggle and the focus on the labor movement to instead focus solely on the social issues of race, gender, sexuality etc. Maoism and Anarchism also played a role in New Left movements.</a:t>
            </a:r>
            <a:endParaRPr sz="1300">
              <a:solidFill>
                <a:srgbClr val="E4E5B8"/>
              </a:solidFill>
              <a:latin typeface="Georgia"/>
              <a:ea typeface="Georgia"/>
              <a:cs typeface="Georgia"/>
              <a:sym typeface="Georgia"/>
            </a:endParaRPr>
          </a:p>
          <a:p>
            <a:pPr indent="0" lvl="0" marL="914400" rtl="0" algn="l">
              <a:spcBef>
                <a:spcPts val="0"/>
              </a:spcBef>
              <a:spcAft>
                <a:spcPts val="0"/>
              </a:spcAft>
              <a:buNone/>
            </a:pPr>
            <a:r>
              <a:t/>
            </a:r>
            <a:endParaRPr sz="1300">
              <a:solidFill>
                <a:srgbClr val="E4E5B8"/>
              </a:solidFill>
              <a:latin typeface="Georgia"/>
              <a:ea typeface="Georgia"/>
              <a:cs typeface="Georgia"/>
              <a:sym typeface="Georgia"/>
            </a:endParaRPr>
          </a:p>
          <a:p>
            <a:pPr indent="-311150" lvl="0" marL="457200" rtl="0" algn="l">
              <a:spcBef>
                <a:spcPts val="0"/>
              </a:spcBef>
              <a:spcAft>
                <a:spcPts val="0"/>
              </a:spcAft>
              <a:buClr>
                <a:srgbClr val="E4E5B8"/>
              </a:buClr>
              <a:buSzPts val="1300"/>
              <a:buFont typeface="Georgia"/>
              <a:buChar char="●"/>
            </a:pPr>
            <a:r>
              <a:rPr lang="en" sz="1300">
                <a:solidFill>
                  <a:srgbClr val="E4E5B8"/>
                </a:solidFill>
                <a:latin typeface="Georgia"/>
                <a:ea typeface="Georgia"/>
                <a:cs typeface="Georgia"/>
                <a:sym typeface="Georgia"/>
              </a:rPr>
              <a:t>Examples of New Left organizations include Students for a Democratic Society, the Black Panther Party, Young Patriots, Young Lords, Brown Berets, American Indian Movement, the Weathermen, the Hippie Movement, Subversive Action, Kommune 1, the Situationalist International, the Workers Party of Brazil, the United Red Army, Japanese Red Army and even to some extent, modern movements such as BLM.</a:t>
            </a:r>
            <a:endParaRPr sz="1300">
              <a:solidFill>
                <a:srgbClr val="E4E5B8"/>
              </a:solidFill>
              <a:latin typeface="Georgia"/>
              <a:ea typeface="Georgia"/>
              <a:cs typeface="Georgia"/>
              <a:sym typeface="Georgia"/>
            </a:endParaRPr>
          </a:p>
        </p:txBody>
      </p:sp>
      <p:pic>
        <p:nvPicPr>
          <p:cNvPr id="146" name="Google Shape;146;p23"/>
          <p:cNvPicPr preferRelativeResize="0"/>
          <p:nvPr/>
        </p:nvPicPr>
        <p:blipFill rotWithShape="1">
          <a:blip r:embed="rId4">
            <a:alphaModFix/>
          </a:blip>
          <a:srcRect b="0" l="14965" r="29441" t="0"/>
          <a:stretch/>
        </p:blipFill>
        <p:spPr>
          <a:xfrm>
            <a:off x="7559750" y="1385200"/>
            <a:ext cx="1348075" cy="1957575"/>
          </a:xfrm>
          <a:prstGeom prst="rect">
            <a:avLst/>
          </a:prstGeom>
          <a:noFill/>
          <a:ln>
            <a:noFill/>
          </a:ln>
          <a:effectLst>
            <a:outerShdw blurRad="485775" rotWithShape="0" algn="bl" dir="5400000" dist="19050">
              <a:srgbClr val="000000">
                <a:alpha val="50000"/>
              </a:srgbClr>
            </a:outerShdw>
          </a:effectLst>
        </p:spPr>
      </p:pic>
      <p:pic>
        <p:nvPicPr>
          <p:cNvPr id="147" name="Google Shape;147;p23"/>
          <p:cNvPicPr preferRelativeResize="0"/>
          <p:nvPr/>
        </p:nvPicPr>
        <p:blipFill>
          <a:blip r:embed="rId5">
            <a:alphaModFix/>
          </a:blip>
          <a:stretch>
            <a:fillRect/>
          </a:stretch>
        </p:blipFill>
        <p:spPr>
          <a:xfrm>
            <a:off x="7656350" y="3569850"/>
            <a:ext cx="1251475" cy="1251475"/>
          </a:xfrm>
          <a:prstGeom prst="rect">
            <a:avLst/>
          </a:prstGeom>
          <a:noFill/>
          <a:ln>
            <a:noFill/>
          </a:ln>
          <a:effectLst>
            <a:outerShdw blurRad="471488"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What is Ultra-Leftism?</a:t>
            </a:r>
            <a:endParaRPr>
              <a:solidFill>
                <a:srgbClr val="E4E5B8"/>
              </a:solidFill>
              <a:latin typeface="Georgia"/>
              <a:ea typeface="Georgia"/>
              <a:cs typeface="Georgia"/>
              <a:sym typeface="Georgia"/>
            </a:endParaRPr>
          </a:p>
        </p:txBody>
      </p:sp>
      <p:pic>
        <p:nvPicPr>
          <p:cNvPr id="154" name="Google Shape;154;p2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55" name="Google Shape;155;p24"/>
          <p:cNvSpPr txBox="1"/>
          <p:nvPr/>
        </p:nvSpPr>
        <p:spPr>
          <a:xfrm>
            <a:off x="322775" y="988800"/>
            <a:ext cx="70935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E4E5B8"/>
                </a:solidFill>
                <a:latin typeface="Georgia"/>
                <a:ea typeface="Georgia"/>
                <a:cs typeface="Georgia"/>
                <a:sym typeface="Georgia"/>
              </a:rPr>
              <a:t>History of Ultra-Leftism - Ultra-Leftism in the Current Day</a:t>
            </a:r>
            <a:endParaRPr sz="1200">
              <a:solidFill>
                <a:srgbClr val="E4E5B8"/>
              </a:solidFill>
              <a:latin typeface="Georgia"/>
              <a:ea typeface="Georgia"/>
              <a:cs typeface="Georgia"/>
              <a:sym typeface="Georgia"/>
            </a:endParaRPr>
          </a:p>
          <a:p>
            <a:pPr indent="-304800" lvl="0" marL="4572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The longstanding effects of the New Left, McCarthyism, CoIntelPro, the Sino-Soviet Split and the Counter-Revolution in the USSR, as well as the actions of right deviationists in the world communist movement, have resulted in a prevalence of ultra-leftism in much of the western left.</a:t>
            </a:r>
            <a:endParaRPr sz="1200">
              <a:solidFill>
                <a:srgbClr val="E4E5B8"/>
              </a:solidFill>
              <a:latin typeface="Georgia"/>
              <a:ea typeface="Georgia"/>
              <a:cs typeface="Georgia"/>
              <a:sym typeface="Georgia"/>
            </a:endParaRPr>
          </a:p>
          <a:p>
            <a:pPr indent="0" lvl="0" marL="914400" rtl="0" algn="l">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In the United States, the most widespread form of ultra-leftism is anarchism, which shows itself in the form of spontaneous attacks on police, right-wing forces &amp; communists, individualism and unbridled sectarianism, decentralization and spontaneous riots as seen in the 2020 Uprisings against Police Brutality. “Antifa” is another example of rising anarchist activity under a bastardized version of the original communist Antifascistiche Aktion, which clashes with fascists in the streets of American cities, but does nothing to stop the rise of fascism politically.</a:t>
            </a:r>
            <a:endParaRPr sz="1200">
              <a:solidFill>
                <a:srgbClr val="E4E5B8"/>
              </a:solidFill>
              <a:latin typeface="Georgia"/>
              <a:ea typeface="Georgia"/>
              <a:cs typeface="Georgia"/>
              <a:sym typeface="Georgia"/>
            </a:endParaRPr>
          </a:p>
          <a:p>
            <a:pPr indent="0" lvl="0" marL="914400" rtl="0" algn="l">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Maoism in the United States today is not as strong as anarchism or new leftism, but it can be seen in militant maoist groups such as the Red Guards, who follow the thought of Chairman Gonzalo from Peru, and who have physically attacked socialist groups in the last few years, such as the Party for Socialism and Liberation in Austin TX.</a:t>
            </a:r>
            <a:endParaRPr sz="1200">
              <a:solidFill>
                <a:srgbClr val="E4E5B8"/>
              </a:solidFill>
              <a:latin typeface="Georgia"/>
              <a:ea typeface="Georgia"/>
              <a:cs typeface="Georgia"/>
              <a:sym typeface="Georgia"/>
            </a:endParaRPr>
          </a:p>
          <a:p>
            <a:pPr indent="0" lvl="0" marL="914400" rtl="0" algn="l">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New Leftism has an astounding influence on modern social justice groups like Black Lives Matter, Landback and some LGBT+ groups. Critical Race Theory and New Left Feminism have been pushed much as of recently, both products of Critical Theory.</a:t>
            </a:r>
            <a:endParaRPr sz="1200">
              <a:solidFill>
                <a:srgbClr val="E4E5B8"/>
              </a:solidFill>
              <a:latin typeface="Georgia"/>
              <a:ea typeface="Georgia"/>
              <a:cs typeface="Georgia"/>
              <a:sym typeface="Georgia"/>
            </a:endParaRPr>
          </a:p>
        </p:txBody>
      </p:sp>
      <p:pic>
        <p:nvPicPr>
          <p:cNvPr id="156" name="Google Shape;156;p24"/>
          <p:cNvPicPr preferRelativeResize="0"/>
          <p:nvPr/>
        </p:nvPicPr>
        <p:blipFill rotWithShape="1">
          <a:blip r:embed="rId4">
            <a:alphaModFix/>
          </a:blip>
          <a:srcRect b="13103" l="0" r="57374" t="0"/>
          <a:stretch/>
        </p:blipFill>
        <p:spPr>
          <a:xfrm>
            <a:off x="7416275" y="1259725"/>
            <a:ext cx="1648750" cy="2243526"/>
          </a:xfrm>
          <a:prstGeom prst="rect">
            <a:avLst/>
          </a:prstGeom>
          <a:noFill/>
          <a:ln>
            <a:noFill/>
          </a:ln>
          <a:effectLst>
            <a:outerShdw blurRad="342900" rotWithShape="0" algn="bl" dir="5400000" dist="19050">
              <a:srgbClr val="000000">
                <a:alpha val="50000"/>
              </a:srgbClr>
            </a:outerShdw>
          </a:effectLst>
        </p:spPr>
      </p:pic>
      <p:pic>
        <p:nvPicPr>
          <p:cNvPr id="157" name="Google Shape;157;p24"/>
          <p:cNvPicPr preferRelativeResize="0"/>
          <p:nvPr/>
        </p:nvPicPr>
        <p:blipFill rotWithShape="1">
          <a:blip r:embed="rId5">
            <a:alphaModFix/>
          </a:blip>
          <a:srcRect b="0" l="14361" r="0" t="0"/>
          <a:stretch/>
        </p:blipFill>
        <p:spPr>
          <a:xfrm>
            <a:off x="7416275" y="3606130"/>
            <a:ext cx="1648751" cy="123474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163625" y="27894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63" name="Google Shape;163;p25"/>
          <p:cNvPicPr preferRelativeResize="0"/>
          <p:nvPr/>
        </p:nvPicPr>
        <p:blipFill>
          <a:blip r:embed="rId3">
            <a:alphaModFix/>
          </a:blip>
          <a:stretch>
            <a:fillRect/>
          </a:stretch>
        </p:blipFill>
        <p:spPr>
          <a:xfrm>
            <a:off x="3648975" y="897800"/>
            <a:ext cx="1846049" cy="1846049"/>
          </a:xfrm>
          <a:prstGeom prst="rect">
            <a:avLst/>
          </a:prstGeom>
          <a:noFill/>
          <a:ln>
            <a:noFill/>
          </a:ln>
        </p:spPr>
      </p:pic>
      <p:sp>
        <p:nvSpPr>
          <p:cNvPr id="164" name="Google Shape;164;p25"/>
          <p:cNvSpPr txBox="1"/>
          <p:nvPr/>
        </p:nvSpPr>
        <p:spPr>
          <a:xfrm>
            <a:off x="2085050" y="1773075"/>
            <a:ext cx="56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5" name="Google Shape;165;p25"/>
          <p:cNvSpPr txBox="1"/>
          <p:nvPr/>
        </p:nvSpPr>
        <p:spPr>
          <a:xfrm>
            <a:off x="677400" y="3631275"/>
            <a:ext cx="7789200" cy="124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rgbClr val="E4E5B8"/>
                </a:solidFill>
                <a:latin typeface="Georgia"/>
                <a:ea typeface="Georgia"/>
                <a:cs typeface="Georgia"/>
                <a:sym typeface="Georgia"/>
              </a:rPr>
              <a:t>Have you seen an example of ultra-leftism in present day?</a:t>
            </a:r>
            <a:endParaRPr sz="2300">
              <a:solidFill>
                <a:srgbClr val="E4E5B8"/>
              </a:solidFill>
              <a:latin typeface="Georgia"/>
              <a:ea typeface="Georgia"/>
              <a:cs typeface="Georgia"/>
              <a:sym typeface="Georgia"/>
            </a:endParaRPr>
          </a:p>
          <a:p>
            <a:pPr indent="0" lvl="0" marL="0" rtl="0" algn="ctr">
              <a:spcBef>
                <a:spcPts val="0"/>
              </a:spcBef>
              <a:spcAft>
                <a:spcPts val="0"/>
              </a:spcAft>
              <a:buNone/>
            </a:pPr>
            <a:r>
              <a:rPr lang="en" sz="2300">
                <a:solidFill>
                  <a:srgbClr val="E4E5B8"/>
                </a:solidFill>
                <a:latin typeface="Georgia"/>
                <a:ea typeface="Georgia"/>
                <a:cs typeface="Georgia"/>
                <a:sym typeface="Georgia"/>
              </a:rPr>
              <a:t>To what extent can we work with the different denominations of ultra-leftists? When should we not?</a:t>
            </a:r>
            <a:endParaRPr sz="2300">
              <a:solidFill>
                <a:srgbClr val="E4E5B8"/>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Left-Wing Communism:</a:t>
            </a:r>
            <a:endParaRPr sz="5200">
              <a:solidFill>
                <a:srgbClr val="E4E5B8"/>
              </a:solidFill>
              <a:latin typeface="Georgia"/>
              <a:ea typeface="Georgia"/>
              <a:cs typeface="Georgia"/>
              <a:sym typeface="Georgia"/>
            </a:endParaRPr>
          </a:p>
          <a:p>
            <a:pPr indent="0" lvl="0" marL="0" rtl="0" algn="ctr">
              <a:spcBef>
                <a:spcPts val="0"/>
              </a:spcBef>
              <a:spcAft>
                <a:spcPts val="0"/>
              </a:spcAft>
              <a:buNone/>
            </a:pPr>
            <a:r>
              <a:rPr lang="en" sz="5200">
                <a:solidFill>
                  <a:srgbClr val="E4E5B8"/>
                </a:solidFill>
                <a:latin typeface="Georgia"/>
                <a:ea typeface="Georgia"/>
                <a:cs typeface="Georgia"/>
                <a:sym typeface="Georgia"/>
              </a:rPr>
              <a:t>An Infantile Disorder</a:t>
            </a:r>
            <a:endParaRPr sz="5200">
              <a:solidFill>
                <a:srgbClr val="E4E5B8"/>
              </a:solidFill>
              <a:latin typeface="Georgia"/>
              <a:ea typeface="Georgia"/>
              <a:cs typeface="Georgia"/>
              <a:sym typeface="Georgia"/>
            </a:endParaRPr>
          </a:p>
        </p:txBody>
      </p:sp>
      <p:pic>
        <p:nvPicPr>
          <p:cNvPr id="171" name="Google Shape;171;p2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Left-Wing Communism: An Infantile Disorder</a:t>
            </a:r>
            <a:endParaRPr>
              <a:solidFill>
                <a:srgbClr val="E4E5B8"/>
              </a:solidFill>
              <a:latin typeface="Georgia"/>
              <a:ea typeface="Georgia"/>
              <a:cs typeface="Georgia"/>
              <a:sym typeface="Georgia"/>
            </a:endParaRPr>
          </a:p>
        </p:txBody>
      </p:sp>
      <p:pic>
        <p:nvPicPr>
          <p:cNvPr id="178" name="Google Shape;178;p2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79" name="Google Shape;179;p27"/>
          <p:cNvSpPr txBox="1"/>
          <p:nvPr/>
        </p:nvSpPr>
        <p:spPr>
          <a:xfrm>
            <a:off x="406550" y="1242150"/>
            <a:ext cx="60618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solidFill>
                  <a:srgbClr val="E4E5B8"/>
                </a:solidFill>
                <a:latin typeface="Georgia"/>
                <a:ea typeface="Georgia"/>
                <a:cs typeface="Georgia"/>
                <a:sym typeface="Georgia"/>
              </a:rPr>
              <a:t>Left-Wing Communism: An Infantile Disorder</a:t>
            </a:r>
            <a:r>
              <a:rPr lang="en" sz="1800">
                <a:solidFill>
                  <a:srgbClr val="E4E5B8"/>
                </a:solidFill>
                <a:latin typeface="Georgia"/>
                <a:ea typeface="Georgia"/>
                <a:cs typeface="Georgia"/>
                <a:sym typeface="Georgia"/>
              </a:rPr>
              <a:t>, was published in June of 1920 and was published in Russian, German, English and French.</a:t>
            </a:r>
            <a:endParaRPr sz="1800">
              <a:solidFill>
                <a:srgbClr val="E4E5B8"/>
              </a:solidFill>
              <a:latin typeface="Georgia"/>
              <a:ea typeface="Georgia"/>
              <a:cs typeface="Georgia"/>
              <a:sym typeface="Georgia"/>
            </a:endParaRPr>
          </a:p>
          <a:p>
            <a:pPr indent="0" lvl="0" marL="0" rtl="0" algn="l">
              <a:spcBef>
                <a:spcPts val="0"/>
              </a:spcBef>
              <a:spcAft>
                <a:spcPts val="0"/>
              </a:spcAft>
              <a:buNone/>
            </a:pPr>
            <a:r>
              <a:t/>
            </a:r>
            <a:endParaRPr sz="1800">
              <a:solidFill>
                <a:srgbClr val="E4E5B8"/>
              </a:solidFill>
              <a:latin typeface="Georgia"/>
              <a:ea typeface="Georgia"/>
              <a:cs typeface="Georgia"/>
              <a:sym typeface="Georgia"/>
            </a:endParaRPr>
          </a:p>
          <a:p>
            <a:pPr indent="0" lvl="0" marL="0" rtl="0" algn="l">
              <a:spcBef>
                <a:spcPts val="0"/>
              </a:spcBef>
              <a:spcAft>
                <a:spcPts val="0"/>
              </a:spcAft>
              <a:buNone/>
            </a:pPr>
            <a:r>
              <a:rPr lang="en" sz="1800">
                <a:solidFill>
                  <a:srgbClr val="E4E5B8"/>
                </a:solidFill>
                <a:latin typeface="Georgia"/>
                <a:ea typeface="Georgia"/>
                <a:cs typeface="Georgia"/>
                <a:sym typeface="Georgia"/>
              </a:rPr>
              <a:t>It was distributed to each delegate of the 2nd World Congress of the Communist International.</a:t>
            </a:r>
            <a:endParaRPr sz="1800">
              <a:solidFill>
                <a:srgbClr val="E4E5B8"/>
              </a:solidFill>
              <a:latin typeface="Georgia"/>
              <a:ea typeface="Georgia"/>
              <a:cs typeface="Georgia"/>
              <a:sym typeface="Georgia"/>
            </a:endParaRPr>
          </a:p>
          <a:p>
            <a:pPr indent="0" lvl="0" marL="0" rtl="0" algn="l">
              <a:spcBef>
                <a:spcPts val="0"/>
              </a:spcBef>
              <a:spcAft>
                <a:spcPts val="0"/>
              </a:spcAft>
              <a:buNone/>
            </a:pPr>
            <a:r>
              <a:t/>
            </a:r>
            <a:endParaRPr sz="1800">
              <a:solidFill>
                <a:srgbClr val="E4E5B8"/>
              </a:solidFill>
              <a:latin typeface="Georgia"/>
              <a:ea typeface="Georgia"/>
              <a:cs typeface="Georgia"/>
              <a:sym typeface="Georgia"/>
            </a:endParaRPr>
          </a:p>
          <a:p>
            <a:pPr indent="0" lvl="0" marL="0" rtl="0" algn="l">
              <a:spcBef>
                <a:spcPts val="0"/>
              </a:spcBef>
              <a:spcAft>
                <a:spcPts val="0"/>
              </a:spcAft>
              <a:buNone/>
            </a:pPr>
            <a:r>
              <a:rPr lang="en" sz="1800">
                <a:solidFill>
                  <a:srgbClr val="E4E5B8"/>
                </a:solidFill>
                <a:latin typeface="Georgia"/>
                <a:ea typeface="Georgia"/>
                <a:cs typeface="Georgia"/>
                <a:sym typeface="Georgia"/>
              </a:rPr>
              <a:t>In this text, Lenin talks of the international significance of the Bolshevik revolution, criticizes the 2nd International for not seeing it, points out the eras of the Bolshevik revolution and how it succeeded and then critiques the left elements of the CPSU and the German Communist Party as well.</a:t>
            </a:r>
            <a:endParaRPr sz="1800">
              <a:solidFill>
                <a:srgbClr val="E4E5B8"/>
              </a:solidFill>
              <a:latin typeface="Georgia"/>
              <a:ea typeface="Georgia"/>
              <a:cs typeface="Georgia"/>
              <a:sym typeface="Georgia"/>
            </a:endParaRPr>
          </a:p>
        </p:txBody>
      </p:sp>
      <p:pic>
        <p:nvPicPr>
          <p:cNvPr id="180" name="Google Shape;180;p27"/>
          <p:cNvPicPr preferRelativeResize="0"/>
          <p:nvPr/>
        </p:nvPicPr>
        <p:blipFill>
          <a:blip r:embed="rId4">
            <a:alphaModFix/>
          </a:blip>
          <a:stretch>
            <a:fillRect/>
          </a:stretch>
        </p:blipFill>
        <p:spPr>
          <a:xfrm>
            <a:off x="6630625" y="1427550"/>
            <a:ext cx="2277200" cy="3415800"/>
          </a:xfrm>
          <a:prstGeom prst="rect">
            <a:avLst/>
          </a:prstGeom>
          <a:noFill/>
          <a:ln>
            <a:noFill/>
          </a:ln>
          <a:effectLst>
            <a:outerShdw blurRad="34290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84" name="Shape 184"/>
        <p:cNvGrpSpPr/>
        <p:nvPr/>
      </p:nvGrpSpPr>
      <p:grpSpPr>
        <a:xfrm>
          <a:off x="0" y="0"/>
          <a:ext cx="0" cy="0"/>
          <a:chOff x="0" y="0"/>
          <a:chExt cx="0" cy="0"/>
        </a:xfrm>
      </p:grpSpPr>
      <p:sp>
        <p:nvSpPr>
          <p:cNvPr id="185" name="Google Shape;185;p28"/>
          <p:cNvSpPr txBox="1"/>
          <p:nvPr>
            <p:ph type="title"/>
          </p:nvPr>
        </p:nvSpPr>
        <p:spPr>
          <a:xfrm>
            <a:off x="289700" y="1741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680">
                <a:solidFill>
                  <a:srgbClr val="E4E5B8"/>
                </a:solidFill>
                <a:latin typeface="Georgia"/>
                <a:ea typeface="Georgia"/>
                <a:cs typeface="Georgia"/>
                <a:sym typeface="Georgia"/>
              </a:rPr>
              <a:t>Left-Wing Communism: An Infantile Disorder</a:t>
            </a:r>
            <a:endParaRPr i="1" sz="3680">
              <a:solidFill>
                <a:srgbClr val="E4E5B8"/>
              </a:solidFill>
              <a:latin typeface="Georgia"/>
              <a:ea typeface="Georgia"/>
              <a:cs typeface="Georgia"/>
              <a:sym typeface="Georgia"/>
            </a:endParaRPr>
          </a:p>
        </p:txBody>
      </p:sp>
      <p:pic>
        <p:nvPicPr>
          <p:cNvPr id="186" name="Google Shape;186;p28"/>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87" name="Google Shape;187;p28"/>
          <p:cNvPicPr preferRelativeResize="0"/>
          <p:nvPr/>
        </p:nvPicPr>
        <p:blipFill>
          <a:blip r:embed="rId4">
            <a:alphaModFix/>
          </a:blip>
          <a:stretch>
            <a:fillRect/>
          </a:stretch>
        </p:blipFill>
        <p:spPr>
          <a:xfrm>
            <a:off x="5109250" y="152400"/>
            <a:ext cx="3569628" cy="4838700"/>
          </a:xfrm>
          <a:prstGeom prst="rect">
            <a:avLst/>
          </a:prstGeom>
          <a:noFill/>
          <a:ln>
            <a:noFill/>
          </a:ln>
        </p:spPr>
      </p:pic>
      <p:sp>
        <p:nvSpPr>
          <p:cNvPr id="188" name="Google Shape;188;p28"/>
          <p:cNvSpPr txBox="1"/>
          <p:nvPr/>
        </p:nvSpPr>
        <p:spPr>
          <a:xfrm>
            <a:off x="629000" y="3323050"/>
            <a:ext cx="336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Chapter 4: The Struggle Against What Enemies Within The Working Class Movement Did The Bolsheviks Become Strong and Steeled?</a:t>
            </a:r>
            <a:endParaRPr>
              <a:solidFill>
                <a:srgbClr val="E4E5B8"/>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92" name="Shape 192"/>
        <p:cNvGrpSpPr/>
        <p:nvPr/>
      </p:nvGrpSpPr>
      <p:grpSpPr>
        <a:xfrm>
          <a:off x="0" y="0"/>
          <a:ext cx="0" cy="0"/>
          <a:chOff x="0" y="0"/>
          <a:chExt cx="0" cy="0"/>
        </a:xfrm>
      </p:grpSpPr>
      <p:sp>
        <p:nvSpPr>
          <p:cNvPr id="193" name="Google Shape;193;p29"/>
          <p:cNvSpPr txBox="1"/>
          <p:nvPr>
            <p:ph type="title"/>
          </p:nvPr>
        </p:nvSpPr>
        <p:spPr>
          <a:xfrm>
            <a:off x="289700" y="1741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680">
                <a:solidFill>
                  <a:srgbClr val="E4E5B8"/>
                </a:solidFill>
                <a:latin typeface="Georgia"/>
                <a:ea typeface="Georgia"/>
                <a:cs typeface="Georgia"/>
                <a:sym typeface="Georgia"/>
              </a:rPr>
              <a:t>Left-Wing Communism: An Infantile Disorder</a:t>
            </a:r>
            <a:endParaRPr i="1" sz="3680">
              <a:solidFill>
                <a:srgbClr val="E4E5B8"/>
              </a:solidFill>
              <a:latin typeface="Georgia"/>
              <a:ea typeface="Georgia"/>
              <a:cs typeface="Georgia"/>
              <a:sym typeface="Georgia"/>
            </a:endParaRPr>
          </a:p>
        </p:txBody>
      </p:sp>
      <p:pic>
        <p:nvPicPr>
          <p:cNvPr id="194" name="Google Shape;194;p29"/>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195" name="Google Shape;195;p29"/>
          <p:cNvSpPr txBox="1"/>
          <p:nvPr/>
        </p:nvSpPr>
        <p:spPr>
          <a:xfrm>
            <a:off x="629000" y="3323050"/>
            <a:ext cx="336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Chapter 4: The Struggle Against What Enemies Within The Working Class Movement Did The Bolsheviks Become Strong and Steeled?</a:t>
            </a:r>
            <a:endParaRPr>
              <a:solidFill>
                <a:srgbClr val="E4E5B8"/>
              </a:solidFill>
              <a:latin typeface="Georgia"/>
              <a:ea typeface="Georgia"/>
              <a:cs typeface="Georgia"/>
              <a:sym typeface="Georgia"/>
            </a:endParaRPr>
          </a:p>
        </p:txBody>
      </p:sp>
      <p:pic>
        <p:nvPicPr>
          <p:cNvPr id="196" name="Google Shape;196;p29"/>
          <p:cNvPicPr preferRelativeResize="0"/>
          <p:nvPr/>
        </p:nvPicPr>
        <p:blipFill>
          <a:blip r:embed="rId4">
            <a:alphaModFix/>
          </a:blip>
          <a:stretch>
            <a:fillRect/>
          </a:stretch>
        </p:blipFill>
        <p:spPr>
          <a:xfrm>
            <a:off x="4773600" y="152400"/>
            <a:ext cx="4122598" cy="4838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00" name="Shape 200"/>
        <p:cNvGrpSpPr/>
        <p:nvPr/>
      </p:nvGrpSpPr>
      <p:grpSpPr>
        <a:xfrm>
          <a:off x="0" y="0"/>
          <a:ext cx="0" cy="0"/>
          <a:chOff x="0" y="0"/>
          <a:chExt cx="0" cy="0"/>
        </a:xfrm>
      </p:grpSpPr>
      <p:sp>
        <p:nvSpPr>
          <p:cNvPr id="201" name="Google Shape;201;p30"/>
          <p:cNvSpPr txBox="1"/>
          <p:nvPr>
            <p:ph type="title"/>
          </p:nvPr>
        </p:nvSpPr>
        <p:spPr>
          <a:xfrm>
            <a:off x="289700" y="1741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680">
                <a:solidFill>
                  <a:srgbClr val="E4E5B8"/>
                </a:solidFill>
                <a:latin typeface="Georgia"/>
                <a:ea typeface="Georgia"/>
                <a:cs typeface="Georgia"/>
                <a:sym typeface="Georgia"/>
              </a:rPr>
              <a:t>Left-Wing Communism: An Infantile Disorder</a:t>
            </a:r>
            <a:endParaRPr i="1" sz="3680">
              <a:solidFill>
                <a:srgbClr val="E4E5B8"/>
              </a:solidFill>
              <a:latin typeface="Georgia"/>
              <a:ea typeface="Georgia"/>
              <a:cs typeface="Georgia"/>
              <a:sym typeface="Georgia"/>
            </a:endParaRPr>
          </a:p>
        </p:txBody>
      </p:sp>
      <p:pic>
        <p:nvPicPr>
          <p:cNvPr id="202" name="Google Shape;202;p30"/>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203" name="Google Shape;203;p30"/>
          <p:cNvSpPr txBox="1"/>
          <p:nvPr/>
        </p:nvSpPr>
        <p:spPr>
          <a:xfrm>
            <a:off x="629000" y="3323050"/>
            <a:ext cx="336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Chapter 4: The Struggle Against What Enemies Within The Working Class Movement Did The Bolsheviks Become Strong and Steeled?</a:t>
            </a:r>
            <a:endParaRPr>
              <a:solidFill>
                <a:srgbClr val="E4E5B8"/>
              </a:solidFill>
              <a:latin typeface="Georgia"/>
              <a:ea typeface="Georgia"/>
              <a:cs typeface="Georgia"/>
              <a:sym typeface="Georgia"/>
            </a:endParaRPr>
          </a:p>
        </p:txBody>
      </p:sp>
      <p:pic>
        <p:nvPicPr>
          <p:cNvPr id="204" name="Google Shape;204;p30"/>
          <p:cNvPicPr preferRelativeResize="0"/>
          <p:nvPr/>
        </p:nvPicPr>
        <p:blipFill>
          <a:blip r:embed="rId4">
            <a:alphaModFix/>
          </a:blip>
          <a:stretch>
            <a:fillRect/>
          </a:stretch>
        </p:blipFill>
        <p:spPr>
          <a:xfrm>
            <a:off x="4842700" y="152400"/>
            <a:ext cx="4048708"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08" name="Shape 208"/>
        <p:cNvGrpSpPr/>
        <p:nvPr/>
      </p:nvGrpSpPr>
      <p:grpSpPr>
        <a:xfrm>
          <a:off x="0" y="0"/>
          <a:ext cx="0" cy="0"/>
          <a:chOff x="0" y="0"/>
          <a:chExt cx="0" cy="0"/>
        </a:xfrm>
      </p:grpSpPr>
      <p:sp>
        <p:nvSpPr>
          <p:cNvPr id="209" name="Google Shape;209;p31"/>
          <p:cNvSpPr txBox="1"/>
          <p:nvPr>
            <p:ph type="title"/>
          </p:nvPr>
        </p:nvSpPr>
        <p:spPr>
          <a:xfrm>
            <a:off x="289700" y="1741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680">
                <a:solidFill>
                  <a:srgbClr val="E4E5B8"/>
                </a:solidFill>
                <a:latin typeface="Georgia"/>
                <a:ea typeface="Georgia"/>
                <a:cs typeface="Georgia"/>
                <a:sym typeface="Georgia"/>
              </a:rPr>
              <a:t>Left-Wing Communism: An Infantile Disorder</a:t>
            </a:r>
            <a:endParaRPr i="1" sz="3680">
              <a:solidFill>
                <a:srgbClr val="E4E5B8"/>
              </a:solidFill>
              <a:latin typeface="Georgia"/>
              <a:ea typeface="Georgia"/>
              <a:cs typeface="Georgia"/>
              <a:sym typeface="Georgia"/>
            </a:endParaRPr>
          </a:p>
        </p:txBody>
      </p:sp>
      <p:pic>
        <p:nvPicPr>
          <p:cNvPr id="210" name="Google Shape;210;p31"/>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211" name="Google Shape;211;p31"/>
          <p:cNvSpPr txBox="1"/>
          <p:nvPr/>
        </p:nvSpPr>
        <p:spPr>
          <a:xfrm>
            <a:off x="629000" y="3323050"/>
            <a:ext cx="336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Chapter 4: The Struggle Against What Enemies Within The Working Class Movement Did The Bolsheviks Become Strong and Steeled?</a:t>
            </a:r>
            <a:endParaRPr>
              <a:solidFill>
                <a:srgbClr val="E4E5B8"/>
              </a:solidFill>
              <a:latin typeface="Georgia"/>
              <a:ea typeface="Georgia"/>
              <a:cs typeface="Georgia"/>
              <a:sym typeface="Georgia"/>
            </a:endParaRPr>
          </a:p>
        </p:txBody>
      </p:sp>
      <p:pic>
        <p:nvPicPr>
          <p:cNvPr id="212" name="Google Shape;212;p31"/>
          <p:cNvPicPr preferRelativeResize="0"/>
          <p:nvPr/>
        </p:nvPicPr>
        <p:blipFill>
          <a:blip r:embed="rId4">
            <a:alphaModFix/>
          </a:blip>
          <a:stretch>
            <a:fillRect/>
          </a:stretch>
        </p:blipFill>
        <p:spPr>
          <a:xfrm>
            <a:off x="4892050" y="152400"/>
            <a:ext cx="3914311"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15454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Ultra-Leftism</a:t>
            </a:r>
            <a:endParaRPr>
              <a:solidFill>
                <a:srgbClr val="E4E5B8"/>
              </a:solidFill>
              <a:latin typeface="Georgia"/>
              <a:ea typeface="Georgia"/>
              <a:cs typeface="Georgia"/>
              <a:sym typeface="Georgia"/>
            </a:endParaRPr>
          </a:p>
        </p:txBody>
      </p:sp>
      <p:sp>
        <p:nvSpPr>
          <p:cNvPr id="62" name="Google Shape;62;p14"/>
          <p:cNvSpPr txBox="1"/>
          <p:nvPr>
            <p:ph idx="1" type="subTitle"/>
          </p:nvPr>
        </p:nvSpPr>
        <p:spPr>
          <a:xfrm>
            <a:off x="311700" y="3608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01/03/23 - 01/05/23</a:t>
            </a:r>
            <a:endParaRPr>
              <a:solidFill>
                <a:srgbClr val="E4E5B8"/>
              </a:solidFill>
              <a:latin typeface="Georgia"/>
              <a:ea typeface="Georgia"/>
              <a:cs typeface="Georgia"/>
              <a:sym typeface="Georgia"/>
            </a:endParaRPr>
          </a:p>
        </p:txBody>
      </p:sp>
      <p:pic>
        <p:nvPicPr>
          <p:cNvPr id="63" name="Google Shape;63;p14"/>
          <p:cNvPicPr preferRelativeResize="0"/>
          <p:nvPr/>
        </p:nvPicPr>
        <p:blipFill>
          <a:blip r:embed="rId3">
            <a:alphaModFix/>
          </a:blip>
          <a:stretch>
            <a:fillRect/>
          </a:stretch>
        </p:blipFill>
        <p:spPr>
          <a:xfrm>
            <a:off x="3349863" y="224300"/>
            <a:ext cx="2444276" cy="2444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163625" y="27894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218" name="Google Shape;218;p32"/>
          <p:cNvPicPr preferRelativeResize="0"/>
          <p:nvPr/>
        </p:nvPicPr>
        <p:blipFill>
          <a:blip r:embed="rId3">
            <a:alphaModFix/>
          </a:blip>
          <a:stretch>
            <a:fillRect/>
          </a:stretch>
        </p:blipFill>
        <p:spPr>
          <a:xfrm>
            <a:off x="3648975" y="897800"/>
            <a:ext cx="1846049" cy="1846049"/>
          </a:xfrm>
          <a:prstGeom prst="rect">
            <a:avLst/>
          </a:prstGeom>
          <a:noFill/>
          <a:ln>
            <a:noFill/>
          </a:ln>
        </p:spPr>
      </p:pic>
      <p:sp>
        <p:nvSpPr>
          <p:cNvPr id="219" name="Google Shape;219;p32"/>
          <p:cNvSpPr txBox="1"/>
          <p:nvPr/>
        </p:nvSpPr>
        <p:spPr>
          <a:xfrm>
            <a:off x="2085050" y="1773075"/>
            <a:ext cx="56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0" name="Google Shape;220;p32"/>
          <p:cNvSpPr txBox="1"/>
          <p:nvPr/>
        </p:nvSpPr>
        <p:spPr>
          <a:xfrm>
            <a:off x="677400" y="3631275"/>
            <a:ext cx="7789200" cy="124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rgbClr val="E4E5B8"/>
                </a:solidFill>
                <a:latin typeface="Georgia"/>
                <a:ea typeface="Georgia"/>
                <a:cs typeface="Georgia"/>
                <a:sym typeface="Georgia"/>
              </a:rPr>
              <a:t>How are the left-wing communists of Lenin’s time similar to or different than ours</a:t>
            </a:r>
            <a:r>
              <a:rPr lang="en" sz="2300">
                <a:solidFill>
                  <a:srgbClr val="E4E5B8"/>
                </a:solidFill>
                <a:latin typeface="Georgia"/>
                <a:ea typeface="Georgia"/>
                <a:cs typeface="Georgia"/>
                <a:sym typeface="Georgia"/>
              </a:rPr>
              <a:t>?</a:t>
            </a:r>
            <a:endParaRPr sz="2300">
              <a:solidFill>
                <a:srgbClr val="E4E5B8"/>
              </a:solidFill>
              <a:latin typeface="Georgia"/>
              <a:ea typeface="Georgia"/>
              <a:cs typeface="Georgia"/>
              <a:sym typeface="Georgia"/>
            </a:endParaRPr>
          </a:p>
          <a:p>
            <a:pPr indent="0" lvl="0" marL="0" rtl="0" algn="ctr">
              <a:spcBef>
                <a:spcPts val="0"/>
              </a:spcBef>
              <a:spcAft>
                <a:spcPts val="0"/>
              </a:spcAft>
              <a:buNone/>
            </a:pPr>
            <a:r>
              <a:rPr lang="en" sz="2300">
                <a:solidFill>
                  <a:srgbClr val="E4E5B8"/>
                </a:solidFill>
                <a:latin typeface="Georgia"/>
                <a:ea typeface="Georgia"/>
                <a:cs typeface="Georgia"/>
                <a:sym typeface="Georgia"/>
              </a:rPr>
              <a:t>How can we apply what Lenin is saying here to today?</a:t>
            </a:r>
            <a:endParaRPr sz="2300">
              <a:solidFill>
                <a:srgbClr val="E4E5B8"/>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24" name="Shape 224"/>
        <p:cNvGrpSpPr/>
        <p:nvPr/>
      </p:nvGrpSpPr>
      <p:grpSpPr>
        <a:xfrm>
          <a:off x="0" y="0"/>
          <a:ext cx="0" cy="0"/>
          <a:chOff x="0" y="0"/>
          <a:chExt cx="0" cy="0"/>
        </a:xfrm>
      </p:grpSpPr>
      <p:sp>
        <p:nvSpPr>
          <p:cNvPr id="225" name="Google Shape;225;p33"/>
          <p:cNvSpPr txBox="1"/>
          <p:nvPr>
            <p:ph type="title"/>
          </p:nvPr>
        </p:nvSpPr>
        <p:spPr>
          <a:xfrm>
            <a:off x="289700" y="1741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680">
                <a:solidFill>
                  <a:srgbClr val="E4E5B8"/>
                </a:solidFill>
                <a:latin typeface="Georgia"/>
                <a:ea typeface="Georgia"/>
                <a:cs typeface="Georgia"/>
                <a:sym typeface="Georgia"/>
              </a:rPr>
              <a:t>Left-Wing Communism: An Infantile Disorder</a:t>
            </a:r>
            <a:endParaRPr i="1" sz="3680">
              <a:solidFill>
                <a:srgbClr val="E4E5B8"/>
              </a:solidFill>
              <a:latin typeface="Georgia"/>
              <a:ea typeface="Georgia"/>
              <a:cs typeface="Georgia"/>
              <a:sym typeface="Georgia"/>
            </a:endParaRPr>
          </a:p>
        </p:txBody>
      </p:sp>
      <p:pic>
        <p:nvPicPr>
          <p:cNvPr id="226" name="Google Shape;226;p33"/>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227" name="Google Shape;227;p33"/>
          <p:cNvSpPr txBox="1"/>
          <p:nvPr/>
        </p:nvSpPr>
        <p:spPr>
          <a:xfrm>
            <a:off x="629000" y="3323050"/>
            <a:ext cx="336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Chapter 4: The Struggle Against What Enemies Within The Working Class Movement Did The Bolsheviks Become Strong and Steeled?</a:t>
            </a:r>
            <a:endParaRPr>
              <a:solidFill>
                <a:srgbClr val="E4E5B8"/>
              </a:solidFill>
              <a:latin typeface="Georgia"/>
              <a:ea typeface="Georgia"/>
              <a:cs typeface="Georgia"/>
              <a:sym typeface="Georgia"/>
            </a:endParaRPr>
          </a:p>
        </p:txBody>
      </p:sp>
      <p:pic>
        <p:nvPicPr>
          <p:cNvPr id="228" name="Google Shape;228;p33"/>
          <p:cNvPicPr preferRelativeResize="0"/>
          <p:nvPr/>
        </p:nvPicPr>
        <p:blipFill>
          <a:blip r:embed="rId4">
            <a:alphaModFix/>
          </a:blip>
          <a:stretch>
            <a:fillRect/>
          </a:stretch>
        </p:blipFill>
        <p:spPr>
          <a:xfrm>
            <a:off x="4911800" y="152400"/>
            <a:ext cx="3876027"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32" name="Shape 232"/>
        <p:cNvGrpSpPr/>
        <p:nvPr/>
      </p:nvGrpSpPr>
      <p:grpSpPr>
        <a:xfrm>
          <a:off x="0" y="0"/>
          <a:ext cx="0" cy="0"/>
          <a:chOff x="0" y="0"/>
          <a:chExt cx="0" cy="0"/>
        </a:xfrm>
      </p:grpSpPr>
      <p:sp>
        <p:nvSpPr>
          <p:cNvPr id="233" name="Google Shape;233;p34"/>
          <p:cNvSpPr txBox="1"/>
          <p:nvPr>
            <p:ph type="title"/>
          </p:nvPr>
        </p:nvSpPr>
        <p:spPr>
          <a:xfrm>
            <a:off x="289700" y="1741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680">
                <a:solidFill>
                  <a:srgbClr val="E4E5B8"/>
                </a:solidFill>
                <a:latin typeface="Georgia"/>
                <a:ea typeface="Georgia"/>
                <a:cs typeface="Georgia"/>
                <a:sym typeface="Georgia"/>
              </a:rPr>
              <a:t>Left-Wing Communism: An Infantile Disorder</a:t>
            </a:r>
            <a:endParaRPr i="1" sz="3680">
              <a:solidFill>
                <a:srgbClr val="E4E5B8"/>
              </a:solidFill>
              <a:latin typeface="Georgia"/>
              <a:ea typeface="Georgia"/>
              <a:cs typeface="Georgia"/>
              <a:sym typeface="Georgia"/>
            </a:endParaRPr>
          </a:p>
        </p:txBody>
      </p:sp>
      <p:pic>
        <p:nvPicPr>
          <p:cNvPr id="234" name="Google Shape;234;p34"/>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235" name="Google Shape;235;p34"/>
          <p:cNvSpPr txBox="1"/>
          <p:nvPr/>
        </p:nvSpPr>
        <p:spPr>
          <a:xfrm>
            <a:off x="629000" y="3323050"/>
            <a:ext cx="336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Chapter 4: The Struggle Against What Enemies Within The Working Class Movement Did The Bolsheviks Become Strong and Steeled?</a:t>
            </a:r>
            <a:endParaRPr>
              <a:solidFill>
                <a:srgbClr val="E4E5B8"/>
              </a:solidFill>
              <a:latin typeface="Georgia"/>
              <a:ea typeface="Georgia"/>
              <a:cs typeface="Georgia"/>
              <a:sym typeface="Georgia"/>
            </a:endParaRPr>
          </a:p>
        </p:txBody>
      </p:sp>
      <p:pic>
        <p:nvPicPr>
          <p:cNvPr id="236" name="Google Shape;236;p34"/>
          <p:cNvPicPr preferRelativeResize="0"/>
          <p:nvPr/>
        </p:nvPicPr>
        <p:blipFill>
          <a:blip r:embed="rId4">
            <a:alphaModFix/>
          </a:blip>
          <a:stretch>
            <a:fillRect/>
          </a:stretch>
        </p:blipFill>
        <p:spPr>
          <a:xfrm>
            <a:off x="4734100" y="152400"/>
            <a:ext cx="4239817"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40" name="Shape 240"/>
        <p:cNvGrpSpPr/>
        <p:nvPr/>
      </p:nvGrpSpPr>
      <p:grpSpPr>
        <a:xfrm>
          <a:off x="0" y="0"/>
          <a:ext cx="0" cy="0"/>
          <a:chOff x="0" y="0"/>
          <a:chExt cx="0" cy="0"/>
        </a:xfrm>
      </p:grpSpPr>
      <p:sp>
        <p:nvSpPr>
          <p:cNvPr id="241" name="Google Shape;241;p35"/>
          <p:cNvSpPr txBox="1"/>
          <p:nvPr>
            <p:ph type="title"/>
          </p:nvPr>
        </p:nvSpPr>
        <p:spPr>
          <a:xfrm>
            <a:off x="289700" y="1741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680">
                <a:solidFill>
                  <a:srgbClr val="E4E5B8"/>
                </a:solidFill>
                <a:latin typeface="Georgia"/>
                <a:ea typeface="Georgia"/>
                <a:cs typeface="Georgia"/>
                <a:sym typeface="Georgia"/>
              </a:rPr>
              <a:t>Left-Wing Communism: An Infantile Disorder</a:t>
            </a:r>
            <a:endParaRPr i="1" sz="3680">
              <a:solidFill>
                <a:srgbClr val="E4E5B8"/>
              </a:solidFill>
              <a:latin typeface="Georgia"/>
              <a:ea typeface="Georgia"/>
              <a:cs typeface="Georgia"/>
              <a:sym typeface="Georgia"/>
            </a:endParaRPr>
          </a:p>
        </p:txBody>
      </p:sp>
      <p:pic>
        <p:nvPicPr>
          <p:cNvPr id="242" name="Google Shape;242;p35"/>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243" name="Google Shape;243;p35"/>
          <p:cNvSpPr txBox="1"/>
          <p:nvPr/>
        </p:nvSpPr>
        <p:spPr>
          <a:xfrm>
            <a:off x="629000" y="3323050"/>
            <a:ext cx="336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Chapter 4: The Struggle Against What Enemies Within The Working Class Movement Did The Bolsheviks Become Strong and Steeled?</a:t>
            </a:r>
            <a:endParaRPr>
              <a:solidFill>
                <a:srgbClr val="E4E5B8"/>
              </a:solidFill>
              <a:latin typeface="Georgia"/>
              <a:ea typeface="Georgia"/>
              <a:cs typeface="Georgia"/>
              <a:sym typeface="Georgia"/>
            </a:endParaRPr>
          </a:p>
        </p:txBody>
      </p:sp>
      <p:pic>
        <p:nvPicPr>
          <p:cNvPr id="244" name="Google Shape;244;p35"/>
          <p:cNvPicPr preferRelativeResize="0"/>
          <p:nvPr/>
        </p:nvPicPr>
        <p:blipFill>
          <a:blip r:embed="rId4">
            <a:alphaModFix/>
          </a:blip>
          <a:stretch>
            <a:fillRect/>
          </a:stretch>
        </p:blipFill>
        <p:spPr>
          <a:xfrm>
            <a:off x="5079650" y="152400"/>
            <a:ext cx="3519056" cy="4838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48" name="Shape 248"/>
        <p:cNvGrpSpPr/>
        <p:nvPr/>
      </p:nvGrpSpPr>
      <p:grpSpPr>
        <a:xfrm>
          <a:off x="0" y="0"/>
          <a:ext cx="0" cy="0"/>
          <a:chOff x="0" y="0"/>
          <a:chExt cx="0" cy="0"/>
        </a:xfrm>
      </p:grpSpPr>
      <p:sp>
        <p:nvSpPr>
          <p:cNvPr id="249" name="Google Shape;249;p36"/>
          <p:cNvSpPr txBox="1"/>
          <p:nvPr>
            <p:ph type="title"/>
          </p:nvPr>
        </p:nvSpPr>
        <p:spPr>
          <a:xfrm>
            <a:off x="289700" y="1741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680">
                <a:solidFill>
                  <a:srgbClr val="E4E5B8"/>
                </a:solidFill>
                <a:latin typeface="Georgia"/>
                <a:ea typeface="Georgia"/>
                <a:cs typeface="Georgia"/>
                <a:sym typeface="Georgia"/>
              </a:rPr>
              <a:t>Left-Wing Communism: An Infantile Disorder</a:t>
            </a:r>
            <a:endParaRPr i="1" sz="3680">
              <a:solidFill>
                <a:srgbClr val="E4E5B8"/>
              </a:solidFill>
              <a:latin typeface="Georgia"/>
              <a:ea typeface="Georgia"/>
              <a:cs typeface="Georgia"/>
              <a:sym typeface="Georgia"/>
            </a:endParaRPr>
          </a:p>
        </p:txBody>
      </p:sp>
      <p:pic>
        <p:nvPicPr>
          <p:cNvPr id="250" name="Google Shape;250;p36"/>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251" name="Google Shape;251;p36"/>
          <p:cNvSpPr txBox="1"/>
          <p:nvPr/>
        </p:nvSpPr>
        <p:spPr>
          <a:xfrm>
            <a:off x="629000" y="3323050"/>
            <a:ext cx="336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Chapter 4: The Struggle Against What Enemies Within The Working Class Movement Did The Bolsheviks Become Strong and Steeled?</a:t>
            </a:r>
            <a:endParaRPr>
              <a:solidFill>
                <a:srgbClr val="E4E5B8"/>
              </a:solidFill>
              <a:latin typeface="Georgia"/>
              <a:ea typeface="Georgia"/>
              <a:cs typeface="Georgia"/>
              <a:sym typeface="Georgia"/>
            </a:endParaRPr>
          </a:p>
        </p:txBody>
      </p:sp>
      <p:pic>
        <p:nvPicPr>
          <p:cNvPr id="252" name="Google Shape;252;p36"/>
          <p:cNvPicPr preferRelativeResize="0"/>
          <p:nvPr/>
        </p:nvPicPr>
        <p:blipFill>
          <a:blip r:embed="rId4">
            <a:alphaModFix/>
          </a:blip>
          <a:stretch>
            <a:fillRect/>
          </a:stretch>
        </p:blipFill>
        <p:spPr>
          <a:xfrm>
            <a:off x="4694625" y="152400"/>
            <a:ext cx="4345674" cy="4838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163625" y="27894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258" name="Google Shape;258;p37"/>
          <p:cNvPicPr preferRelativeResize="0"/>
          <p:nvPr/>
        </p:nvPicPr>
        <p:blipFill>
          <a:blip r:embed="rId3">
            <a:alphaModFix/>
          </a:blip>
          <a:stretch>
            <a:fillRect/>
          </a:stretch>
        </p:blipFill>
        <p:spPr>
          <a:xfrm>
            <a:off x="3648975" y="897800"/>
            <a:ext cx="1846049" cy="1846049"/>
          </a:xfrm>
          <a:prstGeom prst="rect">
            <a:avLst/>
          </a:prstGeom>
          <a:noFill/>
          <a:ln>
            <a:noFill/>
          </a:ln>
        </p:spPr>
      </p:pic>
      <p:sp>
        <p:nvSpPr>
          <p:cNvPr id="259" name="Google Shape;259;p37"/>
          <p:cNvSpPr txBox="1"/>
          <p:nvPr/>
        </p:nvSpPr>
        <p:spPr>
          <a:xfrm>
            <a:off x="2085050" y="1773075"/>
            <a:ext cx="56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0" name="Google Shape;260;p37"/>
          <p:cNvSpPr txBox="1"/>
          <p:nvPr/>
        </p:nvSpPr>
        <p:spPr>
          <a:xfrm>
            <a:off x="677400" y="3631275"/>
            <a:ext cx="7789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rgbClr val="E4E5B8"/>
                </a:solidFill>
                <a:latin typeface="Georgia"/>
                <a:ea typeface="Georgia"/>
                <a:cs typeface="Georgia"/>
                <a:sym typeface="Georgia"/>
              </a:rPr>
              <a:t>How and when do we compromise with the bourgeois today</a:t>
            </a:r>
            <a:r>
              <a:rPr lang="en" sz="2300">
                <a:solidFill>
                  <a:srgbClr val="E4E5B8"/>
                </a:solidFill>
                <a:latin typeface="Georgia"/>
                <a:ea typeface="Georgia"/>
                <a:cs typeface="Georgia"/>
                <a:sym typeface="Georgia"/>
              </a:rPr>
              <a:t>?</a:t>
            </a:r>
            <a:endParaRPr sz="2300">
              <a:solidFill>
                <a:srgbClr val="E4E5B8"/>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267" name="Google Shape;267;p3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8" name="Google Shape;268;p38"/>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 Positions &amp; Help Needed</a:t>
            </a:r>
            <a:endParaRPr>
              <a:solidFill>
                <a:srgbClr val="E4E5B8"/>
              </a:solidFill>
              <a:latin typeface="Georgia"/>
              <a:ea typeface="Georgia"/>
              <a:cs typeface="Georgia"/>
              <a:sym typeface="Georgia"/>
            </a:endParaRPr>
          </a:p>
        </p:txBody>
      </p:sp>
      <p:pic>
        <p:nvPicPr>
          <p:cNvPr id="275" name="Google Shape;275;p3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76" name="Google Shape;276;p39"/>
          <p:cNvSpPr txBox="1"/>
          <p:nvPr/>
        </p:nvSpPr>
        <p:spPr>
          <a:xfrm>
            <a:off x="472000" y="1464375"/>
            <a:ext cx="8096400" cy="27861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Audio Editors, Video Editors, Graphic Designers</a:t>
            </a:r>
            <a:endParaRPr sz="18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800">
              <a:solidFill>
                <a:srgbClr val="E4E5B8"/>
              </a:solidFill>
              <a:latin typeface="Georgia"/>
              <a:ea typeface="Georgia"/>
              <a:cs typeface="Georgia"/>
              <a:sym typeface="Georgia"/>
            </a:endParaRPr>
          </a:p>
          <a:p>
            <a:pPr indent="-342900" lvl="0" marL="457200" rtl="0" algn="l">
              <a:lnSpc>
                <a:spcPct val="200000"/>
              </a:lnSpc>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People to Manage Uploads to Podcast Platforms</a:t>
            </a:r>
            <a:endParaRPr sz="1800">
              <a:solidFill>
                <a:srgbClr val="E4E5B8"/>
              </a:solidFill>
              <a:latin typeface="Georgia"/>
              <a:ea typeface="Georgia"/>
              <a:cs typeface="Georgia"/>
              <a:sym typeface="Georgia"/>
            </a:endParaRPr>
          </a:p>
          <a:p>
            <a:pPr indent="-342900" lvl="0" marL="457200" rtl="0" algn="l">
              <a:lnSpc>
                <a:spcPct val="200000"/>
              </a:lnSpc>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Facilitators, Web Controls, Moderators</a:t>
            </a:r>
            <a:endParaRPr sz="1800">
              <a:solidFill>
                <a:srgbClr val="E4E5B8"/>
              </a:solidFill>
              <a:latin typeface="Georgia"/>
              <a:ea typeface="Georgia"/>
              <a:cs typeface="Georgia"/>
              <a:sym typeface="Georgia"/>
            </a:endParaRPr>
          </a:p>
          <a:p>
            <a:pPr indent="-342900" lvl="0" marL="457200" rtl="0" algn="l">
              <a:lnSpc>
                <a:spcPct val="200000"/>
              </a:lnSpc>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Art Submissions</a:t>
            </a:r>
            <a:endParaRPr sz="18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1800">
                <a:solidFill>
                  <a:srgbClr val="E4E5B8"/>
                </a:solidFill>
                <a:latin typeface="Georgia"/>
                <a:ea typeface="Georgia"/>
                <a:cs typeface="Georgia"/>
                <a:sym typeface="Georgia"/>
              </a:rPr>
              <a:t>Email </a:t>
            </a:r>
            <a:r>
              <a:rPr b="1" lang="en" sz="1800" u="sng">
                <a:solidFill>
                  <a:schemeClr val="hlink"/>
                </a:solidFill>
                <a:latin typeface="Georgia"/>
                <a:ea typeface="Georgia"/>
                <a:cs typeface="Georgia"/>
                <a:sym typeface="Georgia"/>
                <a:hlinkClick r:id="rId4"/>
              </a:rPr>
              <a:t>info@peoplesschool.us</a:t>
            </a:r>
            <a:r>
              <a:rPr lang="en" sz="1800">
                <a:solidFill>
                  <a:srgbClr val="E4E5B8"/>
                </a:solidFill>
                <a:latin typeface="Georgia"/>
                <a:ea typeface="Georgia"/>
                <a:cs typeface="Georgia"/>
                <a:sym typeface="Georgia"/>
              </a:rPr>
              <a:t> to volunteer or submit art</a:t>
            </a:r>
            <a:endParaRPr sz="1800">
              <a:solidFill>
                <a:srgbClr val="E4E5B8"/>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Upcoming Classes</a:t>
            </a:r>
            <a:endParaRPr>
              <a:solidFill>
                <a:srgbClr val="E4E5B8"/>
              </a:solidFill>
              <a:latin typeface="Georgia"/>
              <a:ea typeface="Georgia"/>
              <a:cs typeface="Georgia"/>
              <a:sym typeface="Georgia"/>
            </a:endParaRPr>
          </a:p>
        </p:txBody>
      </p:sp>
      <p:pic>
        <p:nvPicPr>
          <p:cNvPr id="283" name="Google Shape;283;p4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84" name="Google Shape;284;p40"/>
          <p:cNvSpPr txBox="1"/>
          <p:nvPr/>
        </p:nvSpPr>
        <p:spPr>
          <a:xfrm>
            <a:off x="523800" y="1101300"/>
            <a:ext cx="8096400" cy="4340700"/>
          </a:xfrm>
          <a:prstGeom prst="rect">
            <a:avLst/>
          </a:prstGeom>
          <a:noFill/>
          <a:ln>
            <a:noFill/>
          </a:ln>
        </p:spPr>
        <p:txBody>
          <a:bodyPr anchorCtr="0" anchor="t" bIns="91425" lIns="91425" spcFirstLastPara="1" rIns="91425" wrap="square" tIns="91425">
            <a:spAutoFit/>
          </a:bodyPr>
          <a:lstStyle/>
          <a:p>
            <a:pPr indent="0" lvl="0" marL="457200" rtl="0" algn="ctr">
              <a:lnSpc>
                <a:spcPct val="200000"/>
              </a:lnSpc>
              <a:spcBef>
                <a:spcPts val="0"/>
              </a:spcBef>
              <a:spcAft>
                <a:spcPts val="0"/>
              </a:spcAft>
              <a:buNone/>
            </a:pPr>
            <a:r>
              <a:rPr lang="en" sz="1800">
                <a:solidFill>
                  <a:srgbClr val="E4E5B8"/>
                </a:solidFill>
                <a:latin typeface="Georgia"/>
                <a:ea typeface="Georgia"/>
                <a:cs typeface="Georgia"/>
                <a:sym typeface="Georgia"/>
              </a:rPr>
              <a:t>Class from Indigenous People’s Commission of the PCUSA</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rPr lang="en" sz="1800">
                <a:solidFill>
                  <a:srgbClr val="E4E5B8"/>
                </a:solidFill>
                <a:latin typeface="Georgia"/>
                <a:ea typeface="Georgia"/>
                <a:cs typeface="Georgia"/>
                <a:sym typeface="Georgia"/>
              </a:rPr>
              <a:t>Tactics and Skills Class: Political Organizing</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rPr lang="en" sz="1800">
                <a:solidFill>
                  <a:srgbClr val="E4E5B8"/>
                </a:solidFill>
                <a:latin typeface="Georgia"/>
                <a:ea typeface="Georgia"/>
                <a:cs typeface="Georgia"/>
                <a:sym typeface="Georgia"/>
              </a:rPr>
              <a:t>80th Anniversary of the Victory at the Battle of Stalingrad</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rPr lang="en" sz="1800">
                <a:solidFill>
                  <a:srgbClr val="E4E5B8"/>
                </a:solidFill>
                <a:latin typeface="Georgia"/>
                <a:ea typeface="Georgia"/>
                <a:cs typeface="Georgia"/>
                <a:sym typeface="Georgia"/>
              </a:rPr>
              <a:t>2 Classes from the Peace and Solidarity Commission of the PCUSA</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rPr lang="en" sz="1800">
                <a:solidFill>
                  <a:srgbClr val="E4E5B8"/>
                </a:solidFill>
                <a:latin typeface="Georgia"/>
                <a:ea typeface="Georgia"/>
                <a:cs typeface="Georgia"/>
                <a:sym typeface="Georgia"/>
              </a:rPr>
              <a:t>Class from the Black Liberation Commission of the PCUSA</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rPr lang="en" sz="1800">
                <a:solidFill>
                  <a:srgbClr val="E4E5B8"/>
                </a:solidFill>
                <a:latin typeface="Georgia"/>
                <a:ea typeface="Georgia"/>
                <a:cs typeface="Georgia"/>
                <a:sym typeface="Georgia"/>
              </a:rPr>
              <a:t>International Working Women’s Day Class w/ Women’s Commission of PCUSA</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t/>
            </a:r>
            <a:endParaRPr sz="1800">
              <a:solidFill>
                <a:srgbClr val="E4E5B8"/>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Outlook Publishers</a:t>
            </a:r>
            <a:endParaRPr>
              <a:solidFill>
                <a:srgbClr val="E4E5B8"/>
              </a:solidFill>
              <a:latin typeface="Georgia"/>
              <a:ea typeface="Georgia"/>
              <a:cs typeface="Georgia"/>
              <a:sym typeface="Georgia"/>
            </a:endParaRPr>
          </a:p>
        </p:txBody>
      </p:sp>
      <p:pic>
        <p:nvPicPr>
          <p:cNvPr id="291" name="Google Shape;291;p4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92" name="Google Shape;292;p41"/>
          <p:cNvSpPr txBox="1"/>
          <p:nvPr/>
        </p:nvSpPr>
        <p:spPr>
          <a:xfrm>
            <a:off x="819950" y="1101300"/>
            <a:ext cx="3288900" cy="1569900"/>
          </a:xfrm>
          <a:prstGeom prst="rect">
            <a:avLst/>
          </a:prstGeom>
          <a:noFill/>
          <a:ln>
            <a:noFill/>
          </a:ln>
        </p:spPr>
        <p:txBody>
          <a:bodyPr anchorCtr="0" anchor="t" bIns="91425" lIns="91425" spcFirstLastPara="1" rIns="91425" wrap="square" tIns="91425">
            <a:spAutoFit/>
          </a:bodyPr>
          <a:lstStyle/>
          <a:p>
            <a:pPr indent="0" lvl="0" marL="457200" rtl="0" algn="ctr">
              <a:lnSpc>
                <a:spcPct val="200000"/>
              </a:lnSpc>
              <a:spcBef>
                <a:spcPts val="0"/>
              </a:spcBef>
              <a:spcAft>
                <a:spcPts val="0"/>
              </a:spcAft>
              <a:buNone/>
            </a:pPr>
            <a:r>
              <a:rPr lang="en" sz="1800">
                <a:solidFill>
                  <a:srgbClr val="E4E5B8"/>
                </a:solidFill>
                <a:latin typeface="Georgia"/>
                <a:ea typeface="Georgia"/>
                <a:cs typeface="Georgia"/>
                <a:sym typeface="Georgia"/>
              </a:rPr>
              <a:t>Newest Releases:</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t/>
            </a:r>
            <a:endParaRPr sz="1800">
              <a:solidFill>
                <a:srgbClr val="E4E5B8"/>
              </a:solidFill>
              <a:latin typeface="Georgia"/>
              <a:ea typeface="Georgia"/>
              <a:cs typeface="Georgia"/>
              <a:sym typeface="Georgia"/>
            </a:endParaRPr>
          </a:p>
        </p:txBody>
      </p:sp>
      <p:pic>
        <p:nvPicPr>
          <p:cNvPr id="293" name="Google Shape;293;p41"/>
          <p:cNvPicPr preferRelativeResize="0"/>
          <p:nvPr/>
        </p:nvPicPr>
        <p:blipFill>
          <a:blip r:embed="rId4">
            <a:alphaModFix/>
          </a:blip>
          <a:stretch>
            <a:fillRect/>
          </a:stretch>
        </p:blipFill>
        <p:spPr>
          <a:xfrm>
            <a:off x="296725" y="1516400"/>
            <a:ext cx="2139000" cy="3208500"/>
          </a:xfrm>
          <a:prstGeom prst="rect">
            <a:avLst/>
          </a:prstGeom>
          <a:noFill/>
          <a:ln>
            <a:noFill/>
          </a:ln>
        </p:spPr>
      </p:pic>
      <p:pic>
        <p:nvPicPr>
          <p:cNvPr id="294" name="Google Shape;294;p41"/>
          <p:cNvPicPr preferRelativeResize="0"/>
          <p:nvPr/>
        </p:nvPicPr>
        <p:blipFill>
          <a:blip r:embed="rId5">
            <a:alphaModFix/>
          </a:blip>
          <a:stretch>
            <a:fillRect/>
          </a:stretch>
        </p:blipFill>
        <p:spPr>
          <a:xfrm>
            <a:off x="2435725" y="1516400"/>
            <a:ext cx="2139000" cy="3208500"/>
          </a:xfrm>
          <a:prstGeom prst="rect">
            <a:avLst/>
          </a:prstGeom>
          <a:noFill/>
          <a:ln>
            <a:noFill/>
          </a:ln>
        </p:spPr>
      </p:pic>
      <p:sp>
        <p:nvSpPr>
          <p:cNvPr id="295" name="Google Shape;295;p41"/>
          <p:cNvSpPr txBox="1"/>
          <p:nvPr/>
        </p:nvSpPr>
        <p:spPr>
          <a:xfrm>
            <a:off x="4852175" y="1101300"/>
            <a:ext cx="3288900" cy="1569900"/>
          </a:xfrm>
          <a:prstGeom prst="rect">
            <a:avLst/>
          </a:prstGeom>
          <a:noFill/>
          <a:ln>
            <a:noFill/>
          </a:ln>
        </p:spPr>
        <p:txBody>
          <a:bodyPr anchorCtr="0" anchor="t" bIns="91425" lIns="91425" spcFirstLastPara="1" rIns="91425" wrap="square" tIns="91425">
            <a:spAutoFit/>
          </a:bodyPr>
          <a:lstStyle/>
          <a:p>
            <a:pPr indent="0" lvl="0" marL="457200" rtl="0" algn="ctr">
              <a:lnSpc>
                <a:spcPct val="200000"/>
              </a:lnSpc>
              <a:spcBef>
                <a:spcPts val="0"/>
              </a:spcBef>
              <a:spcAft>
                <a:spcPts val="0"/>
              </a:spcAft>
              <a:buNone/>
            </a:pPr>
            <a:r>
              <a:rPr lang="en" sz="1800">
                <a:solidFill>
                  <a:srgbClr val="E4E5B8"/>
                </a:solidFill>
                <a:latin typeface="Georgia"/>
                <a:ea typeface="Georgia"/>
                <a:cs typeface="Georgia"/>
                <a:sym typeface="Georgia"/>
              </a:rPr>
              <a:t>Related to Class:</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t/>
            </a:r>
            <a:endParaRPr sz="1800">
              <a:solidFill>
                <a:srgbClr val="E4E5B8"/>
              </a:solidFill>
              <a:latin typeface="Georgia"/>
              <a:ea typeface="Georgia"/>
              <a:cs typeface="Georgia"/>
              <a:sym typeface="Georgia"/>
            </a:endParaRPr>
          </a:p>
          <a:p>
            <a:pPr indent="0" lvl="0" marL="457200" rtl="0" algn="ctr">
              <a:lnSpc>
                <a:spcPct val="200000"/>
              </a:lnSpc>
              <a:spcBef>
                <a:spcPts val="0"/>
              </a:spcBef>
              <a:spcAft>
                <a:spcPts val="0"/>
              </a:spcAft>
              <a:buNone/>
            </a:pPr>
            <a:r>
              <a:t/>
            </a:r>
            <a:endParaRPr sz="1800">
              <a:solidFill>
                <a:srgbClr val="E4E5B8"/>
              </a:solidFill>
              <a:latin typeface="Georgia"/>
              <a:ea typeface="Georgia"/>
              <a:cs typeface="Georgia"/>
              <a:sym typeface="Georgia"/>
            </a:endParaRPr>
          </a:p>
        </p:txBody>
      </p:sp>
      <p:pic>
        <p:nvPicPr>
          <p:cNvPr id="296" name="Google Shape;296;p41"/>
          <p:cNvPicPr preferRelativeResize="0"/>
          <p:nvPr/>
        </p:nvPicPr>
        <p:blipFill>
          <a:blip r:embed="rId6">
            <a:alphaModFix/>
          </a:blip>
          <a:stretch>
            <a:fillRect/>
          </a:stretch>
        </p:blipFill>
        <p:spPr>
          <a:xfrm>
            <a:off x="4572000" y="1516400"/>
            <a:ext cx="2139000" cy="3208500"/>
          </a:xfrm>
          <a:prstGeom prst="rect">
            <a:avLst/>
          </a:prstGeom>
          <a:noFill/>
          <a:ln>
            <a:noFill/>
          </a:ln>
        </p:spPr>
      </p:pic>
      <p:pic>
        <p:nvPicPr>
          <p:cNvPr id="297" name="Google Shape;297;p41"/>
          <p:cNvPicPr preferRelativeResize="0"/>
          <p:nvPr/>
        </p:nvPicPr>
        <p:blipFill>
          <a:blip r:embed="rId7">
            <a:alphaModFix/>
          </a:blip>
          <a:stretch>
            <a:fillRect/>
          </a:stretch>
        </p:blipFill>
        <p:spPr>
          <a:xfrm>
            <a:off x="6711000" y="1516400"/>
            <a:ext cx="2139000" cy="3208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69" name="Google Shape;69;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What is ultra-leftism and who are the ultra-leftists?</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Different types of ultra-leftists and the Marxist-Leninist critiques of them.</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Reading from Lenin’s “Left-Wing Communism: An Infantile Disorder”</a:t>
            </a:r>
            <a:endParaRPr>
              <a:solidFill>
                <a:srgbClr val="E4E5B8"/>
              </a:solidFill>
              <a:latin typeface="Georgia"/>
              <a:ea typeface="Georgia"/>
              <a:cs typeface="Georgia"/>
              <a:sym typeface="Georgia"/>
            </a:endParaRPr>
          </a:p>
        </p:txBody>
      </p:sp>
      <p:pic>
        <p:nvPicPr>
          <p:cNvPr id="70" name="Google Shape;70;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2"/>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303" name="Google Shape;303;p42"/>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his is my favorite version and I couldn't find it on YouTube anymore, so here it is. &#10;&#10;&quot;The Internationale&quot; (French: &quot;L'Internationale&quot;) is a left-wing anthem. It has been a standard of the socialist movement since the late nineteenth century, when the Second International adopted it as its official anthem. The title arises from the &quot;First International&quot;, an alliance of workers which held a congress in 1864. The author of the anthem's lyrics, Eugène Pottier, an anarchist, attended this congress.&#10;The Russian version was initially translated by Arkady Kots in 1902 and printed in London in Zhizn, a Russian émigré magazine. The first Russian version consisted of three stanzas (as opposed to six stanzas in the original French lyrics, and based on stanzas 1, 2 and the refrain. After the Bolshevik Revolution in Russia, the text was slightly reworded to get rid of &quot;now useless&quot; future tenses – particularly the refrain was reworded. stanzas and in the end, the song was expanded into six stanzas.&#10;&#10;I do not own any of the audio or footage used in this video, all content belongs to their respective owners. &#10;&#10;These songs are for educational purposes and do not reflect my beliefs or are meant to further a political agenda.&#10;&#10;Our discord server: https://discord.gg/bGtgEPX" id="304" name="Google Shape;304;p42" title="&quot;The Internationale&quot; - National Anthem of the USSR (1922–1944)">
            <a:hlinkClick r:id="rId4"/>
          </p:cNvPr>
          <p:cNvPicPr preferRelativeResize="0"/>
          <p:nvPr/>
        </p:nvPicPr>
        <p:blipFill>
          <a:blip r:embed="rId5">
            <a:alphaModFix/>
          </a:blip>
          <a:stretch>
            <a:fillRect/>
          </a:stretch>
        </p:blipFill>
        <p:spPr>
          <a:xfrm>
            <a:off x="1645925" y="1089200"/>
            <a:ext cx="5869500" cy="38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What is Ultra-Leftism?</a:t>
            </a:r>
            <a:endParaRPr sz="5200">
              <a:solidFill>
                <a:srgbClr val="E4E5B8"/>
              </a:solidFill>
              <a:latin typeface="Georgia"/>
              <a:ea typeface="Georgia"/>
              <a:cs typeface="Georgia"/>
              <a:sym typeface="Georgia"/>
            </a:endParaRPr>
          </a:p>
        </p:txBody>
      </p:sp>
      <p:pic>
        <p:nvPicPr>
          <p:cNvPr id="76" name="Google Shape;76;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What is Ultra-Leftism?</a:t>
            </a:r>
            <a:endParaRPr>
              <a:solidFill>
                <a:srgbClr val="E4E5B8"/>
              </a:solidFill>
              <a:latin typeface="Georgia"/>
              <a:ea typeface="Georgia"/>
              <a:cs typeface="Georgia"/>
              <a:sym typeface="Georgia"/>
            </a:endParaRPr>
          </a:p>
        </p:txBody>
      </p:sp>
      <p:pic>
        <p:nvPicPr>
          <p:cNvPr id="83" name="Google Shape;83;p1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84" name="Google Shape;84;p17"/>
          <p:cNvSpPr txBox="1"/>
          <p:nvPr/>
        </p:nvSpPr>
        <p:spPr>
          <a:xfrm>
            <a:off x="406550" y="1427550"/>
            <a:ext cx="6061800" cy="3632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E4E5B8"/>
              </a:buClr>
              <a:buSzPts val="1600"/>
              <a:buFont typeface="Georgia"/>
              <a:buChar char="●"/>
            </a:pPr>
            <a:r>
              <a:rPr b="1" i="1" lang="en" sz="1600">
                <a:solidFill>
                  <a:srgbClr val="E4E5B8"/>
                </a:solidFill>
                <a:latin typeface="Georgia"/>
                <a:ea typeface="Georgia"/>
                <a:cs typeface="Georgia"/>
                <a:sym typeface="Georgia"/>
              </a:rPr>
              <a:t>Ultra-Leftism</a:t>
            </a:r>
            <a:r>
              <a:rPr lang="en" sz="1600">
                <a:solidFill>
                  <a:srgbClr val="E4E5B8"/>
                </a:solidFill>
                <a:latin typeface="Georgia"/>
                <a:ea typeface="Georgia"/>
                <a:cs typeface="Georgia"/>
                <a:sym typeface="Georgia"/>
              </a:rPr>
              <a:t> is a term coined by Marxist-Leninists to describe various left-wing ideologies, both </a:t>
            </a:r>
            <a:r>
              <a:rPr lang="en" sz="1600">
                <a:solidFill>
                  <a:srgbClr val="E4E5B8"/>
                </a:solidFill>
                <a:latin typeface="Georgia"/>
                <a:ea typeface="Georgia"/>
                <a:cs typeface="Georgia"/>
                <a:sym typeface="Georgia"/>
              </a:rPr>
              <a:t>allegedly</a:t>
            </a:r>
            <a:r>
              <a:rPr lang="en" sz="1600">
                <a:solidFill>
                  <a:srgbClr val="E4E5B8"/>
                </a:solidFill>
                <a:latin typeface="Georgia"/>
                <a:ea typeface="Georgia"/>
                <a:cs typeface="Georgia"/>
                <a:sym typeface="Georgia"/>
              </a:rPr>
              <a:t> communist and not, that ascribe to more radical positions and are too extreme in their actions.</a:t>
            </a:r>
            <a:endParaRPr sz="1600">
              <a:solidFill>
                <a:srgbClr val="E4E5B8"/>
              </a:solidFill>
              <a:latin typeface="Georgia"/>
              <a:ea typeface="Georgia"/>
              <a:cs typeface="Georgia"/>
              <a:sym typeface="Georgia"/>
            </a:endParaRPr>
          </a:p>
          <a:p>
            <a:pPr indent="0" lvl="0" marL="457200" rtl="0" algn="l">
              <a:spcBef>
                <a:spcPts val="0"/>
              </a:spcBef>
              <a:spcAft>
                <a:spcPts val="0"/>
              </a:spcAft>
              <a:buNone/>
            </a:pPr>
            <a:r>
              <a:t/>
            </a:r>
            <a:endParaRPr sz="1600">
              <a:solidFill>
                <a:srgbClr val="E4E5B8"/>
              </a:solidFill>
              <a:latin typeface="Georgia"/>
              <a:ea typeface="Georgia"/>
              <a:cs typeface="Georgia"/>
              <a:sym typeface="Georgia"/>
            </a:endParaRPr>
          </a:p>
          <a:p>
            <a:pPr indent="-330200" lvl="0" marL="457200" rtl="0" algn="l">
              <a:spcBef>
                <a:spcPts val="0"/>
              </a:spcBef>
              <a:spcAft>
                <a:spcPts val="0"/>
              </a:spcAft>
              <a:buClr>
                <a:srgbClr val="E4E5B8"/>
              </a:buClr>
              <a:buSzPts val="1600"/>
              <a:buFont typeface="Georgia"/>
              <a:buChar char="●"/>
            </a:pPr>
            <a:r>
              <a:rPr lang="en" sz="1600">
                <a:solidFill>
                  <a:srgbClr val="E4E5B8"/>
                </a:solidFill>
                <a:latin typeface="Georgia"/>
                <a:ea typeface="Georgia"/>
                <a:cs typeface="Georgia"/>
                <a:sym typeface="Georgia"/>
              </a:rPr>
              <a:t>Ultra-Leftism’s primary policy is that of </a:t>
            </a:r>
            <a:r>
              <a:rPr b="1" lang="en" sz="1600">
                <a:solidFill>
                  <a:srgbClr val="E4E5B8"/>
                </a:solidFill>
                <a:latin typeface="Georgia"/>
                <a:ea typeface="Georgia"/>
                <a:cs typeface="Georgia"/>
                <a:sym typeface="Georgia"/>
              </a:rPr>
              <a:t>sectarianism</a:t>
            </a:r>
            <a:r>
              <a:rPr lang="en" sz="1600">
                <a:solidFill>
                  <a:srgbClr val="E4E5B8"/>
                </a:solidFill>
                <a:latin typeface="Georgia"/>
                <a:ea typeface="Georgia"/>
                <a:cs typeface="Georgia"/>
                <a:sym typeface="Georgia"/>
              </a:rPr>
              <a:t>; </a:t>
            </a:r>
            <a:r>
              <a:rPr i="1" lang="en" sz="1600">
                <a:solidFill>
                  <a:srgbClr val="E4E5B8"/>
                </a:solidFill>
                <a:latin typeface="Georgia"/>
                <a:ea typeface="Georgia"/>
                <a:cs typeface="Georgia"/>
                <a:sym typeface="Georgia"/>
              </a:rPr>
              <a:t>the incorrect policy, or correct policy incorrectly applied, which tends to isolate the Communists from the masses, leaving them to few in number, a “sect”. (From Marxists Glossary)</a:t>
            </a:r>
            <a:endParaRPr i="1" sz="1600">
              <a:solidFill>
                <a:srgbClr val="E4E5B8"/>
              </a:solidFill>
              <a:latin typeface="Georgia"/>
              <a:ea typeface="Georgia"/>
              <a:cs typeface="Georgia"/>
              <a:sym typeface="Georgia"/>
            </a:endParaRPr>
          </a:p>
          <a:p>
            <a:pPr indent="0" lvl="0" marL="0" rtl="0" algn="l">
              <a:spcBef>
                <a:spcPts val="0"/>
              </a:spcBef>
              <a:spcAft>
                <a:spcPts val="0"/>
              </a:spcAft>
              <a:buNone/>
            </a:pPr>
            <a:r>
              <a:t/>
            </a:r>
            <a:endParaRPr sz="1600">
              <a:solidFill>
                <a:srgbClr val="E4E5B8"/>
              </a:solidFill>
              <a:latin typeface="Georgia"/>
              <a:ea typeface="Georgia"/>
              <a:cs typeface="Georgia"/>
              <a:sym typeface="Georgia"/>
            </a:endParaRPr>
          </a:p>
          <a:p>
            <a:pPr indent="-330200" lvl="0" marL="457200" rtl="0" algn="l">
              <a:spcBef>
                <a:spcPts val="0"/>
              </a:spcBef>
              <a:spcAft>
                <a:spcPts val="0"/>
              </a:spcAft>
              <a:buClr>
                <a:srgbClr val="E4E5B8"/>
              </a:buClr>
              <a:buSzPts val="1600"/>
              <a:buFont typeface="Georgia"/>
              <a:buChar char="●"/>
            </a:pPr>
            <a:r>
              <a:rPr lang="en" sz="1600">
                <a:solidFill>
                  <a:srgbClr val="E4E5B8"/>
                </a:solidFill>
                <a:latin typeface="Georgia"/>
                <a:ea typeface="Georgia"/>
                <a:cs typeface="Georgia"/>
                <a:sym typeface="Georgia"/>
              </a:rPr>
              <a:t>Also known as </a:t>
            </a:r>
            <a:r>
              <a:rPr b="1" i="1" lang="en" sz="1600">
                <a:solidFill>
                  <a:srgbClr val="E4E5B8"/>
                </a:solidFill>
                <a:latin typeface="Georgia"/>
                <a:ea typeface="Georgia"/>
                <a:cs typeface="Georgia"/>
                <a:sym typeface="Georgia"/>
              </a:rPr>
              <a:t>Left Wing Communism</a:t>
            </a:r>
            <a:r>
              <a:rPr lang="en" sz="1600">
                <a:solidFill>
                  <a:srgbClr val="E4E5B8"/>
                </a:solidFill>
                <a:latin typeface="Georgia"/>
                <a:ea typeface="Georgia"/>
                <a:cs typeface="Georgia"/>
                <a:sym typeface="Georgia"/>
              </a:rPr>
              <a:t>, as in the title of Lenin’s work on the subject, </a:t>
            </a:r>
            <a:r>
              <a:rPr i="1" lang="en" sz="1600" u="sng">
                <a:solidFill>
                  <a:srgbClr val="E4E5B8"/>
                </a:solidFill>
                <a:latin typeface="Georgia"/>
                <a:ea typeface="Georgia"/>
                <a:cs typeface="Georgia"/>
                <a:sym typeface="Georgia"/>
              </a:rPr>
              <a:t>Left Wing Communism: An Infantile Disorder</a:t>
            </a:r>
            <a:r>
              <a:rPr lang="en" sz="1600">
                <a:solidFill>
                  <a:srgbClr val="E4E5B8"/>
                </a:solidFill>
                <a:latin typeface="Georgia"/>
                <a:ea typeface="Georgia"/>
                <a:cs typeface="Georgia"/>
                <a:sym typeface="Georgia"/>
              </a:rPr>
              <a:t>, published in June of 1920</a:t>
            </a:r>
            <a:endParaRPr sz="1600">
              <a:solidFill>
                <a:srgbClr val="E4E5B8"/>
              </a:solidFill>
              <a:latin typeface="Georgia"/>
              <a:ea typeface="Georgia"/>
              <a:cs typeface="Georgia"/>
              <a:sym typeface="Georgia"/>
            </a:endParaRPr>
          </a:p>
        </p:txBody>
      </p:sp>
      <p:pic>
        <p:nvPicPr>
          <p:cNvPr id="85" name="Google Shape;85;p17"/>
          <p:cNvPicPr preferRelativeResize="0"/>
          <p:nvPr/>
        </p:nvPicPr>
        <p:blipFill>
          <a:blip r:embed="rId4">
            <a:alphaModFix/>
          </a:blip>
          <a:stretch>
            <a:fillRect/>
          </a:stretch>
        </p:blipFill>
        <p:spPr>
          <a:xfrm>
            <a:off x="6630625" y="1427550"/>
            <a:ext cx="2277200" cy="3415800"/>
          </a:xfrm>
          <a:prstGeom prst="rect">
            <a:avLst/>
          </a:prstGeom>
          <a:noFill/>
          <a:ln>
            <a:noFill/>
          </a:ln>
          <a:effectLst>
            <a:outerShdw blurRad="34290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What is Ultra-Leftism?</a:t>
            </a:r>
            <a:endParaRPr>
              <a:solidFill>
                <a:srgbClr val="E4E5B8"/>
              </a:solidFill>
              <a:latin typeface="Georgia"/>
              <a:ea typeface="Georgia"/>
              <a:cs typeface="Georgia"/>
              <a:sym typeface="Georgia"/>
            </a:endParaRPr>
          </a:p>
        </p:txBody>
      </p:sp>
      <p:pic>
        <p:nvPicPr>
          <p:cNvPr id="92" name="Google Shape;92;p1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93" name="Google Shape;93;p18"/>
          <p:cNvSpPr txBox="1"/>
          <p:nvPr/>
        </p:nvSpPr>
        <p:spPr>
          <a:xfrm>
            <a:off x="406550" y="1288350"/>
            <a:ext cx="6061800" cy="3694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E4E5B8"/>
              </a:buClr>
              <a:buSzPts val="2000"/>
              <a:buFont typeface="Georgia"/>
              <a:buChar char="●"/>
            </a:pPr>
            <a:r>
              <a:rPr b="1" i="1" lang="en" sz="2000">
                <a:solidFill>
                  <a:srgbClr val="E4E5B8"/>
                </a:solidFill>
                <a:latin typeface="Georgia"/>
                <a:ea typeface="Georgia"/>
                <a:cs typeface="Georgia"/>
                <a:sym typeface="Georgia"/>
              </a:rPr>
              <a:t>Ultra-Leftism </a:t>
            </a:r>
            <a:r>
              <a:rPr lang="en" sz="2000">
                <a:solidFill>
                  <a:srgbClr val="E4E5B8"/>
                </a:solidFill>
                <a:latin typeface="Georgia"/>
                <a:ea typeface="Georgia"/>
                <a:cs typeface="Georgia"/>
                <a:sym typeface="Georgia"/>
              </a:rPr>
              <a:t>is a </a:t>
            </a:r>
            <a:r>
              <a:rPr b="1" lang="en" sz="2000">
                <a:solidFill>
                  <a:srgbClr val="E4E5B8"/>
                </a:solidFill>
                <a:latin typeface="Georgia"/>
                <a:ea typeface="Georgia"/>
                <a:cs typeface="Georgia"/>
                <a:sym typeface="Georgia"/>
              </a:rPr>
              <a:t>Left-Wing deviation</a:t>
            </a:r>
            <a:r>
              <a:rPr lang="en" sz="2000">
                <a:solidFill>
                  <a:srgbClr val="E4E5B8"/>
                </a:solidFill>
                <a:latin typeface="Georgia"/>
                <a:ea typeface="Georgia"/>
                <a:cs typeface="Georgia"/>
                <a:sym typeface="Georgia"/>
              </a:rPr>
              <a:t> from Marxism-Leninism.</a:t>
            </a:r>
            <a:endParaRPr sz="2000">
              <a:solidFill>
                <a:srgbClr val="E4E5B8"/>
              </a:solidFill>
              <a:latin typeface="Georgia"/>
              <a:ea typeface="Georgia"/>
              <a:cs typeface="Georgia"/>
              <a:sym typeface="Georgia"/>
            </a:endParaRPr>
          </a:p>
          <a:p>
            <a:pPr indent="0" lvl="0" marL="0" rtl="0" algn="l">
              <a:spcBef>
                <a:spcPts val="0"/>
              </a:spcBef>
              <a:spcAft>
                <a:spcPts val="0"/>
              </a:spcAft>
              <a:buNone/>
            </a:pPr>
            <a:r>
              <a:t/>
            </a:r>
            <a:endParaRPr sz="2000">
              <a:solidFill>
                <a:srgbClr val="E4E5B8"/>
              </a:solidFill>
              <a:latin typeface="Georgia"/>
              <a:ea typeface="Georgia"/>
              <a:cs typeface="Georgia"/>
              <a:sym typeface="Georgia"/>
            </a:endParaRPr>
          </a:p>
          <a:p>
            <a:pPr indent="-355600" lvl="0" marL="457200" rtl="0" algn="l">
              <a:spcBef>
                <a:spcPts val="0"/>
              </a:spcBef>
              <a:spcAft>
                <a:spcPts val="0"/>
              </a:spcAft>
              <a:buClr>
                <a:srgbClr val="E4E5B8"/>
              </a:buClr>
              <a:buSzPts val="2000"/>
              <a:buFont typeface="Georgia"/>
              <a:buChar char="●"/>
            </a:pPr>
            <a:r>
              <a:rPr b="1" i="1" lang="en" sz="2000" u="sng">
                <a:solidFill>
                  <a:srgbClr val="E4E5B8"/>
                </a:solidFill>
                <a:latin typeface="Georgia"/>
                <a:ea typeface="Georgia"/>
                <a:cs typeface="Georgia"/>
                <a:sym typeface="Georgia"/>
              </a:rPr>
              <a:t>The Marxist Glossary</a:t>
            </a:r>
            <a:r>
              <a:rPr lang="en" sz="2000">
                <a:solidFill>
                  <a:srgbClr val="E4E5B8"/>
                </a:solidFill>
                <a:latin typeface="Georgia"/>
                <a:ea typeface="Georgia"/>
                <a:cs typeface="Georgia"/>
                <a:sym typeface="Georgia"/>
              </a:rPr>
              <a:t> by L. Harry Gould describes </a:t>
            </a:r>
            <a:r>
              <a:rPr b="1" lang="en" sz="2000">
                <a:solidFill>
                  <a:srgbClr val="E4E5B8"/>
                </a:solidFill>
                <a:latin typeface="Georgia"/>
                <a:ea typeface="Georgia"/>
                <a:cs typeface="Georgia"/>
                <a:sym typeface="Georgia"/>
              </a:rPr>
              <a:t>Left-Wing Deviation</a:t>
            </a:r>
            <a:r>
              <a:rPr lang="en" sz="2000">
                <a:solidFill>
                  <a:srgbClr val="E4E5B8"/>
                </a:solidFill>
                <a:latin typeface="Georgia"/>
                <a:ea typeface="Georgia"/>
                <a:cs typeface="Georgia"/>
                <a:sym typeface="Georgia"/>
              </a:rPr>
              <a:t> as:</a:t>
            </a:r>
            <a:endParaRPr sz="2000">
              <a:solidFill>
                <a:srgbClr val="E4E5B8"/>
              </a:solidFill>
              <a:latin typeface="Georgia"/>
              <a:ea typeface="Georgia"/>
              <a:cs typeface="Georgia"/>
              <a:sym typeface="Georgia"/>
            </a:endParaRPr>
          </a:p>
          <a:p>
            <a:pPr indent="0" lvl="0" marL="457200" rtl="0" algn="l">
              <a:spcBef>
                <a:spcPts val="0"/>
              </a:spcBef>
              <a:spcAft>
                <a:spcPts val="0"/>
              </a:spcAft>
              <a:buNone/>
            </a:pPr>
            <a:r>
              <a:t/>
            </a:r>
            <a:endParaRPr sz="2000">
              <a:solidFill>
                <a:srgbClr val="E4E5B8"/>
              </a:solidFill>
              <a:latin typeface="Georgia"/>
              <a:ea typeface="Georgia"/>
              <a:cs typeface="Georgia"/>
              <a:sym typeface="Georgia"/>
            </a:endParaRPr>
          </a:p>
          <a:p>
            <a:pPr indent="457200" lvl="0" marL="457200" rtl="0" algn="l">
              <a:spcBef>
                <a:spcPts val="0"/>
              </a:spcBef>
              <a:spcAft>
                <a:spcPts val="0"/>
              </a:spcAft>
              <a:buNone/>
            </a:pPr>
            <a:r>
              <a:rPr i="1" lang="en" sz="1800">
                <a:solidFill>
                  <a:srgbClr val="E4E5B8"/>
                </a:solidFill>
                <a:latin typeface="Georgia"/>
                <a:ea typeface="Georgia"/>
                <a:cs typeface="Georgia"/>
                <a:sym typeface="Georgia"/>
              </a:rPr>
              <a:t>“An overestimation of the power of the capitalists, i.e., an </a:t>
            </a:r>
            <a:r>
              <a:rPr i="1" lang="en" sz="1800">
                <a:solidFill>
                  <a:srgbClr val="E4E5B8"/>
                </a:solidFill>
                <a:latin typeface="Georgia"/>
                <a:ea typeface="Georgia"/>
                <a:cs typeface="Georgia"/>
                <a:sym typeface="Georgia"/>
              </a:rPr>
              <a:t>absence</a:t>
            </a:r>
            <a:r>
              <a:rPr i="1" lang="en" sz="1800">
                <a:solidFill>
                  <a:srgbClr val="E4E5B8"/>
                </a:solidFill>
                <a:latin typeface="Georgia"/>
                <a:ea typeface="Georgia"/>
                <a:cs typeface="Georgia"/>
                <a:sym typeface="Georgia"/>
              </a:rPr>
              <a:t> of faith in the capacity of the workers for successful struggle against capitalism, resulting in failure to organize and lead the struggle, and hence “adventurism” and the “superman” leaps in the sphere of policy.”</a:t>
            </a:r>
            <a:endParaRPr i="1" sz="1800">
              <a:solidFill>
                <a:srgbClr val="E4E5B8"/>
              </a:solidFill>
              <a:latin typeface="Georgia"/>
              <a:ea typeface="Georgia"/>
              <a:cs typeface="Georgia"/>
              <a:sym typeface="Georgia"/>
            </a:endParaRPr>
          </a:p>
        </p:txBody>
      </p:sp>
      <p:pic>
        <p:nvPicPr>
          <p:cNvPr id="94" name="Google Shape;94;p18"/>
          <p:cNvPicPr preferRelativeResize="0"/>
          <p:nvPr/>
        </p:nvPicPr>
        <p:blipFill>
          <a:blip r:embed="rId4">
            <a:alphaModFix/>
          </a:blip>
          <a:stretch>
            <a:fillRect/>
          </a:stretch>
        </p:blipFill>
        <p:spPr>
          <a:xfrm>
            <a:off x="6515251" y="1288350"/>
            <a:ext cx="2392574" cy="3588875"/>
          </a:xfrm>
          <a:prstGeom prst="rect">
            <a:avLst/>
          </a:prstGeom>
          <a:noFill/>
          <a:ln>
            <a:noFill/>
          </a:ln>
          <a:effectLst>
            <a:outerShdw blurRad="414338"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What is Ultra-Leftism?</a:t>
            </a:r>
            <a:endParaRPr>
              <a:solidFill>
                <a:srgbClr val="E4E5B8"/>
              </a:solidFill>
              <a:latin typeface="Georgia"/>
              <a:ea typeface="Georgia"/>
              <a:cs typeface="Georgia"/>
              <a:sym typeface="Georgia"/>
            </a:endParaRPr>
          </a:p>
        </p:txBody>
      </p:sp>
      <p:pic>
        <p:nvPicPr>
          <p:cNvPr id="101" name="Google Shape;101;p1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02" name="Google Shape;102;p19"/>
          <p:cNvSpPr txBox="1"/>
          <p:nvPr/>
        </p:nvSpPr>
        <p:spPr>
          <a:xfrm>
            <a:off x="406550" y="1239975"/>
            <a:ext cx="60618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E4E5B8"/>
                </a:solidFill>
                <a:latin typeface="Georgia"/>
                <a:ea typeface="Georgia"/>
                <a:cs typeface="Georgia"/>
                <a:sym typeface="Georgia"/>
              </a:rPr>
              <a:t>Examples of Ultra-Leftist ideologies include:</a:t>
            </a:r>
            <a:endParaRPr sz="2000">
              <a:solidFill>
                <a:srgbClr val="E4E5B8"/>
              </a:solidFill>
              <a:latin typeface="Georgia"/>
              <a:ea typeface="Georgia"/>
              <a:cs typeface="Georgia"/>
              <a:sym typeface="Georgia"/>
            </a:endParaRPr>
          </a:p>
          <a:p>
            <a:pPr indent="0" lvl="0" marL="0" rtl="0" algn="l">
              <a:spcBef>
                <a:spcPts val="0"/>
              </a:spcBef>
              <a:spcAft>
                <a:spcPts val="0"/>
              </a:spcAft>
              <a:buNone/>
            </a:pPr>
            <a:r>
              <a:t/>
            </a:r>
            <a:endParaRPr sz="2000">
              <a:solidFill>
                <a:srgbClr val="E4E5B8"/>
              </a:solidFill>
              <a:latin typeface="Georgia"/>
              <a:ea typeface="Georgia"/>
              <a:cs typeface="Georgia"/>
              <a:sym typeface="Georgia"/>
            </a:endParaRPr>
          </a:p>
          <a:p>
            <a:pPr indent="-355600" lvl="0" marL="457200" rtl="0" algn="l">
              <a:spcBef>
                <a:spcPts val="0"/>
              </a:spcBef>
              <a:spcAft>
                <a:spcPts val="0"/>
              </a:spcAft>
              <a:buClr>
                <a:srgbClr val="E4E5B8"/>
              </a:buClr>
              <a:buSzPts val="2000"/>
              <a:buFont typeface="Georgia"/>
              <a:buChar char="●"/>
            </a:pPr>
            <a:r>
              <a:rPr lang="en" sz="2000">
                <a:solidFill>
                  <a:srgbClr val="E4E5B8"/>
                </a:solidFill>
                <a:latin typeface="Georgia"/>
                <a:ea typeface="Georgia"/>
                <a:cs typeface="Georgia"/>
                <a:sym typeface="Georgia"/>
              </a:rPr>
              <a:t>Anarchism/”Anarcho-Communism”/</a:t>
            </a:r>
            <a:endParaRPr sz="2000">
              <a:solidFill>
                <a:srgbClr val="E4E5B8"/>
              </a:solidFill>
              <a:latin typeface="Georgia"/>
              <a:ea typeface="Georgia"/>
              <a:cs typeface="Georgia"/>
              <a:sym typeface="Georgia"/>
            </a:endParaRPr>
          </a:p>
          <a:p>
            <a:pPr indent="0" lvl="0" marL="457200" rtl="0" algn="l">
              <a:spcBef>
                <a:spcPts val="0"/>
              </a:spcBef>
              <a:spcAft>
                <a:spcPts val="0"/>
              </a:spcAft>
              <a:buNone/>
            </a:pPr>
            <a:r>
              <a:rPr lang="en" sz="2000">
                <a:solidFill>
                  <a:srgbClr val="E4E5B8"/>
                </a:solidFill>
                <a:latin typeface="Georgia"/>
                <a:ea typeface="Georgia"/>
                <a:cs typeface="Georgia"/>
                <a:sym typeface="Georgia"/>
              </a:rPr>
              <a:t>Anarcho-Syndicalism/Etc</a:t>
            </a:r>
            <a:endParaRPr sz="2000">
              <a:solidFill>
                <a:srgbClr val="E4E5B8"/>
              </a:solidFill>
              <a:latin typeface="Georgia"/>
              <a:ea typeface="Georgia"/>
              <a:cs typeface="Georgia"/>
              <a:sym typeface="Georgia"/>
            </a:endParaRPr>
          </a:p>
          <a:p>
            <a:pPr indent="0" lvl="0" marL="0" rtl="0" algn="l">
              <a:spcBef>
                <a:spcPts val="0"/>
              </a:spcBef>
              <a:spcAft>
                <a:spcPts val="0"/>
              </a:spcAft>
              <a:buNone/>
            </a:pPr>
            <a:r>
              <a:t/>
            </a:r>
            <a:endParaRPr sz="2000">
              <a:solidFill>
                <a:srgbClr val="E4E5B8"/>
              </a:solidFill>
              <a:latin typeface="Georgia"/>
              <a:ea typeface="Georgia"/>
              <a:cs typeface="Georgia"/>
              <a:sym typeface="Georgia"/>
            </a:endParaRPr>
          </a:p>
          <a:p>
            <a:pPr indent="-355600" lvl="0" marL="457200" rtl="0" algn="l">
              <a:spcBef>
                <a:spcPts val="0"/>
              </a:spcBef>
              <a:spcAft>
                <a:spcPts val="0"/>
              </a:spcAft>
              <a:buClr>
                <a:srgbClr val="E4E5B8"/>
              </a:buClr>
              <a:buSzPts val="2000"/>
              <a:buFont typeface="Georgia"/>
              <a:buChar char="●"/>
            </a:pPr>
            <a:r>
              <a:rPr lang="en" sz="2000">
                <a:solidFill>
                  <a:srgbClr val="E4E5B8"/>
                </a:solidFill>
                <a:latin typeface="Georgia"/>
                <a:ea typeface="Georgia"/>
                <a:cs typeface="Georgia"/>
                <a:sym typeface="Georgia"/>
              </a:rPr>
              <a:t>Maoism/”Marxism-Leninism-Maoism”/</a:t>
            </a:r>
            <a:endParaRPr sz="2000">
              <a:solidFill>
                <a:srgbClr val="E4E5B8"/>
              </a:solidFill>
              <a:latin typeface="Georgia"/>
              <a:ea typeface="Georgia"/>
              <a:cs typeface="Georgia"/>
              <a:sym typeface="Georgia"/>
            </a:endParaRPr>
          </a:p>
          <a:p>
            <a:pPr indent="0" lvl="0" marL="457200" rtl="0" algn="l">
              <a:spcBef>
                <a:spcPts val="0"/>
              </a:spcBef>
              <a:spcAft>
                <a:spcPts val="0"/>
              </a:spcAft>
              <a:buNone/>
            </a:pPr>
            <a:r>
              <a:rPr lang="en" sz="2000">
                <a:solidFill>
                  <a:srgbClr val="E4E5B8"/>
                </a:solidFill>
                <a:latin typeface="Georgia"/>
                <a:ea typeface="Georgia"/>
                <a:cs typeface="Georgia"/>
                <a:sym typeface="Georgia"/>
              </a:rPr>
              <a:t>Gonzalo Thought</a:t>
            </a:r>
            <a:endParaRPr sz="2000">
              <a:solidFill>
                <a:srgbClr val="E4E5B8"/>
              </a:solidFill>
              <a:latin typeface="Georgia"/>
              <a:ea typeface="Georgia"/>
              <a:cs typeface="Georgia"/>
              <a:sym typeface="Georgia"/>
            </a:endParaRPr>
          </a:p>
          <a:p>
            <a:pPr indent="0" lvl="0" marL="0" rtl="0" algn="l">
              <a:spcBef>
                <a:spcPts val="0"/>
              </a:spcBef>
              <a:spcAft>
                <a:spcPts val="0"/>
              </a:spcAft>
              <a:buNone/>
            </a:pPr>
            <a:r>
              <a:t/>
            </a:r>
            <a:endParaRPr sz="2000">
              <a:solidFill>
                <a:srgbClr val="E4E5B8"/>
              </a:solidFill>
              <a:latin typeface="Georgia"/>
              <a:ea typeface="Georgia"/>
              <a:cs typeface="Georgia"/>
              <a:sym typeface="Georgia"/>
            </a:endParaRPr>
          </a:p>
          <a:p>
            <a:pPr indent="-355600" lvl="0" marL="457200" rtl="0" algn="l">
              <a:spcBef>
                <a:spcPts val="0"/>
              </a:spcBef>
              <a:spcAft>
                <a:spcPts val="0"/>
              </a:spcAft>
              <a:buClr>
                <a:srgbClr val="E4E5B8"/>
              </a:buClr>
              <a:buSzPts val="2000"/>
              <a:buFont typeface="Georgia"/>
              <a:buChar char="●"/>
            </a:pPr>
            <a:r>
              <a:rPr lang="en" sz="2000">
                <a:solidFill>
                  <a:srgbClr val="E4E5B8"/>
                </a:solidFill>
                <a:latin typeface="Georgia"/>
                <a:ea typeface="Georgia"/>
                <a:cs typeface="Georgia"/>
                <a:sym typeface="Georgia"/>
              </a:rPr>
              <a:t>Trotskyism</a:t>
            </a:r>
            <a:endParaRPr sz="2000">
              <a:solidFill>
                <a:srgbClr val="E4E5B8"/>
              </a:solidFill>
              <a:latin typeface="Georgia"/>
              <a:ea typeface="Georgia"/>
              <a:cs typeface="Georgia"/>
              <a:sym typeface="Georgia"/>
            </a:endParaRPr>
          </a:p>
          <a:p>
            <a:pPr indent="0" lvl="0" marL="457200" rtl="0" algn="l">
              <a:spcBef>
                <a:spcPts val="0"/>
              </a:spcBef>
              <a:spcAft>
                <a:spcPts val="0"/>
              </a:spcAft>
              <a:buNone/>
            </a:pPr>
            <a:r>
              <a:t/>
            </a:r>
            <a:endParaRPr sz="2000">
              <a:solidFill>
                <a:srgbClr val="E4E5B8"/>
              </a:solidFill>
              <a:latin typeface="Georgia"/>
              <a:ea typeface="Georgia"/>
              <a:cs typeface="Georgia"/>
              <a:sym typeface="Georgia"/>
            </a:endParaRPr>
          </a:p>
          <a:p>
            <a:pPr indent="-355600" lvl="0" marL="457200" rtl="0" algn="l">
              <a:spcBef>
                <a:spcPts val="0"/>
              </a:spcBef>
              <a:spcAft>
                <a:spcPts val="0"/>
              </a:spcAft>
              <a:buClr>
                <a:srgbClr val="E4E5B8"/>
              </a:buClr>
              <a:buSzPts val="2000"/>
              <a:buFont typeface="Georgia"/>
              <a:buChar char="●"/>
            </a:pPr>
            <a:r>
              <a:rPr lang="en" sz="2000">
                <a:solidFill>
                  <a:srgbClr val="E4E5B8"/>
                </a:solidFill>
                <a:latin typeface="Georgia"/>
                <a:ea typeface="Georgia"/>
                <a:cs typeface="Georgia"/>
                <a:sym typeface="Georgia"/>
              </a:rPr>
              <a:t>New Leftism</a:t>
            </a:r>
            <a:endParaRPr sz="2000">
              <a:solidFill>
                <a:srgbClr val="E4E5B8"/>
              </a:solidFill>
              <a:latin typeface="Georgia"/>
              <a:ea typeface="Georgia"/>
              <a:cs typeface="Georgia"/>
              <a:sym typeface="Georgia"/>
            </a:endParaRPr>
          </a:p>
        </p:txBody>
      </p:sp>
      <p:pic>
        <p:nvPicPr>
          <p:cNvPr id="103" name="Google Shape;103;p19"/>
          <p:cNvPicPr preferRelativeResize="0"/>
          <p:nvPr/>
        </p:nvPicPr>
        <p:blipFill>
          <a:blip r:embed="rId4">
            <a:alphaModFix/>
          </a:blip>
          <a:stretch>
            <a:fillRect/>
          </a:stretch>
        </p:blipFill>
        <p:spPr>
          <a:xfrm>
            <a:off x="5904462" y="1623999"/>
            <a:ext cx="947748" cy="947748"/>
          </a:xfrm>
          <a:prstGeom prst="rect">
            <a:avLst/>
          </a:prstGeom>
          <a:noFill/>
          <a:ln>
            <a:noFill/>
          </a:ln>
          <a:effectLst>
            <a:outerShdw blurRad="857250" rotWithShape="0" algn="bl" dir="5400000" dist="19050">
              <a:srgbClr val="000000">
                <a:alpha val="50000"/>
              </a:srgbClr>
            </a:outerShdw>
          </a:effectLst>
        </p:spPr>
      </p:pic>
      <p:pic>
        <p:nvPicPr>
          <p:cNvPr id="104" name="Google Shape;104;p19"/>
          <p:cNvPicPr preferRelativeResize="0"/>
          <p:nvPr/>
        </p:nvPicPr>
        <p:blipFill>
          <a:blip r:embed="rId5">
            <a:alphaModFix/>
          </a:blip>
          <a:stretch>
            <a:fillRect/>
          </a:stretch>
        </p:blipFill>
        <p:spPr>
          <a:xfrm>
            <a:off x="7175365" y="1624000"/>
            <a:ext cx="1421338" cy="947752"/>
          </a:xfrm>
          <a:prstGeom prst="rect">
            <a:avLst/>
          </a:prstGeom>
          <a:noFill/>
          <a:ln>
            <a:noFill/>
          </a:ln>
          <a:effectLst>
            <a:outerShdw blurRad="542925" rotWithShape="0" algn="bl" dir="5400000" dist="19050">
              <a:srgbClr val="000000">
                <a:alpha val="50000"/>
              </a:srgbClr>
            </a:outerShdw>
          </a:effectLst>
        </p:spPr>
      </p:pic>
      <p:pic>
        <p:nvPicPr>
          <p:cNvPr id="105" name="Google Shape;105;p19"/>
          <p:cNvPicPr preferRelativeResize="0"/>
          <p:nvPr/>
        </p:nvPicPr>
        <p:blipFill>
          <a:blip r:embed="rId6">
            <a:alphaModFix/>
          </a:blip>
          <a:stretch>
            <a:fillRect/>
          </a:stretch>
        </p:blipFill>
        <p:spPr>
          <a:xfrm>
            <a:off x="5639525" y="2714275"/>
            <a:ext cx="1477619" cy="947750"/>
          </a:xfrm>
          <a:prstGeom prst="rect">
            <a:avLst/>
          </a:prstGeom>
          <a:noFill/>
          <a:ln>
            <a:noFill/>
          </a:ln>
          <a:effectLst>
            <a:outerShdw blurRad="500063" rotWithShape="0" algn="bl" dir="5400000" dist="19050">
              <a:srgbClr val="000000">
                <a:alpha val="50000"/>
              </a:srgbClr>
            </a:outerShdw>
          </a:effectLst>
        </p:spPr>
      </p:pic>
      <p:pic>
        <p:nvPicPr>
          <p:cNvPr id="106" name="Google Shape;106;p19"/>
          <p:cNvPicPr preferRelativeResize="0"/>
          <p:nvPr/>
        </p:nvPicPr>
        <p:blipFill>
          <a:blip r:embed="rId7">
            <a:alphaModFix/>
          </a:blip>
          <a:stretch>
            <a:fillRect/>
          </a:stretch>
        </p:blipFill>
        <p:spPr>
          <a:xfrm>
            <a:off x="7412160" y="2714274"/>
            <a:ext cx="947749" cy="947750"/>
          </a:xfrm>
          <a:prstGeom prst="rect">
            <a:avLst/>
          </a:prstGeom>
          <a:noFill/>
          <a:ln>
            <a:noFill/>
          </a:ln>
          <a:effectLst>
            <a:outerShdw blurRad="57150" rotWithShape="0" algn="bl" dir="5400000" dist="19050">
              <a:srgbClr val="000000">
                <a:alpha val="50000"/>
              </a:srgbClr>
            </a:outerShdw>
          </a:effectLst>
        </p:spPr>
      </p:pic>
      <p:pic>
        <p:nvPicPr>
          <p:cNvPr id="107" name="Google Shape;107;p19"/>
          <p:cNvPicPr preferRelativeResize="0"/>
          <p:nvPr/>
        </p:nvPicPr>
        <p:blipFill>
          <a:blip r:embed="rId8">
            <a:alphaModFix/>
          </a:blip>
          <a:stretch>
            <a:fillRect/>
          </a:stretch>
        </p:blipFill>
        <p:spPr>
          <a:xfrm>
            <a:off x="5904462" y="3872123"/>
            <a:ext cx="947751" cy="1084339"/>
          </a:xfrm>
          <a:prstGeom prst="rect">
            <a:avLst/>
          </a:prstGeom>
          <a:noFill/>
          <a:ln>
            <a:noFill/>
          </a:ln>
          <a:effectLst>
            <a:outerShdw blurRad="385763" rotWithShape="0" algn="bl" dir="5400000" dist="19050">
              <a:srgbClr val="000000">
                <a:alpha val="50000"/>
              </a:srgbClr>
            </a:outerShdw>
          </a:effectLst>
        </p:spPr>
      </p:pic>
      <p:pic>
        <p:nvPicPr>
          <p:cNvPr id="108" name="Google Shape;108;p19"/>
          <p:cNvPicPr preferRelativeResize="0"/>
          <p:nvPr/>
        </p:nvPicPr>
        <p:blipFill>
          <a:blip r:embed="rId9">
            <a:alphaModFix/>
          </a:blip>
          <a:stretch>
            <a:fillRect/>
          </a:stretch>
        </p:blipFill>
        <p:spPr>
          <a:xfrm>
            <a:off x="7412150" y="3940400"/>
            <a:ext cx="947775" cy="9477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What is Ultra-Leftism?</a:t>
            </a:r>
            <a:endParaRPr>
              <a:solidFill>
                <a:srgbClr val="E4E5B8"/>
              </a:solidFill>
              <a:latin typeface="Georgia"/>
              <a:ea typeface="Georgia"/>
              <a:cs typeface="Georgia"/>
              <a:sym typeface="Georgia"/>
            </a:endParaRPr>
          </a:p>
        </p:txBody>
      </p:sp>
      <p:pic>
        <p:nvPicPr>
          <p:cNvPr id="115" name="Google Shape;115;p2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16" name="Google Shape;116;p20"/>
          <p:cNvSpPr txBox="1"/>
          <p:nvPr/>
        </p:nvSpPr>
        <p:spPr>
          <a:xfrm>
            <a:off x="406550" y="1101300"/>
            <a:ext cx="6061800" cy="401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E4E5B8"/>
                </a:solidFill>
                <a:latin typeface="Georgia"/>
                <a:ea typeface="Georgia"/>
                <a:cs typeface="Georgia"/>
                <a:sym typeface="Georgia"/>
              </a:rPr>
              <a:t>History of Ultra-Leftism - Origins: 1850’s-1920’s</a:t>
            </a:r>
            <a:endParaRPr sz="2000">
              <a:solidFill>
                <a:srgbClr val="E4E5B8"/>
              </a:solidFill>
              <a:latin typeface="Georgia"/>
              <a:ea typeface="Georgia"/>
              <a:cs typeface="Georgia"/>
              <a:sym typeface="Georgia"/>
            </a:endParaRPr>
          </a:p>
          <a:p>
            <a:pPr indent="0" lvl="0" marL="457200" rtl="0" algn="l">
              <a:spcBef>
                <a:spcPts val="0"/>
              </a:spcBef>
              <a:spcAft>
                <a:spcPts val="0"/>
              </a:spcAft>
              <a:buNone/>
            </a:pPr>
            <a:r>
              <a:t/>
            </a:r>
            <a:endParaRPr sz="1900">
              <a:solidFill>
                <a:srgbClr val="E4E5B8"/>
              </a:solidFill>
              <a:latin typeface="Georgia"/>
              <a:ea typeface="Georgia"/>
              <a:cs typeface="Georgia"/>
              <a:sym typeface="Georgia"/>
            </a:endParaRPr>
          </a:p>
          <a:p>
            <a:pPr indent="-323850" lvl="0" marL="457200" rtl="0" algn="l">
              <a:spcBef>
                <a:spcPts val="0"/>
              </a:spcBef>
              <a:spcAft>
                <a:spcPts val="0"/>
              </a:spcAft>
              <a:buClr>
                <a:srgbClr val="E4E5B8"/>
              </a:buClr>
              <a:buSzPts val="1500"/>
              <a:buFont typeface="Georgia"/>
              <a:buChar char="●"/>
            </a:pPr>
            <a:r>
              <a:rPr lang="en" sz="1500">
                <a:solidFill>
                  <a:srgbClr val="E4E5B8"/>
                </a:solidFill>
                <a:latin typeface="Georgia"/>
                <a:ea typeface="Georgia"/>
                <a:cs typeface="Georgia"/>
                <a:sym typeface="Georgia"/>
              </a:rPr>
              <a:t>The first ultra-leftist ideology was anarchism, which was not Marxist and was built on individualism, anti-statism, spontaneity and idealism. Modern Anarchism first came to being in the mid 1800’s with the ideas of philosophical anarchism, individualism and mutualism emerging. Marx gave these ideas critique in his time.</a:t>
            </a:r>
            <a:endParaRPr sz="1500">
              <a:solidFill>
                <a:srgbClr val="E4E5B8"/>
              </a:solidFill>
              <a:latin typeface="Georgia"/>
              <a:ea typeface="Georgia"/>
              <a:cs typeface="Georgia"/>
              <a:sym typeface="Georgia"/>
            </a:endParaRPr>
          </a:p>
          <a:p>
            <a:pPr indent="0" lvl="0" marL="914400" rtl="0" algn="l">
              <a:spcBef>
                <a:spcPts val="0"/>
              </a:spcBef>
              <a:spcAft>
                <a:spcPts val="0"/>
              </a:spcAft>
              <a:buNone/>
            </a:pPr>
            <a:r>
              <a:t/>
            </a:r>
            <a:endParaRPr sz="1500">
              <a:solidFill>
                <a:srgbClr val="E4E5B8"/>
              </a:solidFill>
              <a:latin typeface="Georgia"/>
              <a:ea typeface="Georgia"/>
              <a:cs typeface="Georgia"/>
              <a:sym typeface="Georgia"/>
            </a:endParaRPr>
          </a:p>
          <a:p>
            <a:pPr indent="-323850" lvl="0" marL="457200" rtl="0" algn="l">
              <a:spcBef>
                <a:spcPts val="0"/>
              </a:spcBef>
              <a:spcAft>
                <a:spcPts val="0"/>
              </a:spcAft>
              <a:buClr>
                <a:srgbClr val="E4E5B8"/>
              </a:buClr>
              <a:buSzPts val="1500"/>
              <a:buFont typeface="Georgia"/>
              <a:buChar char="●"/>
            </a:pPr>
            <a:r>
              <a:rPr lang="en" sz="1500">
                <a:solidFill>
                  <a:srgbClr val="E4E5B8"/>
                </a:solidFill>
                <a:latin typeface="Georgia"/>
                <a:ea typeface="Georgia"/>
                <a:cs typeface="Georgia"/>
                <a:sym typeface="Georgia"/>
              </a:rPr>
              <a:t>The term ultra-leftist originated in the 1920’s Dutch and German Workers Movement describing anti-Bolshevik forces that were also affiliated with anarchists.</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323850" lvl="0" marL="457200" rtl="0" algn="l">
              <a:spcBef>
                <a:spcPts val="0"/>
              </a:spcBef>
              <a:spcAft>
                <a:spcPts val="0"/>
              </a:spcAft>
              <a:buClr>
                <a:srgbClr val="E4E5B8"/>
              </a:buClr>
              <a:buSzPts val="1500"/>
              <a:buFont typeface="Georgia"/>
              <a:buChar char="●"/>
            </a:pPr>
            <a:r>
              <a:rPr lang="en" sz="1500">
                <a:solidFill>
                  <a:srgbClr val="E4E5B8"/>
                </a:solidFill>
                <a:latin typeface="Georgia"/>
                <a:ea typeface="Georgia"/>
                <a:cs typeface="Georgia"/>
                <a:sym typeface="Georgia"/>
              </a:rPr>
              <a:t>Ultra-Leftism was born of left-wing opposition in the Communist Parties in the 1910’s and 1920’s combined with the pre-existing anarchist movements.</a:t>
            </a:r>
            <a:endParaRPr sz="1500">
              <a:solidFill>
                <a:srgbClr val="E4E5B8"/>
              </a:solidFill>
              <a:latin typeface="Georgia"/>
              <a:ea typeface="Georgia"/>
              <a:cs typeface="Georgia"/>
              <a:sym typeface="Georgia"/>
            </a:endParaRPr>
          </a:p>
        </p:txBody>
      </p:sp>
      <p:pic>
        <p:nvPicPr>
          <p:cNvPr id="117" name="Google Shape;117;p20"/>
          <p:cNvPicPr preferRelativeResize="0"/>
          <p:nvPr/>
        </p:nvPicPr>
        <p:blipFill rotWithShape="1">
          <a:blip r:embed="rId4">
            <a:alphaModFix/>
          </a:blip>
          <a:srcRect b="0" l="12778" r="14324" t="0"/>
          <a:stretch/>
        </p:blipFill>
        <p:spPr>
          <a:xfrm>
            <a:off x="7008938" y="1489713"/>
            <a:ext cx="1679275" cy="2665121"/>
          </a:xfrm>
          <a:prstGeom prst="rect">
            <a:avLst/>
          </a:prstGeom>
          <a:noFill/>
          <a:ln>
            <a:noFill/>
          </a:ln>
        </p:spPr>
      </p:pic>
      <p:sp>
        <p:nvSpPr>
          <p:cNvPr id="118" name="Google Shape;118;p20"/>
          <p:cNvSpPr txBox="1"/>
          <p:nvPr/>
        </p:nvSpPr>
        <p:spPr>
          <a:xfrm>
            <a:off x="7008950" y="4154825"/>
            <a:ext cx="1778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E4E5B8"/>
                </a:solidFill>
                <a:latin typeface="Georgia"/>
                <a:ea typeface="Georgia"/>
                <a:cs typeface="Georgia"/>
                <a:sym typeface="Georgia"/>
              </a:rPr>
              <a:t>Mikhail Bakunin, a collectivist-anarchist philosopher </a:t>
            </a:r>
            <a:r>
              <a:rPr lang="en" sz="900">
                <a:solidFill>
                  <a:srgbClr val="E4E5B8"/>
                </a:solidFill>
                <a:latin typeface="Georgia"/>
                <a:ea typeface="Georgia"/>
                <a:cs typeface="Georgia"/>
                <a:sym typeface="Georgia"/>
              </a:rPr>
              <a:t>who</a:t>
            </a:r>
            <a:r>
              <a:rPr lang="en" sz="900">
                <a:solidFill>
                  <a:srgbClr val="E4E5B8"/>
                </a:solidFill>
                <a:latin typeface="Georgia"/>
                <a:ea typeface="Georgia"/>
                <a:cs typeface="Georgia"/>
                <a:sym typeface="Georgia"/>
              </a:rPr>
              <a:t> disagreed with Marxism.</a:t>
            </a:r>
            <a:endParaRPr sz="900">
              <a:solidFill>
                <a:srgbClr val="E4E5B8"/>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What is Ultra-Leftism?</a:t>
            </a:r>
            <a:endParaRPr>
              <a:solidFill>
                <a:srgbClr val="E4E5B8"/>
              </a:solidFill>
              <a:latin typeface="Georgia"/>
              <a:ea typeface="Georgia"/>
              <a:cs typeface="Georgia"/>
              <a:sym typeface="Georgia"/>
            </a:endParaRPr>
          </a:p>
        </p:txBody>
      </p:sp>
      <p:pic>
        <p:nvPicPr>
          <p:cNvPr id="125" name="Google Shape;125;p2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26" name="Google Shape;126;p21"/>
          <p:cNvSpPr txBox="1"/>
          <p:nvPr/>
        </p:nvSpPr>
        <p:spPr>
          <a:xfrm>
            <a:off x="258450" y="1101300"/>
            <a:ext cx="77304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E4E5B8"/>
                </a:solidFill>
                <a:latin typeface="Georgia"/>
                <a:ea typeface="Georgia"/>
                <a:cs typeface="Georgia"/>
                <a:sym typeface="Georgia"/>
              </a:rPr>
              <a:t>History of Ultra-Leftism - Trotsky and the Left Opposition</a:t>
            </a:r>
            <a:endParaRPr sz="2000">
              <a:solidFill>
                <a:srgbClr val="E4E5B8"/>
              </a:solidFill>
              <a:latin typeface="Georgia"/>
              <a:ea typeface="Georgia"/>
              <a:cs typeface="Georgia"/>
              <a:sym typeface="Georgia"/>
            </a:endParaRPr>
          </a:p>
          <a:p>
            <a:pPr indent="0" lvl="0" marL="457200" rtl="0" algn="l">
              <a:spcBef>
                <a:spcPts val="0"/>
              </a:spcBef>
              <a:spcAft>
                <a:spcPts val="0"/>
              </a:spcAft>
              <a:buNone/>
            </a:pPr>
            <a:r>
              <a:t/>
            </a:r>
            <a:endParaRPr sz="1800">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In 1923, </a:t>
            </a:r>
            <a:r>
              <a:rPr b="1" i="1" lang="en">
                <a:solidFill>
                  <a:srgbClr val="E4E5B8"/>
                </a:solidFill>
                <a:latin typeface="Georgia"/>
                <a:ea typeface="Georgia"/>
                <a:cs typeface="Georgia"/>
                <a:sym typeface="Georgia"/>
              </a:rPr>
              <a:t>Leon Trotsky</a:t>
            </a:r>
            <a:r>
              <a:rPr lang="en">
                <a:solidFill>
                  <a:srgbClr val="E4E5B8"/>
                </a:solidFill>
                <a:latin typeface="Georgia"/>
                <a:ea typeface="Georgia"/>
                <a:cs typeface="Georgia"/>
                <a:sym typeface="Georgia"/>
              </a:rPr>
              <a:t> formed the “</a:t>
            </a:r>
            <a:r>
              <a:rPr b="1" i="1" lang="en">
                <a:solidFill>
                  <a:srgbClr val="E4E5B8"/>
                </a:solidFill>
                <a:latin typeface="Georgia"/>
                <a:ea typeface="Georgia"/>
                <a:cs typeface="Georgia"/>
                <a:sym typeface="Georgia"/>
              </a:rPr>
              <a:t>Left Opposition</a:t>
            </a:r>
            <a:r>
              <a:rPr lang="en">
                <a:solidFill>
                  <a:srgbClr val="E4E5B8"/>
                </a:solidFill>
                <a:latin typeface="Georgia"/>
                <a:ea typeface="Georgia"/>
                <a:cs typeface="Georgia"/>
                <a:sym typeface="Georgia"/>
              </a:rPr>
              <a:t>” of the </a:t>
            </a:r>
            <a:r>
              <a:rPr b="1" lang="en">
                <a:solidFill>
                  <a:srgbClr val="E4E5B8"/>
                </a:solidFill>
                <a:latin typeface="Georgia"/>
                <a:ea typeface="Georgia"/>
                <a:cs typeface="Georgia"/>
                <a:sym typeface="Georgia"/>
              </a:rPr>
              <a:t>Russian Communist Party (Bolshevik). </a:t>
            </a:r>
            <a:r>
              <a:rPr lang="en">
                <a:solidFill>
                  <a:srgbClr val="E4E5B8"/>
                </a:solidFill>
                <a:latin typeface="Georgia"/>
                <a:ea typeface="Georgia"/>
                <a:cs typeface="Georgia"/>
                <a:sym typeface="Georgia"/>
              </a:rPr>
              <a:t>It</a:t>
            </a:r>
            <a:r>
              <a:rPr lang="en">
                <a:solidFill>
                  <a:srgbClr val="E4E5B8"/>
                </a:solidFill>
                <a:latin typeface="Georgia"/>
                <a:ea typeface="Georgia"/>
                <a:cs typeface="Georgia"/>
                <a:sym typeface="Georgia"/>
              </a:rPr>
              <a:t> was partially in opposition to “socialism in one country” and in support of Permanent Revolution, the idea of </a:t>
            </a:r>
            <a:r>
              <a:rPr lang="en">
                <a:solidFill>
                  <a:srgbClr val="E4E5B8"/>
                </a:solidFill>
                <a:latin typeface="Georgia"/>
                <a:ea typeface="Georgia"/>
                <a:cs typeface="Georgia"/>
                <a:sym typeface="Georgia"/>
              </a:rPr>
              <a:t>worldwide</a:t>
            </a:r>
            <a:r>
              <a:rPr lang="en">
                <a:solidFill>
                  <a:srgbClr val="E4E5B8"/>
                </a:solidFill>
                <a:latin typeface="Georgia"/>
                <a:ea typeface="Georgia"/>
                <a:cs typeface="Georgia"/>
                <a:sym typeface="Georgia"/>
              </a:rPr>
              <a:t> revolution all at once.</a:t>
            </a:r>
            <a:endParaRPr>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There was also a </a:t>
            </a:r>
            <a:r>
              <a:rPr b="1" i="1" lang="en">
                <a:solidFill>
                  <a:srgbClr val="E4E5B8"/>
                </a:solidFill>
                <a:latin typeface="Georgia"/>
                <a:ea typeface="Georgia"/>
                <a:cs typeface="Georgia"/>
                <a:sym typeface="Georgia"/>
              </a:rPr>
              <a:t>Right Opposition</a:t>
            </a:r>
            <a:r>
              <a:rPr lang="en">
                <a:solidFill>
                  <a:srgbClr val="E4E5B8"/>
                </a:solidFill>
                <a:latin typeface="Georgia"/>
                <a:ea typeface="Georgia"/>
                <a:cs typeface="Georgia"/>
                <a:sym typeface="Georgia"/>
              </a:rPr>
              <a:t> led by </a:t>
            </a:r>
            <a:r>
              <a:rPr b="1" i="1" lang="en">
                <a:solidFill>
                  <a:srgbClr val="E4E5B8"/>
                </a:solidFill>
                <a:latin typeface="Georgia"/>
                <a:ea typeface="Georgia"/>
                <a:cs typeface="Georgia"/>
                <a:sym typeface="Georgia"/>
              </a:rPr>
              <a:t>Nikolai </a:t>
            </a:r>
            <a:r>
              <a:rPr b="1" i="1" lang="en">
                <a:solidFill>
                  <a:srgbClr val="E4E5B8"/>
                </a:solidFill>
                <a:latin typeface="Georgia"/>
                <a:ea typeface="Georgia"/>
                <a:cs typeface="Georgia"/>
                <a:sym typeface="Georgia"/>
              </a:rPr>
              <a:t>Bukharin</a:t>
            </a:r>
            <a:r>
              <a:rPr lang="en">
                <a:solidFill>
                  <a:srgbClr val="E4E5B8"/>
                </a:solidFill>
                <a:latin typeface="Georgia"/>
                <a:ea typeface="Georgia"/>
                <a:cs typeface="Georgia"/>
                <a:sym typeface="Georgia"/>
              </a:rPr>
              <a:t>, which was a </a:t>
            </a:r>
            <a:r>
              <a:rPr b="1" i="1" lang="en">
                <a:solidFill>
                  <a:srgbClr val="E4E5B8"/>
                </a:solidFill>
                <a:latin typeface="Georgia"/>
                <a:ea typeface="Georgia"/>
                <a:cs typeface="Georgia"/>
                <a:sym typeface="Georgia"/>
              </a:rPr>
              <a:t>right-wing deviation</a:t>
            </a:r>
            <a:r>
              <a:rPr lang="en">
                <a:solidFill>
                  <a:srgbClr val="E4E5B8"/>
                </a:solidFill>
                <a:latin typeface="Georgia"/>
                <a:ea typeface="Georgia"/>
                <a:cs typeface="Georgia"/>
                <a:sym typeface="Georgia"/>
              </a:rPr>
              <a:t>. The Left and Right Oppositions both united to form the </a:t>
            </a:r>
            <a:r>
              <a:rPr b="1" i="1" lang="en">
                <a:solidFill>
                  <a:srgbClr val="E4E5B8"/>
                </a:solidFill>
                <a:latin typeface="Georgia"/>
                <a:ea typeface="Georgia"/>
                <a:cs typeface="Georgia"/>
                <a:sym typeface="Georgia"/>
              </a:rPr>
              <a:t>United Opposition</a:t>
            </a:r>
            <a:r>
              <a:rPr lang="en">
                <a:solidFill>
                  <a:srgbClr val="E4E5B8"/>
                </a:solidFill>
                <a:latin typeface="Georgia"/>
                <a:ea typeface="Georgia"/>
                <a:cs typeface="Georgia"/>
                <a:sym typeface="Georgia"/>
              </a:rPr>
              <a:t> in 1926, and both opposed the Stalin leadership and economic policy until the United Opposition was expelled at the 15th Party Congress in 1927 after Trotsky was expelled. Bukharin was later expelled in 1929.</a:t>
            </a:r>
            <a:endParaRPr>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The Trotskyist current affected the world communist movement, causing splits in parties all around the world and engendering anti-Sovietism in the communist movement. The </a:t>
            </a:r>
            <a:r>
              <a:rPr b="1" i="1" lang="en">
                <a:solidFill>
                  <a:srgbClr val="E4E5B8"/>
                </a:solidFill>
                <a:latin typeface="Georgia"/>
                <a:ea typeface="Georgia"/>
                <a:cs typeface="Georgia"/>
                <a:sym typeface="Georgia"/>
              </a:rPr>
              <a:t>International Left Opposition</a:t>
            </a:r>
            <a:r>
              <a:rPr lang="en">
                <a:solidFill>
                  <a:srgbClr val="E4E5B8"/>
                </a:solidFill>
                <a:latin typeface="Georgia"/>
                <a:ea typeface="Georgia"/>
                <a:cs typeface="Georgia"/>
                <a:sym typeface="Georgia"/>
              </a:rPr>
              <a:t> was formed by Trotsky in 1930, and later became the “</a:t>
            </a:r>
            <a:r>
              <a:rPr b="1" i="1" lang="en">
                <a:solidFill>
                  <a:srgbClr val="E4E5B8"/>
                </a:solidFill>
                <a:latin typeface="Georgia"/>
                <a:ea typeface="Georgia"/>
                <a:cs typeface="Georgia"/>
                <a:sym typeface="Georgia"/>
              </a:rPr>
              <a:t>Fourth International</a:t>
            </a:r>
            <a:r>
              <a:rPr lang="en">
                <a:solidFill>
                  <a:srgbClr val="E4E5B8"/>
                </a:solidFill>
                <a:latin typeface="Georgia"/>
                <a:ea typeface="Georgia"/>
                <a:cs typeface="Georgia"/>
                <a:sym typeface="Georgia"/>
              </a:rPr>
              <a:t>” rejecting the Bolshevik led Third International.</a:t>
            </a:r>
            <a:endParaRPr>
              <a:solidFill>
                <a:srgbClr val="E4E5B8"/>
              </a:solidFill>
              <a:latin typeface="Georgia"/>
              <a:ea typeface="Georgia"/>
              <a:cs typeface="Georgia"/>
              <a:sym typeface="Georgia"/>
            </a:endParaRPr>
          </a:p>
        </p:txBody>
      </p:sp>
      <p:pic>
        <p:nvPicPr>
          <p:cNvPr id="127" name="Google Shape;127;p21"/>
          <p:cNvPicPr preferRelativeResize="0"/>
          <p:nvPr/>
        </p:nvPicPr>
        <p:blipFill>
          <a:blip r:embed="rId4">
            <a:alphaModFix/>
          </a:blip>
          <a:stretch>
            <a:fillRect/>
          </a:stretch>
        </p:blipFill>
        <p:spPr>
          <a:xfrm>
            <a:off x="7776728" y="1220226"/>
            <a:ext cx="1131101" cy="1425575"/>
          </a:xfrm>
          <a:prstGeom prst="rect">
            <a:avLst/>
          </a:prstGeom>
          <a:noFill/>
          <a:ln>
            <a:noFill/>
          </a:ln>
        </p:spPr>
      </p:pic>
      <p:pic>
        <p:nvPicPr>
          <p:cNvPr id="128" name="Google Shape;128;p21"/>
          <p:cNvPicPr preferRelativeResize="0"/>
          <p:nvPr/>
        </p:nvPicPr>
        <p:blipFill>
          <a:blip r:embed="rId5">
            <a:alphaModFix/>
          </a:blip>
          <a:stretch>
            <a:fillRect/>
          </a:stretch>
        </p:blipFill>
        <p:spPr>
          <a:xfrm>
            <a:off x="7905750" y="3909925"/>
            <a:ext cx="962577" cy="11013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