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W5z8OgMfXXc?t=2360" TargetMode="External"/><Relationship Id="rId3" Type="http://schemas.openxmlformats.org/officeDocument/2006/relationships/hyperlink" Target="https://youtu.be/W5z8OgMfXXc?t=2544" TargetMode="External"/><Relationship Id="rId4" Type="http://schemas.openxmlformats.org/officeDocument/2006/relationships/hyperlink" Target="https://youtu.be/W5z8OgMfXXc?t=3293" TargetMode="External"/><Relationship Id="rId5" Type="http://schemas.openxmlformats.org/officeDocument/2006/relationships/hyperlink" Target="https://youtu.be/W5z8OgMfXXc?t=3671"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W5z8OgMfXXc"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W5z8OgMfXXc?t=538"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W5z8OgMfXXc?t=1099"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1b4a22de6c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1b4a22de6c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b4a22de6c0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b4a22de6c0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highlight>
                  <a:srgbClr val="00FF00"/>
                </a:highlight>
              </a:rPr>
              <a:t>Start:</a:t>
            </a:r>
            <a:endParaRPr>
              <a:solidFill>
                <a:schemeClr val="dk1"/>
              </a:solidFill>
              <a:highlight>
                <a:srgbClr val="00FF00"/>
              </a:highlight>
            </a:endParaRPr>
          </a:p>
          <a:p>
            <a:pPr indent="0" lvl="0" marL="0" rtl="0" algn="l">
              <a:lnSpc>
                <a:spcPct val="115000"/>
              </a:lnSpc>
              <a:spcBef>
                <a:spcPts val="0"/>
              </a:spcBef>
              <a:spcAft>
                <a:spcPts val="0"/>
              </a:spcAft>
              <a:buNone/>
            </a:pPr>
            <a:r>
              <a:rPr lang="en" u="sng">
                <a:solidFill>
                  <a:schemeClr val="hlink"/>
                </a:solidFill>
                <a:hlinkClick r:id="rId2"/>
              </a:rPr>
              <a:t>https://youtu.be/W5z8OgMfXXc?t=2360</a:t>
            </a:r>
            <a:endParaRPr>
              <a:solidFill>
                <a:schemeClr val="dk1"/>
              </a:solidFill>
            </a:endParaRPr>
          </a:p>
          <a:p>
            <a:pPr indent="0" lvl="0" marL="0" rtl="0" algn="l">
              <a:lnSpc>
                <a:spcPct val="115000"/>
              </a:lnSpc>
              <a:spcBef>
                <a:spcPts val="0"/>
              </a:spcBef>
              <a:spcAft>
                <a:spcPts val="0"/>
              </a:spcAft>
              <a:buNone/>
            </a:pPr>
            <a:r>
              <a:rPr lang="en">
                <a:solidFill>
                  <a:schemeClr val="dk1"/>
                </a:solidFill>
                <a:highlight>
                  <a:srgbClr val="FF0000"/>
                </a:highlight>
              </a:rPr>
              <a:t>Pause at 41:34</a:t>
            </a:r>
            <a:endParaRPr>
              <a:solidFill>
                <a:schemeClr val="dk1"/>
              </a:solidFill>
              <a:highlight>
                <a:srgbClr val="FF0000"/>
              </a:highlight>
            </a:endParaRPr>
          </a:p>
          <a:p>
            <a:pPr indent="0" lvl="0" marL="0" rtl="0" algn="l">
              <a:lnSpc>
                <a:spcPct val="115000"/>
              </a:lnSpc>
              <a:spcBef>
                <a:spcPts val="0"/>
              </a:spcBef>
              <a:spcAft>
                <a:spcPts val="0"/>
              </a:spcAft>
              <a:buNone/>
            </a:pPr>
            <a:r>
              <a:rPr lang="en">
                <a:solidFill>
                  <a:schemeClr val="dk1"/>
                </a:solidFill>
                <a:highlight>
                  <a:srgbClr val="00FF00"/>
                </a:highlight>
              </a:rPr>
              <a:t>Start: </a:t>
            </a:r>
            <a:endParaRPr>
              <a:solidFill>
                <a:schemeClr val="dk1"/>
              </a:solidFill>
              <a:highlight>
                <a:srgbClr val="00FF00"/>
              </a:highlight>
            </a:endParaRPr>
          </a:p>
          <a:p>
            <a:pPr indent="0" lvl="0" marL="0" rtl="0" algn="l">
              <a:lnSpc>
                <a:spcPct val="115000"/>
              </a:lnSpc>
              <a:spcBef>
                <a:spcPts val="0"/>
              </a:spcBef>
              <a:spcAft>
                <a:spcPts val="0"/>
              </a:spcAft>
              <a:buNone/>
            </a:pPr>
            <a:r>
              <a:rPr lang="en" u="sng">
                <a:solidFill>
                  <a:schemeClr val="hlink"/>
                </a:solidFill>
                <a:hlinkClick r:id="rId3"/>
              </a:rPr>
              <a:t>https://youtu.be/W5z8OgMfXXc?t=2544</a:t>
            </a:r>
            <a:endParaRPr>
              <a:solidFill>
                <a:schemeClr val="dk1"/>
              </a:solidFill>
            </a:endParaRPr>
          </a:p>
          <a:p>
            <a:pPr indent="0" lvl="0" marL="0" rtl="0" algn="l">
              <a:lnSpc>
                <a:spcPct val="115000"/>
              </a:lnSpc>
              <a:spcBef>
                <a:spcPts val="0"/>
              </a:spcBef>
              <a:spcAft>
                <a:spcPts val="0"/>
              </a:spcAft>
              <a:buNone/>
            </a:pPr>
            <a:r>
              <a:rPr lang="en">
                <a:solidFill>
                  <a:schemeClr val="dk1"/>
                </a:solidFill>
                <a:highlight>
                  <a:srgbClr val="FF0000"/>
                </a:highlight>
              </a:rPr>
              <a:t>Pause at 53:30</a:t>
            </a:r>
            <a:endParaRPr>
              <a:solidFill>
                <a:schemeClr val="dk1"/>
              </a:solidFill>
              <a:highlight>
                <a:srgbClr val="FF0000"/>
              </a:highlight>
            </a:endParaRPr>
          </a:p>
          <a:p>
            <a:pPr indent="0" lvl="0" marL="0" rtl="0" algn="l">
              <a:lnSpc>
                <a:spcPct val="115000"/>
              </a:lnSpc>
              <a:spcBef>
                <a:spcPts val="0"/>
              </a:spcBef>
              <a:spcAft>
                <a:spcPts val="0"/>
              </a:spcAft>
              <a:buNone/>
            </a:pPr>
            <a:r>
              <a:t/>
            </a:r>
            <a:endParaRPr>
              <a:solidFill>
                <a:schemeClr val="dk1"/>
              </a:solidFill>
            </a:endParaRPr>
          </a:p>
          <a:p>
            <a:pPr indent="0" lvl="0" marL="0" rtl="0" algn="l">
              <a:lnSpc>
                <a:spcPct val="115000"/>
              </a:lnSpc>
              <a:spcBef>
                <a:spcPts val="0"/>
              </a:spcBef>
              <a:spcAft>
                <a:spcPts val="0"/>
              </a:spcAft>
              <a:buNone/>
            </a:pPr>
            <a:r>
              <a:rPr lang="en">
                <a:solidFill>
                  <a:schemeClr val="dk1"/>
                </a:solidFill>
                <a:highlight>
                  <a:srgbClr val="00FF00"/>
                </a:highlight>
              </a:rPr>
              <a:t>Skip to 54:53</a:t>
            </a:r>
            <a:endParaRPr>
              <a:solidFill>
                <a:schemeClr val="dk1"/>
              </a:solidFill>
              <a:highlight>
                <a:srgbClr val="00FF00"/>
              </a:highlight>
            </a:endParaRPr>
          </a:p>
          <a:p>
            <a:pPr indent="0" lvl="0" marL="0" rtl="0" algn="l">
              <a:lnSpc>
                <a:spcPct val="115000"/>
              </a:lnSpc>
              <a:spcBef>
                <a:spcPts val="0"/>
              </a:spcBef>
              <a:spcAft>
                <a:spcPts val="0"/>
              </a:spcAft>
              <a:buNone/>
            </a:pPr>
            <a:r>
              <a:rPr lang="en" u="sng">
                <a:solidFill>
                  <a:schemeClr val="hlink"/>
                </a:solidFill>
                <a:hlinkClick r:id="rId4"/>
              </a:rPr>
              <a:t>https://youtu.be/W5z8OgMfXXc?t=3293</a:t>
            </a:r>
            <a:endParaRPr>
              <a:solidFill>
                <a:schemeClr val="dk1"/>
              </a:solidFill>
            </a:endParaRPr>
          </a:p>
          <a:p>
            <a:pPr indent="0" lvl="0" marL="0" rtl="0" algn="l">
              <a:lnSpc>
                <a:spcPct val="115000"/>
              </a:lnSpc>
              <a:spcBef>
                <a:spcPts val="0"/>
              </a:spcBef>
              <a:spcAft>
                <a:spcPts val="0"/>
              </a:spcAft>
              <a:buNone/>
            </a:pPr>
            <a:r>
              <a:rPr lang="en">
                <a:solidFill>
                  <a:schemeClr val="dk1"/>
                </a:solidFill>
                <a:highlight>
                  <a:srgbClr val="FF0000"/>
                </a:highlight>
              </a:rPr>
              <a:t>Pause at 1:00:38</a:t>
            </a:r>
            <a:endParaRPr>
              <a:solidFill>
                <a:schemeClr val="dk1"/>
              </a:solidFill>
              <a:highlight>
                <a:srgbClr val="FF0000"/>
              </a:highlight>
            </a:endParaRPr>
          </a:p>
          <a:p>
            <a:pPr indent="0" lvl="0" marL="0" rtl="0" algn="l">
              <a:lnSpc>
                <a:spcPct val="115000"/>
              </a:lnSpc>
              <a:spcBef>
                <a:spcPts val="0"/>
              </a:spcBef>
              <a:spcAft>
                <a:spcPts val="0"/>
              </a:spcAft>
              <a:buNone/>
            </a:pPr>
            <a:r>
              <a:rPr lang="en">
                <a:solidFill>
                  <a:schemeClr val="dk1"/>
                </a:solidFill>
                <a:highlight>
                  <a:srgbClr val="00FF00"/>
                </a:highlight>
              </a:rPr>
              <a:t>Skip to 1:01:11-</a:t>
            </a:r>
            <a:r>
              <a:rPr lang="en">
                <a:solidFill>
                  <a:schemeClr val="dk1"/>
                </a:solidFill>
              </a:rPr>
              <a:t>1:06:01</a:t>
            </a:r>
            <a:endParaRPr>
              <a:solidFill>
                <a:schemeClr val="dk1"/>
              </a:solidFill>
            </a:endParaRPr>
          </a:p>
          <a:p>
            <a:pPr indent="0" lvl="0" marL="0" rtl="0" algn="l">
              <a:lnSpc>
                <a:spcPct val="115000"/>
              </a:lnSpc>
              <a:spcBef>
                <a:spcPts val="0"/>
              </a:spcBef>
              <a:spcAft>
                <a:spcPts val="0"/>
              </a:spcAft>
              <a:buNone/>
            </a:pPr>
            <a:r>
              <a:rPr lang="en" u="sng">
                <a:solidFill>
                  <a:schemeClr val="hlink"/>
                </a:solidFill>
                <a:hlinkClick r:id="rId5"/>
              </a:rPr>
              <a:t>https://youtu.be/W5z8OgMfXXc?t=3671</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d284e127bf_2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d284e127bf_2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dk1"/>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1b4a22de6c0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1b4a22de6c0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cce256f390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1cce256f390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b4a22de6c0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1b4a22de6c0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1b4a22de6c0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1b4a22de6c0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d282bfbe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d282bfbe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1b4a22de6c0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1b4a22de6c0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1b4a22de6c0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1b4a22de6c0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Add videos to tabs before presentation to avoid adverts. </a:t>
            </a:r>
            <a:endParaRPr/>
          </a:p>
          <a:p>
            <a:pPr indent="0" lvl="0" marL="0" rtl="0" algn="l">
              <a:spcBef>
                <a:spcPts val="0"/>
              </a:spcBef>
              <a:spcAft>
                <a:spcPts val="0"/>
              </a:spcAft>
              <a:buNone/>
            </a:pPr>
            <a:r>
              <a:rPr lang="en" u="sng">
                <a:solidFill>
                  <a:schemeClr val="hlink"/>
                </a:solidFill>
                <a:hlinkClick r:id="rId2"/>
              </a:rPr>
              <a:t>https://youtu.be/W5z8OgMfXXc</a:t>
            </a:r>
            <a:endParaRPr/>
          </a:p>
          <a:p>
            <a:pPr indent="0" lvl="0" marL="0" rtl="0" algn="l">
              <a:spcBef>
                <a:spcPts val="0"/>
              </a:spcBef>
              <a:spcAft>
                <a:spcPts val="0"/>
              </a:spcAft>
              <a:buNone/>
            </a:pPr>
            <a:r>
              <a:rPr lang="en"/>
              <a:t>Please Pause at 08:07</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b4a22de6c0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b4a22de6c0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https://youtu.be/W5z8OgMfXXc?t=538</a:t>
            </a:r>
            <a:endParaRPr/>
          </a:p>
          <a:p>
            <a:pPr indent="0" lvl="0" marL="0" rtl="0" algn="l">
              <a:spcBef>
                <a:spcPts val="0"/>
              </a:spcBef>
              <a:spcAft>
                <a:spcPts val="0"/>
              </a:spcAft>
              <a:buNone/>
            </a:pPr>
            <a:r>
              <a:rPr lang="en"/>
              <a:t>Add videos to tabs before presentation to </a:t>
            </a:r>
            <a:r>
              <a:rPr lang="en"/>
              <a:t>avoid</a:t>
            </a:r>
            <a:r>
              <a:rPr lang="en"/>
              <a:t> adverts. </a:t>
            </a:r>
            <a:endParaRPr/>
          </a:p>
          <a:p>
            <a:pPr indent="0" lvl="0" marL="0" rtl="0" algn="l">
              <a:spcBef>
                <a:spcPts val="0"/>
              </a:spcBef>
              <a:spcAft>
                <a:spcPts val="0"/>
              </a:spcAft>
              <a:buNone/>
            </a:pPr>
            <a:r>
              <a:rPr lang="en"/>
              <a:t>Please Pause at 15:30</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d282bfbe6c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1d282bfbe6c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https://youtu.be/W5z8OgMfXXc?t=1099</a:t>
            </a:r>
            <a:endParaRPr/>
          </a:p>
          <a:p>
            <a:pPr indent="0" lvl="0" marL="0" rtl="0" algn="l">
              <a:spcBef>
                <a:spcPts val="0"/>
              </a:spcBef>
              <a:spcAft>
                <a:spcPts val="0"/>
              </a:spcAft>
              <a:buNone/>
            </a:pPr>
            <a:r>
              <a:rPr lang="en"/>
              <a:t>Please Pause at 23:40</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d284e127bf_2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d284e127bf_2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0"/>
              </a:spcBef>
              <a:spcAft>
                <a:spcPts val="0"/>
              </a:spcAft>
              <a:buClr>
                <a:schemeClr val="dk1"/>
              </a:buClr>
              <a:buSzPts val="1400"/>
              <a:buChar char="○"/>
              <a:defRPr>
                <a:solidFill>
                  <a:schemeClr val="dk1"/>
                </a:solidFill>
              </a:defRPr>
            </a:lvl2pPr>
            <a:lvl3pPr indent="-317500" lvl="2" marL="1371600">
              <a:spcBef>
                <a:spcPts val="0"/>
              </a:spcBef>
              <a:spcAft>
                <a:spcPts val="0"/>
              </a:spcAft>
              <a:buClr>
                <a:schemeClr val="dk1"/>
              </a:buClr>
              <a:buSzPts val="1400"/>
              <a:buChar char="■"/>
              <a:defRPr>
                <a:solidFill>
                  <a:schemeClr val="dk1"/>
                </a:solidFill>
              </a:defRPr>
            </a:lvl3pPr>
            <a:lvl4pPr indent="-317500" lvl="3" marL="1828800">
              <a:spcBef>
                <a:spcPts val="0"/>
              </a:spcBef>
              <a:spcAft>
                <a:spcPts val="0"/>
              </a:spcAft>
              <a:buClr>
                <a:schemeClr val="dk1"/>
              </a:buClr>
              <a:buSzPts val="1400"/>
              <a:buChar char="●"/>
              <a:defRPr>
                <a:solidFill>
                  <a:schemeClr val="dk1"/>
                </a:solidFill>
              </a:defRPr>
            </a:lvl4pPr>
            <a:lvl5pPr indent="-317500" lvl="4" marL="2286000">
              <a:spcBef>
                <a:spcPts val="0"/>
              </a:spcBef>
              <a:spcAft>
                <a:spcPts val="0"/>
              </a:spcAft>
              <a:buClr>
                <a:schemeClr val="dk1"/>
              </a:buClr>
              <a:buSzPts val="1400"/>
              <a:buChar char="○"/>
              <a:defRPr>
                <a:solidFill>
                  <a:schemeClr val="dk1"/>
                </a:solidFill>
              </a:defRPr>
            </a:lvl5pPr>
            <a:lvl6pPr indent="-317500" lvl="5" marL="2743200">
              <a:spcBef>
                <a:spcPts val="0"/>
              </a:spcBef>
              <a:spcAft>
                <a:spcPts val="0"/>
              </a:spcAft>
              <a:buClr>
                <a:schemeClr val="dk1"/>
              </a:buClr>
              <a:buSzPts val="1400"/>
              <a:buChar char="■"/>
              <a:defRPr>
                <a:solidFill>
                  <a:schemeClr val="dk1"/>
                </a:solidFill>
              </a:defRPr>
            </a:lvl6pPr>
            <a:lvl7pPr indent="-317500" lvl="6" marL="3200400">
              <a:spcBef>
                <a:spcPts val="0"/>
              </a:spcBef>
              <a:spcAft>
                <a:spcPts val="0"/>
              </a:spcAft>
              <a:buClr>
                <a:schemeClr val="dk1"/>
              </a:buClr>
              <a:buSzPts val="1400"/>
              <a:buChar char="●"/>
              <a:defRPr>
                <a:solidFill>
                  <a:schemeClr val="dk1"/>
                </a:solidFill>
              </a:defRPr>
            </a:lvl7pPr>
            <a:lvl8pPr indent="-317500" lvl="7" marL="3657600">
              <a:spcBef>
                <a:spcPts val="0"/>
              </a:spcBef>
              <a:spcAft>
                <a:spcPts val="0"/>
              </a:spcAft>
              <a:buClr>
                <a:schemeClr val="dk1"/>
              </a:buClr>
              <a:buSzPts val="1400"/>
              <a:buChar char="○"/>
              <a:defRPr>
                <a:solidFill>
                  <a:schemeClr val="dk1"/>
                </a:solidFill>
              </a:defRPr>
            </a:lvl8pPr>
            <a:lvl9pPr indent="-317500" lvl="8" marL="4114800">
              <a:spcBef>
                <a:spcPts val="0"/>
              </a:spcBef>
              <a:spcAft>
                <a:spcPts val="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rgbClr val="B21F15"/>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0"/>
              </a:spcBef>
              <a:spcAft>
                <a:spcPts val="0"/>
              </a:spcAft>
              <a:buClr>
                <a:schemeClr val="lt2"/>
              </a:buClr>
              <a:buSzPts val="1400"/>
              <a:buChar char="○"/>
              <a:defRPr>
                <a:solidFill>
                  <a:schemeClr val="lt2"/>
                </a:solidFill>
              </a:defRPr>
            </a:lvl2pPr>
            <a:lvl3pPr indent="-317500" lvl="2" marL="1371600">
              <a:lnSpc>
                <a:spcPct val="115000"/>
              </a:lnSpc>
              <a:spcBef>
                <a:spcPts val="0"/>
              </a:spcBef>
              <a:spcAft>
                <a:spcPts val="0"/>
              </a:spcAft>
              <a:buClr>
                <a:schemeClr val="lt2"/>
              </a:buClr>
              <a:buSzPts val="1400"/>
              <a:buChar char="■"/>
              <a:defRPr>
                <a:solidFill>
                  <a:schemeClr val="lt2"/>
                </a:solidFill>
              </a:defRPr>
            </a:lvl3pPr>
            <a:lvl4pPr indent="-317500" lvl="3" marL="1828800">
              <a:lnSpc>
                <a:spcPct val="115000"/>
              </a:lnSpc>
              <a:spcBef>
                <a:spcPts val="0"/>
              </a:spcBef>
              <a:spcAft>
                <a:spcPts val="0"/>
              </a:spcAft>
              <a:buClr>
                <a:schemeClr val="lt2"/>
              </a:buClr>
              <a:buSzPts val="1400"/>
              <a:buChar char="●"/>
              <a:defRPr>
                <a:solidFill>
                  <a:schemeClr val="lt2"/>
                </a:solidFill>
              </a:defRPr>
            </a:lvl4pPr>
            <a:lvl5pPr indent="-317500" lvl="4" marL="2286000">
              <a:lnSpc>
                <a:spcPct val="115000"/>
              </a:lnSpc>
              <a:spcBef>
                <a:spcPts val="0"/>
              </a:spcBef>
              <a:spcAft>
                <a:spcPts val="0"/>
              </a:spcAft>
              <a:buClr>
                <a:schemeClr val="lt2"/>
              </a:buClr>
              <a:buSzPts val="1400"/>
              <a:buChar char="○"/>
              <a:defRPr>
                <a:solidFill>
                  <a:schemeClr val="lt2"/>
                </a:solidFill>
              </a:defRPr>
            </a:lvl5pPr>
            <a:lvl6pPr indent="-317500" lvl="5" marL="2743200">
              <a:lnSpc>
                <a:spcPct val="115000"/>
              </a:lnSpc>
              <a:spcBef>
                <a:spcPts val="0"/>
              </a:spcBef>
              <a:spcAft>
                <a:spcPts val="0"/>
              </a:spcAft>
              <a:buClr>
                <a:schemeClr val="lt2"/>
              </a:buClr>
              <a:buSzPts val="1400"/>
              <a:buChar char="■"/>
              <a:defRPr>
                <a:solidFill>
                  <a:schemeClr val="lt2"/>
                </a:solidFill>
              </a:defRPr>
            </a:lvl6pPr>
            <a:lvl7pPr indent="-317500" lvl="6" marL="3200400">
              <a:lnSpc>
                <a:spcPct val="115000"/>
              </a:lnSpc>
              <a:spcBef>
                <a:spcPts val="0"/>
              </a:spcBef>
              <a:spcAft>
                <a:spcPts val="0"/>
              </a:spcAft>
              <a:buClr>
                <a:schemeClr val="lt2"/>
              </a:buClr>
              <a:buSzPts val="1400"/>
              <a:buChar char="●"/>
              <a:defRPr>
                <a:solidFill>
                  <a:schemeClr val="lt2"/>
                </a:solidFill>
              </a:defRPr>
            </a:lvl7pPr>
            <a:lvl8pPr indent="-317500" lvl="7" marL="3657600">
              <a:lnSpc>
                <a:spcPct val="115000"/>
              </a:lnSpc>
              <a:spcBef>
                <a:spcPts val="0"/>
              </a:spcBef>
              <a:spcAft>
                <a:spcPts val="0"/>
              </a:spcAft>
              <a:buClr>
                <a:schemeClr val="lt2"/>
              </a:buClr>
              <a:buSzPts val="1400"/>
              <a:buChar char="○"/>
              <a:defRPr>
                <a:solidFill>
                  <a:schemeClr val="lt2"/>
                </a:solidFill>
              </a:defRPr>
            </a:lvl8pPr>
            <a:lvl9pPr indent="-317500" lvl="8" marL="4114800">
              <a:lnSpc>
                <a:spcPct val="115000"/>
              </a:lnSpc>
              <a:spcBef>
                <a:spcPts val="0"/>
              </a:spcBef>
              <a:spcAft>
                <a:spcPts val="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hyperlink" Target="http://www.youtube.com/watch?v=0bfroxVyb4A" TargetMode="External"/><Relationship Id="rId5"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1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image" Target="../media/image3.png"/><Relationship Id="rId4" Type="http://schemas.openxmlformats.org/officeDocument/2006/relationships/hyperlink" Target="http://www.youtube.com/watch?v=0bfroxVyb4A" TargetMode="External"/><Relationship Id="rId5"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3.png"/><Relationship Id="rId4" Type="http://schemas.openxmlformats.org/officeDocument/2006/relationships/image" Target="../media/image14.jpg"/><Relationship Id="rId5" Type="http://schemas.openxmlformats.org/officeDocument/2006/relationships/image" Target="../media/image1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3.jpg"/><Relationship Id="rId5" Type="http://schemas.openxmlformats.org/officeDocument/2006/relationships/image" Target="../media/image11.jpg"/><Relationship Id="rId6"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4182251" y="152400"/>
            <a:ext cx="779501" cy="779501"/>
          </a:xfrm>
          <a:prstGeom prst="rect">
            <a:avLst/>
          </a:prstGeom>
          <a:noFill/>
          <a:ln>
            <a:noFill/>
          </a:ln>
        </p:spPr>
      </p:pic>
      <p:sp>
        <p:nvSpPr>
          <p:cNvPr id="55" name="Google Shape;55;p13"/>
          <p:cNvSpPr/>
          <p:nvPr/>
        </p:nvSpPr>
        <p:spPr>
          <a:xfrm>
            <a:off x="1645925" y="1089200"/>
            <a:ext cx="5869500" cy="3872700"/>
          </a:xfrm>
          <a:prstGeom prst="rect">
            <a:avLst/>
          </a:prstGeom>
          <a:solidFill>
            <a:srgbClr val="B21F1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English with lyrics, 1933, the New Singers" id="56" name="Google Shape;56;p13" title="The Internationale">
            <a:hlinkClick r:id="rId4"/>
          </p:cNvPr>
          <p:cNvPicPr preferRelativeResize="0"/>
          <p:nvPr/>
        </p:nvPicPr>
        <p:blipFill>
          <a:blip r:embed="rId5">
            <a:alphaModFix/>
          </a:blip>
          <a:stretch>
            <a:fillRect/>
          </a:stretch>
        </p:blipFill>
        <p:spPr>
          <a:xfrm>
            <a:off x="1645925" y="1089200"/>
            <a:ext cx="5869500" cy="387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2"/>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22"/>
          <p:cNvSpPr txBox="1"/>
          <p:nvPr>
            <p:ph type="title"/>
          </p:nvPr>
        </p:nvSpPr>
        <p:spPr>
          <a:xfrm>
            <a:off x="1658025" y="264300"/>
            <a:ext cx="72498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990"/>
              <a:buNone/>
            </a:pPr>
            <a:r>
              <a:rPr lang="en" sz="1890">
                <a:solidFill>
                  <a:srgbClr val="E4E5B8"/>
                </a:solidFill>
                <a:latin typeface="Georgia"/>
                <a:ea typeface="Georgia"/>
                <a:cs typeface="Georgia"/>
                <a:sym typeface="Georgia"/>
              </a:rPr>
              <a:t>Part 2: American Indian Movement and Native Activism. </a:t>
            </a:r>
            <a:endParaRPr sz="1890">
              <a:solidFill>
                <a:srgbClr val="E4E5B8"/>
              </a:solidFill>
              <a:latin typeface="Georgia"/>
              <a:ea typeface="Georgia"/>
              <a:cs typeface="Georgia"/>
              <a:sym typeface="Georgia"/>
            </a:endParaRPr>
          </a:p>
          <a:p>
            <a:pPr indent="0" lvl="0" marL="0" rtl="0" algn="l">
              <a:spcBef>
                <a:spcPts val="0"/>
              </a:spcBef>
              <a:spcAft>
                <a:spcPts val="0"/>
              </a:spcAft>
              <a:buSzPts val="990"/>
              <a:buNone/>
            </a:pPr>
            <a:r>
              <a:t/>
            </a:r>
            <a:endParaRPr sz="2520">
              <a:solidFill>
                <a:srgbClr val="E4E5B8"/>
              </a:solidFill>
              <a:latin typeface="Georgia"/>
              <a:ea typeface="Georgia"/>
              <a:cs typeface="Georgia"/>
              <a:sym typeface="Georgia"/>
            </a:endParaRPr>
          </a:p>
        </p:txBody>
      </p:sp>
      <p:pic>
        <p:nvPicPr>
          <p:cNvPr id="119" name="Google Shape;119;p22"/>
          <p:cNvPicPr preferRelativeResize="0"/>
          <p:nvPr/>
        </p:nvPicPr>
        <p:blipFill>
          <a:blip r:embed="rId3">
            <a:alphaModFix/>
          </a:blip>
          <a:stretch>
            <a:fillRect/>
          </a:stretch>
        </p:blipFill>
        <p:spPr>
          <a:xfrm>
            <a:off x="406550" y="112500"/>
            <a:ext cx="876299" cy="876299"/>
          </a:xfrm>
          <a:prstGeom prst="rect">
            <a:avLst/>
          </a:prstGeom>
          <a:noFill/>
          <a:ln>
            <a:noFill/>
          </a:ln>
        </p:spPr>
      </p:pic>
      <p:pic>
        <p:nvPicPr>
          <p:cNvPr id="120" name="Google Shape;120;p22"/>
          <p:cNvPicPr preferRelativeResize="0"/>
          <p:nvPr/>
        </p:nvPicPr>
        <p:blipFill rotWithShape="1">
          <a:blip r:embed="rId4">
            <a:alphaModFix/>
          </a:blip>
          <a:srcRect b="13022" l="16604" r="0" t="12138"/>
          <a:stretch/>
        </p:blipFill>
        <p:spPr>
          <a:xfrm>
            <a:off x="1629412" y="1309450"/>
            <a:ext cx="5885174" cy="33116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3"/>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23"/>
          <p:cNvSpPr txBox="1"/>
          <p:nvPr>
            <p:ph type="title"/>
          </p:nvPr>
        </p:nvSpPr>
        <p:spPr>
          <a:xfrm>
            <a:off x="1658025" y="264300"/>
            <a:ext cx="7249800" cy="57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SzPts val="990"/>
              <a:buNone/>
            </a:pPr>
            <a:r>
              <a:rPr lang="en" sz="1890">
                <a:solidFill>
                  <a:srgbClr val="E4E5B8"/>
                </a:solidFill>
                <a:latin typeface="Georgia"/>
                <a:ea typeface="Georgia"/>
                <a:cs typeface="Georgia"/>
                <a:sym typeface="Georgia"/>
              </a:rPr>
              <a:t>Party of Communists USA </a:t>
            </a:r>
            <a:endParaRPr sz="1890">
              <a:solidFill>
                <a:srgbClr val="E4E5B8"/>
              </a:solidFill>
              <a:latin typeface="Georgia"/>
              <a:ea typeface="Georgia"/>
              <a:cs typeface="Georgia"/>
              <a:sym typeface="Georgia"/>
            </a:endParaRPr>
          </a:p>
          <a:p>
            <a:pPr indent="0" lvl="0" marL="0" rtl="0" algn="ctr">
              <a:lnSpc>
                <a:spcPct val="115000"/>
              </a:lnSpc>
              <a:spcBef>
                <a:spcPts val="0"/>
              </a:spcBef>
              <a:spcAft>
                <a:spcPts val="0"/>
              </a:spcAft>
              <a:buSzPts val="990"/>
              <a:buNone/>
            </a:pPr>
            <a:r>
              <a:rPr lang="en" sz="1890">
                <a:solidFill>
                  <a:srgbClr val="E4E5B8"/>
                </a:solidFill>
                <a:latin typeface="Georgia"/>
                <a:ea typeface="Georgia"/>
                <a:cs typeface="Georgia"/>
                <a:sym typeface="Georgia"/>
              </a:rPr>
              <a:t>Policy and Party Line </a:t>
            </a:r>
            <a:endParaRPr sz="1890">
              <a:solidFill>
                <a:srgbClr val="E4E5B8"/>
              </a:solidFill>
              <a:latin typeface="Georgia"/>
              <a:ea typeface="Georgia"/>
              <a:cs typeface="Georgia"/>
              <a:sym typeface="Georgia"/>
            </a:endParaRPr>
          </a:p>
          <a:p>
            <a:pPr indent="0" lvl="0" marL="0" rtl="0" algn="l">
              <a:spcBef>
                <a:spcPts val="0"/>
              </a:spcBef>
              <a:spcAft>
                <a:spcPts val="0"/>
              </a:spcAft>
              <a:buSzPts val="990"/>
              <a:buNone/>
            </a:pPr>
            <a:r>
              <a:t/>
            </a:r>
            <a:endParaRPr sz="2520">
              <a:solidFill>
                <a:srgbClr val="E4E5B8"/>
              </a:solidFill>
              <a:latin typeface="Georgia"/>
              <a:ea typeface="Georgia"/>
              <a:cs typeface="Georgia"/>
              <a:sym typeface="Georgia"/>
            </a:endParaRPr>
          </a:p>
        </p:txBody>
      </p:sp>
      <p:pic>
        <p:nvPicPr>
          <p:cNvPr id="127" name="Google Shape;127;p23"/>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28" name="Google Shape;128;p23"/>
          <p:cNvSpPr txBox="1"/>
          <p:nvPr/>
        </p:nvSpPr>
        <p:spPr>
          <a:xfrm>
            <a:off x="302700" y="1101300"/>
            <a:ext cx="8841300" cy="4248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b="1" lang="en" sz="1100" u="sng">
                <a:solidFill>
                  <a:srgbClr val="E4E5B8"/>
                </a:solidFill>
              </a:rPr>
              <a:t>The full rights</a:t>
            </a:r>
            <a:r>
              <a:rPr b="1" lang="en" sz="1100">
                <a:solidFill>
                  <a:srgbClr val="E4E5B8"/>
                </a:solidFill>
              </a:rPr>
              <a:t> of First Nations Indigenous Peoples of North America:</a:t>
            </a:r>
            <a:endParaRPr b="1" sz="1100">
              <a:solidFill>
                <a:srgbClr val="E4E5B8"/>
              </a:solidFill>
            </a:endParaRPr>
          </a:p>
          <a:p>
            <a:pPr indent="0" lvl="0" marL="0" rtl="0" algn="l">
              <a:lnSpc>
                <a:spcPct val="115000"/>
              </a:lnSpc>
              <a:spcBef>
                <a:spcPts val="0"/>
              </a:spcBef>
              <a:spcAft>
                <a:spcPts val="0"/>
              </a:spcAft>
              <a:buNone/>
            </a:pPr>
            <a:r>
              <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To be officially recognized as distinctive independent nationalities with full sovereignty over their respective lands.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Recognition and expansion of treaty rights.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Reserve for the right to self-determination and national separation.</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Complete jurisdiction and control of legal powers on matters of criminal law and justice.</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To the creation or expansion of land bases on the basis of historical territorial homelands for current and future generations.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Cultural revitalization and cultivation initiative programs.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Reclamation and ownership of Heritage, Religious, Sacred, Ancestral and other culturally significant sites.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The right to use their respective Languages, Religions, Customs, Traditions, and the Sanctity of Religions. </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Full jurisdiction of natural resources, fishing/hunting, and mineral rights.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Full monetary compensation of the total value of previous and current resource extraction and appropriation at the behest of monopoly capitalism.</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Restoration and clean-up for industrial pollution sites and environmental damages from the current and past government and capitalist activities.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Full monetary compensation and healthcare assistance for victims of industrial pollution sites.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End of economic Trade restrictions for exports and imports.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End the violence against Indigenous women and girls.</a:t>
            </a:r>
            <a:endParaRPr b="1" sz="1100">
              <a:solidFill>
                <a:srgbClr val="E4E5B8"/>
              </a:solidFill>
            </a:endParaRPr>
          </a:p>
          <a:p>
            <a:pPr indent="-298450" lvl="0" marL="457200" rtl="0" algn="l">
              <a:lnSpc>
                <a:spcPct val="115000"/>
              </a:lnSpc>
              <a:spcBef>
                <a:spcPts val="0"/>
              </a:spcBef>
              <a:spcAft>
                <a:spcPts val="0"/>
              </a:spcAft>
              <a:buClr>
                <a:srgbClr val="E4E5B8"/>
              </a:buClr>
              <a:buSzPts val="1100"/>
              <a:buChar char="●"/>
            </a:pPr>
            <a:r>
              <a:rPr b="1" lang="en" sz="1100">
                <a:solidFill>
                  <a:srgbClr val="E4E5B8"/>
                </a:solidFill>
              </a:rPr>
              <a:t>Release of all political Indigenous prisoners.</a:t>
            </a:r>
            <a:endParaRPr b="1" sz="1100">
              <a:solidFill>
                <a:srgbClr val="E4E5B8"/>
              </a:solidFill>
            </a:endParaRPr>
          </a:p>
          <a:p>
            <a:pPr indent="0" lvl="0" marL="0" rtl="0" algn="l">
              <a:lnSpc>
                <a:spcPct val="115000"/>
              </a:lnSpc>
              <a:spcBef>
                <a:spcPts val="0"/>
              </a:spcBef>
              <a:spcAft>
                <a:spcPts val="0"/>
              </a:spcAft>
              <a:buNone/>
            </a:pPr>
            <a:r>
              <a:t/>
            </a:r>
            <a:endParaRPr b="1" sz="1100">
              <a:solidFill>
                <a:srgbClr val="E4E5B8"/>
              </a:solidFill>
              <a:latin typeface="Georgia"/>
              <a:ea typeface="Georgia"/>
              <a:cs typeface="Georgia"/>
              <a:sym typeface="Georg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4"/>
          <p:cNvSpPr/>
          <p:nvPr/>
        </p:nvSpPr>
        <p:spPr>
          <a:xfrm>
            <a:off x="0" y="0"/>
            <a:ext cx="9144000" cy="11013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4"/>
          <p:cNvSpPr txBox="1"/>
          <p:nvPr>
            <p:ph type="title"/>
          </p:nvPr>
        </p:nvSpPr>
        <p:spPr>
          <a:xfrm>
            <a:off x="1658025" y="264300"/>
            <a:ext cx="72498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E4E5B8"/>
                </a:solidFill>
                <a:latin typeface="Georgia"/>
                <a:ea typeface="Georgia"/>
                <a:cs typeface="Georgia"/>
                <a:sym typeface="Georgia"/>
              </a:rPr>
              <a:t>New Member Introductions</a:t>
            </a:r>
            <a:endParaRPr>
              <a:solidFill>
                <a:srgbClr val="E4E5B8"/>
              </a:solidFill>
              <a:latin typeface="Georgia"/>
              <a:ea typeface="Georgia"/>
              <a:cs typeface="Georgia"/>
              <a:sym typeface="Georgia"/>
            </a:endParaRPr>
          </a:p>
        </p:txBody>
      </p:sp>
      <p:pic>
        <p:nvPicPr>
          <p:cNvPr id="135" name="Google Shape;135;p24"/>
          <p:cNvPicPr preferRelativeResize="0"/>
          <p:nvPr/>
        </p:nvPicPr>
        <p:blipFill>
          <a:blip r:embed="rId3">
            <a:alphaModFix/>
          </a:blip>
          <a:stretch>
            <a:fillRect/>
          </a:stretch>
        </p:blipFill>
        <p:spPr>
          <a:xfrm>
            <a:off x="406550" y="112500"/>
            <a:ext cx="876299" cy="876299"/>
          </a:xfrm>
          <a:prstGeom prst="rect">
            <a:avLst/>
          </a:prstGeom>
          <a:noFill/>
          <a:ln>
            <a:noFill/>
          </a:ln>
        </p:spPr>
      </p:pic>
      <p:sp>
        <p:nvSpPr>
          <p:cNvPr id="136" name="Google Shape;136;p24"/>
          <p:cNvSpPr txBox="1"/>
          <p:nvPr/>
        </p:nvSpPr>
        <p:spPr>
          <a:xfrm>
            <a:off x="472000" y="1464375"/>
            <a:ext cx="8096400" cy="3263100"/>
          </a:xfrm>
          <a:prstGeom prst="rect">
            <a:avLst/>
          </a:prstGeom>
          <a:noFill/>
          <a:ln>
            <a:noFill/>
          </a:ln>
        </p:spPr>
        <p:txBody>
          <a:bodyPr anchorCtr="0" anchor="t" bIns="91425" lIns="91425" spcFirstLastPara="1" rIns="91425" wrap="square" tIns="91425">
            <a:spAutoFit/>
          </a:bodyPr>
          <a:lstStyle/>
          <a:p>
            <a:pPr indent="-387350" lvl="0" marL="457200" rtl="0" algn="l">
              <a:lnSpc>
                <a:spcPct val="1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What is your name, pronouns and state (or country/territory)?</a:t>
            </a:r>
            <a:endParaRPr sz="2500">
              <a:solidFill>
                <a:srgbClr val="E4E5B8"/>
              </a:solidFill>
              <a:latin typeface="Georgia"/>
              <a:ea typeface="Georgia"/>
              <a:cs typeface="Georgia"/>
              <a:sym typeface="Georgia"/>
            </a:endParaRPr>
          </a:p>
          <a:p>
            <a:pPr indent="0" lvl="0" marL="457200" rtl="0" algn="l">
              <a:lnSpc>
                <a:spcPct val="100000"/>
              </a:lnSpc>
              <a:spcBef>
                <a:spcPts val="0"/>
              </a:spcBef>
              <a:spcAft>
                <a:spcPts val="0"/>
              </a:spcAft>
              <a:buNone/>
            </a:pPr>
            <a:r>
              <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Where do you work? Is it unionized?</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How did you find out about the People’s School?</a:t>
            </a:r>
            <a:endParaRPr sz="2500">
              <a:solidFill>
                <a:srgbClr val="E4E5B8"/>
              </a:solidFill>
              <a:latin typeface="Georgia"/>
              <a:ea typeface="Georgia"/>
              <a:cs typeface="Georgia"/>
              <a:sym typeface="Georgia"/>
            </a:endParaRPr>
          </a:p>
          <a:p>
            <a:pPr indent="-387350" lvl="0" marL="457200" rtl="0" algn="l">
              <a:lnSpc>
                <a:spcPct val="200000"/>
              </a:lnSpc>
              <a:spcBef>
                <a:spcPts val="0"/>
              </a:spcBef>
              <a:spcAft>
                <a:spcPts val="0"/>
              </a:spcAft>
              <a:buClr>
                <a:srgbClr val="E4E5B8"/>
              </a:buClr>
              <a:buSzPts val="2500"/>
              <a:buFont typeface="Georgia"/>
              <a:buChar char="●"/>
            </a:pPr>
            <a:r>
              <a:rPr lang="en" sz="2500">
                <a:solidFill>
                  <a:srgbClr val="E4E5B8"/>
                </a:solidFill>
                <a:latin typeface="Georgia"/>
                <a:ea typeface="Georgia"/>
                <a:cs typeface="Georgia"/>
                <a:sym typeface="Georgia"/>
              </a:rPr>
              <a:t>What do you think about </a:t>
            </a:r>
            <a:r>
              <a:rPr lang="en" sz="2500">
                <a:solidFill>
                  <a:srgbClr val="E4E5B8"/>
                </a:solidFill>
                <a:latin typeface="Georgia"/>
                <a:ea typeface="Georgia"/>
                <a:cs typeface="Georgia"/>
                <a:sym typeface="Georgia"/>
              </a:rPr>
              <a:t>tonight's</a:t>
            </a:r>
            <a:r>
              <a:rPr lang="en" sz="2500">
                <a:solidFill>
                  <a:srgbClr val="E4E5B8"/>
                </a:solidFill>
                <a:latin typeface="Georgia"/>
                <a:ea typeface="Georgia"/>
                <a:cs typeface="Georgia"/>
                <a:sym typeface="Georgia"/>
              </a:rPr>
              <a:t> class?</a:t>
            </a:r>
            <a:endParaRPr sz="2500">
              <a:solidFill>
                <a:srgbClr val="E4E5B8"/>
              </a:solidFill>
              <a:latin typeface="Georgia"/>
              <a:ea typeface="Georgia"/>
              <a:cs typeface="Georgia"/>
              <a:sym typeface="Georg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id="141" name="Google Shape;141;p25"/>
          <p:cNvPicPr preferRelativeResize="0"/>
          <p:nvPr/>
        </p:nvPicPr>
        <p:blipFill>
          <a:blip r:embed="rId3">
            <a:alphaModFix/>
          </a:blip>
          <a:stretch>
            <a:fillRect/>
          </a:stretch>
        </p:blipFill>
        <p:spPr>
          <a:xfrm>
            <a:off x="4182251" y="152400"/>
            <a:ext cx="779501" cy="779501"/>
          </a:xfrm>
          <a:prstGeom prst="rect">
            <a:avLst/>
          </a:prstGeom>
          <a:noFill/>
          <a:ln>
            <a:noFill/>
          </a:ln>
        </p:spPr>
      </p:pic>
      <p:sp>
        <p:nvSpPr>
          <p:cNvPr id="142" name="Google Shape;142;p25"/>
          <p:cNvSpPr/>
          <p:nvPr/>
        </p:nvSpPr>
        <p:spPr>
          <a:xfrm>
            <a:off x="1645925" y="1089200"/>
            <a:ext cx="5869500" cy="3872700"/>
          </a:xfrm>
          <a:prstGeom prst="rect">
            <a:avLst/>
          </a:prstGeom>
          <a:solidFill>
            <a:srgbClr val="B21F15"/>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English with lyrics, 1933, the New Singers" id="143" name="Google Shape;143;p25" title="The Internationale">
            <a:hlinkClick r:id="rId4"/>
          </p:cNvPr>
          <p:cNvPicPr preferRelativeResize="0"/>
          <p:nvPr/>
        </p:nvPicPr>
        <p:blipFill>
          <a:blip r:embed="rId5">
            <a:alphaModFix/>
          </a:blip>
          <a:stretch>
            <a:fillRect/>
          </a:stretch>
        </p:blipFill>
        <p:spPr>
          <a:xfrm>
            <a:off x="1645925" y="1089200"/>
            <a:ext cx="5869500" cy="38727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3"/>
                                        </p:tgtEl>
                                        <p:attrNameLst>
                                          <p:attrName>style.visibility</p:attrName>
                                        </p:attrNameLst>
                                      </p:cBhvr>
                                      <p:to>
                                        <p:strVal val="visible"/>
                                      </p:to>
                                    </p:set>
                                    <p:animEffect filter="fade" transition="in">
                                      <p:cBhvr>
                                        <p:cTn dur="1000"/>
                                        <p:tgtEl>
                                          <p:spTgt spid="1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pic>
        <p:nvPicPr>
          <p:cNvPr id="148" name="Google Shape;148;p26"/>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311708" y="1545450"/>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Broken Rainbow (1985)</a:t>
            </a:r>
            <a:endParaRPr>
              <a:solidFill>
                <a:srgbClr val="E4E5B8"/>
              </a:solidFill>
              <a:latin typeface="Georgia"/>
              <a:ea typeface="Georgia"/>
              <a:cs typeface="Georgia"/>
              <a:sym typeface="Georgia"/>
            </a:endParaRPr>
          </a:p>
        </p:txBody>
      </p:sp>
      <p:sp>
        <p:nvSpPr>
          <p:cNvPr id="62" name="Google Shape;62;p14"/>
          <p:cNvSpPr txBox="1"/>
          <p:nvPr>
            <p:ph idx="1" type="subTitle"/>
          </p:nvPr>
        </p:nvSpPr>
        <p:spPr>
          <a:xfrm>
            <a:off x="311700" y="360867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PSMLS 01/10/23 - 01/12/23</a:t>
            </a:r>
            <a:endParaRPr>
              <a:solidFill>
                <a:srgbClr val="E4E5B8"/>
              </a:solidFill>
              <a:latin typeface="Georgia"/>
              <a:ea typeface="Georgia"/>
              <a:cs typeface="Georgia"/>
              <a:sym typeface="Georgia"/>
            </a:endParaRPr>
          </a:p>
        </p:txBody>
      </p:sp>
      <p:pic>
        <p:nvPicPr>
          <p:cNvPr id="63" name="Google Shape;63;p14"/>
          <p:cNvPicPr preferRelativeResize="0"/>
          <p:nvPr/>
        </p:nvPicPr>
        <p:blipFill>
          <a:blip r:embed="rId3">
            <a:alphaModFix/>
          </a:blip>
          <a:stretch>
            <a:fillRect/>
          </a:stretch>
        </p:blipFill>
        <p:spPr>
          <a:xfrm>
            <a:off x="3349863" y="224300"/>
            <a:ext cx="2444276" cy="244427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253400" y="1830600"/>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What we’ll be learning </a:t>
            </a:r>
            <a:r>
              <a:rPr lang="en">
                <a:solidFill>
                  <a:srgbClr val="E4E5B8"/>
                </a:solidFill>
                <a:latin typeface="Georgia"/>
                <a:ea typeface="Georgia"/>
                <a:cs typeface="Georgia"/>
                <a:sym typeface="Georgia"/>
              </a:rPr>
              <a:t>today</a:t>
            </a:r>
            <a:r>
              <a:rPr lang="en">
                <a:solidFill>
                  <a:srgbClr val="E4E5B8"/>
                </a:solidFill>
                <a:latin typeface="Georgia"/>
                <a:ea typeface="Georgia"/>
                <a:cs typeface="Georgia"/>
                <a:sym typeface="Georgia"/>
              </a:rPr>
              <a:t>:</a:t>
            </a:r>
            <a:endParaRPr>
              <a:solidFill>
                <a:srgbClr val="E4E5B8"/>
              </a:solidFill>
              <a:latin typeface="Georgia"/>
              <a:ea typeface="Georgia"/>
              <a:cs typeface="Georgia"/>
              <a:sym typeface="Georgia"/>
            </a:endParaRPr>
          </a:p>
        </p:txBody>
      </p:sp>
      <p:sp>
        <p:nvSpPr>
          <p:cNvPr id="69" name="Google Shape;69;p15"/>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fontScale="25000"/>
          </a:bodyPr>
          <a:lstStyle/>
          <a:p>
            <a:pPr indent="-304800" lvl="0" marL="457200" rtl="0" algn="l">
              <a:spcBef>
                <a:spcPts val="0"/>
              </a:spcBef>
              <a:spcAft>
                <a:spcPts val="0"/>
              </a:spcAft>
              <a:buClr>
                <a:srgbClr val="E4E5B8"/>
              </a:buClr>
              <a:buSzPct val="100000"/>
              <a:buFont typeface="Georgia"/>
              <a:buChar char="●"/>
            </a:pPr>
            <a:r>
              <a:rPr lang="en" sz="4800">
                <a:solidFill>
                  <a:srgbClr val="E4E5B8"/>
                </a:solidFill>
                <a:latin typeface="Georgia"/>
                <a:ea typeface="Georgia"/>
                <a:cs typeface="Georgia"/>
                <a:sym typeface="Georgia"/>
              </a:rPr>
              <a:t>The focus of the Documentary showcases the events that took </a:t>
            </a:r>
            <a:r>
              <a:rPr lang="en" sz="4800">
                <a:solidFill>
                  <a:srgbClr val="E4E5B8"/>
                </a:solidFill>
                <a:latin typeface="Georgia"/>
                <a:ea typeface="Georgia"/>
                <a:cs typeface="Georgia"/>
                <a:sym typeface="Georgia"/>
              </a:rPr>
              <a:t>place</a:t>
            </a:r>
            <a:r>
              <a:rPr lang="en" sz="4800">
                <a:solidFill>
                  <a:srgbClr val="E4E5B8"/>
                </a:solidFill>
                <a:latin typeface="Georgia"/>
                <a:ea typeface="Georgia"/>
                <a:cs typeface="Georgia"/>
                <a:sym typeface="Georgia"/>
              </a:rPr>
              <a:t> during the 1980’s when US federal government implemented a controversial policy on the relocation of over 10,000 Navajo inhabitants from their homeland. The material factors involved surrounding the involuntary relocation. Highlighting the founding and establishment of Tribal governments for the intent of facilitating the expropriation of mineral wealth by large corporations from Indigenous Lands. The use of the US state apparatus wielded by Monopoly Capital in creating tensions between neighboring tribes to gain access to previously unavailable mineral wealth.</a:t>
            </a:r>
            <a:endParaRPr sz="4800">
              <a:solidFill>
                <a:srgbClr val="E4E5B8"/>
              </a:solidFill>
              <a:latin typeface="Georgia"/>
              <a:ea typeface="Georgia"/>
              <a:cs typeface="Georgia"/>
              <a:sym typeface="Georgia"/>
            </a:endParaRPr>
          </a:p>
          <a:p>
            <a:pPr indent="0" lvl="0" marL="457200" rtl="0" algn="l">
              <a:spcBef>
                <a:spcPts val="0"/>
              </a:spcBef>
              <a:spcAft>
                <a:spcPts val="1200"/>
              </a:spcAft>
              <a:buNone/>
            </a:pPr>
            <a:r>
              <a:t/>
            </a:r>
            <a:endParaRPr>
              <a:solidFill>
                <a:srgbClr val="E4E5B8"/>
              </a:solidFill>
              <a:latin typeface="Georgia"/>
              <a:ea typeface="Georgia"/>
              <a:cs typeface="Georgia"/>
              <a:sym typeface="Georgia"/>
            </a:endParaRPr>
          </a:p>
        </p:txBody>
      </p:sp>
      <p:pic>
        <p:nvPicPr>
          <p:cNvPr id="70" name="Google Shape;70;p15"/>
          <p:cNvPicPr preferRelativeResize="0"/>
          <p:nvPr/>
        </p:nvPicPr>
        <p:blipFill>
          <a:blip r:embed="rId3">
            <a:alphaModFix/>
          </a:blip>
          <a:stretch>
            <a:fillRect/>
          </a:stretch>
        </p:blipFill>
        <p:spPr>
          <a:xfrm>
            <a:off x="204977" y="205725"/>
            <a:ext cx="1053650" cy="10536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253400" y="1830600"/>
            <a:ext cx="4045200" cy="14823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solidFill>
                  <a:srgbClr val="E4E5B8"/>
                </a:solidFill>
                <a:latin typeface="Georgia"/>
                <a:ea typeface="Georgia"/>
                <a:cs typeface="Georgia"/>
                <a:sym typeface="Georgia"/>
              </a:rPr>
              <a:t>What we’ll be watching today:</a:t>
            </a:r>
            <a:endParaRPr>
              <a:solidFill>
                <a:srgbClr val="E4E5B8"/>
              </a:solidFill>
              <a:latin typeface="Georgia"/>
              <a:ea typeface="Georgia"/>
              <a:cs typeface="Georgia"/>
              <a:sym typeface="Georgia"/>
            </a:endParaRPr>
          </a:p>
        </p:txBody>
      </p:sp>
      <p:sp>
        <p:nvSpPr>
          <p:cNvPr id="76" name="Google Shape;76;p16"/>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11150" lvl="0" marL="457200" rtl="0" algn="l">
              <a:spcBef>
                <a:spcPts val="0"/>
              </a:spcBef>
              <a:spcAft>
                <a:spcPts val="0"/>
              </a:spcAft>
              <a:buClr>
                <a:srgbClr val="E4E5B8"/>
              </a:buClr>
              <a:buSzPts val="1300"/>
              <a:buFont typeface="Georgia"/>
              <a:buChar char="●"/>
            </a:pPr>
            <a:r>
              <a:rPr lang="en" sz="1300">
                <a:solidFill>
                  <a:srgbClr val="E4E5B8"/>
                </a:solidFill>
                <a:latin typeface="Georgia"/>
                <a:ea typeface="Georgia"/>
                <a:cs typeface="Georgia"/>
                <a:sym typeface="Georgia"/>
              </a:rPr>
              <a:t>Detailed Overview:</a:t>
            </a:r>
            <a:endParaRPr sz="1300">
              <a:solidFill>
                <a:srgbClr val="E4E5B8"/>
              </a:solidFill>
              <a:latin typeface="Georgia"/>
              <a:ea typeface="Georgia"/>
              <a:cs typeface="Georgia"/>
              <a:sym typeface="Georgia"/>
            </a:endParaRPr>
          </a:p>
          <a:p>
            <a:pPr indent="0" lvl="0" marL="457200" rtl="0" algn="l">
              <a:spcBef>
                <a:spcPts val="0"/>
              </a:spcBef>
              <a:spcAft>
                <a:spcPts val="0"/>
              </a:spcAft>
              <a:buNone/>
            </a:pPr>
            <a:r>
              <a:rPr lang="en" sz="1300">
                <a:solidFill>
                  <a:srgbClr val="E4E5B8"/>
                </a:solidFill>
                <a:latin typeface="Georgia"/>
                <a:ea typeface="Georgia"/>
                <a:cs typeface="Georgia"/>
                <a:sym typeface="Georgia"/>
              </a:rPr>
              <a:t>In the years of the 1980’s, ending in 1990– Over 10,000 Navajos were forcefully relocated from the area known as Big Mountain in Northeast Arizona. In the 1980s, Peabody Coal Corporation successfully campaigned to open an additional coal mine near the Big Mountain area, representing the largest coal deposit in the US at the time. The coal deposit in the area was estimated to be worth over $1 trillion or $2.7 trillion adjusted for inflation. However, the rise of natural gas production during the Shale Revolution in 2005 to 2010 has since reduced demand for coal dramatically for the past 10 years, and resulted in the last Peabody coal mine closing in 2019.</a:t>
            </a:r>
            <a:endParaRPr sz="1300">
              <a:solidFill>
                <a:srgbClr val="E4E5B8"/>
              </a:solidFill>
              <a:latin typeface="Georgia"/>
              <a:ea typeface="Georgia"/>
              <a:cs typeface="Georgia"/>
              <a:sym typeface="Georgia"/>
            </a:endParaRPr>
          </a:p>
          <a:p>
            <a:pPr indent="0" lvl="0" marL="457200" rtl="0" algn="l">
              <a:spcBef>
                <a:spcPts val="0"/>
              </a:spcBef>
              <a:spcAft>
                <a:spcPts val="1200"/>
              </a:spcAft>
              <a:buSzPts val="275"/>
              <a:buNone/>
            </a:pPr>
            <a:r>
              <a:t/>
            </a:r>
            <a:endParaRPr sz="1400">
              <a:solidFill>
                <a:srgbClr val="E4E5B8"/>
              </a:solidFill>
              <a:highlight>
                <a:srgbClr val="E4E5B8"/>
              </a:highlight>
              <a:latin typeface="Georgia"/>
              <a:ea typeface="Georgia"/>
              <a:cs typeface="Georgia"/>
              <a:sym typeface="Georgia"/>
            </a:endParaRPr>
          </a:p>
        </p:txBody>
      </p:sp>
      <p:pic>
        <p:nvPicPr>
          <p:cNvPr id="77" name="Google Shape;77;p16"/>
          <p:cNvPicPr preferRelativeResize="0"/>
          <p:nvPr/>
        </p:nvPicPr>
        <p:blipFill>
          <a:blip r:embed="rId3">
            <a:alphaModFix/>
          </a:blip>
          <a:stretch>
            <a:fillRect/>
          </a:stretch>
        </p:blipFill>
        <p:spPr>
          <a:xfrm>
            <a:off x="204977" y="205725"/>
            <a:ext cx="1053650" cy="10536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lang="en" sz="2900">
                <a:solidFill>
                  <a:srgbClr val="E4E5B8"/>
                </a:solidFill>
              </a:rPr>
              <a:t>Part 1: The Reasons for Relocation and its Effects.</a:t>
            </a:r>
            <a:endParaRPr sz="2900">
              <a:solidFill>
                <a:srgbClr val="E4E5B8"/>
              </a:solidFill>
            </a:endParaRPr>
          </a:p>
          <a:p>
            <a:pPr indent="0" lvl="0" marL="0" rtl="0" algn="ctr">
              <a:spcBef>
                <a:spcPts val="0"/>
              </a:spcBef>
              <a:spcAft>
                <a:spcPts val="0"/>
              </a:spcAft>
              <a:buNone/>
            </a:pPr>
            <a:r>
              <a:t/>
            </a:r>
            <a:endParaRPr sz="5200">
              <a:solidFill>
                <a:srgbClr val="E4E5B8"/>
              </a:solidFill>
              <a:latin typeface="Georgia"/>
              <a:ea typeface="Georgia"/>
              <a:cs typeface="Georgia"/>
              <a:sym typeface="Georgia"/>
            </a:endParaRPr>
          </a:p>
        </p:txBody>
      </p:sp>
      <p:pic>
        <p:nvPicPr>
          <p:cNvPr id="83" name="Google Shape;83;p17"/>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12121"/>
        </a:solidFill>
      </p:bgPr>
    </p:bg>
    <p:spTree>
      <p:nvGrpSpPr>
        <p:cNvPr id="87" name="Shape 87"/>
        <p:cNvGrpSpPr/>
        <p:nvPr/>
      </p:nvGrpSpPr>
      <p:grpSpPr>
        <a:xfrm>
          <a:off x="0" y="0"/>
          <a:ext cx="0" cy="0"/>
          <a:chOff x="0" y="0"/>
          <a:chExt cx="0" cy="0"/>
        </a:xfrm>
      </p:grpSpPr>
      <p:sp>
        <p:nvSpPr>
          <p:cNvPr id="88" name="Google Shape;88;p18"/>
          <p:cNvSpPr txBox="1"/>
          <p:nvPr>
            <p:ph type="title"/>
          </p:nvPr>
        </p:nvSpPr>
        <p:spPr>
          <a:xfrm>
            <a:off x="289700" y="1741475"/>
            <a:ext cx="4045200" cy="2951700"/>
          </a:xfrm>
          <a:prstGeom prst="rect">
            <a:avLst/>
          </a:prstGeom>
        </p:spPr>
        <p:txBody>
          <a:bodyPr anchorCtr="0" anchor="b" bIns="91425" lIns="91425" spcFirstLastPara="1" rIns="91425" wrap="square" tIns="91425">
            <a:noAutofit/>
          </a:bodyPr>
          <a:lstStyle/>
          <a:p>
            <a:pPr indent="-323215" lvl="0" marL="457200" rtl="0" algn="l">
              <a:lnSpc>
                <a:spcPct val="115000"/>
              </a:lnSpc>
              <a:spcBef>
                <a:spcPts val="0"/>
              </a:spcBef>
              <a:spcAft>
                <a:spcPts val="0"/>
              </a:spcAft>
              <a:buClr>
                <a:srgbClr val="E4E5B8"/>
              </a:buClr>
              <a:buSzPts val="1490"/>
              <a:buFont typeface="Georgia"/>
              <a:buChar char="●"/>
            </a:pPr>
            <a:r>
              <a:rPr lang="en" sz="1490">
                <a:solidFill>
                  <a:srgbClr val="E4E5B8"/>
                </a:solidFill>
                <a:latin typeface="Georgia"/>
                <a:ea typeface="Georgia"/>
                <a:cs typeface="Georgia"/>
                <a:sym typeface="Georgia"/>
              </a:rPr>
              <a:t>A rural Navajo man’s experience of sudden transition to life under the capitalist mode of production.</a:t>
            </a:r>
            <a:endParaRPr sz="1490">
              <a:solidFill>
                <a:srgbClr val="E4E5B8"/>
              </a:solidFill>
              <a:latin typeface="Georgia"/>
              <a:ea typeface="Georgia"/>
              <a:cs typeface="Georgia"/>
              <a:sym typeface="Georgia"/>
            </a:endParaRPr>
          </a:p>
          <a:p>
            <a:pPr indent="-323215" lvl="0" marL="457200" rtl="0" algn="l">
              <a:lnSpc>
                <a:spcPct val="115000"/>
              </a:lnSpc>
              <a:spcBef>
                <a:spcPts val="0"/>
              </a:spcBef>
              <a:spcAft>
                <a:spcPts val="0"/>
              </a:spcAft>
              <a:buClr>
                <a:srgbClr val="E4E5B8"/>
              </a:buClr>
              <a:buSzPts val="1490"/>
              <a:buFont typeface="Georgia"/>
              <a:buChar char="●"/>
            </a:pPr>
            <a:r>
              <a:rPr lang="en" sz="1490">
                <a:solidFill>
                  <a:srgbClr val="E4E5B8"/>
                </a:solidFill>
                <a:latin typeface="Georgia"/>
                <a:ea typeface="Georgia"/>
                <a:cs typeface="Georgia"/>
                <a:sym typeface="Georgia"/>
              </a:rPr>
              <a:t>The material interests as the cause of creating a federal relocation policy for over 10,000 Navajo people.</a:t>
            </a:r>
            <a:endParaRPr sz="1490">
              <a:solidFill>
                <a:srgbClr val="E4E5B8"/>
              </a:solidFill>
              <a:latin typeface="Georgia"/>
              <a:ea typeface="Georgia"/>
              <a:cs typeface="Georgia"/>
              <a:sym typeface="Georgia"/>
            </a:endParaRPr>
          </a:p>
          <a:p>
            <a:pPr indent="-323215" lvl="0" marL="457200" rtl="0" algn="l">
              <a:lnSpc>
                <a:spcPct val="115000"/>
              </a:lnSpc>
              <a:spcBef>
                <a:spcPts val="0"/>
              </a:spcBef>
              <a:spcAft>
                <a:spcPts val="0"/>
              </a:spcAft>
              <a:buClr>
                <a:srgbClr val="E4E5B8"/>
              </a:buClr>
              <a:buSzPts val="1490"/>
              <a:buFont typeface="Georgia"/>
              <a:buChar char="●"/>
            </a:pPr>
            <a:r>
              <a:rPr lang="en" sz="1490">
                <a:solidFill>
                  <a:srgbClr val="E4E5B8"/>
                </a:solidFill>
                <a:latin typeface="Georgia"/>
                <a:ea typeface="Georgia"/>
                <a:cs typeface="Georgia"/>
                <a:sym typeface="Georgia"/>
              </a:rPr>
              <a:t>Other Examples: Currently the San Carlos Apache and their fight against the Construction of a Copper Mine. Another more famous resistance is Standing Rock. </a:t>
            </a:r>
            <a:endParaRPr sz="1490">
              <a:solidFill>
                <a:srgbClr val="E4E5B8"/>
              </a:solidFill>
              <a:latin typeface="Georgia"/>
              <a:ea typeface="Georgia"/>
              <a:cs typeface="Georgia"/>
              <a:sym typeface="Georgia"/>
            </a:endParaRPr>
          </a:p>
          <a:p>
            <a:pPr indent="0" lvl="0" marL="0" rtl="0" algn="ctr">
              <a:spcBef>
                <a:spcPts val="0"/>
              </a:spcBef>
              <a:spcAft>
                <a:spcPts val="0"/>
              </a:spcAft>
              <a:buSzPts val="990"/>
              <a:buNone/>
            </a:pPr>
            <a:r>
              <a:t/>
            </a:r>
            <a:endParaRPr sz="1490">
              <a:solidFill>
                <a:srgbClr val="E4E5B8"/>
              </a:solidFill>
              <a:latin typeface="Georgia"/>
              <a:ea typeface="Georgia"/>
              <a:cs typeface="Georgia"/>
              <a:sym typeface="Georgia"/>
            </a:endParaRPr>
          </a:p>
        </p:txBody>
      </p:sp>
      <p:pic>
        <p:nvPicPr>
          <p:cNvPr id="89" name="Google Shape;89;p18"/>
          <p:cNvPicPr preferRelativeResize="0"/>
          <p:nvPr/>
        </p:nvPicPr>
        <p:blipFill>
          <a:blip r:embed="rId3">
            <a:alphaModFix/>
          </a:blip>
          <a:stretch>
            <a:fillRect/>
          </a:stretch>
        </p:blipFill>
        <p:spPr>
          <a:xfrm>
            <a:off x="203575" y="186550"/>
            <a:ext cx="1011575" cy="1011575"/>
          </a:xfrm>
          <a:prstGeom prst="rect">
            <a:avLst/>
          </a:prstGeom>
          <a:noFill/>
          <a:ln>
            <a:noFill/>
          </a:ln>
        </p:spPr>
      </p:pic>
      <p:pic>
        <p:nvPicPr>
          <p:cNvPr id="90" name="Google Shape;90;p18"/>
          <p:cNvPicPr preferRelativeResize="0"/>
          <p:nvPr/>
        </p:nvPicPr>
        <p:blipFill>
          <a:blip r:embed="rId4">
            <a:alphaModFix/>
          </a:blip>
          <a:stretch>
            <a:fillRect/>
          </a:stretch>
        </p:blipFill>
        <p:spPr>
          <a:xfrm>
            <a:off x="4701400" y="152400"/>
            <a:ext cx="4290199" cy="2497275"/>
          </a:xfrm>
          <a:prstGeom prst="rect">
            <a:avLst/>
          </a:prstGeom>
          <a:noFill/>
          <a:ln>
            <a:noFill/>
          </a:ln>
        </p:spPr>
      </p:pic>
      <p:pic>
        <p:nvPicPr>
          <p:cNvPr id="91" name="Google Shape;91;p18"/>
          <p:cNvPicPr preferRelativeResize="0"/>
          <p:nvPr/>
        </p:nvPicPr>
        <p:blipFill rotWithShape="1">
          <a:blip r:embed="rId5">
            <a:alphaModFix/>
          </a:blip>
          <a:srcRect b="13615" l="0" r="0" t="9809"/>
          <a:stretch/>
        </p:blipFill>
        <p:spPr>
          <a:xfrm>
            <a:off x="4701400" y="2649675"/>
            <a:ext cx="4290199" cy="23577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pic>
        <p:nvPicPr>
          <p:cNvPr id="96" name="Google Shape;96;p19"/>
          <p:cNvPicPr preferRelativeResize="0"/>
          <p:nvPr/>
        </p:nvPicPr>
        <p:blipFill>
          <a:blip r:embed="rId3">
            <a:alphaModFix/>
          </a:blip>
          <a:stretch>
            <a:fillRect/>
          </a:stretch>
        </p:blipFill>
        <p:spPr>
          <a:xfrm>
            <a:off x="3988625" y="140300"/>
            <a:ext cx="1166749" cy="1166749"/>
          </a:xfrm>
          <a:prstGeom prst="rect">
            <a:avLst/>
          </a:prstGeom>
          <a:noFill/>
          <a:ln>
            <a:noFill/>
          </a:ln>
        </p:spPr>
      </p:pic>
      <p:sp>
        <p:nvSpPr>
          <p:cNvPr id="97" name="Google Shape;97;p19"/>
          <p:cNvSpPr txBox="1"/>
          <p:nvPr/>
        </p:nvSpPr>
        <p:spPr>
          <a:xfrm>
            <a:off x="4877025" y="1275700"/>
            <a:ext cx="3989700" cy="3515700"/>
          </a:xfrm>
          <a:prstGeom prst="rect">
            <a:avLst/>
          </a:prstGeom>
          <a:noFill/>
          <a:ln>
            <a:noFill/>
          </a:ln>
        </p:spPr>
        <p:txBody>
          <a:bodyPr anchorCtr="0" anchor="t" bIns="91425" lIns="91425" spcFirstLastPara="1" rIns="91425" wrap="square" tIns="91425">
            <a:spAutoFit/>
          </a:bodyPr>
          <a:lstStyle/>
          <a:p>
            <a:pPr indent="-368300" lvl="0" marL="457200" rtl="0" algn="l">
              <a:lnSpc>
                <a:spcPct val="115000"/>
              </a:lnSpc>
              <a:spcBef>
                <a:spcPts val="0"/>
              </a:spcBef>
              <a:spcAft>
                <a:spcPts val="0"/>
              </a:spcAft>
              <a:buClr>
                <a:srgbClr val="E4E5B8"/>
              </a:buClr>
              <a:buSzPts val="2200"/>
              <a:buFont typeface="Georgia"/>
              <a:buChar char="●"/>
            </a:pPr>
            <a:r>
              <a:rPr lang="en" sz="2200">
                <a:solidFill>
                  <a:srgbClr val="E4E5B8"/>
                </a:solidFill>
                <a:latin typeface="Georgia"/>
                <a:ea typeface="Georgia"/>
                <a:cs typeface="Georgia"/>
                <a:sym typeface="Georgia"/>
              </a:rPr>
              <a:t>Brief History on people and culture of the Hopi and Navajo.</a:t>
            </a:r>
            <a:endParaRPr sz="2200">
              <a:solidFill>
                <a:srgbClr val="E4E5B8"/>
              </a:solidFill>
              <a:latin typeface="Georgia"/>
              <a:ea typeface="Georgia"/>
              <a:cs typeface="Georgia"/>
              <a:sym typeface="Georgia"/>
            </a:endParaRPr>
          </a:p>
          <a:p>
            <a:pPr indent="0" lvl="0" marL="457200" rtl="0" algn="l">
              <a:lnSpc>
                <a:spcPct val="115000"/>
              </a:lnSpc>
              <a:spcBef>
                <a:spcPts val="0"/>
              </a:spcBef>
              <a:spcAft>
                <a:spcPts val="0"/>
              </a:spcAft>
              <a:buNone/>
            </a:pPr>
            <a:r>
              <a:t/>
            </a:r>
            <a:endParaRPr sz="2200">
              <a:solidFill>
                <a:srgbClr val="E4E5B8"/>
              </a:solidFill>
              <a:latin typeface="Georgia"/>
              <a:ea typeface="Georgia"/>
              <a:cs typeface="Georgia"/>
              <a:sym typeface="Georgia"/>
            </a:endParaRPr>
          </a:p>
          <a:p>
            <a:pPr indent="-368300" lvl="0" marL="457200" rtl="0" algn="l">
              <a:lnSpc>
                <a:spcPct val="115000"/>
              </a:lnSpc>
              <a:spcBef>
                <a:spcPts val="0"/>
              </a:spcBef>
              <a:spcAft>
                <a:spcPts val="0"/>
              </a:spcAft>
              <a:buClr>
                <a:srgbClr val="E4E5B8"/>
              </a:buClr>
              <a:buSzPts val="2200"/>
              <a:buFont typeface="Georgia"/>
              <a:buChar char="●"/>
            </a:pPr>
            <a:r>
              <a:rPr lang="en" sz="2200">
                <a:solidFill>
                  <a:srgbClr val="E4E5B8"/>
                </a:solidFill>
                <a:latin typeface="Georgia"/>
                <a:ea typeface="Georgia"/>
                <a:cs typeface="Georgia"/>
                <a:sym typeface="Georgia"/>
              </a:rPr>
              <a:t>Interviews with Big Mountain inhabitants and way of life.</a:t>
            </a:r>
            <a:endParaRPr sz="2200">
              <a:solidFill>
                <a:srgbClr val="E4E5B8"/>
              </a:solidFill>
              <a:latin typeface="Georgia"/>
              <a:ea typeface="Georgia"/>
              <a:cs typeface="Georgia"/>
              <a:sym typeface="Georgia"/>
            </a:endParaRPr>
          </a:p>
          <a:p>
            <a:pPr indent="0" lvl="0" marL="457200" rtl="0" algn="l">
              <a:lnSpc>
                <a:spcPct val="115000"/>
              </a:lnSpc>
              <a:spcBef>
                <a:spcPts val="0"/>
              </a:spcBef>
              <a:spcAft>
                <a:spcPts val="0"/>
              </a:spcAft>
              <a:buNone/>
            </a:pPr>
            <a:r>
              <a:t/>
            </a:r>
            <a:endParaRPr sz="2200">
              <a:solidFill>
                <a:srgbClr val="E4E5B8"/>
              </a:solidFill>
              <a:latin typeface="Georgia"/>
              <a:ea typeface="Georgia"/>
              <a:cs typeface="Georgia"/>
              <a:sym typeface="Georgia"/>
            </a:endParaRPr>
          </a:p>
          <a:p>
            <a:pPr indent="0" lvl="0" marL="0" rtl="0" algn="l">
              <a:spcBef>
                <a:spcPts val="0"/>
              </a:spcBef>
              <a:spcAft>
                <a:spcPts val="0"/>
              </a:spcAft>
              <a:buNone/>
            </a:pPr>
            <a:r>
              <a:t/>
            </a:r>
            <a:endParaRPr/>
          </a:p>
        </p:txBody>
      </p:sp>
      <p:pic>
        <p:nvPicPr>
          <p:cNvPr id="98" name="Google Shape;98;p19"/>
          <p:cNvPicPr preferRelativeResize="0"/>
          <p:nvPr/>
        </p:nvPicPr>
        <p:blipFill>
          <a:blip r:embed="rId4">
            <a:alphaModFix/>
          </a:blip>
          <a:stretch>
            <a:fillRect/>
          </a:stretch>
        </p:blipFill>
        <p:spPr>
          <a:xfrm>
            <a:off x="292600" y="1275700"/>
            <a:ext cx="3945125" cy="25921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pic>
        <p:nvPicPr>
          <p:cNvPr id="103" name="Google Shape;103;p20"/>
          <p:cNvPicPr preferRelativeResize="0"/>
          <p:nvPr/>
        </p:nvPicPr>
        <p:blipFill>
          <a:blip r:embed="rId3">
            <a:alphaModFix/>
          </a:blip>
          <a:stretch>
            <a:fillRect/>
          </a:stretch>
        </p:blipFill>
        <p:spPr>
          <a:xfrm>
            <a:off x="3988625" y="140300"/>
            <a:ext cx="1166749" cy="1166749"/>
          </a:xfrm>
          <a:prstGeom prst="rect">
            <a:avLst/>
          </a:prstGeom>
          <a:noFill/>
          <a:ln>
            <a:noFill/>
          </a:ln>
        </p:spPr>
      </p:pic>
      <p:pic>
        <p:nvPicPr>
          <p:cNvPr id="104" name="Google Shape;104;p20"/>
          <p:cNvPicPr preferRelativeResize="0"/>
          <p:nvPr/>
        </p:nvPicPr>
        <p:blipFill>
          <a:blip r:embed="rId4">
            <a:alphaModFix/>
          </a:blip>
          <a:stretch>
            <a:fillRect/>
          </a:stretch>
        </p:blipFill>
        <p:spPr>
          <a:xfrm>
            <a:off x="5251450" y="140300"/>
            <a:ext cx="3435675" cy="2228886"/>
          </a:xfrm>
          <a:prstGeom prst="rect">
            <a:avLst/>
          </a:prstGeom>
          <a:noFill/>
          <a:ln>
            <a:noFill/>
          </a:ln>
        </p:spPr>
      </p:pic>
      <p:pic>
        <p:nvPicPr>
          <p:cNvPr id="105" name="Google Shape;105;p20"/>
          <p:cNvPicPr preferRelativeResize="0"/>
          <p:nvPr/>
        </p:nvPicPr>
        <p:blipFill rotWithShape="1">
          <a:blip r:embed="rId5">
            <a:alphaModFix/>
          </a:blip>
          <a:srcRect b="15499" l="13277" r="14011" t="12676"/>
          <a:stretch/>
        </p:blipFill>
        <p:spPr>
          <a:xfrm>
            <a:off x="5251450" y="2498600"/>
            <a:ext cx="3578272" cy="2496275"/>
          </a:xfrm>
          <a:prstGeom prst="rect">
            <a:avLst/>
          </a:prstGeom>
          <a:noFill/>
          <a:ln>
            <a:noFill/>
          </a:ln>
        </p:spPr>
      </p:pic>
      <p:pic>
        <p:nvPicPr>
          <p:cNvPr id="106" name="Google Shape;106;p20"/>
          <p:cNvPicPr preferRelativeResize="0"/>
          <p:nvPr/>
        </p:nvPicPr>
        <p:blipFill>
          <a:blip r:embed="rId6">
            <a:alphaModFix/>
          </a:blip>
          <a:stretch>
            <a:fillRect/>
          </a:stretch>
        </p:blipFill>
        <p:spPr>
          <a:xfrm>
            <a:off x="221575" y="1323613"/>
            <a:ext cx="4185216" cy="24962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1"/>
          <p:cNvSpPr txBox="1"/>
          <p:nvPr>
            <p:ph type="title"/>
          </p:nvPr>
        </p:nvSpPr>
        <p:spPr>
          <a:xfrm>
            <a:off x="311700" y="331270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5200">
                <a:solidFill>
                  <a:srgbClr val="E4E5B8"/>
                </a:solidFill>
                <a:latin typeface="Georgia"/>
                <a:ea typeface="Georgia"/>
                <a:cs typeface="Georgia"/>
                <a:sym typeface="Georgia"/>
              </a:rPr>
              <a:t>Discussion</a:t>
            </a:r>
            <a:endParaRPr sz="5200">
              <a:solidFill>
                <a:srgbClr val="E4E5B8"/>
              </a:solidFill>
              <a:latin typeface="Georgia"/>
              <a:ea typeface="Georgia"/>
              <a:cs typeface="Georgia"/>
              <a:sym typeface="Georgia"/>
            </a:endParaRPr>
          </a:p>
        </p:txBody>
      </p:sp>
      <p:pic>
        <p:nvPicPr>
          <p:cNvPr id="112" name="Google Shape;112;p21"/>
          <p:cNvPicPr preferRelativeResize="0"/>
          <p:nvPr/>
        </p:nvPicPr>
        <p:blipFill>
          <a:blip r:embed="rId3">
            <a:alphaModFix/>
          </a:blip>
          <a:stretch>
            <a:fillRect/>
          </a:stretch>
        </p:blipFill>
        <p:spPr>
          <a:xfrm>
            <a:off x="3648975" y="897800"/>
            <a:ext cx="1846049" cy="18460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