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965474a9_3_3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965474a9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b9a0b074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b9a0b074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b9a0b074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b9a0b074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965474a9_3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965474a9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736625" y="1091100"/>
            <a:ext cx="8160600" cy="30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SKILLS AND TACTICS:</a:t>
            </a:r>
            <a:endParaRPr/>
          </a:p>
          <a:p>
            <a:pPr indent="0" lvl="0" marL="0" rtl="0" algn="l">
              <a:spcBef>
                <a:spcPts val="0"/>
              </a:spcBef>
              <a:spcAft>
                <a:spcPts val="0"/>
              </a:spcAft>
              <a:buNone/>
            </a:pPr>
            <a:r>
              <a:rPr lang="en"/>
              <a:t>POLITICAL ORGANIZING</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400">
                <a:solidFill>
                  <a:srgbClr val="FF0000"/>
                </a:solidFill>
              </a:rPr>
              <a:t>PEOPLES SCHOOL FOR MARXIST -LENINIST STUDIES</a:t>
            </a:r>
            <a:endParaRPr b="1" sz="3400">
              <a:solidFill>
                <a:srgbClr val="FF0000"/>
              </a:solidFill>
            </a:endParaRPr>
          </a:p>
        </p:txBody>
      </p:sp>
      <p:cxnSp>
        <p:nvCxnSpPr>
          <p:cNvPr id="74" name="Google Shape;74;p13"/>
          <p:cNvCxnSpPr/>
          <p:nvPr/>
        </p:nvCxnSpPr>
        <p:spPr>
          <a:xfrm rot="10800000">
            <a:off x="387825" y="419875"/>
            <a:ext cx="2138700" cy="6600"/>
          </a:xfrm>
          <a:prstGeom prst="straightConnector1">
            <a:avLst/>
          </a:prstGeom>
          <a:noFill/>
          <a:ln cap="flat" cmpd="sng" w="9525">
            <a:solidFill>
              <a:schemeClr val="lt1"/>
            </a:solidFill>
            <a:prstDash val="solid"/>
            <a:round/>
            <a:headEnd len="med" w="med" type="none"/>
            <a:tailEnd len="med" w="med" type="none"/>
          </a:ln>
        </p:spPr>
      </p:cxnSp>
      <p:cxnSp>
        <p:nvCxnSpPr>
          <p:cNvPr id="75" name="Google Shape;75;p13"/>
          <p:cNvCxnSpPr/>
          <p:nvPr/>
        </p:nvCxnSpPr>
        <p:spPr>
          <a:xfrm rot="10800000">
            <a:off x="387850" y="400775"/>
            <a:ext cx="2319600" cy="63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2" name="Shape 162"/>
        <p:cNvGrpSpPr/>
        <p:nvPr/>
      </p:nvGrpSpPr>
      <p:grpSpPr>
        <a:xfrm>
          <a:off x="0" y="0"/>
          <a:ext cx="0" cy="0"/>
          <a:chOff x="0" y="0"/>
          <a:chExt cx="0" cy="0"/>
        </a:xfrm>
      </p:grpSpPr>
      <p:sp>
        <p:nvSpPr>
          <p:cNvPr id="163" name="Google Shape;163;p22"/>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3000">
              <a:solidFill>
                <a:schemeClr val="lt2"/>
              </a:solidFill>
              <a:latin typeface="Raleway"/>
              <a:ea typeface="Raleway"/>
              <a:cs typeface="Raleway"/>
              <a:sym typeface="Raleway"/>
            </a:endParaRPr>
          </a:p>
        </p:txBody>
      </p:sp>
      <p:sp>
        <p:nvSpPr>
          <p:cNvPr id="164" name="Google Shape;164;p22"/>
          <p:cNvSpPr txBox="1"/>
          <p:nvPr>
            <p:ph idx="4294967295" type="body"/>
          </p:nvPr>
        </p:nvSpPr>
        <p:spPr>
          <a:xfrm>
            <a:off x="4334975" y="1536800"/>
            <a:ext cx="3941700" cy="33279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200">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What area of “politics” would motivate you to participate in?</a:t>
            </a:r>
            <a:br>
              <a:rPr b="1" lang="en" sz="1200">
                <a:latin typeface="Raleway"/>
                <a:ea typeface="Raleway"/>
                <a:cs typeface="Raleway"/>
                <a:sym typeface="Raleway"/>
              </a:rPr>
            </a:br>
            <a:r>
              <a:rPr b="1" lang="en" sz="1200">
                <a:latin typeface="Raleway"/>
                <a:ea typeface="Raleway"/>
                <a:cs typeface="Raleway"/>
                <a:sym typeface="Raleway"/>
              </a:rPr>
              <a:t>Join groups focusing on local issues? </a:t>
            </a:r>
            <a:endParaRPr b="1" sz="1200">
              <a:latin typeface="Raleway"/>
              <a:ea typeface="Raleway"/>
              <a:cs typeface="Raleway"/>
              <a:sym typeface="Raleway"/>
            </a:endParaRPr>
          </a:p>
          <a:p>
            <a:pPr indent="0" lvl="0" marL="457200" rtl="0" algn="l">
              <a:spcBef>
                <a:spcPts val="1000"/>
              </a:spcBef>
              <a:spcAft>
                <a:spcPts val="0"/>
              </a:spcAft>
              <a:buNone/>
            </a:pPr>
            <a:r>
              <a:rPr b="1" lang="en" sz="1200">
                <a:latin typeface="Raleway"/>
                <a:ea typeface="Raleway"/>
                <a:cs typeface="Raleway"/>
                <a:sym typeface="Raleway"/>
              </a:rPr>
              <a:t>Volunteer to “campaign” for candidates?</a:t>
            </a:r>
            <a:endParaRPr b="1"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How do you see yourself taking  action?</a:t>
            </a:r>
            <a:br>
              <a:rPr b="1" lang="en" sz="1400">
                <a:latin typeface="Raleway"/>
                <a:ea typeface="Raleway"/>
                <a:cs typeface="Raleway"/>
                <a:sym typeface="Raleway"/>
              </a:rPr>
            </a:br>
            <a:r>
              <a:rPr b="1" lang="en" sz="1200">
                <a:latin typeface="Raleway"/>
                <a:ea typeface="Raleway"/>
                <a:cs typeface="Raleway"/>
                <a:sym typeface="Raleway"/>
              </a:rPr>
              <a:t>Register to vote?</a:t>
            </a:r>
            <a:endParaRPr b="1" sz="1200">
              <a:latin typeface="Raleway"/>
              <a:ea typeface="Raleway"/>
              <a:cs typeface="Raleway"/>
              <a:sym typeface="Raleway"/>
            </a:endParaRPr>
          </a:p>
          <a:p>
            <a:pPr indent="0" lvl="0" marL="457200" rtl="0" algn="l">
              <a:spcBef>
                <a:spcPts val="1000"/>
              </a:spcBef>
              <a:spcAft>
                <a:spcPts val="0"/>
              </a:spcAft>
              <a:buNone/>
            </a:pPr>
            <a:r>
              <a:rPr b="1" lang="en" sz="1200">
                <a:latin typeface="Raleway"/>
                <a:ea typeface="Raleway"/>
                <a:cs typeface="Raleway"/>
                <a:sym typeface="Raleway"/>
              </a:rPr>
              <a:t>Compile a guide of  your representatives?</a:t>
            </a:r>
            <a:endParaRPr b="1" sz="1200">
              <a:latin typeface="Raleway"/>
              <a:ea typeface="Raleway"/>
              <a:cs typeface="Raleway"/>
              <a:sym typeface="Raleway"/>
            </a:endParaRPr>
          </a:p>
          <a:p>
            <a:pPr indent="0" lvl="0" marL="457200" rtl="0" algn="l">
              <a:spcBef>
                <a:spcPts val="1000"/>
              </a:spcBef>
              <a:spcAft>
                <a:spcPts val="1000"/>
              </a:spcAft>
              <a:buNone/>
            </a:pPr>
            <a:r>
              <a:rPr b="1" lang="en" sz="1200">
                <a:latin typeface="Raleway"/>
                <a:ea typeface="Raleway"/>
                <a:cs typeface="Raleway"/>
                <a:sym typeface="Raleway"/>
              </a:rPr>
              <a:t>Begin attending City Councils and reporting on their activity in a newsletter?</a:t>
            </a:r>
            <a:endParaRPr b="1" sz="1200">
              <a:latin typeface="Raleway"/>
              <a:ea typeface="Raleway"/>
              <a:cs typeface="Raleway"/>
              <a:sym typeface="Raleway"/>
            </a:endParaRPr>
          </a:p>
        </p:txBody>
      </p:sp>
      <p:pic>
        <p:nvPicPr>
          <p:cNvPr id="165" name="Google Shape;165;p22"/>
          <p:cNvPicPr preferRelativeResize="0"/>
          <p:nvPr/>
        </p:nvPicPr>
        <p:blipFill>
          <a:blip r:embed="rId3">
            <a:alphaModFix/>
          </a:blip>
          <a:stretch>
            <a:fillRect/>
          </a:stretch>
        </p:blipFill>
        <p:spPr>
          <a:xfrm>
            <a:off x="5164738" y="101025"/>
            <a:ext cx="2282174" cy="1315125"/>
          </a:xfrm>
          <a:prstGeom prst="rect">
            <a:avLst/>
          </a:prstGeom>
          <a:noFill/>
          <a:ln>
            <a:noFill/>
          </a:ln>
        </p:spPr>
      </p:pic>
      <p:sp>
        <p:nvSpPr>
          <p:cNvPr id="166" name="Google Shape;166;p22"/>
          <p:cNvSpPr txBox="1"/>
          <p:nvPr/>
        </p:nvSpPr>
        <p:spPr>
          <a:xfrm>
            <a:off x="3980400" y="4705375"/>
            <a:ext cx="49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PAUSE</a:t>
            </a:r>
            <a:endParaRPr b="1">
              <a:latin typeface="Lato"/>
              <a:ea typeface="Lato"/>
              <a:cs typeface="Lato"/>
              <a:sym typeface="Lato"/>
            </a:endParaRPr>
          </a:p>
        </p:txBody>
      </p:sp>
      <p:sp>
        <p:nvSpPr>
          <p:cNvPr id="167" name="Google Shape;167;p22"/>
          <p:cNvSpPr txBox="1"/>
          <p:nvPr/>
        </p:nvSpPr>
        <p:spPr>
          <a:xfrm>
            <a:off x="90500" y="312350"/>
            <a:ext cx="3303300" cy="4717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1550">
                <a:solidFill>
                  <a:schemeClr val="dk2"/>
                </a:solidFill>
                <a:latin typeface="Verdana"/>
                <a:ea typeface="Verdana"/>
                <a:cs typeface="Verdana"/>
                <a:sym typeface="Verdana"/>
              </a:rPr>
              <a:t>In preparing for the elections to the Duma in 1912, Lenin wrote that “to every party at all worthy of the name, a platform is something that has existed long before the elections; it is not something specially devised ‘for the elections,’ but an inevitable result of the whole work of the party, of the way the work is organized, and of its whole trend in the given historical period.”  Our “election platform can be expressed in three words:</a:t>
            </a:r>
            <a:endParaRPr b="1" sz="1550">
              <a:solidFill>
                <a:schemeClr val="dk2"/>
              </a:solidFill>
              <a:latin typeface="Verdana"/>
              <a:ea typeface="Verdana"/>
              <a:cs typeface="Verdana"/>
              <a:sym typeface="Verdana"/>
            </a:endParaRPr>
          </a:p>
          <a:p>
            <a:pPr indent="0" lvl="0" marL="0" rtl="0" algn="l">
              <a:spcBef>
                <a:spcPts val="0"/>
              </a:spcBef>
              <a:spcAft>
                <a:spcPts val="0"/>
              </a:spcAft>
              <a:buClr>
                <a:schemeClr val="dk2"/>
              </a:buClr>
              <a:buSzPts val="1100"/>
              <a:buFont typeface="Arial"/>
              <a:buNone/>
            </a:pPr>
            <a:r>
              <a:rPr b="1" lang="en" sz="1550">
                <a:solidFill>
                  <a:schemeClr val="dk2"/>
                </a:solidFill>
                <a:latin typeface="Verdana"/>
                <a:ea typeface="Verdana"/>
                <a:cs typeface="Verdana"/>
                <a:sym typeface="Verdana"/>
              </a:rPr>
              <a:t> </a:t>
            </a:r>
            <a:endParaRPr b="1" sz="1550">
              <a:solidFill>
                <a:schemeClr val="dk2"/>
              </a:solidFill>
              <a:latin typeface="Verdana"/>
              <a:ea typeface="Verdana"/>
              <a:cs typeface="Verdana"/>
              <a:sym typeface="Verdana"/>
            </a:endParaRPr>
          </a:p>
          <a:p>
            <a:pPr indent="0" lvl="0" marL="0" rtl="0" algn="l">
              <a:spcBef>
                <a:spcPts val="0"/>
              </a:spcBef>
              <a:spcAft>
                <a:spcPts val="0"/>
              </a:spcAft>
              <a:buClr>
                <a:schemeClr val="dk2"/>
              </a:buClr>
              <a:buSzPts val="1100"/>
              <a:buFont typeface="Arial"/>
              <a:buNone/>
            </a:pPr>
            <a:r>
              <a:rPr b="1" lang="en" sz="1550">
                <a:solidFill>
                  <a:schemeClr val="dk2"/>
                </a:solidFill>
                <a:latin typeface="Verdana"/>
                <a:ea typeface="Verdana"/>
                <a:cs typeface="Verdana"/>
                <a:sym typeface="Verdana"/>
              </a:rPr>
              <a:t>  “For the Revolution!”</a:t>
            </a:r>
            <a:endParaRPr sz="18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3"/>
          <p:cNvSpPr txBox="1"/>
          <p:nvPr>
            <p:ph idx="1" type="body"/>
          </p:nvPr>
        </p:nvSpPr>
        <p:spPr>
          <a:xfrm>
            <a:off x="2624450" y="603300"/>
            <a:ext cx="6579900" cy="4540200"/>
          </a:xfrm>
          <a:prstGeom prst="rect">
            <a:avLst/>
          </a:prstGeom>
          <a:solidFill>
            <a:srgbClr val="FFE599"/>
          </a:solidFill>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t/>
            </a:r>
            <a:endParaRPr b="1" sz="1400"/>
          </a:p>
          <a:p>
            <a:pPr indent="0" lvl="0" marL="0" rtl="0" algn="ctr">
              <a:lnSpc>
                <a:spcPct val="100000"/>
              </a:lnSpc>
              <a:spcBef>
                <a:spcPts val="1600"/>
              </a:spcBef>
              <a:spcAft>
                <a:spcPts val="0"/>
              </a:spcAft>
              <a:buClr>
                <a:schemeClr val="dk2"/>
              </a:buClr>
              <a:buSzPts val="1100"/>
              <a:buFont typeface="Arial"/>
              <a:buNone/>
            </a:pPr>
            <a:r>
              <a:rPr b="1" lang="en" sz="1400"/>
              <a:t>Platform for Coos Bay City Council:  Labor and Economy</a:t>
            </a:r>
            <a:endParaRPr/>
          </a:p>
          <a:p>
            <a:pPr indent="0" lvl="0" marL="0" rtl="0" algn="l">
              <a:lnSpc>
                <a:spcPct val="100000"/>
              </a:lnSpc>
              <a:spcBef>
                <a:spcPts val="1600"/>
              </a:spcBef>
              <a:spcAft>
                <a:spcPts val="0"/>
              </a:spcAft>
              <a:buClr>
                <a:schemeClr val="dk2"/>
              </a:buClr>
              <a:buSzPts val="1100"/>
              <a:buFont typeface="Arial"/>
              <a:buNone/>
            </a:pPr>
            <a:r>
              <a:rPr lang="en"/>
              <a:t> ● A public housing plan that will both accommodate the homeless in Coos Bay and traveling workers. The funding will come from city budget reforms and taxes.</a:t>
            </a:r>
            <a:endParaRPr/>
          </a:p>
          <a:p>
            <a:pPr indent="0" lvl="0" marL="0" rtl="0" algn="l">
              <a:lnSpc>
                <a:spcPct val="100000"/>
              </a:lnSpc>
              <a:spcBef>
                <a:spcPts val="1600"/>
              </a:spcBef>
              <a:spcAft>
                <a:spcPts val="0"/>
              </a:spcAft>
              <a:buClr>
                <a:schemeClr val="dk2"/>
              </a:buClr>
              <a:buSzPts val="1100"/>
              <a:buFont typeface="Arial"/>
              <a:buNone/>
            </a:pPr>
            <a:r>
              <a:rPr lang="en"/>
              <a:t> ● Affordable housing, with a rent cap of no more than 20% of average income. ● Vacation rentals be taxed at 20%, and funds go directly to public housing. </a:t>
            </a:r>
            <a:endParaRPr/>
          </a:p>
          <a:p>
            <a:pPr indent="0" lvl="0" marL="0" rtl="0" algn="l">
              <a:lnSpc>
                <a:spcPct val="100000"/>
              </a:lnSpc>
              <a:spcBef>
                <a:spcPts val="1600"/>
              </a:spcBef>
              <a:spcAft>
                <a:spcPts val="0"/>
              </a:spcAft>
              <a:buClr>
                <a:schemeClr val="dk2"/>
              </a:buClr>
              <a:buSzPts val="1100"/>
              <a:buFont typeface="Arial"/>
              <a:buNone/>
            </a:pPr>
            <a:r>
              <a:rPr lang="en"/>
              <a:t>● Coos Bay city staff and public workers be unionized. </a:t>
            </a:r>
            <a:endParaRPr/>
          </a:p>
          <a:p>
            <a:pPr indent="0" lvl="0" marL="0" rtl="0" algn="l">
              <a:lnSpc>
                <a:spcPct val="100000"/>
              </a:lnSpc>
              <a:spcBef>
                <a:spcPts val="1600"/>
              </a:spcBef>
              <a:spcAft>
                <a:spcPts val="0"/>
              </a:spcAft>
              <a:buClr>
                <a:schemeClr val="dk2"/>
              </a:buClr>
              <a:buSzPts val="1100"/>
              <a:buFont typeface="Arial"/>
              <a:buNone/>
            </a:pPr>
            <a:r>
              <a:rPr lang="en"/>
              <a:t>● Increase in Coos Bay minimum wage to $15/hr. Will go to Salem to tell our state reps to make the minimum wage equal state-wide and to raise it. </a:t>
            </a:r>
            <a:endParaRPr/>
          </a:p>
          <a:p>
            <a:pPr indent="0" lvl="0" marL="0" rtl="0" algn="l">
              <a:lnSpc>
                <a:spcPct val="100000"/>
              </a:lnSpc>
              <a:spcBef>
                <a:spcPts val="1600"/>
              </a:spcBef>
              <a:spcAft>
                <a:spcPts val="0"/>
              </a:spcAft>
              <a:buClr>
                <a:schemeClr val="dk2"/>
              </a:buClr>
              <a:buSzPts val="1100"/>
              <a:buFont typeface="Arial"/>
              <a:buNone/>
            </a:pPr>
            <a:r>
              <a:rPr lang="en"/>
              <a:t>Moratorium on evictions and foreclosures due to current economic issues for low-income Americans. </a:t>
            </a:r>
            <a:endParaRPr/>
          </a:p>
          <a:p>
            <a:pPr indent="0" lvl="0" marL="0" rtl="0" algn="l">
              <a:lnSpc>
                <a:spcPct val="100000"/>
              </a:lnSpc>
              <a:spcBef>
                <a:spcPts val="1600"/>
              </a:spcBef>
              <a:spcAft>
                <a:spcPts val="0"/>
              </a:spcAft>
              <a:buClr>
                <a:schemeClr val="dk2"/>
              </a:buClr>
              <a:buSzPts val="1100"/>
              <a:buFont typeface="Arial"/>
              <a:buNone/>
            </a:pPr>
            <a:r>
              <a:rPr lang="en"/>
              <a:t>● Creation of a Labor Board for Coos Bay City Government to allow direct representation for the labor movement. </a:t>
            </a:r>
            <a:r>
              <a:rPr lang="en"/>
              <a:t>● Bringing industry to Coos Bay that is both good for our workers and is as environmentally friendly as possible. This includes renewable energy and some careful development of our port. No fossil fuels or other harmful industries. </a:t>
            </a:r>
            <a:endParaRPr/>
          </a:p>
          <a:p>
            <a:pPr indent="0" lvl="0" marL="0" rtl="0" algn="l">
              <a:lnSpc>
                <a:spcPct val="100000"/>
              </a:lnSpc>
              <a:spcBef>
                <a:spcPts val="1600"/>
              </a:spcBef>
              <a:spcAft>
                <a:spcPts val="0"/>
              </a:spcAft>
              <a:buClr>
                <a:schemeClr val="dk2"/>
              </a:buClr>
              <a:buSzPts val="1100"/>
              <a:buFont typeface="Arial"/>
              <a:buNone/>
            </a:pPr>
            <a:r>
              <a:rPr lang="en"/>
              <a:t>● Approach conversation with other local governments and people on the  topic of the  bay area consolidation and overall economic future with optimism and cooperation.</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1600"/>
              </a:spcAft>
              <a:buClr>
                <a:schemeClr val="dk2"/>
              </a:buClr>
              <a:buSzPts val="1100"/>
              <a:buFont typeface="Arial"/>
              <a:buNone/>
            </a:pPr>
            <a:r>
              <a:t/>
            </a:r>
            <a:endParaRPr/>
          </a:p>
        </p:txBody>
      </p:sp>
      <p:grpSp>
        <p:nvGrpSpPr>
          <p:cNvPr id="173" name="Google Shape;173;p23"/>
          <p:cNvGrpSpPr/>
          <p:nvPr/>
        </p:nvGrpSpPr>
        <p:grpSpPr>
          <a:xfrm>
            <a:off x="134988" y="2496117"/>
            <a:ext cx="2212050" cy="2504994"/>
            <a:chOff x="6803275" y="427445"/>
            <a:chExt cx="2212050" cy="2504994"/>
          </a:xfrm>
        </p:grpSpPr>
        <p:pic>
          <p:nvPicPr>
            <p:cNvPr id="174" name="Google Shape;174;p23"/>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175" name="Google Shape;175;p23"/>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 sz="1200">
                  <a:solidFill>
                    <a:schemeClr val="dk2"/>
                  </a:solidFill>
                  <a:latin typeface="Raleway"/>
                  <a:ea typeface="Raleway"/>
                  <a:cs typeface="Raleway"/>
                  <a:sym typeface="Raleway"/>
                </a:rPr>
                <a:t>.</a:t>
              </a:r>
              <a:endParaRPr b="1" sz="1200">
                <a:solidFill>
                  <a:schemeClr val="dk1"/>
                </a:solidFill>
                <a:latin typeface="Raleway"/>
                <a:ea typeface="Raleway"/>
                <a:cs typeface="Raleway"/>
                <a:sym typeface="Raleway"/>
              </a:endParaRPr>
            </a:p>
          </p:txBody>
        </p:sp>
      </p:grpSp>
      <p:sp>
        <p:nvSpPr>
          <p:cNvPr id="176" name="Google Shape;176;p23"/>
          <p:cNvSpPr txBox="1"/>
          <p:nvPr/>
        </p:nvSpPr>
        <p:spPr>
          <a:xfrm>
            <a:off x="135062" y="833850"/>
            <a:ext cx="22119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500"/>
          </a:p>
        </p:txBody>
      </p:sp>
      <p:pic>
        <p:nvPicPr>
          <p:cNvPr id="177" name="Google Shape;177;p23"/>
          <p:cNvPicPr preferRelativeResize="0"/>
          <p:nvPr/>
        </p:nvPicPr>
        <p:blipFill>
          <a:blip r:embed="rId4">
            <a:alphaModFix/>
          </a:blip>
          <a:stretch>
            <a:fillRect/>
          </a:stretch>
        </p:blipFill>
        <p:spPr>
          <a:xfrm>
            <a:off x="0" y="603300"/>
            <a:ext cx="2624450" cy="4540201"/>
          </a:xfrm>
          <a:prstGeom prst="rect">
            <a:avLst/>
          </a:prstGeom>
          <a:noFill/>
          <a:ln>
            <a:noFill/>
          </a:ln>
        </p:spPr>
      </p:pic>
      <p:sp>
        <p:nvSpPr>
          <p:cNvPr id="178" name="Google Shape;178;p23"/>
          <p:cNvSpPr txBox="1"/>
          <p:nvPr/>
        </p:nvSpPr>
        <p:spPr>
          <a:xfrm>
            <a:off x="0" y="203100"/>
            <a:ext cx="28659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 Kamryn - Write-in Candidate</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82" name="Shape 182"/>
        <p:cNvGrpSpPr/>
        <p:nvPr/>
      </p:nvGrpSpPr>
      <p:grpSpPr>
        <a:xfrm>
          <a:off x="0" y="0"/>
          <a:ext cx="0" cy="0"/>
          <a:chOff x="0" y="0"/>
          <a:chExt cx="0" cy="0"/>
        </a:xfrm>
      </p:grpSpPr>
      <p:pic>
        <p:nvPicPr>
          <p:cNvPr id="183" name="Google Shape;183;p24"/>
          <p:cNvPicPr preferRelativeResize="0"/>
          <p:nvPr/>
        </p:nvPicPr>
        <p:blipFill>
          <a:blip r:embed="rId3">
            <a:alphaModFix/>
          </a:blip>
          <a:stretch>
            <a:fillRect/>
          </a:stretch>
        </p:blipFill>
        <p:spPr>
          <a:xfrm>
            <a:off x="4488725" y="-64625"/>
            <a:ext cx="6529800" cy="5143501"/>
          </a:xfrm>
          <a:prstGeom prst="rect">
            <a:avLst/>
          </a:prstGeom>
          <a:noFill/>
          <a:ln>
            <a:noFill/>
          </a:ln>
        </p:spPr>
      </p:pic>
      <p:pic>
        <p:nvPicPr>
          <p:cNvPr id="184" name="Google Shape;184;p24"/>
          <p:cNvPicPr preferRelativeResize="0"/>
          <p:nvPr/>
        </p:nvPicPr>
        <p:blipFill>
          <a:blip r:embed="rId4">
            <a:alphaModFix/>
          </a:blip>
          <a:stretch>
            <a:fillRect/>
          </a:stretch>
        </p:blipFill>
        <p:spPr>
          <a:xfrm>
            <a:off x="6632363" y="643550"/>
            <a:ext cx="2242525" cy="1607848"/>
          </a:xfrm>
          <a:prstGeom prst="rect">
            <a:avLst/>
          </a:prstGeom>
          <a:noFill/>
          <a:ln>
            <a:noFill/>
          </a:ln>
        </p:spPr>
      </p:pic>
      <p:sp>
        <p:nvSpPr>
          <p:cNvPr id="185" name="Google Shape;185;p24"/>
          <p:cNvSpPr txBox="1"/>
          <p:nvPr>
            <p:ph type="title"/>
          </p:nvPr>
        </p:nvSpPr>
        <p:spPr>
          <a:xfrm>
            <a:off x="265500" y="193850"/>
            <a:ext cx="4045200" cy="44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2"/>
                </a:solidFill>
              </a:rPr>
              <a:t>RESOURCES</a:t>
            </a:r>
            <a:endParaRPr sz="2400">
              <a:solidFill>
                <a:schemeClr val="dk2"/>
              </a:solidFill>
            </a:endParaRPr>
          </a:p>
        </p:txBody>
      </p:sp>
      <p:sp>
        <p:nvSpPr>
          <p:cNvPr id="186" name="Google Shape;186;p24"/>
          <p:cNvSpPr txBox="1"/>
          <p:nvPr/>
        </p:nvSpPr>
        <p:spPr>
          <a:xfrm>
            <a:off x="116300" y="911300"/>
            <a:ext cx="4194300" cy="34632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
                <a:latin typeface="Lato"/>
                <a:ea typeface="Lato"/>
                <a:cs typeface="Lato"/>
                <a:sym typeface="Lato"/>
              </a:rPr>
              <a:t>MASS ORGANIZATIONS FOCUSED ON  ELECTORAL ACTIONS</a:t>
            </a:r>
            <a:endParaRPr b="1">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b="1" lang="en" sz="1700">
                <a:latin typeface="Lato"/>
                <a:ea typeface="Lato"/>
                <a:cs typeface="Lato"/>
                <a:sym typeface="Lato"/>
              </a:rPr>
              <a:t> - ANYONE CAN JOIN -</a:t>
            </a:r>
            <a:endParaRPr b="1" sz="1700">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MOVEMENT FOR A PEOPLES DEMOCRACY</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MPD</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Movementforpeoplesdemocracy.us</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WOMEN FOR RACIAL &amp; ECONOMIC EQUALITY</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WREE</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Wreeusa.com</a:t>
            </a:r>
            <a:endParaRPr b="1">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CIVIL RIGHTS CONGRESS</a:t>
            </a:r>
            <a:endParaRPr b="1">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p:txBody>
      </p:sp>
      <p:pic>
        <p:nvPicPr>
          <p:cNvPr id="187" name="Google Shape;187;p24"/>
          <p:cNvPicPr preferRelativeResize="0"/>
          <p:nvPr/>
        </p:nvPicPr>
        <p:blipFill>
          <a:blip r:embed="rId5">
            <a:alphaModFix/>
          </a:blip>
          <a:stretch>
            <a:fillRect/>
          </a:stretch>
        </p:blipFill>
        <p:spPr>
          <a:xfrm>
            <a:off x="6647588" y="2052792"/>
            <a:ext cx="2212050" cy="2504994"/>
          </a:xfrm>
          <a:prstGeom prst="rect">
            <a:avLst/>
          </a:prstGeom>
          <a:noFill/>
          <a:ln>
            <a:noFill/>
          </a:ln>
        </p:spPr>
      </p:pic>
      <p:sp>
        <p:nvSpPr>
          <p:cNvPr id="188" name="Google Shape;188;p24"/>
          <p:cNvSpPr txBox="1"/>
          <p:nvPr/>
        </p:nvSpPr>
        <p:spPr>
          <a:xfrm>
            <a:off x="6632375" y="1979175"/>
            <a:ext cx="2242500" cy="25785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chemeClr val="dk2"/>
              </a:buClr>
              <a:buSzPts val="1100"/>
              <a:buFont typeface="Arial"/>
              <a:buNone/>
            </a:pPr>
            <a:r>
              <a:rPr b="1" lang="en" sz="1800">
                <a:solidFill>
                  <a:schemeClr val="dk2"/>
                </a:solidFill>
                <a:latin typeface="Raleway"/>
                <a:ea typeface="Raleway"/>
                <a:cs typeface="Raleway"/>
                <a:sym typeface="Raleway"/>
              </a:rPr>
              <a:t>Tip</a:t>
            </a:r>
            <a:endParaRPr b="1" sz="1800">
              <a:solidFill>
                <a:schemeClr val="dk2"/>
              </a:solidFill>
              <a:latin typeface="Raleway"/>
              <a:ea typeface="Raleway"/>
              <a:cs typeface="Raleway"/>
              <a:sym typeface="Raleway"/>
            </a:endParaRPr>
          </a:p>
          <a:p>
            <a:pPr indent="0" lvl="0" marL="0" rtl="0" algn="l">
              <a:spcBef>
                <a:spcPts val="800"/>
              </a:spcBef>
              <a:spcAft>
                <a:spcPts val="0"/>
              </a:spcAft>
              <a:buClr>
                <a:schemeClr val="dk2"/>
              </a:buClr>
              <a:buSzPts val="1100"/>
              <a:buFont typeface="Arial"/>
              <a:buNone/>
            </a:pPr>
            <a:r>
              <a:rPr lang="en">
                <a:latin typeface="Lato"/>
                <a:ea typeface="Lato"/>
                <a:cs typeface="Lato"/>
                <a:sym typeface="Lato"/>
              </a:rPr>
              <a:t>The Legislative &amp; Electoral Commission is where Strategy and Tactics are determined, and where policies are reviewed to ensure current policies reflect current situations. </a:t>
            </a:r>
            <a:endParaRPr>
              <a:latin typeface="Lato"/>
              <a:ea typeface="Lato"/>
              <a:cs typeface="Lato"/>
              <a:sym typeface="Lato"/>
            </a:endParaRPr>
          </a:p>
          <a:p>
            <a:pPr indent="0" lvl="0" marL="0" rtl="0" algn="ctr">
              <a:spcBef>
                <a:spcPts val="800"/>
              </a:spcBef>
              <a:spcAft>
                <a:spcPts val="0"/>
              </a:spcAft>
              <a:buClr>
                <a:schemeClr val="dk2"/>
              </a:buClr>
              <a:buSzPts val="1100"/>
              <a:buFont typeface="Arial"/>
              <a:buNone/>
            </a:pPr>
            <a:r>
              <a:rPr lang="en">
                <a:latin typeface="Lato"/>
                <a:ea typeface="Lato"/>
                <a:cs typeface="Lato"/>
                <a:sym typeface="Lato"/>
              </a:rPr>
              <a:t>One must be a Party Member to join.</a:t>
            </a:r>
            <a:endParaRPr>
              <a:latin typeface="Lato"/>
              <a:ea typeface="Lato"/>
              <a:cs typeface="Lato"/>
              <a:sym typeface="Lato"/>
            </a:endParaRPr>
          </a:p>
          <a:p>
            <a:pPr indent="0" lvl="0" marL="0" rtl="0" algn="l">
              <a:spcBef>
                <a:spcPts val="800"/>
              </a:spcBef>
              <a:spcAft>
                <a:spcPts val="800"/>
              </a:spcAft>
              <a:buNone/>
            </a:pPr>
            <a:r>
              <a:t/>
            </a:r>
            <a:endParaRPr b="1" sz="1200">
              <a:solidFill>
                <a:schemeClr val="dk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5"/>
          <p:cNvPicPr preferRelativeResize="0"/>
          <p:nvPr/>
        </p:nvPicPr>
        <p:blipFill>
          <a:blip r:embed="rId3">
            <a:alphaModFix/>
          </a:blip>
          <a:stretch>
            <a:fillRect/>
          </a:stretch>
        </p:blipFill>
        <p:spPr>
          <a:xfrm>
            <a:off x="4572000" y="0"/>
            <a:ext cx="4572000" cy="5143500"/>
          </a:xfrm>
          <a:prstGeom prst="rect">
            <a:avLst/>
          </a:prstGeom>
          <a:noFill/>
          <a:ln>
            <a:noFill/>
          </a:ln>
        </p:spPr>
      </p:pic>
      <p:sp>
        <p:nvSpPr>
          <p:cNvPr id="194" name="Google Shape;194;p25"/>
          <p:cNvSpPr txBox="1"/>
          <p:nvPr>
            <p:ph type="title"/>
          </p:nvPr>
        </p:nvSpPr>
        <p:spPr>
          <a:xfrm>
            <a:off x="0" y="0"/>
            <a:ext cx="4328400" cy="5001000"/>
          </a:xfrm>
          <a:prstGeom prst="rect">
            <a:avLst/>
          </a:prstGeom>
          <a:solidFill>
            <a:srgbClr val="FFE599"/>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2"/>
                </a:solidFill>
              </a:rPr>
              <a:t>LEGISLATIVE COMMISSION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lnSpc>
                <a:spcPct val="115000"/>
              </a:lnSpc>
              <a:spcBef>
                <a:spcPts val="1200"/>
              </a:spcBef>
              <a:spcAft>
                <a:spcPts val="0"/>
              </a:spcAft>
              <a:buClr>
                <a:schemeClr val="dk2"/>
              </a:buClr>
              <a:buSzPts val="1100"/>
              <a:buFont typeface="Arial"/>
              <a:buNone/>
            </a:pPr>
            <a:r>
              <a:rPr lang="en" sz="1500">
                <a:solidFill>
                  <a:schemeClr val="dk2"/>
                </a:solidFill>
              </a:rPr>
              <a:t>+ Candidates are to reach out or be directed to the electoral subcommittee.</a:t>
            </a:r>
            <a:endParaRPr sz="1500">
              <a:solidFill>
                <a:schemeClr val="dk2"/>
              </a:solidFill>
            </a:endParaRPr>
          </a:p>
          <a:p>
            <a:pPr indent="0" lvl="0" marL="0" rtl="0" algn="l">
              <a:lnSpc>
                <a:spcPct val="115000"/>
              </a:lnSpc>
              <a:spcBef>
                <a:spcPts val="1200"/>
              </a:spcBef>
              <a:spcAft>
                <a:spcPts val="0"/>
              </a:spcAft>
              <a:buNone/>
            </a:pPr>
            <a:r>
              <a:rPr lang="en" sz="1500">
                <a:solidFill>
                  <a:schemeClr val="dk2"/>
                </a:solidFill>
              </a:rPr>
              <a:t>+ Potential candidates must become cadre before being eligible to run.</a:t>
            </a:r>
            <a:endParaRPr sz="1500">
              <a:solidFill>
                <a:schemeClr val="dk2"/>
              </a:solidFill>
            </a:endParaRPr>
          </a:p>
          <a:p>
            <a:pPr indent="0" lvl="0" marL="0" rtl="0" algn="l">
              <a:lnSpc>
                <a:spcPct val="115000"/>
              </a:lnSpc>
              <a:spcBef>
                <a:spcPts val="1200"/>
              </a:spcBef>
              <a:spcAft>
                <a:spcPts val="0"/>
              </a:spcAft>
              <a:buNone/>
            </a:pPr>
            <a:r>
              <a:rPr lang="en" sz="1500">
                <a:solidFill>
                  <a:schemeClr val="dk2"/>
                </a:solidFill>
              </a:rPr>
              <a:t>+ Platform presented during assessment will be reviewed. Any changes that need to be made based on the profile developed during phase two will be added.</a:t>
            </a:r>
            <a:endParaRPr sz="1500">
              <a:solidFill>
                <a:schemeClr val="dk2"/>
              </a:solidFill>
            </a:endParaRPr>
          </a:p>
          <a:p>
            <a:pPr indent="0" lvl="0" marL="0" rtl="0" algn="l">
              <a:lnSpc>
                <a:spcPct val="115000"/>
              </a:lnSpc>
              <a:spcBef>
                <a:spcPts val="1200"/>
              </a:spcBef>
              <a:spcAft>
                <a:spcPts val="0"/>
              </a:spcAft>
              <a:buNone/>
            </a:pPr>
            <a:r>
              <a:rPr lang="en" sz="1500">
                <a:solidFill>
                  <a:schemeClr val="dk2"/>
                </a:solidFill>
              </a:rPr>
              <a:t>+ The town/city, district, and state as well as the position the candidate is running for should be of paramount concern. </a:t>
            </a:r>
            <a:endParaRPr sz="1500">
              <a:solidFill>
                <a:schemeClr val="dk2"/>
              </a:solidFill>
            </a:endParaRPr>
          </a:p>
          <a:p>
            <a:pPr indent="0" lvl="0" marL="0" rtl="0" algn="l">
              <a:lnSpc>
                <a:spcPct val="115000"/>
              </a:lnSpc>
              <a:spcBef>
                <a:spcPts val="1200"/>
              </a:spcBef>
              <a:spcAft>
                <a:spcPts val="0"/>
              </a:spcAft>
              <a:buNone/>
            </a:pPr>
            <a:r>
              <a:rPr lang="en" sz="1500">
                <a:solidFill>
                  <a:schemeClr val="dk2"/>
                </a:solidFill>
              </a:rPr>
              <a:t>+It is recommended that inexperienced party members run in local elections.</a:t>
            </a:r>
            <a:endParaRPr sz="1500">
              <a:solidFill>
                <a:schemeClr val="dk2"/>
              </a:solidFill>
            </a:endParaRPr>
          </a:p>
        </p:txBody>
      </p:sp>
      <p:sp>
        <p:nvSpPr>
          <p:cNvPr id="195" name="Google Shape;195;p25"/>
          <p:cNvSpPr txBox="1"/>
          <p:nvPr/>
        </p:nvSpPr>
        <p:spPr>
          <a:xfrm>
            <a:off x="6878100" y="4268650"/>
            <a:ext cx="2051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Lato"/>
                <a:ea typeface="Lato"/>
                <a:cs typeface="Lato"/>
                <a:sym typeface="Lato"/>
              </a:rPr>
              <a:t>Legislative Commission Chair</a:t>
            </a:r>
            <a:endParaRPr b="1" sz="1500">
              <a:latin typeface="Lato"/>
              <a:ea typeface="Lato"/>
              <a:cs typeface="Lato"/>
              <a:sym typeface="Lato"/>
            </a:endParaRPr>
          </a:p>
        </p:txBody>
      </p:sp>
      <p:sp>
        <p:nvSpPr>
          <p:cNvPr id="196" name="Google Shape;196;p25"/>
          <p:cNvSpPr txBox="1"/>
          <p:nvPr/>
        </p:nvSpPr>
        <p:spPr>
          <a:xfrm>
            <a:off x="3734850" y="4681800"/>
            <a:ext cx="49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ato"/>
                <a:ea typeface="Lato"/>
                <a:cs typeface="Lato"/>
                <a:sym typeface="Lato"/>
              </a:rPr>
              <a:t>PAUSE</a:t>
            </a:r>
            <a:endParaRPr b="1" sz="18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pic>
        <p:nvPicPr>
          <p:cNvPr id="201" name="Google Shape;201;p26"/>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202" name="Google Shape;202;p26"/>
          <p:cNvSpPr txBox="1"/>
          <p:nvPr/>
        </p:nvSpPr>
        <p:spPr>
          <a:xfrm>
            <a:off x="2855550" y="4309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   “TAKE AWAYS”</a:t>
            </a:r>
            <a:endParaRPr b="1" sz="3000">
              <a:solidFill>
                <a:schemeClr val="dk2"/>
              </a:solidFill>
              <a:latin typeface="Raleway"/>
              <a:ea typeface="Raleway"/>
              <a:cs typeface="Raleway"/>
              <a:sym typeface="Raleway"/>
            </a:endParaRPr>
          </a:p>
        </p:txBody>
      </p:sp>
      <p:sp>
        <p:nvSpPr>
          <p:cNvPr id="203" name="Google Shape;203;p26"/>
          <p:cNvSpPr txBox="1"/>
          <p:nvPr>
            <p:ph idx="4294967295" type="body"/>
          </p:nvPr>
        </p:nvSpPr>
        <p:spPr>
          <a:xfrm>
            <a:off x="2855550" y="1193600"/>
            <a:ext cx="36321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a:t>
            </a:r>
            <a:endParaRPr sz="1200">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Engage in “Politics”</a:t>
            </a:r>
            <a:br>
              <a:rPr lang="en" sz="1200">
                <a:latin typeface="Raleway"/>
                <a:ea typeface="Raleway"/>
                <a:cs typeface="Raleway"/>
                <a:sym typeface="Raleway"/>
              </a:rPr>
            </a:br>
            <a:r>
              <a:rPr b="1" lang="en" sz="1300">
                <a:latin typeface="Raleway"/>
                <a:ea typeface="Raleway"/>
                <a:cs typeface="Raleway"/>
                <a:sym typeface="Raleway"/>
              </a:rPr>
              <a:t>Turn deception into emancipation</a:t>
            </a:r>
            <a:endParaRPr b="1"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The Slogan is Everything</a:t>
            </a:r>
            <a:br>
              <a:rPr lang="en" sz="1200">
                <a:latin typeface="Raleway"/>
                <a:ea typeface="Raleway"/>
                <a:cs typeface="Raleway"/>
                <a:sym typeface="Raleway"/>
              </a:rPr>
            </a:br>
            <a:r>
              <a:rPr b="1" lang="en" sz="1200">
                <a:latin typeface="Raleway"/>
                <a:ea typeface="Raleway"/>
                <a:cs typeface="Raleway"/>
                <a:sym typeface="Raleway"/>
              </a:rPr>
              <a:t>From</a:t>
            </a:r>
            <a:r>
              <a:rPr lang="en" sz="1200">
                <a:latin typeface="Raleway"/>
                <a:ea typeface="Raleway"/>
                <a:cs typeface="Raleway"/>
                <a:sym typeface="Raleway"/>
              </a:rPr>
              <a:t> </a:t>
            </a:r>
            <a:r>
              <a:rPr b="1" lang="en" sz="1300">
                <a:latin typeface="Raleway"/>
                <a:ea typeface="Raleway"/>
                <a:cs typeface="Raleway"/>
                <a:sym typeface="Raleway"/>
              </a:rPr>
              <a:t>“Peace, Bread and Land” to “Peace, Bread and Jobs”</a:t>
            </a:r>
            <a:endParaRPr b="1" sz="1300">
              <a:latin typeface="Raleway"/>
              <a:ea typeface="Raleway"/>
              <a:cs typeface="Raleway"/>
              <a:sym typeface="Raleway"/>
            </a:endParaRPr>
          </a:p>
          <a:p>
            <a:pPr indent="-304800" lvl="0" marL="457200" rtl="0" algn="l">
              <a:spcBef>
                <a:spcPts val="1000"/>
              </a:spcBef>
              <a:spcAft>
                <a:spcPts val="1000"/>
              </a:spcAft>
              <a:buClr>
                <a:schemeClr val="dk1"/>
              </a:buClr>
              <a:buSzPts val="1200"/>
              <a:buFont typeface="Raleway"/>
              <a:buChar char="➔"/>
            </a:pPr>
            <a:r>
              <a:rPr b="1" lang="en" sz="1400">
                <a:solidFill>
                  <a:schemeClr val="dk1"/>
                </a:solidFill>
                <a:latin typeface="Raleway"/>
                <a:ea typeface="Raleway"/>
                <a:cs typeface="Raleway"/>
                <a:sym typeface="Raleway"/>
              </a:rPr>
              <a:t>What’s next?</a:t>
            </a:r>
            <a:br>
              <a:rPr lang="en" sz="1200">
                <a:latin typeface="Raleway"/>
                <a:ea typeface="Raleway"/>
                <a:cs typeface="Raleway"/>
                <a:sym typeface="Raleway"/>
              </a:rPr>
            </a:br>
            <a:endParaRPr sz="12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07" name="Shape 207"/>
        <p:cNvGrpSpPr/>
        <p:nvPr/>
      </p:nvGrpSpPr>
      <p:grpSpPr>
        <a:xfrm>
          <a:off x="0" y="0"/>
          <a:ext cx="0" cy="0"/>
          <a:chOff x="0" y="0"/>
          <a:chExt cx="0" cy="0"/>
        </a:xfrm>
      </p:grpSpPr>
      <p:sp>
        <p:nvSpPr>
          <p:cNvPr id="208" name="Google Shape;208;p27"/>
          <p:cNvSpPr txBox="1"/>
          <p:nvPr>
            <p:ph type="title"/>
          </p:nvPr>
        </p:nvSpPr>
        <p:spPr>
          <a:xfrm>
            <a:off x="50" y="229475"/>
            <a:ext cx="9144000" cy="42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rPr>
              <a:t>“COMMUNISTS IN ALL COUNTRIES SHOULD:</a:t>
            </a:r>
            <a:endParaRPr sz="3200">
              <a:solidFill>
                <a:schemeClr val="dk1"/>
              </a:solidFill>
            </a:endParaRPr>
          </a:p>
          <a:p>
            <a:pPr indent="0" lvl="0" marL="0" rtl="0" algn="l">
              <a:spcBef>
                <a:spcPts val="1000"/>
              </a:spcBef>
              <a:spcAft>
                <a:spcPts val="0"/>
              </a:spcAft>
              <a:buNone/>
            </a:pPr>
            <a:r>
              <a:rPr lang="en" sz="1700">
                <a:solidFill>
                  <a:schemeClr val="dk2"/>
                </a:solidFill>
              </a:rPr>
              <a:t>exist for the purpose of </a:t>
            </a:r>
            <a:r>
              <a:rPr i="1" lang="en" sz="1700">
                <a:solidFill>
                  <a:schemeClr val="dk2"/>
                </a:solidFill>
              </a:rPr>
              <a:t>changing</a:t>
            </a:r>
            <a:r>
              <a:rPr lang="en" sz="1700">
                <a:solidFill>
                  <a:schemeClr val="dk2"/>
                </a:solidFill>
              </a:rPr>
              <a:t> - in all spheres of life - the old socialist, trade unionist, syndicalist, and the parliamentary type of work into a</a:t>
            </a:r>
            <a:r>
              <a:rPr i="1" lang="en" sz="1700">
                <a:solidFill>
                  <a:schemeClr val="dk2"/>
                </a:solidFill>
              </a:rPr>
              <a:t> new</a:t>
            </a:r>
            <a:r>
              <a:rPr lang="en" sz="1700">
                <a:solidFill>
                  <a:schemeClr val="dk2"/>
                </a:solidFill>
              </a:rPr>
              <a:t> type of work, the communist. </a:t>
            </a:r>
            <a:endParaRPr sz="1700">
              <a:solidFill>
                <a:schemeClr val="dk2"/>
              </a:solidFill>
            </a:endParaRPr>
          </a:p>
          <a:p>
            <a:pPr indent="0" lvl="0" marL="0" rtl="0" algn="l">
              <a:spcBef>
                <a:spcPts val="0"/>
              </a:spcBef>
              <a:spcAft>
                <a:spcPts val="0"/>
              </a:spcAft>
              <a:buNone/>
            </a:pPr>
            <a:r>
              <a:rPr lang="en" sz="1700">
                <a:solidFill>
                  <a:schemeClr val="dk2"/>
                </a:solidFill>
              </a:rPr>
              <a:t>…In Western Europe and in America, the communist must learn </a:t>
            </a:r>
            <a:r>
              <a:rPr lang="en" sz="1700">
                <a:solidFill>
                  <a:schemeClr val="dk2"/>
                </a:solidFill>
              </a:rPr>
              <a:t>to create a new, uncustomary, non-opportunist, and non-careerist parliamentarianism: the Communist parties </a:t>
            </a:r>
            <a:r>
              <a:rPr i="1" lang="en" sz="1700">
                <a:solidFill>
                  <a:schemeClr val="dk2"/>
                </a:solidFill>
              </a:rPr>
              <a:t>must issue their slogans;</a:t>
            </a:r>
            <a:r>
              <a:rPr lang="en" sz="1700">
                <a:solidFill>
                  <a:schemeClr val="dk2"/>
                </a:solidFill>
              </a:rPr>
              <a:t> …[and] to take the bourgeoisie at its word and utilize the machinery it has set up, the elections it has </a:t>
            </a:r>
            <a:r>
              <a:rPr lang="en" sz="1700">
                <a:solidFill>
                  <a:schemeClr val="dk2"/>
                </a:solidFill>
              </a:rPr>
              <a:t>appointed</a:t>
            </a:r>
            <a:r>
              <a:rPr lang="en" sz="1700">
                <a:solidFill>
                  <a:schemeClr val="dk2"/>
                </a:solidFill>
              </a:rPr>
              <a:t>, </a:t>
            </a:r>
            <a:endParaRPr sz="1700">
              <a:solidFill>
                <a:schemeClr val="dk2"/>
              </a:solidFill>
            </a:endParaRPr>
          </a:p>
          <a:p>
            <a:pPr indent="0" lvl="0" marL="0" rtl="0" algn="l">
              <a:spcBef>
                <a:spcPts val="0"/>
              </a:spcBef>
              <a:spcAft>
                <a:spcPts val="0"/>
              </a:spcAft>
              <a:buNone/>
            </a:pPr>
            <a:r>
              <a:rPr lang="en" sz="1700">
                <a:solidFill>
                  <a:schemeClr val="dk2"/>
                </a:solidFill>
              </a:rPr>
              <a:t>and the appeals it has made to the people. [We must} take the </a:t>
            </a:r>
            <a:endParaRPr sz="1700">
              <a:solidFill>
                <a:schemeClr val="dk2"/>
              </a:solidFill>
            </a:endParaRPr>
          </a:p>
          <a:p>
            <a:pPr indent="0" lvl="0" marL="0" rtl="0" algn="l">
              <a:spcBef>
                <a:spcPts val="0"/>
              </a:spcBef>
              <a:spcAft>
                <a:spcPts val="0"/>
              </a:spcAft>
              <a:buNone/>
            </a:pPr>
            <a:r>
              <a:rPr lang="en" sz="1700">
                <a:solidFill>
                  <a:schemeClr val="dk2"/>
                </a:solidFill>
              </a:rPr>
              <a:t>opportunity to explain Bolshevism in a way that was </a:t>
            </a:r>
            <a:r>
              <a:rPr i="1" lang="en" sz="1700">
                <a:solidFill>
                  <a:schemeClr val="dk2"/>
                </a:solidFill>
              </a:rPr>
              <a:t>never </a:t>
            </a:r>
            <a:endParaRPr i="1" sz="1700">
              <a:solidFill>
                <a:schemeClr val="dk2"/>
              </a:solidFill>
            </a:endParaRPr>
          </a:p>
          <a:p>
            <a:pPr indent="0" lvl="0" marL="0" rtl="0" algn="l">
              <a:spcBef>
                <a:spcPts val="0"/>
              </a:spcBef>
              <a:spcAft>
                <a:spcPts val="0"/>
              </a:spcAft>
              <a:buNone/>
            </a:pPr>
            <a:r>
              <a:rPr i="1" lang="en" sz="1700">
                <a:solidFill>
                  <a:schemeClr val="dk2"/>
                </a:solidFill>
              </a:rPr>
              <a:t>possible outside of election times</a:t>
            </a:r>
            <a:r>
              <a:rPr lang="en" sz="1700">
                <a:solidFill>
                  <a:schemeClr val="dk2"/>
                </a:solidFill>
              </a:rPr>
              <a:t>. It is very difficult…, </a:t>
            </a:r>
            <a:endParaRPr sz="1700">
              <a:solidFill>
                <a:schemeClr val="dk2"/>
              </a:solidFill>
            </a:endParaRPr>
          </a:p>
          <a:p>
            <a:pPr indent="0" lvl="0" marL="0" rtl="0" algn="l">
              <a:spcBef>
                <a:spcPts val="0"/>
              </a:spcBef>
              <a:spcAft>
                <a:spcPts val="0"/>
              </a:spcAft>
              <a:buNone/>
            </a:pPr>
            <a:r>
              <a:rPr lang="en" sz="1700">
                <a:solidFill>
                  <a:schemeClr val="dk2"/>
                </a:solidFill>
              </a:rPr>
              <a:t>but it can and must be done, for the objectives of communism</a:t>
            </a:r>
            <a:endParaRPr sz="1700">
              <a:solidFill>
                <a:schemeClr val="dk2"/>
              </a:solidFill>
            </a:endParaRPr>
          </a:p>
          <a:p>
            <a:pPr indent="0" lvl="0" marL="0" rtl="0" algn="l">
              <a:spcBef>
                <a:spcPts val="0"/>
              </a:spcBef>
              <a:spcAft>
                <a:spcPts val="0"/>
              </a:spcAft>
              <a:buNone/>
            </a:pPr>
            <a:r>
              <a:rPr lang="en" sz="1700">
                <a:solidFill>
                  <a:schemeClr val="dk2"/>
                </a:solidFill>
              </a:rPr>
              <a:t> cannot be </a:t>
            </a:r>
            <a:r>
              <a:rPr lang="en" sz="1700">
                <a:solidFill>
                  <a:schemeClr val="dk2"/>
                </a:solidFill>
              </a:rPr>
              <a:t>achieved</a:t>
            </a:r>
            <a:r>
              <a:rPr lang="en" sz="1700">
                <a:solidFill>
                  <a:schemeClr val="dk2"/>
                </a:solidFill>
              </a:rPr>
              <a:t> without effort.”</a:t>
            </a:r>
            <a:endParaRPr sz="1700">
              <a:solidFill>
                <a:schemeClr val="dk2"/>
              </a:solidFill>
            </a:endParaRPr>
          </a:p>
          <a:p>
            <a:pPr indent="0" lvl="0" marL="0" rtl="0" algn="l">
              <a:spcBef>
                <a:spcPts val="0"/>
              </a:spcBef>
              <a:spcAft>
                <a:spcPts val="0"/>
              </a:spcAft>
              <a:buNone/>
            </a:pPr>
            <a:r>
              <a:t/>
            </a:r>
            <a:endParaRPr sz="2100"/>
          </a:p>
          <a:p>
            <a:pPr indent="0" lvl="0" marL="0" rtl="0" algn="l">
              <a:lnSpc>
                <a:spcPct val="115000"/>
              </a:lnSpc>
              <a:spcBef>
                <a:spcPts val="1000"/>
              </a:spcBef>
              <a:spcAft>
                <a:spcPts val="1000"/>
              </a:spcAft>
              <a:buNone/>
            </a:pPr>
            <a:r>
              <a:t/>
            </a:r>
            <a:endParaRPr sz="2400" u="sng">
              <a:solidFill>
                <a:schemeClr val="accent5"/>
              </a:solidFill>
            </a:endParaRPr>
          </a:p>
        </p:txBody>
      </p:sp>
      <p:grpSp>
        <p:nvGrpSpPr>
          <p:cNvPr id="209" name="Google Shape;209;p27"/>
          <p:cNvGrpSpPr/>
          <p:nvPr/>
        </p:nvGrpSpPr>
        <p:grpSpPr>
          <a:xfrm>
            <a:off x="6781388" y="2571742"/>
            <a:ext cx="2212050" cy="2504994"/>
            <a:chOff x="6803275" y="427445"/>
            <a:chExt cx="2212050" cy="2504994"/>
          </a:xfrm>
        </p:grpSpPr>
        <p:pic>
          <p:nvPicPr>
            <p:cNvPr id="210" name="Google Shape;210;p27"/>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211" name="Google Shape;211;p27"/>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t/>
              </a:r>
              <a:endParaRPr b="1">
                <a:solidFill>
                  <a:schemeClr val="dk1"/>
                </a:solidFill>
                <a:latin typeface="Raleway"/>
                <a:ea typeface="Raleway"/>
                <a:cs typeface="Raleway"/>
                <a:sym typeface="Raleway"/>
              </a:endParaRPr>
            </a:p>
          </p:txBody>
        </p:sp>
      </p:grpSp>
      <p:sp>
        <p:nvSpPr>
          <p:cNvPr id="212" name="Google Shape;212;p27"/>
          <p:cNvSpPr txBox="1"/>
          <p:nvPr/>
        </p:nvSpPr>
        <p:spPr>
          <a:xfrm>
            <a:off x="0" y="4600900"/>
            <a:ext cx="6893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latin typeface="Lato"/>
                <a:ea typeface="Lato"/>
                <a:cs typeface="Lato"/>
                <a:sym typeface="Lato"/>
              </a:rPr>
              <a:t>Lenin, “Left-Wing” Communism, an Infantile Disorder”</a:t>
            </a:r>
            <a:endParaRPr b="1" i="1" sz="1500">
              <a:latin typeface="Lato"/>
              <a:ea typeface="Lato"/>
              <a:cs typeface="Lato"/>
              <a:sym typeface="Lato"/>
            </a:endParaRPr>
          </a:p>
        </p:txBody>
      </p:sp>
      <p:pic>
        <p:nvPicPr>
          <p:cNvPr id="213" name="Google Shape;213;p27"/>
          <p:cNvPicPr preferRelativeResize="0"/>
          <p:nvPr/>
        </p:nvPicPr>
        <p:blipFill>
          <a:blip r:embed="rId4">
            <a:alphaModFix/>
          </a:blip>
          <a:stretch>
            <a:fillRect/>
          </a:stretch>
        </p:blipFill>
        <p:spPr>
          <a:xfrm>
            <a:off x="6973025" y="2719288"/>
            <a:ext cx="1828800" cy="220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7" name="Shape 217"/>
        <p:cNvGrpSpPr/>
        <p:nvPr/>
      </p:nvGrpSpPr>
      <p:grpSpPr>
        <a:xfrm>
          <a:off x="0" y="0"/>
          <a:ext cx="0" cy="0"/>
          <a:chOff x="0" y="0"/>
          <a:chExt cx="0" cy="0"/>
        </a:xfrm>
      </p:grpSpPr>
      <p:pic>
        <p:nvPicPr>
          <p:cNvPr id="218" name="Google Shape;218;p28"/>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219" name="Google Shape;219;p28"/>
          <p:cNvSpPr txBox="1"/>
          <p:nvPr/>
        </p:nvSpPr>
        <p:spPr>
          <a:xfrm>
            <a:off x="2855550" y="46402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QUESTIONS</a:t>
            </a:r>
            <a:endParaRPr b="1" sz="3000">
              <a:solidFill>
                <a:schemeClr val="lt2"/>
              </a:solidFill>
              <a:latin typeface="Raleway"/>
              <a:ea typeface="Raleway"/>
              <a:cs typeface="Raleway"/>
              <a:sym typeface="Raleway"/>
            </a:endParaRPr>
          </a:p>
        </p:txBody>
      </p:sp>
      <p:sp>
        <p:nvSpPr>
          <p:cNvPr id="220" name="Google Shape;220;p28"/>
          <p:cNvSpPr txBox="1"/>
          <p:nvPr>
            <p:ph idx="4294967295" type="body"/>
          </p:nvPr>
        </p:nvSpPr>
        <p:spPr>
          <a:xfrm>
            <a:off x="2855550" y="1377475"/>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Raleway"/>
                <a:ea typeface="Raleway"/>
                <a:cs typeface="Raleway"/>
                <a:sym typeface="Raleway"/>
              </a:rPr>
              <a:t>Do you consider the strengthening of third parties, especially those parties that continually attack capitalist candidates’ contradictions during the campaign periods, to be worth the time and effort of socialists and communists?</a:t>
            </a:r>
            <a:endParaRPr sz="1200">
              <a:latin typeface="Raleway"/>
              <a:ea typeface="Raleway"/>
              <a:cs typeface="Raleway"/>
              <a:sym typeface="Raleway"/>
            </a:endParaRPr>
          </a:p>
          <a:p>
            <a:pPr indent="0" lvl="0" marL="0" rtl="0" algn="l">
              <a:spcBef>
                <a:spcPts val="1600"/>
              </a:spcBef>
              <a:spcAft>
                <a:spcPts val="0"/>
              </a:spcAft>
              <a:buNone/>
            </a:pPr>
            <a:r>
              <a:rPr b="1" lang="en" sz="1300">
                <a:latin typeface="Raleway"/>
                <a:ea typeface="Raleway"/>
                <a:cs typeface="Raleway"/>
                <a:sym typeface="Raleway"/>
              </a:rPr>
              <a:t>Do you consider the possibility of significant electoral successes could aid  in the struggle towards socialism and assist in the elimination of </a:t>
            </a:r>
            <a:r>
              <a:rPr b="1" lang="en" sz="1300">
                <a:latin typeface="Raleway"/>
                <a:ea typeface="Raleway"/>
                <a:cs typeface="Raleway"/>
                <a:sym typeface="Raleway"/>
              </a:rPr>
              <a:t>capitalism?</a:t>
            </a:r>
            <a:endParaRPr b="1" sz="1300">
              <a:latin typeface="Raleway"/>
              <a:ea typeface="Raleway"/>
              <a:cs typeface="Raleway"/>
              <a:sym typeface="Raleway"/>
            </a:endParaRPr>
          </a:p>
          <a:p>
            <a:pPr indent="0" lvl="0" marL="0" rtl="0" algn="l">
              <a:spcBef>
                <a:spcPts val="1600"/>
              </a:spcBef>
              <a:spcAft>
                <a:spcPts val="0"/>
              </a:spcAft>
              <a:buNone/>
            </a:pPr>
            <a:r>
              <a:t/>
            </a:r>
            <a:endParaRPr sz="1200">
              <a:latin typeface="Raleway"/>
              <a:ea typeface="Raleway"/>
              <a:cs typeface="Raleway"/>
              <a:sym typeface="Raleway"/>
            </a:endParaRPr>
          </a:p>
          <a:p>
            <a:pPr indent="0" lvl="0" marL="0" rtl="0" algn="l">
              <a:spcBef>
                <a:spcPts val="1600"/>
              </a:spcBef>
              <a:spcAft>
                <a:spcPts val="0"/>
              </a:spcAft>
              <a:buNone/>
            </a:pPr>
            <a:r>
              <a:t/>
            </a:r>
            <a:endParaRPr sz="1200">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Relate</a:t>
            </a:r>
            <a:br>
              <a:rPr lang="en" sz="1400">
                <a:latin typeface="Raleway"/>
                <a:ea typeface="Raleway"/>
                <a:cs typeface="Raleway"/>
                <a:sym typeface="Raleway"/>
              </a:rPr>
            </a:br>
            <a:endParaRPr sz="1200">
              <a:latin typeface="Raleway"/>
              <a:ea typeface="Raleway"/>
              <a:cs typeface="Raleway"/>
              <a:sym typeface="Raleway"/>
            </a:endParaRPr>
          </a:p>
          <a:p>
            <a:pPr indent="0" lvl="0" marL="0" rtl="0" algn="l">
              <a:spcBef>
                <a:spcPts val="1000"/>
              </a:spcBef>
              <a:spcAft>
                <a:spcPts val="1000"/>
              </a:spcAft>
              <a:buNone/>
            </a:pPr>
            <a:br>
              <a:rPr lang="en" sz="1400">
                <a:latin typeface="Raleway"/>
                <a:ea typeface="Raleway"/>
                <a:cs typeface="Raleway"/>
                <a:sym typeface="Raleway"/>
              </a:rPr>
            </a:br>
            <a:r>
              <a:rPr lang="en" sz="1200">
                <a:latin typeface="Raleway"/>
                <a:ea typeface="Raleway"/>
                <a:cs typeface="Raleway"/>
                <a:sym typeface="Raleway"/>
              </a:rPr>
              <a:t>Make big numbers digestible by putting them in the context of something familiar</a:t>
            </a:r>
            <a:endParaRPr sz="12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 name="Shape 79"/>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710775" y="852950"/>
            <a:ext cx="7611875" cy="4127825"/>
          </a:xfrm>
          <a:prstGeom prst="rect">
            <a:avLst/>
          </a:prstGeom>
          <a:noFill/>
          <a:ln>
            <a:noFill/>
          </a:ln>
        </p:spPr>
      </p:pic>
      <p:pic>
        <p:nvPicPr>
          <p:cNvPr descr="Piece of duct tape sticking a note to the slide" id="81" name="Google Shape;81;p14"/>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2" name="Google Shape;82;p14"/>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3000">
              <a:solidFill>
                <a:schemeClr val="lt2"/>
              </a:solidFill>
              <a:latin typeface="Raleway"/>
              <a:ea typeface="Raleway"/>
              <a:cs typeface="Raleway"/>
              <a:sym typeface="Raleway"/>
            </a:endParaRPr>
          </a:p>
        </p:txBody>
      </p:sp>
      <p:sp>
        <p:nvSpPr>
          <p:cNvPr id="83" name="Google Shape;83;p14"/>
          <p:cNvSpPr txBox="1"/>
          <p:nvPr>
            <p:ph idx="4294967295" type="body"/>
          </p:nvPr>
        </p:nvSpPr>
        <p:spPr>
          <a:xfrm>
            <a:off x="2584675" y="1377475"/>
            <a:ext cx="38253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WHAT DOES POLITICAL ORGANIZING MEAN?</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Group that reaches out to people to create a mass movement </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Group rallying around a particular issue</a:t>
            </a:r>
            <a:br>
              <a:rPr lang="en" sz="1400">
                <a:latin typeface="Raleway"/>
                <a:ea typeface="Raleway"/>
                <a:cs typeface="Raleway"/>
                <a:sym typeface="Raleway"/>
              </a:rPr>
            </a:br>
            <a:r>
              <a:rPr lang="en" sz="1200">
                <a:latin typeface="Raleway"/>
                <a:ea typeface="Raleway"/>
                <a:cs typeface="Raleway"/>
                <a:sym typeface="Raleway"/>
              </a:rPr>
              <a:t>Roe versus Wade</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Group reporting on local politics</a:t>
            </a:r>
            <a:br>
              <a:rPr lang="en" sz="1400">
                <a:latin typeface="Raleway"/>
                <a:ea typeface="Raleway"/>
                <a:cs typeface="Raleway"/>
                <a:sym typeface="Raleway"/>
              </a:rPr>
            </a:br>
            <a:r>
              <a:rPr lang="en" sz="1200">
                <a:latin typeface="Raleway"/>
                <a:ea typeface="Raleway"/>
                <a:cs typeface="Raleway"/>
                <a:sym typeface="Raleway"/>
              </a:rPr>
              <a:t>Attending City Councils, report in newsletters</a:t>
            </a:r>
            <a:endParaRPr sz="12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a:solidFill>
                  <a:schemeClr val="dk1"/>
                </a:solidFill>
                <a:latin typeface="Raleway"/>
                <a:ea typeface="Raleway"/>
                <a:cs typeface="Raleway"/>
                <a:sym typeface="Raleway"/>
              </a:rPr>
              <a:t>A Group supporting candidates</a:t>
            </a:r>
            <a:br>
              <a:rPr lang="en" sz="1400">
                <a:latin typeface="Raleway"/>
                <a:ea typeface="Raleway"/>
                <a:cs typeface="Raleway"/>
                <a:sym typeface="Raleway"/>
              </a:rPr>
            </a:br>
            <a:r>
              <a:rPr lang="en" sz="1200">
                <a:latin typeface="Raleway"/>
                <a:ea typeface="Raleway"/>
                <a:cs typeface="Raleway"/>
                <a:sym typeface="Raleway"/>
              </a:rPr>
              <a:t>Phone banks, participate in events, mailings</a:t>
            </a:r>
            <a:endParaRPr sz="1200">
              <a:solidFill>
                <a:schemeClr val="dk2"/>
              </a:solidFill>
              <a:latin typeface="Raleway"/>
              <a:ea typeface="Raleway"/>
              <a:cs typeface="Raleway"/>
              <a:sym typeface="Raleway"/>
            </a:endParaRPr>
          </a:p>
        </p:txBody>
      </p:sp>
      <p:pic>
        <p:nvPicPr>
          <p:cNvPr id="84" name="Google Shape;84;p14"/>
          <p:cNvPicPr preferRelativeResize="0"/>
          <p:nvPr/>
        </p:nvPicPr>
        <p:blipFill>
          <a:blip r:embed="rId5">
            <a:alphaModFix/>
          </a:blip>
          <a:stretch>
            <a:fillRect/>
          </a:stretch>
        </p:blipFill>
        <p:spPr>
          <a:xfrm>
            <a:off x="3520475" y="101025"/>
            <a:ext cx="2049500" cy="1291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8" name="Shape 88"/>
        <p:cNvGrpSpPr/>
        <p:nvPr/>
      </p:nvGrpSpPr>
      <p:grpSpPr>
        <a:xfrm>
          <a:off x="0" y="0"/>
          <a:ext cx="0" cy="0"/>
          <a:chOff x="0" y="0"/>
          <a:chExt cx="0" cy="0"/>
        </a:xfrm>
      </p:grpSpPr>
      <p:sp>
        <p:nvSpPr>
          <p:cNvPr id="89" name="Google Shape;89;p15"/>
          <p:cNvSpPr txBox="1"/>
          <p:nvPr/>
        </p:nvSpPr>
        <p:spPr>
          <a:xfrm>
            <a:off x="736625" y="348925"/>
            <a:ext cx="843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aleway"/>
                <a:ea typeface="Raleway"/>
                <a:cs typeface="Raleway"/>
                <a:sym typeface="Raleway"/>
              </a:rPr>
              <a:t>“THE THREE-LEGGED STOOL”</a:t>
            </a:r>
            <a:endParaRPr b="1" sz="3600">
              <a:latin typeface="Raleway"/>
              <a:ea typeface="Raleway"/>
              <a:cs typeface="Raleway"/>
              <a:sym typeface="Raleway"/>
            </a:endParaRPr>
          </a:p>
        </p:txBody>
      </p:sp>
      <p:sp>
        <p:nvSpPr>
          <p:cNvPr id="90" name="Google Shape;90;p15"/>
          <p:cNvSpPr txBox="1"/>
          <p:nvPr>
            <p:ph idx="4294967295" type="title"/>
          </p:nvPr>
        </p:nvSpPr>
        <p:spPr>
          <a:xfrm>
            <a:off x="801250" y="348925"/>
            <a:ext cx="7831500" cy="73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“THE THREE-LEGGED STOOL”</a:t>
            </a:r>
            <a:endParaRPr sz="2400"/>
          </a:p>
        </p:txBody>
      </p:sp>
      <p:sp>
        <p:nvSpPr>
          <p:cNvPr id="91" name="Google Shape;91;p15"/>
          <p:cNvSpPr txBox="1"/>
          <p:nvPr>
            <p:ph idx="4294967295" type="title"/>
          </p:nvPr>
        </p:nvSpPr>
        <p:spPr>
          <a:xfrm>
            <a:off x="387700" y="1480150"/>
            <a:ext cx="8296800" cy="287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850">
                <a:solidFill>
                  <a:srgbClr val="000000"/>
                </a:solidFill>
                <a:highlight>
                  <a:srgbClr val="93C47D"/>
                </a:highlight>
                <a:latin typeface="Lato"/>
                <a:ea typeface="Lato"/>
                <a:cs typeface="Lato"/>
                <a:sym typeface="Lato"/>
              </a:rPr>
              <a:t>This a realistic policy that is neither sectarian, nor set in stone, nor part of the current “two-party” machine that dominates the US political process.</a:t>
            </a:r>
            <a:endParaRPr sz="1850">
              <a:solidFill>
                <a:srgbClr val="000000"/>
              </a:solidFill>
              <a:highlight>
                <a:srgbClr val="93C47D"/>
              </a:highlight>
              <a:latin typeface="Lato"/>
              <a:ea typeface="Lato"/>
              <a:cs typeface="Lato"/>
              <a:sym typeface="Lato"/>
            </a:endParaRPr>
          </a:p>
          <a:p>
            <a:pPr indent="-346075" lvl="0" marL="457200" rtl="0" algn="l">
              <a:lnSpc>
                <a:spcPct val="115000"/>
              </a:lnSpc>
              <a:spcBef>
                <a:spcPts val="1800"/>
              </a:spcBef>
              <a:spcAft>
                <a:spcPts val="0"/>
              </a:spcAft>
              <a:buClr>
                <a:srgbClr val="000000"/>
              </a:buClr>
              <a:buSzPts val="1850"/>
              <a:buFont typeface="Lato"/>
              <a:buAutoNum type="arabicPeriod"/>
            </a:pPr>
            <a:r>
              <a:rPr lang="en" sz="1850">
                <a:solidFill>
                  <a:srgbClr val="000000"/>
                </a:solidFill>
                <a:highlight>
                  <a:srgbClr val="93C47D"/>
                </a:highlight>
                <a:latin typeface="Lato"/>
                <a:ea typeface="Lato"/>
                <a:cs typeface="Lato"/>
                <a:sym typeface="Lato"/>
              </a:rPr>
              <a:t>Running our own candidates where and when feasible.</a:t>
            </a:r>
            <a:endParaRPr sz="1850">
              <a:solidFill>
                <a:srgbClr val="000000"/>
              </a:solidFill>
              <a:highlight>
                <a:srgbClr val="93C47D"/>
              </a:highlight>
              <a:latin typeface="Lato"/>
              <a:ea typeface="Lato"/>
              <a:cs typeface="Lato"/>
              <a:sym typeface="Lato"/>
            </a:endParaRPr>
          </a:p>
          <a:p>
            <a:pPr indent="-346075" lvl="0" marL="457200" rtl="0" algn="l">
              <a:lnSpc>
                <a:spcPct val="115000"/>
              </a:lnSpc>
              <a:spcBef>
                <a:spcPts val="0"/>
              </a:spcBef>
              <a:spcAft>
                <a:spcPts val="0"/>
              </a:spcAft>
              <a:buClr>
                <a:srgbClr val="000000"/>
              </a:buClr>
              <a:buSzPts val="1850"/>
              <a:buFont typeface="Lato"/>
              <a:buAutoNum type="arabicPeriod"/>
            </a:pPr>
            <a:r>
              <a:rPr lang="en" sz="1850">
                <a:solidFill>
                  <a:srgbClr val="000000"/>
                </a:solidFill>
                <a:highlight>
                  <a:srgbClr val="93C47D"/>
                </a:highlight>
                <a:latin typeface="Lato"/>
                <a:ea typeface="Lato"/>
                <a:cs typeface="Lato"/>
                <a:sym typeface="Lato"/>
              </a:rPr>
              <a:t>Running with other forces in a formation that is independent of the “two-party” system, wherever possible.</a:t>
            </a:r>
            <a:endParaRPr sz="1850">
              <a:solidFill>
                <a:srgbClr val="000000"/>
              </a:solidFill>
              <a:highlight>
                <a:srgbClr val="93C47D"/>
              </a:highlight>
              <a:latin typeface="Lato"/>
              <a:ea typeface="Lato"/>
              <a:cs typeface="Lato"/>
              <a:sym typeface="Lato"/>
            </a:endParaRPr>
          </a:p>
          <a:p>
            <a:pPr indent="-346075" lvl="0" marL="457200" rtl="0" algn="l">
              <a:lnSpc>
                <a:spcPct val="115000"/>
              </a:lnSpc>
              <a:spcBef>
                <a:spcPts val="0"/>
              </a:spcBef>
              <a:spcAft>
                <a:spcPts val="0"/>
              </a:spcAft>
              <a:buClr>
                <a:srgbClr val="4B4F58"/>
              </a:buClr>
              <a:buSzPts val="1850"/>
              <a:buFont typeface="Lato"/>
              <a:buAutoNum type="arabicPeriod"/>
            </a:pPr>
            <a:r>
              <a:rPr lang="en" sz="1850">
                <a:solidFill>
                  <a:srgbClr val="000000"/>
                </a:solidFill>
                <a:highlight>
                  <a:srgbClr val="93C47D"/>
                </a:highlight>
                <a:latin typeface="Lato"/>
                <a:ea typeface="Lato"/>
                <a:cs typeface="Lato"/>
                <a:sym typeface="Lato"/>
              </a:rPr>
              <a:t>Where appropriate, supporting local progressives who are pro-labor, pro-worker, anti-racist and anti-war who run in primaries of other parties (to reach more workers). </a:t>
            </a:r>
            <a:r>
              <a:rPr lang="en" sz="1850">
                <a:solidFill>
                  <a:srgbClr val="4B4F58"/>
                </a:solidFill>
                <a:highlight>
                  <a:srgbClr val="93C47D"/>
                </a:highlight>
                <a:latin typeface="Lato"/>
                <a:ea typeface="Lato"/>
                <a:cs typeface="Lato"/>
                <a:sym typeface="Lato"/>
              </a:rPr>
              <a:t>                                         </a:t>
            </a:r>
            <a:endParaRPr sz="3600">
              <a:solidFill>
                <a:srgbClr val="FF0000"/>
              </a:solidFill>
              <a:highlight>
                <a:srgbClr val="93C47D"/>
              </a:highlight>
            </a:endParaRPr>
          </a:p>
          <a:p>
            <a:pPr indent="0" lvl="0" marL="457200" rtl="0" algn="l">
              <a:lnSpc>
                <a:spcPct val="115000"/>
              </a:lnSpc>
              <a:spcBef>
                <a:spcPts val="3400"/>
              </a:spcBef>
              <a:spcAft>
                <a:spcPts val="0"/>
              </a:spcAft>
              <a:buNone/>
            </a:pPr>
            <a:r>
              <a:t/>
            </a:r>
            <a:endParaRPr sz="1850">
              <a:solidFill>
                <a:srgbClr val="4B4F58"/>
              </a:solidFill>
              <a:highlight>
                <a:srgbClr val="93C47D"/>
              </a:highlight>
              <a:latin typeface="Lato"/>
              <a:ea typeface="Lato"/>
              <a:cs typeface="Lato"/>
              <a:sym typeface="Lato"/>
            </a:endParaRPr>
          </a:p>
          <a:p>
            <a:pPr indent="0" lvl="0" marL="0" rtl="0" algn="l">
              <a:lnSpc>
                <a:spcPct val="115000"/>
              </a:lnSpc>
              <a:spcBef>
                <a:spcPts val="3400"/>
              </a:spcBef>
              <a:spcAft>
                <a:spcPts val="1600"/>
              </a:spcAft>
              <a:buNone/>
            </a:pPr>
            <a:r>
              <a:t/>
            </a:r>
            <a:endParaRPr b="0" sz="1800">
              <a:latin typeface="Lato"/>
              <a:ea typeface="Lato"/>
              <a:cs typeface="Lato"/>
              <a:sym typeface="Lato"/>
            </a:endParaRPr>
          </a:p>
        </p:txBody>
      </p:sp>
      <p:sp>
        <p:nvSpPr>
          <p:cNvPr id="92" name="Google Shape;92;p15"/>
          <p:cNvSpPr txBox="1"/>
          <p:nvPr/>
        </p:nvSpPr>
        <p:spPr>
          <a:xfrm>
            <a:off x="7379250" y="2894825"/>
            <a:ext cx="179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93" name="Google Shape;93;p15"/>
          <p:cNvSpPr txBox="1"/>
          <p:nvPr/>
        </p:nvSpPr>
        <p:spPr>
          <a:xfrm>
            <a:off x="3786450" y="231400"/>
            <a:ext cx="5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2"/>
              </a:solidFill>
              <a:latin typeface="Lato"/>
              <a:ea typeface="Lato"/>
              <a:cs typeface="Lato"/>
              <a:sym typeface="Lato"/>
            </a:endParaRPr>
          </a:p>
        </p:txBody>
      </p:sp>
      <p:sp>
        <p:nvSpPr>
          <p:cNvPr id="94" name="Google Shape;94;p15"/>
          <p:cNvSpPr txBox="1"/>
          <p:nvPr/>
        </p:nvSpPr>
        <p:spPr>
          <a:xfrm>
            <a:off x="2823700" y="4404600"/>
            <a:ext cx="5570100" cy="738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400"/>
              </a:spcAft>
              <a:buNone/>
            </a:pPr>
            <a:r>
              <a:rPr b="1" lang="en" sz="3600">
                <a:solidFill>
                  <a:srgbClr val="FF0000"/>
                </a:solidFill>
                <a:highlight>
                  <a:srgbClr val="93C47D"/>
                </a:highlight>
                <a:latin typeface="Raleway"/>
                <a:ea typeface="Raleway"/>
                <a:cs typeface="Raleway"/>
                <a:sym typeface="Raleway"/>
              </a:rPr>
              <a:t>PAUSE</a:t>
            </a:r>
            <a:endParaRPr>
              <a:latin typeface="Lato"/>
              <a:ea typeface="Lato"/>
              <a:cs typeface="Lato"/>
              <a:sym typeface="Lato"/>
            </a:endParaRPr>
          </a:p>
        </p:txBody>
      </p:sp>
      <p:sp>
        <p:nvSpPr>
          <p:cNvPr id="95" name="Google Shape;95;p15"/>
          <p:cNvSpPr txBox="1"/>
          <p:nvPr/>
        </p:nvSpPr>
        <p:spPr>
          <a:xfrm>
            <a:off x="6190300" y="4807500"/>
            <a:ext cx="298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96" name="Google Shape;96;p15"/>
          <p:cNvSpPr txBox="1"/>
          <p:nvPr/>
        </p:nvSpPr>
        <p:spPr>
          <a:xfrm>
            <a:off x="2623450" y="965775"/>
            <a:ext cx="30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Article</a:t>
            </a:r>
            <a:r>
              <a:rPr lang="en">
                <a:latin typeface="Lato"/>
                <a:ea typeface="Lato"/>
                <a:cs typeface="Lato"/>
                <a:sym typeface="Lato"/>
              </a:rPr>
              <a:t> XI of the PCUSA Program</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260850" y="207500"/>
            <a:ext cx="8622300" cy="42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274E13"/>
                </a:solidFill>
              </a:rPr>
              <a:t>“The workers took part in elections, …they contested with the bourgeoisie in every post.</a:t>
            </a:r>
            <a:endParaRPr/>
          </a:p>
          <a:p>
            <a:pPr indent="0" lvl="0" marL="0" rtl="0" algn="l">
              <a:spcBef>
                <a:spcPts val="1000"/>
              </a:spcBef>
              <a:spcAft>
                <a:spcPts val="0"/>
              </a:spcAft>
              <a:buNone/>
            </a:pPr>
            <a:r>
              <a:rPr b="0" lang="en" sz="2400"/>
              <a:t>“And so it happened that the bourgeoisie and</a:t>
            </a:r>
            <a:endParaRPr b="0" sz="2400"/>
          </a:p>
          <a:p>
            <a:pPr indent="0" lvl="0" marL="0" rtl="0" algn="l">
              <a:spcBef>
                <a:spcPts val="1000"/>
              </a:spcBef>
              <a:spcAft>
                <a:spcPts val="0"/>
              </a:spcAft>
              <a:buNone/>
            </a:pPr>
            <a:r>
              <a:rPr b="0" lang="en" sz="2400"/>
              <a:t>the government came to be much more afraid </a:t>
            </a:r>
            <a:endParaRPr b="0" sz="2400"/>
          </a:p>
          <a:p>
            <a:pPr indent="0" lvl="0" marL="0" rtl="0" algn="l">
              <a:spcBef>
                <a:spcPts val="1000"/>
              </a:spcBef>
              <a:spcAft>
                <a:spcPts val="0"/>
              </a:spcAft>
              <a:buNone/>
            </a:pPr>
            <a:r>
              <a:rPr b="0" lang="en" sz="2400"/>
              <a:t>of the legal than of the illegal action of the </a:t>
            </a:r>
            <a:endParaRPr b="0" sz="2400"/>
          </a:p>
          <a:p>
            <a:pPr indent="0" lvl="0" marL="0" rtl="0" algn="l">
              <a:spcBef>
                <a:spcPts val="1000"/>
              </a:spcBef>
              <a:spcAft>
                <a:spcPts val="0"/>
              </a:spcAft>
              <a:buNone/>
            </a:pPr>
            <a:r>
              <a:rPr b="0" lang="en" sz="2400"/>
              <a:t>workers’ party, of the results of elections than</a:t>
            </a:r>
            <a:endParaRPr b="0" sz="2400"/>
          </a:p>
          <a:p>
            <a:pPr indent="0" lvl="0" marL="0" rtl="0" algn="l">
              <a:spcBef>
                <a:spcPts val="1000"/>
              </a:spcBef>
              <a:spcAft>
                <a:spcPts val="1000"/>
              </a:spcAft>
              <a:buNone/>
            </a:pPr>
            <a:r>
              <a:rPr b="0" lang="en" sz="2400"/>
              <a:t>those of rebellion.”</a:t>
            </a:r>
            <a:endParaRPr b="0" sz="2400"/>
          </a:p>
        </p:txBody>
      </p:sp>
      <p:grpSp>
        <p:nvGrpSpPr>
          <p:cNvPr id="102" name="Google Shape;102;p16"/>
          <p:cNvGrpSpPr/>
          <p:nvPr/>
        </p:nvGrpSpPr>
        <p:grpSpPr>
          <a:xfrm>
            <a:off x="6781388" y="2464035"/>
            <a:ext cx="2212050" cy="2537076"/>
            <a:chOff x="6803275" y="395363"/>
            <a:chExt cx="2212050" cy="2537076"/>
          </a:xfrm>
        </p:grpSpPr>
        <p:pic>
          <p:nvPicPr>
            <p:cNvPr id="103" name="Google Shape;103;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104" name="Google Shape;104;p16"/>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105" name="Google Shape;105;p16"/>
            <p:cNvSpPr txBox="1"/>
            <p:nvPr/>
          </p:nvSpPr>
          <p:spPr>
            <a:xfrm>
              <a:off x="6944812" y="684228"/>
              <a:ext cx="1929000" cy="22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lgn="ctr">
                <a:spcBef>
                  <a:spcPts val="800"/>
                </a:spcBef>
                <a:spcAft>
                  <a:spcPts val="0"/>
                </a:spcAft>
                <a:buClr>
                  <a:schemeClr val="dk2"/>
                </a:buClr>
                <a:buSzPts val="1100"/>
                <a:buFont typeface="Arial"/>
                <a:buNone/>
              </a:pPr>
              <a:r>
                <a:rPr b="1" lang="en" sz="1200">
                  <a:solidFill>
                    <a:schemeClr val="dk2"/>
                  </a:solidFill>
                  <a:latin typeface="Raleway"/>
                  <a:ea typeface="Raleway"/>
                  <a:cs typeface="Raleway"/>
                  <a:sym typeface="Raleway"/>
                </a:rPr>
                <a:t>Are you registered to vote? </a:t>
              </a:r>
              <a:endParaRPr b="1" sz="1200">
                <a:solidFill>
                  <a:schemeClr val="dk2"/>
                </a:solidFill>
                <a:latin typeface="Raleway"/>
                <a:ea typeface="Raleway"/>
                <a:cs typeface="Raleway"/>
                <a:sym typeface="Raleway"/>
              </a:endParaRPr>
            </a:p>
            <a:p>
              <a:pPr indent="0" lvl="0" marL="0" rtl="0" algn="ctr">
                <a:spcBef>
                  <a:spcPts val="800"/>
                </a:spcBef>
                <a:spcAft>
                  <a:spcPts val="0"/>
                </a:spcAft>
                <a:buNone/>
              </a:pPr>
              <a:r>
                <a:rPr b="1" lang="en" sz="1200">
                  <a:solidFill>
                    <a:schemeClr val="dk2"/>
                  </a:solidFill>
                  <a:latin typeface="Raleway"/>
                  <a:ea typeface="Raleway"/>
                  <a:cs typeface="Raleway"/>
                  <a:sym typeface="Raleway"/>
                </a:rPr>
                <a:t>If so, have you voted? </a:t>
              </a:r>
              <a:endParaRPr b="1" sz="1200">
                <a:solidFill>
                  <a:schemeClr val="dk2"/>
                </a:solidFill>
                <a:latin typeface="Raleway"/>
                <a:ea typeface="Raleway"/>
                <a:cs typeface="Raleway"/>
                <a:sym typeface="Raleway"/>
              </a:endParaRPr>
            </a:p>
            <a:p>
              <a:pPr indent="0" lvl="0" marL="0" rtl="0" algn="ctr">
                <a:spcBef>
                  <a:spcPts val="800"/>
                </a:spcBef>
                <a:spcAft>
                  <a:spcPts val="800"/>
                </a:spcAft>
                <a:buNone/>
              </a:pPr>
              <a:r>
                <a:rPr lang="en" sz="1200">
                  <a:solidFill>
                    <a:schemeClr val="dk2"/>
                  </a:solidFill>
                  <a:latin typeface="Raleway"/>
                  <a:ea typeface="Raleway"/>
                  <a:cs typeface="Raleway"/>
                  <a:sym typeface="Raleway"/>
                </a:rPr>
                <a:t>In the pledge to follow Marxist-Leninism teachings, it is your duty to become a voter for the working class.</a:t>
              </a:r>
              <a:endParaRPr b="1" sz="1200">
                <a:solidFill>
                  <a:schemeClr val="dk2"/>
                </a:solidFill>
                <a:latin typeface="Raleway"/>
                <a:ea typeface="Raleway"/>
                <a:cs typeface="Raleway"/>
                <a:sym typeface="Raleway"/>
              </a:endParaRPr>
            </a:p>
          </p:txBody>
        </p:sp>
      </p:grpSp>
      <p:pic>
        <p:nvPicPr>
          <p:cNvPr id="106" name="Google Shape;106;p16"/>
          <p:cNvPicPr preferRelativeResize="0"/>
          <p:nvPr/>
        </p:nvPicPr>
        <p:blipFill>
          <a:blip r:embed="rId5">
            <a:alphaModFix/>
          </a:blip>
          <a:stretch>
            <a:fillRect/>
          </a:stretch>
        </p:blipFill>
        <p:spPr>
          <a:xfrm>
            <a:off x="6964188" y="2261475"/>
            <a:ext cx="1846475" cy="620550"/>
          </a:xfrm>
          <a:prstGeom prst="rect">
            <a:avLst/>
          </a:prstGeom>
          <a:noFill/>
          <a:ln>
            <a:noFill/>
          </a:ln>
        </p:spPr>
      </p:pic>
      <p:sp>
        <p:nvSpPr>
          <p:cNvPr id="107" name="Google Shape;107;p16"/>
          <p:cNvSpPr txBox="1"/>
          <p:nvPr/>
        </p:nvSpPr>
        <p:spPr>
          <a:xfrm>
            <a:off x="1356950" y="4561975"/>
            <a:ext cx="5156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i="1" lang="en" sz="1300">
                <a:solidFill>
                  <a:srgbClr val="274E13"/>
                </a:solidFill>
                <a:latin typeface="Lato"/>
                <a:ea typeface="Lato"/>
                <a:cs typeface="Lato"/>
                <a:sym typeface="Lato"/>
              </a:rPr>
              <a:t>Frederick Engels, The Origin of Family, Private Property, and the State</a:t>
            </a:r>
            <a:endParaRPr b="1" sz="1500">
              <a:solidFill>
                <a:srgbClr val="274E13"/>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39" y="-2"/>
            <a:ext cx="4033800" cy="4033800"/>
          </a:xfrm>
          <a:prstGeom prst="rect">
            <a:avLst/>
          </a:prstGeom>
          <a:noFill/>
          <a:ln>
            <a:noFill/>
          </a:ln>
        </p:spPr>
      </p:pic>
      <p:sp>
        <p:nvSpPr>
          <p:cNvPr id="113" name="Google Shape;113;p17"/>
          <p:cNvSpPr txBox="1"/>
          <p:nvPr>
            <p:ph idx="1" type="body"/>
          </p:nvPr>
        </p:nvSpPr>
        <p:spPr>
          <a:xfrm>
            <a:off x="4109625" y="603400"/>
            <a:ext cx="5034300" cy="463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150">
                <a:solidFill>
                  <a:srgbClr val="0F0F0F"/>
                </a:solidFill>
                <a:latin typeface="Roboto"/>
                <a:ea typeface="Roboto"/>
                <a:cs typeface="Roboto"/>
                <a:sym typeface="Roboto"/>
              </a:rPr>
              <a:t>- Prevent a Nuclear War</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Get Big Money out of Politics</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Medicare-for-ALL</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Abolish the CIA - Abolish AFRICOM</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Impeach the 6 crooked “Justices” who voted to overturn Roe v. Wade</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Legalize all drugs</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Tax Millionaires &amp; Billionaires</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Impeach President Biden for risking World War 3 with Russia &amp; China</a:t>
            </a:r>
            <a:endParaRPr b="1" sz="1150">
              <a:solidFill>
                <a:srgbClr val="0F0F0F"/>
              </a:solidFill>
              <a:latin typeface="Roboto"/>
              <a:ea typeface="Roboto"/>
              <a:cs typeface="Roboto"/>
              <a:sym typeface="Roboto"/>
            </a:endParaRPr>
          </a:p>
          <a:p>
            <a:pPr indent="0" lvl="0" marL="0" rtl="0" algn="l">
              <a:spcBef>
                <a:spcPts val="1600"/>
              </a:spcBef>
              <a:spcAft>
                <a:spcPts val="0"/>
              </a:spcAft>
              <a:buClr>
                <a:schemeClr val="dk2"/>
              </a:buClr>
              <a:buSzPts val="1100"/>
              <a:buFont typeface="Arial"/>
              <a:buNone/>
            </a:pPr>
            <a:r>
              <a:rPr b="1" lang="en" sz="1150">
                <a:solidFill>
                  <a:srgbClr val="0F0F0F"/>
                </a:solidFill>
                <a:latin typeface="Roboto"/>
                <a:ea typeface="Roboto"/>
                <a:cs typeface="Roboto"/>
                <a:sym typeface="Roboto"/>
              </a:rPr>
              <a:t>- End all Economic Sanctions against all Countries and Individuals</a:t>
            </a:r>
            <a:endParaRPr b="1" sz="1150">
              <a:solidFill>
                <a:srgbClr val="0F0F0F"/>
              </a:solidFill>
              <a:latin typeface="Roboto"/>
              <a:ea typeface="Roboto"/>
              <a:cs typeface="Roboto"/>
              <a:sym typeface="Roboto"/>
            </a:endParaRPr>
          </a:p>
          <a:p>
            <a:pPr indent="0" lvl="0" marL="457200" rtl="0" algn="l">
              <a:spcBef>
                <a:spcPts val="1600"/>
              </a:spcBef>
              <a:spcAft>
                <a:spcPts val="3400"/>
              </a:spcAft>
              <a:buClr>
                <a:schemeClr val="dk2"/>
              </a:buClr>
              <a:buSzPts val="1100"/>
              <a:buFont typeface="Arial"/>
              <a:buNone/>
            </a:pPr>
            <a:r>
              <a:rPr b="1" lang="en" sz="3600">
                <a:solidFill>
                  <a:srgbClr val="FF0000"/>
                </a:solidFill>
                <a:highlight>
                  <a:srgbClr val="93C47D"/>
                </a:highlight>
                <a:latin typeface="Raleway"/>
                <a:ea typeface="Raleway"/>
                <a:cs typeface="Raleway"/>
                <a:sym typeface="Raleway"/>
              </a:rPr>
              <a:t>PAUSE </a:t>
            </a:r>
            <a:endParaRPr b="1" sz="1150">
              <a:solidFill>
                <a:srgbClr val="0F0F0F"/>
              </a:solidFill>
              <a:latin typeface="Roboto"/>
              <a:ea typeface="Roboto"/>
              <a:cs typeface="Roboto"/>
              <a:sym typeface="Roboto"/>
            </a:endParaRPr>
          </a:p>
        </p:txBody>
      </p:sp>
      <p:grpSp>
        <p:nvGrpSpPr>
          <p:cNvPr id="114" name="Google Shape;114;p17"/>
          <p:cNvGrpSpPr/>
          <p:nvPr/>
        </p:nvGrpSpPr>
        <p:grpSpPr>
          <a:xfrm>
            <a:off x="0" y="3709073"/>
            <a:ext cx="4033725" cy="1434569"/>
            <a:chOff x="6668288" y="1640328"/>
            <a:chExt cx="4033725" cy="1548876"/>
          </a:xfrm>
        </p:grpSpPr>
        <p:pic>
          <p:nvPicPr>
            <p:cNvPr id="115" name="Google Shape;115;p17"/>
            <p:cNvPicPr preferRelativeResize="0"/>
            <p:nvPr/>
          </p:nvPicPr>
          <p:blipFill>
            <a:blip r:embed="rId4">
              <a:alphaModFix/>
            </a:blip>
            <a:stretch>
              <a:fillRect/>
            </a:stretch>
          </p:blipFill>
          <p:spPr>
            <a:xfrm>
              <a:off x="6668288" y="1640328"/>
              <a:ext cx="4033725" cy="1548876"/>
            </a:xfrm>
            <a:prstGeom prst="rect">
              <a:avLst/>
            </a:prstGeom>
            <a:noFill/>
            <a:ln>
              <a:noFill/>
            </a:ln>
          </p:spPr>
        </p:pic>
        <p:sp>
          <p:nvSpPr>
            <p:cNvPr id="116" name="Google Shape;116;p17"/>
            <p:cNvSpPr txBox="1"/>
            <p:nvPr/>
          </p:nvSpPr>
          <p:spPr>
            <a:xfrm>
              <a:off x="6944813" y="1640328"/>
              <a:ext cx="3757200" cy="14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Example</a:t>
              </a:r>
              <a:endParaRPr b="1">
                <a:solidFill>
                  <a:schemeClr val="dk1"/>
                </a:solidFill>
                <a:latin typeface="Raleway"/>
                <a:ea typeface="Raleway"/>
                <a:cs typeface="Raleway"/>
                <a:sym typeface="Raleway"/>
              </a:endParaRPr>
            </a:p>
            <a:p>
              <a:pPr indent="0" lvl="0" marL="0" rtl="0" algn="ctr">
                <a:spcBef>
                  <a:spcPts val="800"/>
                </a:spcBef>
                <a:spcAft>
                  <a:spcPts val="800"/>
                </a:spcAft>
                <a:buNone/>
              </a:pPr>
              <a:r>
                <a:rPr b="1" lang="en">
                  <a:solidFill>
                    <a:schemeClr val="dk2"/>
                  </a:solidFill>
                  <a:latin typeface="Raleway"/>
                  <a:ea typeface="Raleway"/>
                  <a:cs typeface="Raleway"/>
                  <a:sym typeface="Raleway"/>
                </a:rPr>
                <a:t>Both MPD and WREE participated in the planning sessions of Geoff Young’s campaign which met most every Saturday.</a:t>
              </a:r>
              <a:endParaRPr b="1">
                <a:solidFill>
                  <a:schemeClr val="dk1"/>
                </a:solidFill>
                <a:latin typeface="Raleway"/>
                <a:ea typeface="Raleway"/>
                <a:cs typeface="Raleway"/>
                <a:sym typeface="Raleway"/>
              </a:endParaRPr>
            </a:p>
          </p:txBody>
        </p:sp>
      </p:grpSp>
      <p:sp>
        <p:nvSpPr>
          <p:cNvPr id="117" name="Google Shape;117;p17"/>
          <p:cNvSpPr txBox="1"/>
          <p:nvPr/>
        </p:nvSpPr>
        <p:spPr>
          <a:xfrm>
            <a:off x="4109625" y="64600"/>
            <a:ext cx="4949700" cy="538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1600"/>
              </a:spcAft>
              <a:buClr>
                <a:schemeClr val="dk2"/>
              </a:buClr>
              <a:buSzPts val="1100"/>
              <a:buFont typeface="Arial"/>
              <a:buNone/>
            </a:pPr>
            <a:r>
              <a:rPr b="1" lang="en" sz="2300">
                <a:solidFill>
                  <a:schemeClr val="dk1"/>
                </a:solidFill>
                <a:latin typeface="Lato"/>
                <a:ea typeface="Lato"/>
                <a:cs typeface="Lato"/>
                <a:sym typeface="Lato"/>
              </a:rPr>
              <a:t>GEOFF YOUNG - 2022 PLATFORM</a:t>
            </a:r>
            <a:endParaRPr b="1">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grpSp>
        <p:nvGrpSpPr>
          <p:cNvPr id="122" name="Google Shape;122;p18"/>
          <p:cNvGrpSpPr/>
          <p:nvPr/>
        </p:nvGrpSpPr>
        <p:grpSpPr>
          <a:xfrm>
            <a:off x="4572140" y="2496100"/>
            <a:ext cx="4421445" cy="2647277"/>
            <a:chOff x="6803275" y="427445"/>
            <a:chExt cx="2212050" cy="2504994"/>
          </a:xfrm>
        </p:grpSpPr>
        <p:pic>
          <p:nvPicPr>
            <p:cNvPr id="123" name="Google Shape;123;p18"/>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124" name="Google Shape;124;p18"/>
            <p:cNvSpPr txBox="1"/>
            <p:nvPr/>
          </p:nvSpPr>
          <p:spPr>
            <a:xfrm>
              <a:off x="6944803" y="684234"/>
              <a:ext cx="2023800" cy="200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2"/>
                </a:buClr>
                <a:buSzPts val="1100"/>
                <a:buFont typeface="Arial"/>
                <a:buNone/>
              </a:pPr>
              <a:r>
                <a:rPr b="1" lang="en" sz="1800">
                  <a:solidFill>
                    <a:schemeClr val="dk2"/>
                  </a:solidFill>
                  <a:latin typeface="Lato"/>
                  <a:ea typeface="Lato"/>
                  <a:cs typeface="Lato"/>
                  <a:sym typeface="Lato"/>
                </a:rPr>
                <a:t>A founding member of our Party, and one who has spent decades engaged in politics, now shares his experiences and recommendations for a productive and mind-stretching foray into “politics”.</a:t>
              </a:r>
              <a:endParaRPr b="1" sz="1200">
                <a:solidFill>
                  <a:schemeClr val="dk1"/>
                </a:solidFill>
                <a:latin typeface="Raleway"/>
                <a:ea typeface="Raleway"/>
                <a:cs typeface="Raleway"/>
                <a:sym typeface="Raleway"/>
              </a:endParaRPr>
            </a:p>
          </p:txBody>
        </p:sp>
      </p:grpSp>
      <p:sp>
        <p:nvSpPr>
          <p:cNvPr id="125" name="Google Shape;125;p18"/>
          <p:cNvSpPr txBox="1"/>
          <p:nvPr/>
        </p:nvSpPr>
        <p:spPr>
          <a:xfrm>
            <a:off x="172200" y="155075"/>
            <a:ext cx="3946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Lato"/>
                <a:ea typeface="Lato"/>
                <a:cs typeface="Lato"/>
                <a:sym typeface="Lato"/>
              </a:rPr>
              <a:t>THE GOOD, THE BAD, AND THE UGLY</a:t>
            </a:r>
            <a:endParaRPr b="1" sz="1700">
              <a:solidFill>
                <a:schemeClr val="dk1"/>
              </a:solidFill>
              <a:latin typeface="Lato"/>
              <a:ea typeface="Lato"/>
              <a:cs typeface="Lato"/>
              <a:sym typeface="Lato"/>
            </a:endParaRPr>
          </a:p>
        </p:txBody>
      </p:sp>
      <p:sp>
        <p:nvSpPr>
          <p:cNvPr id="126" name="Google Shape;126;p18"/>
          <p:cNvSpPr txBox="1"/>
          <p:nvPr/>
        </p:nvSpPr>
        <p:spPr>
          <a:xfrm>
            <a:off x="1395725" y="555275"/>
            <a:ext cx="1364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TRIUMPHS</a:t>
            </a:r>
            <a:endParaRPr b="1" sz="1600">
              <a:latin typeface="Lato"/>
              <a:ea typeface="Lato"/>
              <a:cs typeface="Lato"/>
              <a:sym typeface="Lato"/>
            </a:endParaRPr>
          </a:p>
        </p:txBody>
      </p:sp>
      <p:sp>
        <p:nvSpPr>
          <p:cNvPr id="127" name="Google Shape;127;p18"/>
          <p:cNvSpPr txBox="1"/>
          <p:nvPr/>
        </p:nvSpPr>
        <p:spPr>
          <a:xfrm>
            <a:off x="-32250" y="955475"/>
            <a:ext cx="43551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Lato"/>
                <a:ea typeface="Lato"/>
                <a:cs typeface="Lato"/>
                <a:sym typeface="Lato"/>
              </a:rPr>
              <a:t>Joined the Liberal Party of NY</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Rose up the ranks to the State Committee</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Ran twice for the NY Assembly</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Ran for Borough President</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A Democratic  candidate, in danger of losing his</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election to an anti-union Republican </a:t>
            </a:r>
            <a:r>
              <a:rPr b="1" lang="en" sz="1500">
                <a:latin typeface="Lato"/>
                <a:ea typeface="Lato"/>
                <a:cs typeface="Lato"/>
                <a:sym typeface="Lato"/>
              </a:rPr>
              <a:t>motivated</a:t>
            </a:r>
            <a:r>
              <a:rPr b="1" lang="en" sz="1500">
                <a:latin typeface="Lato"/>
                <a:ea typeface="Lato"/>
                <a:cs typeface="Lato"/>
                <a:sym typeface="Lato"/>
              </a:rPr>
              <a:t> Ed, drawing support from his union’s central labor council, campaigned door to door, aka “ Labor to Neighbor”. His son confiscated Republican leaflets along their route.  The Democrat won.</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rPr b="1" lang="en" sz="1500">
                <a:latin typeface="Lato"/>
                <a:ea typeface="Lato"/>
                <a:cs typeface="Lato"/>
                <a:sym typeface="Lato"/>
              </a:rPr>
              <a:t>One of the co-founders of the Working Families Party. Created the infrastructure, fulfilled the NY State petition requirements, gained enough members to support candidates and to attract allies.</a:t>
            </a:r>
            <a:endParaRPr b="1" sz="1500">
              <a:latin typeface="Lato"/>
              <a:ea typeface="Lato"/>
              <a:cs typeface="Lato"/>
              <a:sym typeface="Lato"/>
            </a:endParaRPr>
          </a:p>
        </p:txBody>
      </p:sp>
      <p:pic>
        <p:nvPicPr>
          <p:cNvPr id="128" name="Google Shape;128;p18"/>
          <p:cNvPicPr preferRelativeResize="0"/>
          <p:nvPr/>
        </p:nvPicPr>
        <p:blipFill>
          <a:blip r:embed="rId4">
            <a:alphaModFix/>
          </a:blip>
          <a:stretch>
            <a:fillRect/>
          </a:stretch>
        </p:blipFill>
        <p:spPr>
          <a:xfrm>
            <a:off x="7037038" y="155063"/>
            <a:ext cx="1724025" cy="2295525"/>
          </a:xfrm>
          <a:prstGeom prst="rect">
            <a:avLst/>
          </a:prstGeom>
          <a:noFill/>
          <a:ln>
            <a:noFill/>
          </a:ln>
        </p:spPr>
      </p:pic>
      <p:sp>
        <p:nvSpPr>
          <p:cNvPr id="129" name="Google Shape;129;p18"/>
          <p:cNvSpPr txBox="1"/>
          <p:nvPr/>
        </p:nvSpPr>
        <p:spPr>
          <a:xfrm>
            <a:off x="4642500" y="407275"/>
            <a:ext cx="22023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Lato"/>
                <a:ea typeface="Lato"/>
                <a:cs typeface="Lato"/>
                <a:sym typeface="Lato"/>
              </a:rPr>
              <a:t>MEET  ED </a:t>
            </a:r>
            <a:endParaRPr b="1" sz="2100">
              <a:latin typeface="Lato"/>
              <a:ea typeface="Lato"/>
              <a:cs typeface="Lato"/>
              <a:sym typeface="Lato"/>
            </a:endParaRPr>
          </a:p>
          <a:p>
            <a:pPr indent="0" lvl="0" marL="0" rtl="0" algn="ctr">
              <a:spcBef>
                <a:spcPts val="0"/>
              </a:spcBef>
              <a:spcAft>
                <a:spcPts val="0"/>
              </a:spcAft>
              <a:buNone/>
            </a:pPr>
            <a:r>
              <a:rPr b="1" lang="en" sz="2100">
                <a:latin typeface="Lato"/>
                <a:ea typeface="Lato"/>
                <a:cs typeface="Lato"/>
                <a:sym typeface="Lato"/>
              </a:rPr>
              <a:t>FROM </a:t>
            </a:r>
            <a:endParaRPr b="1" sz="2100">
              <a:latin typeface="Lato"/>
              <a:ea typeface="Lato"/>
              <a:cs typeface="Lato"/>
              <a:sym typeface="Lato"/>
            </a:endParaRPr>
          </a:p>
          <a:p>
            <a:pPr indent="0" lvl="0" marL="0" rtl="0" algn="ctr">
              <a:spcBef>
                <a:spcPts val="0"/>
              </a:spcBef>
              <a:spcAft>
                <a:spcPts val="0"/>
              </a:spcAft>
              <a:buNone/>
            </a:pPr>
            <a:r>
              <a:rPr b="1" lang="en" sz="2100">
                <a:latin typeface="Lato"/>
                <a:ea typeface="Lato"/>
                <a:cs typeface="Lato"/>
                <a:sym typeface="Lato"/>
              </a:rPr>
              <a:t>STATEN IS.,  NY</a:t>
            </a:r>
            <a:endParaRPr b="1" sz="21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33" name="Shape 133"/>
        <p:cNvGrpSpPr/>
        <p:nvPr/>
      </p:nvGrpSpPr>
      <p:grpSpPr>
        <a:xfrm>
          <a:off x="0" y="0"/>
          <a:ext cx="0" cy="0"/>
          <a:chOff x="0" y="0"/>
          <a:chExt cx="0" cy="0"/>
        </a:xfrm>
      </p:grpSpPr>
      <p:sp>
        <p:nvSpPr>
          <p:cNvPr id="134" name="Google Shape;134;p19"/>
          <p:cNvSpPr/>
          <p:nvPr/>
        </p:nvSpPr>
        <p:spPr>
          <a:xfrm>
            <a:off x="267150" y="297900"/>
            <a:ext cx="4547700" cy="45477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1822225" y="361850"/>
            <a:ext cx="1731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HIJACKED</a:t>
            </a:r>
            <a:endParaRPr b="1" sz="2100">
              <a:solidFill>
                <a:schemeClr val="dk1"/>
              </a:solidFill>
              <a:latin typeface="Lato"/>
              <a:ea typeface="Lato"/>
              <a:cs typeface="Lato"/>
              <a:sym typeface="Lato"/>
            </a:endParaRPr>
          </a:p>
        </p:txBody>
      </p:sp>
      <p:sp>
        <p:nvSpPr>
          <p:cNvPr id="136" name="Google Shape;136;p19"/>
          <p:cNvSpPr txBox="1"/>
          <p:nvPr/>
        </p:nvSpPr>
        <p:spPr>
          <a:xfrm>
            <a:off x="374700" y="869750"/>
            <a:ext cx="4197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The Working Families Party was popular enough to gain some unwanted attention.  Big unions funded the Party and then pressed for their  own candidates to be selected disregarding the Party’s concerns. Eventually Ed resigned, and, at a meeting, requested that the state committee resign, which they did, effectively ending the Party.</a:t>
            </a:r>
            <a:endParaRPr>
              <a:solidFill>
                <a:schemeClr val="dk1"/>
              </a:solidFill>
              <a:latin typeface="Lato"/>
              <a:ea typeface="Lato"/>
              <a:cs typeface="Lato"/>
              <a:sym typeface="Lato"/>
            </a:endParaRPr>
          </a:p>
        </p:txBody>
      </p:sp>
      <p:sp>
        <p:nvSpPr>
          <p:cNvPr id="137" name="Google Shape;137;p19"/>
          <p:cNvSpPr txBox="1"/>
          <p:nvPr/>
        </p:nvSpPr>
        <p:spPr>
          <a:xfrm>
            <a:off x="1587650" y="2494200"/>
            <a:ext cx="204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Lato"/>
                <a:ea typeface="Lato"/>
                <a:cs typeface="Lato"/>
                <a:sym typeface="Lato"/>
              </a:rPr>
              <a:t>SABOTAGED</a:t>
            </a:r>
            <a:endParaRPr b="1" sz="2000">
              <a:solidFill>
                <a:schemeClr val="dk1"/>
              </a:solidFill>
              <a:latin typeface="Lato"/>
              <a:ea typeface="Lato"/>
              <a:cs typeface="Lato"/>
              <a:sym typeface="Lato"/>
            </a:endParaRPr>
          </a:p>
        </p:txBody>
      </p:sp>
      <p:sp>
        <p:nvSpPr>
          <p:cNvPr id="138" name="Google Shape;138;p19"/>
          <p:cNvSpPr txBox="1"/>
          <p:nvPr/>
        </p:nvSpPr>
        <p:spPr>
          <a:xfrm>
            <a:off x="1922650" y="3838250"/>
            <a:ext cx="72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39" name="Google Shape;139;p19"/>
          <p:cNvSpPr txBox="1"/>
          <p:nvPr/>
        </p:nvSpPr>
        <p:spPr>
          <a:xfrm>
            <a:off x="300900" y="2863475"/>
            <a:ext cx="4480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As a Liberal Party candidate, his one-issue platform  was NO to the nuclear home port  being sponsored for Staten Island. This was a hot issue, and, </a:t>
            </a:r>
            <a:r>
              <a:rPr lang="en">
                <a:solidFill>
                  <a:schemeClr val="dk1"/>
                </a:solidFill>
                <a:latin typeface="Lato"/>
                <a:ea typeface="Lato"/>
                <a:cs typeface="Lato"/>
                <a:sym typeface="Lato"/>
              </a:rPr>
              <a:t>Democrats</a:t>
            </a:r>
            <a:r>
              <a:rPr lang="en">
                <a:solidFill>
                  <a:schemeClr val="dk1"/>
                </a:solidFill>
                <a:latin typeface="Lato"/>
                <a:ea typeface="Lato"/>
                <a:cs typeface="Lato"/>
                <a:sym typeface="Lato"/>
              </a:rPr>
              <a:t>, fearing votes for him would significantly decrease the chances of the Democratic candidate winning, Blacklisted Ed, so that no newspaper would run his press releases or report on his speeches.</a:t>
            </a:r>
            <a:endParaRPr>
              <a:solidFill>
                <a:schemeClr val="dk1"/>
              </a:solidFill>
              <a:latin typeface="Lato"/>
              <a:ea typeface="Lato"/>
              <a:cs typeface="Lato"/>
              <a:sym typeface="Lato"/>
            </a:endParaRPr>
          </a:p>
        </p:txBody>
      </p:sp>
      <p:pic>
        <p:nvPicPr>
          <p:cNvPr id="140" name="Google Shape;140;p19"/>
          <p:cNvPicPr preferRelativeResize="0"/>
          <p:nvPr/>
        </p:nvPicPr>
        <p:blipFill>
          <a:blip r:embed="rId3">
            <a:alphaModFix/>
          </a:blip>
          <a:stretch>
            <a:fillRect/>
          </a:stretch>
        </p:blipFill>
        <p:spPr>
          <a:xfrm>
            <a:off x="5119650" y="678775"/>
            <a:ext cx="4024349" cy="345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Screen Shot 2015-11-20 at 9.47.21 AM.png" id="145" name="Google Shape;145;p20"/>
          <p:cNvPicPr preferRelativeResize="0"/>
          <p:nvPr/>
        </p:nvPicPr>
        <p:blipFill rotWithShape="1">
          <a:blip r:embed="rId3">
            <a:alphaModFix/>
          </a:blip>
          <a:srcRect b="0" l="4413" r="4404" t="0"/>
          <a:stretch/>
        </p:blipFill>
        <p:spPr>
          <a:xfrm>
            <a:off x="0" y="0"/>
            <a:ext cx="9144000" cy="5143504"/>
          </a:xfrm>
          <a:prstGeom prst="rect">
            <a:avLst/>
          </a:prstGeom>
          <a:noFill/>
          <a:ln>
            <a:noFill/>
          </a:ln>
        </p:spPr>
      </p:pic>
      <p:sp>
        <p:nvSpPr>
          <p:cNvPr id="146" name="Google Shape;146;p20"/>
          <p:cNvSpPr txBox="1"/>
          <p:nvPr>
            <p:ph type="title"/>
          </p:nvPr>
        </p:nvSpPr>
        <p:spPr>
          <a:xfrm>
            <a:off x="0" y="2571750"/>
            <a:ext cx="9035400" cy="25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800"/>
              <a:t>KNOWLEDGEABLE ADMINS-FOR ‘NUTS AND BOLTS’</a:t>
            </a:r>
            <a:endParaRPr sz="3000"/>
          </a:p>
          <a:p>
            <a:pPr indent="0" lvl="0" marL="0" rtl="0" algn="l">
              <a:spcBef>
                <a:spcPts val="0"/>
              </a:spcBef>
              <a:spcAft>
                <a:spcPts val="0"/>
              </a:spcAft>
              <a:buNone/>
            </a:pPr>
            <a:r>
              <a:rPr lang="en" sz="3000"/>
              <a:t>THE PROPER SLOGAN CAN WIN ELECTIONS</a:t>
            </a:r>
            <a:endParaRPr sz="3000"/>
          </a:p>
          <a:p>
            <a:pPr indent="0" lvl="0" marL="0" rtl="0" algn="l">
              <a:spcBef>
                <a:spcPts val="0"/>
              </a:spcBef>
              <a:spcAft>
                <a:spcPts val="0"/>
              </a:spcAft>
              <a:buNone/>
            </a:pPr>
            <a:r>
              <a:rPr lang="en" sz="2800"/>
              <a:t>A COMMITTED CAMPAIGN COMMITTEE</a:t>
            </a:r>
            <a:endParaRPr sz="2800"/>
          </a:p>
          <a:p>
            <a:pPr indent="0" lvl="0" marL="0" rtl="0" algn="l">
              <a:spcBef>
                <a:spcPts val="0"/>
              </a:spcBef>
              <a:spcAft>
                <a:spcPts val="0"/>
              </a:spcAft>
              <a:buNone/>
            </a:pPr>
            <a:r>
              <a:rPr lang="en" sz="2800"/>
              <a:t>COMMITTED WORKERS AND SUPPORTERS</a:t>
            </a:r>
            <a:endParaRPr sz="2800"/>
          </a:p>
          <a:p>
            <a:pPr indent="0" lvl="0" marL="0" rtl="0" algn="l">
              <a:spcBef>
                <a:spcPts val="0"/>
              </a:spcBef>
              <a:spcAft>
                <a:spcPts val="0"/>
              </a:spcAft>
              <a:buNone/>
            </a:pPr>
            <a:r>
              <a:rPr lang="en" sz="2800"/>
              <a:t>FLEXIBLE STRATEGISTS TO SEIZE OPPORTUNITIES</a:t>
            </a:r>
            <a:endParaRPr sz="2800"/>
          </a:p>
          <a:p>
            <a:pPr indent="0" lvl="0" marL="0" rtl="0" algn="l">
              <a:spcBef>
                <a:spcPts val="0"/>
              </a:spcBef>
              <a:spcAft>
                <a:spcPts val="0"/>
              </a:spcAft>
              <a:buNone/>
            </a:pPr>
            <a:r>
              <a:t/>
            </a:r>
            <a:endParaRPr sz="2800"/>
          </a:p>
        </p:txBody>
      </p:sp>
      <p:pic>
        <p:nvPicPr>
          <p:cNvPr id="147" name="Google Shape;147;p20"/>
          <p:cNvPicPr preferRelativeResize="0"/>
          <p:nvPr/>
        </p:nvPicPr>
        <p:blipFill>
          <a:blip r:embed="rId4">
            <a:alphaModFix/>
          </a:blip>
          <a:stretch>
            <a:fillRect/>
          </a:stretch>
        </p:blipFill>
        <p:spPr>
          <a:xfrm>
            <a:off x="152675" y="176813"/>
            <a:ext cx="2171700" cy="2105025"/>
          </a:xfrm>
          <a:prstGeom prst="rect">
            <a:avLst/>
          </a:prstGeom>
          <a:noFill/>
          <a:ln>
            <a:noFill/>
          </a:ln>
        </p:spPr>
      </p:pic>
      <p:sp>
        <p:nvSpPr>
          <p:cNvPr id="148" name="Google Shape;148;p20"/>
          <p:cNvSpPr txBox="1"/>
          <p:nvPr/>
        </p:nvSpPr>
        <p:spPr>
          <a:xfrm>
            <a:off x="5188750" y="1070925"/>
            <a:ext cx="39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49" name="Google Shape;149;p20"/>
          <p:cNvSpPr txBox="1"/>
          <p:nvPr/>
        </p:nvSpPr>
        <p:spPr>
          <a:xfrm>
            <a:off x="2324375" y="176825"/>
            <a:ext cx="6711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Lato"/>
                <a:ea typeface="Lato"/>
                <a:cs typeface="Lato"/>
                <a:sym typeface="Lato"/>
              </a:rPr>
              <a:t>A SOBERING MOMENT </a:t>
            </a:r>
            <a:endParaRPr b="1" sz="1800">
              <a:solidFill>
                <a:schemeClr val="dk1"/>
              </a:solidFill>
              <a:latin typeface="Lato"/>
              <a:ea typeface="Lato"/>
              <a:cs typeface="Lato"/>
              <a:sym typeface="Lato"/>
            </a:endParaRPr>
          </a:p>
          <a:p>
            <a:pPr indent="0" lvl="0" marL="0" rtl="0" algn="ctr">
              <a:spcBef>
                <a:spcPts val="0"/>
              </a:spcBef>
              <a:spcAft>
                <a:spcPts val="0"/>
              </a:spcAft>
              <a:buNone/>
            </a:pPr>
            <a:r>
              <a:rPr b="1" lang="en" sz="1800">
                <a:solidFill>
                  <a:schemeClr val="dk1"/>
                </a:solidFill>
                <a:latin typeface="Lato"/>
                <a:ea typeface="Lato"/>
                <a:cs typeface="Lato"/>
                <a:sym typeface="Lato"/>
              </a:rPr>
              <a:t>THERE ARE MANY REASONS TO ENTER POLITICS</a:t>
            </a:r>
            <a:endParaRPr b="1" sz="1800">
              <a:solidFill>
                <a:schemeClr val="dk1"/>
              </a:solidFill>
              <a:latin typeface="Lato"/>
              <a:ea typeface="Lato"/>
              <a:cs typeface="Lato"/>
              <a:sym typeface="Lato"/>
            </a:endParaRPr>
          </a:p>
        </p:txBody>
      </p:sp>
      <p:sp>
        <p:nvSpPr>
          <p:cNvPr id="150" name="Google Shape;150;p20"/>
          <p:cNvSpPr txBox="1"/>
          <p:nvPr/>
        </p:nvSpPr>
        <p:spPr>
          <a:xfrm>
            <a:off x="2444375" y="875338"/>
            <a:ext cx="6711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Lato"/>
                <a:ea typeface="Lato"/>
                <a:cs typeface="Lato"/>
                <a:sym typeface="Lato"/>
              </a:rPr>
              <a:t>FOR  ED,  IT WAS ACCOMPANYING A FALLEN SOLDIER HOME FROM VIETNAM</a:t>
            </a:r>
            <a:endParaRPr sz="1700">
              <a:solidFill>
                <a:schemeClr val="dk1"/>
              </a:solidFill>
              <a:latin typeface="Lato"/>
              <a:ea typeface="Lato"/>
              <a:cs typeface="Lato"/>
              <a:sym typeface="Lato"/>
            </a:endParaRPr>
          </a:p>
        </p:txBody>
      </p:sp>
      <p:sp>
        <p:nvSpPr>
          <p:cNvPr id="151" name="Google Shape;151;p20"/>
          <p:cNvSpPr txBox="1"/>
          <p:nvPr/>
        </p:nvSpPr>
        <p:spPr>
          <a:xfrm>
            <a:off x="2972075" y="1715888"/>
            <a:ext cx="64701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b="1" lang="en" sz="2100">
                <a:solidFill>
                  <a:schemeClr val="lt1"/>
                </a:solidFill>
                <a:latin typeface="Lato"/>
                <a:ea typeface="Lato"/>
                <a:cs typeface="Lato"/>
                <a:sym typeface="Lato"/>
              </a:rPr>
              <a:t>LESSONS  LEARNED ALONG THE WAY</a:t>
            </a:r>
            <a:endParaRPr b="1" sz="2100">
              <a:solidFill>
                <a:schemeClr val="lt1"/>
              </a:solidFill>
              <a:latin typeface="Lato"/>
              <a:ea typeface="Lato"/>
              <a:cs typeface="Lato"/>
              <a:sym typeface="Lato"/>
            </a:endParaRPr>
          </a:p>
        </p:txBody>
      </p:sp>
      <p:sp>
        <p:nvSpPr>
          <p:cNvPr id="152" name="Google Shape;152;p20"/>
          <p:cNvSpPr txBox="1"/>
          <p:nvPr/>
        </p:nvSpPr>
        <p:spPr>
          <a:xfrm>
            <a:off x="4370100" y="4743300"/>
            <a:ext cx="46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PAUSE</a:t>
            </a:r>
            <a:endParaRPr>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0" y="259825"/>
            <a:ext cx="9144000" cy="43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Lato"/>
                <a:ea typeface="Lato"/>
                <a:cs typeface="Lato"/>
                <a:sym typeface="Lato"/>
              </a:rPr>
              <a:t>“</a:t>
            </a:r>
            <a:r>
              <a:rPr lang="en" sz="3600">
                <a:latin typeface="Lato"/>
                <a:ea typeface="Lato"/>
                <a:cs typeface="Lato"/>
                <a:sym typeface="Lato"/>
              </a:rPr>
              <a:t>The franchise (suffrage) has been transformed by the workers from a means of deception,…</a:t>
            </a:r>
            <a:endParaRPr sz="3600">
              <a:latin typeface="Lato"/>
              <a:ea typeface="Lato"/>
              <a:cs typeface="Lato"/>
              <a:sym typeface="Lato"/>
            </a:endParaRPr>
          </a:p>
          <a:p>
            <a:pPr indent="0" lvl="0" marL="0" rtl="0" algn="l">
              <a:spcBef>
                <a:spcPts val="0"/>
              </a:spcBef>
              <a:spcAft>
                <a:spcPts val="0"/>
              </a:spcAft>
              <a:buNone/>
            </a:pPr>
            <a:r>
              <a:rPr lang="en" sz="3600">
                <a:solidFill>
                  <a:schemeClr val="accent5"/>
                </a:solidFill>
                <a:latin typeface="Lato"/>
                <a:ea typeface="Lato"/>
                <a:cs typeface="Lato"/>
                <a:sym typeface="Lato"/>
              </a:rPr>
              <a:t>       Into an instrument of emancipation.”</a:t>
            </a:r>
            <a:endParaRPr sz="3600">
              <a:solidFill>
                <a:schemeClr val="accent5"/>
              </a:solidFill>
              <a:latin typeface="Lato"/>
              <a:ea typeface="Lato"/>
              <a:cs typeface="Lato"/>
              <a:sym typeface="Lato"/>
            </a:endParaRPr>
          </a:p>
          <a:p>
            <a:pPr indent="0" lvl="0" marL="0" rtl="0" algn="l">
              <a:spcBef>
                <a:spcPts val="0"/>
              </a:spcBef>
              <a:spcAft>
                <a:spcPts val="0"/>
              </a:spcAft>
              <a:buNone/>
            </a:pPr>
            <a:r>
              <a:rPr lang="en" sz="3600">
                <a:latin typeface="Lato"/>
                <a:ea typeface="Lato"/>
                <a:cs typeface="Lato"/>
                <a:sym typeface="Lato"/>
              </a:rPr>
              <a:t>“It provided a means, second to none, of getting in touch with the masses…forcing all </a:t>
            </a:r>
            <a:r>
              <a:rPr lang="en" sz="3600">
                <a:latin typeface="Lato"/>
                <a:ea typeface="Lato"/>
                <a:cs typeface="Lato"/>
                <a:sym typeface="Lato"/>
              </a:rPr>
              <a:t>parties</a:t>
            </a:r>
            <a:r>
              <a:rPr lang="en" sz="3600">
                <a:latin typeface="Lato"/>
                <a:ea typeface="Lato"/>
                <a:cs typeface="Lato"/>
                <a:sym typeface="Lato"/>
              </a:rPr>
              <a:t> to defend their views and actions…”</a:t>
            </a:r>
            <a:endParaRPr sz="3600">
              <a:latin typeface="Lato"/>
              <a:ea typeface="Lato"/>
              <a:cs typeface="Lato"/>
              <a:sym typeface="Lato"/>
            </a:endParaRPr>
          </a:p>
        </p:txBody>
      </p:sp>
      <p:sp>
        <p:nvSpPr>
          <p:cNvPr id="158" name="Google Shape;158;p21"/>
          <p:cNvSpPr txBox="1"/>
          <p:nvPr/>
        </p:nvSpPr>
        <p:spPr>
          <a:xfrm>
            <a:off x="3380300" y="4652425"/>
            <a:ext cx="569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lt1"/>
                </a:solidFill>
                <a:latin typeface="Lato"/>
                <a:ea typeface="Lato"/>
                <a:cs typeface="Lato"/>
                <a:sym typeface="Lato"/>
              </a:rPr>
              <a:t>Frederick Engels, The Origin of Family, Private Property, and the State</a:t>
            </a:r>
            <a:endParaRPr i="1" sz="12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