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e9b1148b3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e9b1148b3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e9b1148b3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e9b1148b3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b4a22de6c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b4a22de6c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9b1148b3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e9b1148b3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9b1148b3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e9b1148b3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9b1148b3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9b1148b3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e9b1148b3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e9b1148b3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9b1148b3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e9b1148b3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9b1148b3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e9b1148b3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9b1148b39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e9b1148b39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e9b1148b3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e9b1148b3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e9b1148b3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e9b1148b3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9b1148b3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e9b1148b3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e9b1148b39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e9b1148b39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e9b1148b3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e9b1148b3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e9b1148b3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e9b1148b3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9b1148b3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e9b1148b3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e9b1148b39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e9b1148b39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9b1148b39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e9b1148b39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e9b1148b3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e9b1148b3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9b1148b3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e9b1148b39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e9b1148b3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e9b1148b3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e9b1148b3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e9b1148b3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e9b1148b39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e9b1148b39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e9b1148b39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e9b1148b3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e9b1148b3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e9b1148b3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e9b1148b39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e9b1148b3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e9b1148b3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e9b1148b3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e9b1148b39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e9b1148b39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9b1148b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e9b1148b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9b1148b3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e9b1148b3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9b1148b3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e9b1148b3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vtWaDBhFPCs" TargetMode="External"/><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13.png"/><Relationship Id="rId6" Type="http://schemas.openxmlformats.org/officeDocument/2006/relationships/image" Target="../media/image42.jpg"/><Relationship Id="rId7"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9.jp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jpg"/><Relationship Id="rId5"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0.jpg"/><Relationship Id="rId5"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1.jp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hyperlink" Target="mailto:info@peoplesschool.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43.png"/><Relationship Id="rId6" Type="http://schemas.openxmlformats.org/officeDocument/2006/relationships/image" Target="../media/image35.png"/><Relationship Id="rId7"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hyperlink" Target="http://www.youtube.com/watch?v=yNF-TS6lKQg" TargetMode="External"/><Relationship Id="rId5"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jpg"/><Relationship Id="rId5" Type="http://schemas.openxmlformats.org/officeDocument/2006/relationships/image" Target="../media/image46.jpg"/><Relationship Id="rId6" Type="http://schemas.openxmlformats.org/officeDocument/2006/relationships/image" Target="../media/image40.jpg"/><Relationship Id="rId7"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atreon: https://www.patreon.com/vladimirglenin&#10;&#10;One of the more famous songs associated with the Great Patriotic War, but surprisingly was written decades after. Composed by David Tukhmanov and the words authored by Soviet poet Vladimir Kharitonov, the song was to commemorate the 30th anniversary of the Victory over the Nazis in 1945. Consequently due to its popularity, the song became a mainstay during every Victory Day Celebration ever since." id="56" name="Google Shape;56;p13" title="День победы - Victory Day">
            <a:hlinkClick r:id="rId4"/>
          </p:cNvPr>
          <p:cNvPicPr preferRelativeResize="0"/>
          <p:nvPr/>
        </p:nvPicPr>
        <p:blipFill>
          <a:blip r:embed="rId5">
            <a:alphaModFix/>
          </a:blip>
          <a:stretch>
            <a:fillRect/>
          </a:stretch>
        </p:blipFill>
        <p:spPr>
          <a:xfrm>
            <a:off x="1645925" y="1089200"/>
            <a:ext cx="5869500" cy="3496050"/>
          </a:xfrm>
          <a:prstGeom prst="rect">
            <a:avLst/>
          </a:prstGeom>
          <a:noFill/>
          <a:ln>
            <a:noFill/>
          </a:ln>
        </p:spPr>
      </p:pic>
      <p:sp>
        <p:nvSpPr>
          <p:cNvPr id="57" name="Google Shape;57;p13"/>
          <p:cNvSpPr txBox="1"/>
          <p:nvPr/>
        </p:nvSpPr>
        <p:spPr>
          <a:xfrm>
            <a:off x="2883600" y="4585250"/>
            <a:ext cx="337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solidFill>
                  <a:srgbClr val="E4E5B8"/>
                </a:solidFill>
                <a:latin typeface="Georgia"/>
                <a:ea typeface="Georgia"/>
                <a:cs typeface="Georgia"/>
                <a:sym typeface="Georgia"/>
              </a:rPr>
              <a:t>День победы - Victory Day</a:t>
            </a:r>
            <a:endParaRPr b="1"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32" name="Google Shape;132;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33" name="Google Shape;133;p22"/>
          <p:cNvSpPr txBox="1"/>
          <p:nvPr>
            <p:ph type="title"/>
          </p:nvPr>
        </p:nvSpPr>
        <p:spPr>
          <a:xfrm>
            <a:off x="406550" y="103183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Ukraine</a:t>
            </a:r>
            <a:endParaRPr>
              <a:solidFill>
                <a:srgbClr val="E4E5B8"/>
              </a:solidFill>
              <a:latin typeface="Georgia"/>
              <a:ea typeface="Georgia"/>
              <a:cs typeface="Georgia"/>
              <a:sym typeface="Georgia"/>
            </a:endParaRPr>
          </a:p>
        </p:txBody>
      </p:sp>
      <p:sp>
        <p:nvSpPr>
          <p:cNvPr id="134" name="Google Shape;134;p22"/>
          <p:cNvSpPr txBox="1"/>
          <p:nvPr/>
        </p:nvSpPr>
        <p:spPr>
          <a:xfrm>
            <a:off x="406550" y="1386250"/>
            <a:ext cx="5351400" cy="3386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b="1" i="1" lang="en" sz="1300">
                <a:solidFill>
                  <a:srgbClr val="E4E5B8"/>
                </a:solidFill>
                <a:latin typeface="Georgia"/>
                <a:ea typeface="Georgia"/>
                <a:cs typeface="Georgia"/>
                <a:sym typeface="Georgia"/>
              </a:rPr>
              <a:t>Ukraine</a:t>
            </a:r>
            <a:r>
              <a:rPr lang="en" sz="1300">
                <a:solidFill>
                  <a:srgbClr val="E4E5B8"/>
                </a:solidFill>
                <a:latin typeface="Georgia"/>
                <a:ea typeface="Georgia"/>
                <a:cs typeface="Georgia"/>
                <a:sym typeface="Georgia"/>
              </a:rPr>
              <a:t> is a country that has </a:t>
            </a:r>
            <a:r>
              <a:rPr b="1" lang="en" sz="1300">
                <a:solidFill>
                  <a:srgbClr val="E4E5B8"/>
                </a:solidFill>
                <a:latin typeface="Georgia"/>
                <a:ea typeface="Georgia"/>
                <a:cs typeface="Georgia"/>
                <a:sym typeface="Georgia"/>
              </a:rPr>
              <a:t>only existed since 1991</a:t>
            </a:r>
            <a:r>
              <a:rPr lang="en" sz="1300">
                <a:solidFill>
                  <a:srgbClr val="E4E5B8"/>
                </a:solidFill>
                <a:latin typeface="Georgia"/>
                <a:ea typeface="Georgia"/>
                <a:cs typeface="Georgia"/>
                <a:sym typeface="Georgia"/>
              </a:rPr>
              <a:t>. It was formerly a </a:t>
            </a:r>
            <a:r>
              <a:rPr b="1" lang="en" sz="1300">
                <a:solidFill>
                  <a:srgbClr val="E4E5B8"/>
                </a:solidFill>
                <a:latin typeface="Georgia"/>
                <a:ea typeface="Georgia"/>
                <a:cs typeface="Georgia"/>
                <a:sym typeface="Georgia"/>
              </a:rPr>
              <a:t>part of the Soviet family</a:t>
            </a:r>
            <a:r>
              <a:rPr lang="en" sz="1300">
                <a:solidFill>
                  <a:srgbClr val="E4E5B8"/>
                </a:solidFill>
                <a:latin typeface="Georgia"/>
                <a:ea typeface="Georgia"/>
                <a:cs typeface="Georgia"/>
                <a:sym typeface="Georgia"/>
              </a:rPr>
              <a:t> which was destroyed by the counter-revolutionary forces of </a:t>
            </a:r>
            <a:r>
              <a:rPr b="1" lang="en" sz="1300">
                <a:solidFill>
                  <a:srgbClr val="E4E5B8"/>
                </a:solidFill>
                <a:latin typeface="Georgia"/>
                <a:ea typeface="Georgia"/>
                <a:cs typeface="Georgia"/>
                <a:sym typeface="Georgia"/>
              </a:rPr>
              <a:t>Gorbachevists and Yeltsinists</a:t>
            </a:r>
            <a:r>
              <a:rPr lang="en" sz="1300">
                <a:solidFill>
                  <a:srgbClr val="E4E5B8"/>
                </a:solidFill>
                <a:latin typeface="Georgia"/>
                <a:ea typeface="Georgia"/>
                <a:cs typeface="Georgia"/>
                <a:sym typeface="Georgia"/>
              </a:rPr>
              <a:t>. It existed as a </a:t>
            </a:r>
            <a:r>
              <a:rPr b="1" lang="en" sz="1300">
                <a:solidFill>
                  <a:srgbClr val="E4E5B8"/>
                </a:solidFill>
                <a:latin typeface="Georgia"/>
                <a:ea typeface="Georgia"/>
                <a:cs typeface="Georgia"/>
                <a:sym typeface="Georgia"/>
              </a:rPr>
              <a:t>capitalist democracy</a:t>
            </a:r>
            <a:r>
              <a:rPr lang="en" sz="1300">
                <a:solidFill>
                  <a:srgbClr val="E4E5B8"/>
                </a:solidFill>
                <a:latin typeface="Georgia"/>
                <a:ea typeface="Georgia"/>
                <a:cs typeface="Georgia"/>
                <a:sym typeface="Georgia"/>
              </a:rPr>
              <a:t> for ~23 years between 1991 and 2014. During this time, it struggled with western-backed color revolution (</a:t>
            </a:r>
            <a:r>
              <a:rPr b="1" lang="en" sz="1300">
                <a:solidFill>
                  <a:srgbClr val="E4E5B8"/>
                </a:solidFill>
                <a:latin typeface="Georgia"/>
                <a:ea typeface="Georgia"/>
                <a:cs typeface="Georgia"/>
                <a:sym typeface="Georgia"/>
              </a:rPr>
              <a:t>Orange Revolution of 2004</a:t>
            </a:r>
            <a:r>
              <a:rPr lang="en" sz="1300">
                <a:solidFill>
                  <a:srgbClr val="E4E5B8"/>
                </a:solidFill>
                <a:latin typeface="Georgia"/>
                <a:ea typeface="Georgia"/>
                <a:cs typeface="Georgia"/>
                <a:sym typeface="Georgia"/>
              </a:rPr>
              <a:t>), </a:t>
            </a:r>
            <a:r>
              <a:rPr b="1" lang="en" sz="1300">
                <a:solidFill>
                  <a:srgbClr val="E4E5B8"/>
                </a:solidFill>
                <a:latin typeface="Georgia"/>
                <a:ea typeface="Georgia"/>
                <a:cs typeface="Georgia"/>
                <a:sym typeface="Georgia"/>
              </a:rPr>
              <a:t>rising nationalism</a:t>
            </a:r>
            <a:r>
              <a:rPr lang="en" sz="1300">
                <a:solidFill>
                  <a:srgbClr val="E4E5B8"/>
                </a:solidFill>
                <a:latin typeface="Georgia"/>
                <a:ea typeface="Georgia"/>
                <a:cs typeface="Georgia"/>
                <a:sym typeface="Georgia"/>
              </a:rPr>
              <a:t> and its relationship with the Russian Federation and the EU.</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In 2013, the </a:t>
            </a:r>
            <a:r>
              <a:rPr b="1" lang="en" sz="1300">
                <a:solidFill>
                  <a:srgbClr val="E4E5B8"/>
                </a:solidFill>
                <a:latin typeface="Georgia"/>
                <a:ea typeface="Georgia"/>
                <a:cs typeface="Georgia"/>
                <a:sym typeface="Georgia"/>
              </a:rPr>
              <a:t>Euromaidan</a:t>
            </a:r>
            <a:r>
              <a:rPr lang="en" sz="1300">
                <a:solidFill>
                  <a:srgbClr val="E4E5B8"/>
                </a:solidFill>
                <a:latin typeface="Georgia"/>
                <a:ea typeface="Georgia"/>
                <a:cs typeface="Georgia"/>
                <a:sym typeface="Georgia"/>
              </a:rPr>
              <a:t> began, which were a series of protests, mostly organized by Ukrainian fascists. They took issue with the pro-Russian president </a:t>
            </a:r>
            <a:r>
              <a:rPr b="1" lang="en" sz="1300">
                <a:solidFill>
                  <a:srgbClr val="E4E5B8"/>
                </a:solidFill>
                <a:latin typeface="Georgia"/>
                <a:ea typeface="Georgia"/>
                <a:cs typeface="Georgia"/>
                <a:sym typeface="Georgia"/>
              </a:rPr>
              <a:t>Viktor </a:t>
            </a:r>
            <a:r>
              <a:rPr b="1" lang="en" sz="1300">
                <a:solidFill>
                  <a:srgbClr val="E4E5B8"/>
                </a:solidFill>
                <a:latin typeface="Georgia"/>
                <a:ea typeface="Georgia"/>
                <a:cs typeface="Georgia"/>
                <a:sym typeface="Georgia"/>
              </a:rPr>
              <a:t>Yanukovych</a:t>
            </a:r>
            <a:r>
              <a:rPr lang="en" sz="1300">
                <a:solidFill>
                  <a:srgbClr val="E4E5B8"/>
                </a:solidFill>
                <a:latin typeface="Georgia"/>
                <a:ea typeface="Georgia"/>
                <a:cs typeface="Georgia"/>
                <a:sym typeface="Georgia"/>
              </a:rPr>
              <a:t> and his </a:t>
            </a:r>
            <a:r>
              <a:rPr lang="en" sz="1300">
                <a:solidFill>
                  <a:srgbClr val="E4E5B8"/>
                </a:solidFill>
                <a:latin typeface="Georgia"/>
                <a:ea typeface="Georgia"/>
                <a:cs typeface="Georgia"/>
                <a:sym typeface="Georgia"/>
              </a:rPr>
              <a:t>administration's</a:t>
            </a:r>
            <a:r>
              <a:rPr lang="en" sz="1300">
                <a:solidFill>
                  <a:srgbClr val="E4E5B8"/>
                </a:solidFill>
                <a:latin typeface="Georgia"/>
                <a:ea typeface="Georgia"/>
                <a:cs typeface="Georgia"/>
                <a:sym typeface="Georgia"/>
              </a:rPr>
              <a:t> rejection of an economic relationship with European imperialism and closer ties with Russia. These protests culminated in an </a:t>
            </a:r>
            <a:r>
              <a:rPr b="1" lang="en" sz="1300">
                <a:solidFill>
                  <a:srgbClr val="E4E5B8"/>
                </a:solidFill>
                <a:latin typeface="Georgia"/>
                <a:ea typeface="Georgia"/>
                <a:cs typeface="Georgia"/>
                <a:sym typeface="Georgia"/>
              </a:rPr>
              <a:t>undemocratic fascist coup in Ukraine</a:t>
            </a:r>
            <a:r>
              <a:rPr lang="en" sz="1300">
                <a:solidFill>
                  <a:srgbClr val="E4E5B8"/>
                </a:solidFill>
                <a:latin typeface="Georgia"/>
                <a:ea typeface="Georgia"/>
                <a:cs typeface="Georgia"/>
                <a:sym typeface="Georgia"/>
              </a:rPr>
              <a:t>, which ousted </a:t>
            </a:r>
            <a:r>
              <a:rPr lang="en" sz="1300">
                <a:solidFill>
                  <a:srgbClr val="E4E5B8"/>
                </a:solidFill>
                <a:latin typeface="Georgia"/>
                <a:ea typeface="Georgia"/>
                <a:cs typeface="Georgia"/>
                <a:sym typeface="Georgia"/>
              </a:rPr>
              <a:t>Yanukovych</a:t>
            </a:r>
            <a:r>
              <a:rPr lang="en" sz="1300">
                <a:solidFill>
                  <a:srgbClr val="E4E5B8"/>
                </a:solidFill>
                <a:latin typeface="Georgia"/>
                <a:ea typeface="Georgia"/>
                <a:cs typeface="Georgia"/>
                <a:sym typeface="Georgia"/>
              </a:rPr>
              <a:t> and began a series of events which would further exemplify the fascism of Ukraine.</a:t>
            </a:r>
            <a:endParaRPr sz="1300">
              <a:solidFill>
                <a:srgbClr val="E4E5B8"/>
              </a:solidFill>
              <a:latin typeface="Georgia"/>
              <a:ea typeface="Georgia"/>
              <a:cs typeface="Georgia"/>
              <a:sym typeface="Georgia"/>
            </a:endParaRPr>
          </a:p>
        </p:txBody>
      </p:sp>
      <p:pic>
        <p:nvPicPr>
          <p:cNvPr id="135" name="Google Shape;135;p22"/>
          <p:cNvPicPr preferRelativeResize="0"/>
          <p:nvPr/>
        </p:nvPicPr>
        <p:blipFill rotWithShape="1">
          <a:blip r:embed="rId4">
            <a:alphaModFix/>
          </a:blip>
          <a:srcRect b="0" l="0" r="44530" t="0"/>
          <a:stretch/>
        </p:blipFill>
        <p:spPr>
          <a:xfrm>
            <a:off x="7494774" y="1190825"/>
            <a:ext cx="1413050" cy="1582400"/>
          </a:xfrm>
          <a:prstGeom prst="rect">
            <a:avLst/>
          </a:prstGeom>
          <a:noFill/>
          <a:ln>
            <a:noFill/>
          </a:ln>
        </p:spPr>
      </p:pic>
      <p:pic>
        <p:nvPicPr>
          <p:cNvPr id="136" name="Google Shape;136;p22"/>
          <p:cNvPicPr preferRelativeResize="0"/>
          <p:nvPr/>
        </p:nvPicPr>
        <p:blipFill>
          <a:blip r:embed="rId5">
            <a:alphaModFix/>
          </a:blip>
          <a:stretch>
            <a:fillRect/>
          </a:stretch>
        </p:blipFill>
        <p:spPr>
          <a:xfrm>
            <a:off x="5620850" y="912900"/>
            <a:ext cx="1873926" cy="1873926"/>
          </a:xfrm>
          <a:prstGeom prst="rect">
            <a:avLst/>
          </a:prstGeom>
          <a:noFill/>
          <a:ln>
            <a:noFill/>
          </a:ln>
        </p:spPr>
      </p:pic>
      <p:pic>
        <p:nvPicPr>
          <p:cNvPr id="137" name="Google Shape;137;p22"/>
          <p:cNvPicPr preferRelativeResize="0"/>
          <p:nvPr/>
        </p:nvPicPr>
        <p:blipFill rotWithShape="1">
          <a:blip r:embed="rId6">
            <a:alphaModFix/>
          </a:blip>
          <a:srcRect b="0" l="0" r="0" t="10313"/>
          <a:stretch/>
        </p:blipFill>
        <p:spPr>
          <a:xfrm>
            <a:off x="5831000" y="3044650"/>
            <a:ext cx="3076824" cy="1582400"/>
          </a:xfrm>
          <a:prstGeom prst="rect">
            <a:avLst/>
          </a:prstGeom>
          <a:noFill/>
          <a:ln>
            <a:noFill/>
          </a:ln>
        </p:spPr>
      </p:pic>
      <p:pic>
        <p:nvPicPr>
          <p:cNvPr id="138" name="Google Shape;138;p22"/>
          <p:cNvPicPr preferRelativeResize="0"/>
          <p:nvPr/>
        </p:nvPicPr>
        <p:blipFill>
          <a:blip r:embed="rId7">
            <a:alphaModFix/>
          </a:blip>
          <a:stretch>
            <a:fillRect/>
          </a:stretch>
        </p:blipFill>
        <p:spPr>
          <a:xfrm>
            <a:off x="7656350" y="3948515"/>
            <a:ext cx="1251475" cy="678536"/>
          </a:xfrm>
          <a:prstGeom prst="rect">
            <a:avLst/>
          </a:prstGeom>
          <a:noFill/>
          <a:ln>
            <a:noFill/>
          </a:ln>
        </p:spPr>
      </p:pic>
      <p:sp>
        <p:nvSpPr>
          <p:cNvPr id="139" name="Google Shape;139;p22"/>
          <p:cNvSpPr txBox="1"/>
          <p:nvPr/>
        </p:nvSpPr>
        <p:spPr>
          <a:xfrm>
            <a:off x="5831000" y="4627050"/>
            <a:ext cx="3259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Flags of the fascist “Right-Sector” fly during the Euromaidan, 2014</a:t>
            </a:r>
            <a:endParaRPr sz="800">
              <a:solidFill>
                <a:srgbClr val="E4E5B8"/>
              </a:solidFill>
              <a:latin typeface="Georgia"/>
              <a:ea typeface="Georgia"/>
              <a:cs typeface="Georgia"/>
              <a:sym typeface="Georgia"/>
            </a:endParaRPr>
          </a:p>
        </p:txBody>
      </p:sp>
      <p:sp>
        <p:nvSpPr>
          <p:cNvPr id="140" name="Google Shape;140;p22"/>
          <p:cNvSpPr txBox="1"/>
          <p:nvPr/>
        </p:nvSpPr>
        <p:spPr>
          <a:xfrm>
            <a:off x="5831000" y="2773225"/>
            <a:ext cx="3259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Left: Map and flag of Ukraine | Right: Orange Revolution of 2004</a:t>
            </a:r>
            <a:endParaRPr sz="800">
              <a:solidFill>
                <a:srgbClr val="E4E5B8"/>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47" name="Google Shape;147;p2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48" name="Google Shape;148;p23"/>
          <p:cNvSpPr txBox="1"/>
          <p:nvPr>
            <p:ph type="title"/>
          </p:nvPr>
        </p:nvSpPr>
        <p:spPr>
          <a:xfrm>
            <a:off x="3669700" y="11012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Ukraine</a:t>
            </a:r>
            <a:endParaRPr>
              <a:solidFill>
                <a:srgbClr val="E4E5B8"/>
              </a:solidFill>
              <a:latin typeface="Georgia"/>
              <a:ea typeface="Georgia"/>
              <a:cs typeface="Georgia"/>
              <a:sym typeface="Georgia"/>
            </a:endParaRPr>
          </a:p>
        </p:txBody>
      </p:sp>
      <p:sp>
        <p:nvSpPr>
          <p:cNvPr id="149" name="Google Shape;149;p23"/>
          <p:cNvSpPr txBox="1"/>
          <p:nvPr/>
        </p:nvSpPr>
        <p:spPr>
          <a:xfrm>
            <a:off x="3669700" y="1424525"/>
            <a:ext cx="5351400" cy="3570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00">
                <a:solidFill>
                  <a:srgbClr val="E4E5B8"/>
                </a:solidFill>
                <a:latin typeface="Georgia"/>
                <a:ea typeface="Georgia"/>
                <a:cs typeface="Georgia"/>
                <a:sym typeface="Georgia"/>
              </a:rPr>
              <a:t>Following the fascist seizure of power in 2014, the Eastern Regions of Ukraine - which are predominantly Russian-speaking - </a:t>
            </a:r>
            <a:r>
              <a:rPr b="1" lang="en" sz="1100">
                <a:solidFill>
                  <a:srgbClr val="E4E5B8"/>
                </a:solidFill>
                <a:latin typeface="Georgia"/>
                <a:ea typeface="Georgia"/>
                <a:cs typeface="Georgia"/>
                <a:sym typeface="Georgia"/>
              </a:rPr>
              <a:t>sought separation</a:t>
            </a:r>
            <a:r>
              <a:rPr lang="en" sz="1100">
                <a:solidFill>
                  <a:srgbClr val="E4E5B8"/>
                </a:solidFill>
                <a:latin typeface="Georgia"/>
                <a:ea typeface="Georgia"/>
                <a:cs typeface="Georgia"/>
                <a:sym typeface="Georgia"/>
              </a:rPr>
              <a:t>. Russia </a:t>
            </a:r>
            <a:r>
              <a:rPr b="1" lang="en" sz="1100">
                <a:solidFill>
                  <a:srgbClr val="E4E5B8"/>
                </a:solidFill>
                <a:latin typeface="Georgia"/>
                <a:ea typeface="Georgia"/>
                <a:cs typeface="Georgia"/>
                <a:sym typeface="Georgia"/>
              </a:rPr>
              <a:t>annexed Crimea</a:t>
            </a:r>
            <a:r>
              <a:rPr lang="en" sz="1100">
                <a:solidFill>
                  <a:srgbClr val="E4E5B8"/>
                </a:solidFill>
                <a:latin typeface="Georgia"/>
                <a:ea typeface="Georgia"/>
                <a:cs typeface="Georgia"/>
                <a:sym typeface="Georgia"/>
              </a:rPr>
              <a:t> in March of 2014. On May 2nd, 2014, the </a:t>
            </a:r>
            <a:r>
              <a:rPr b="1" lang="en" sz="1100">
                <a:solidFill>
                  <a:srgbClr val="E4E5B8"/>
                </a:solidFill>
                <a:latin typeface="Georgia"/>
                <a:ea typeface="Georgia"/>
                <a:cs typeface="Georgia"/>
                <a:sym typeface="Georgia"/>
              </a:rPr>
              <a:t>Trade Union building in Odessa was lit aflame and 42 people died at the hands of Ukrainian fascists.</a:t>
            </a:r>
            <a:endParaRPr b="1"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b="1" lang="en" sz="1100">
                <a:solidFill>
                  <a:srgbClr val="E4E5B8"/>
                </a:solidFill>
                <a:latin typeface="Georgia"/>
                <a:ea typeface="Georgia"/>
                <a:cs typeface="Georgia"/>
                <a:sym typeface="Georgia"/>
              </a:rPr>
              <a:t>Stepan Bandera</a:t>
            </a:r>
            <a:r>
              <a:rPr lang="en" sz="1100">
                <a:solidFill>
                  <a:srgbClr val="E4E5B8"/>
                </a:solidFill>
                <a:latin typeface="Georgia"/>
                <a:ea typeface="Georgia"/>
                <a:cs typeface="Georgia"/>
                <a:sym typeface="Georgia"/>
              </a:rPr>
              <a:t> and other Ukrainian fascists from the 20th Century were officially granted “</a:t>
            </a:r>
            <a:r>
              <a:rPr b="1" lang="en" sz="1100">
                <a:solidFill>
                  <a:srgbClr val="E4E5B8"/>
                </a:solidFill>
                <a:latin typeface="Georgia"/>
                <a:ea typeface="Georgia"/>
                <a:cs typeface="Georgia"/>
                <a:sym typeface="Georgia"/>
              </a:rPr>
              <a:t>Heroes of Ukraine</a:t>
            </a:r>
            <a:r>
              <a:rPr lang="en" sz="1100">
                <a:solidFill>
                  <a:srgbClr val="E4E5B8"/>
                </a:solidFill>
                <a:latin typeface="Georgia"/>
                <a:ea typeface="Georgia"/>
                <a:cs typeface="Georgia"/>
                <a:sym typeface="Georgia"/>
              </a:rPr>
              <a:t>” and their imagery pervaded much of Western Ukraine post-2014. Bandera is responsible for the </a:t>
            </a:r>
            <a:r>
              <a:rPr b="1" lang="en" sz="1100">
                <a:solidFill>
                  <a:srgbClr val="E4E5B8"/>
                </a:solidFill>
                <a:latin typeface="Georgia"/>
                <a:ea typeface="Georgia"/>
                <a:cs typeface="Georgia"/>
                <a:sym typeface="Georgia"/>
              </a:rPr>
              <a:t>deaths of thousands of Ukrainians, Russians and Poles</a:t>
            </a:r>
            <a:r>
              <a:rPr lang="en" sz="1100">
                <a:solidFill>
                  <a:srgbClr val="E4E5B8"/>
                </a:solidFill>
                <a:latin typeface="Georgia"/>
                <a:ea typeface="Georgia"/>
                <a:cs typeface="Georgia"/>
                <a:sym typeface="Georgia"/>
              </a:rPr>
              <a:t>.</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In the </a:t>
            </a:r>
            <a:r>
              <a:rPr b="1" lang="en" sz="1100">
                <a:solidFill>
                  <a:srgbClr val="E4E5B8"/>
                </a:solidFill>
                <a:latin typeface="Georgia"/>
                <a:ea typeface="Georgia"/>
                <a:cs typeface="Georgia"/>
                <a:sym typeface="Georgia"/>
              </a:rPr>
              <a:t>Donbass</a:t>
            </a:r>
            <a:r>
              <a:rPr lang="en" sz="1100">
                <a:solidFill>
                  <a:srgbClr val="E4E5B8"/>
                </a:solidFill>
                <a:latin typeface="Georgia"/>
                <a:ea typeface="Georgia"/>
                <a:cs typeface="Georgia"/>
                <a:sym typeface="Georgia"/>
              </a:rPr>
              <a:t> region, for </a:t>
            </a:r>
            <a:r>
              <a:rPr b="1" lang="en" sz="1100">
                <a:solidFill>
                  <a:srgbClr val="E4E5B8"/>
                </a:solidFill>
                <a:latin typeface="Georgia"/>
                <a:ea typeface="Georgia"/>
                <a:cs typeface="Georgia"/>
                <a:sym typeface="Georgia"/>
              </a:rPr>
              <a:t>8 years the people suffered a war on them by the government of Ukraine</a:t>
            </a:r>
            <a:r>
              <a:rPr lang="en" sz="1100">
                <a:solidFill>
                  <a:srgbClr val="E4E5B8"/>
                </a:solidFill>
                <a:latin typeface="Georgia"/>
                <a:ea typeface="Georgia"/>
                <a:cs typeface="Georgia"/>
                <a:sym typeface="Georgia"/>
              </a:rPr>
              <a:t>. The National Guard absorbed the </a:t>
            </a:r>
            <a:r>
              <a:rPr b="1" lang="en" sz="1100">
                <a:solidFill>
                  <a:srgbClr val="E4E5B8"/>
                </a:solidFill>
                <a:latin typeface="Georgia"/>
                <a:ea typeface="Georgia"/>
                <a:cs typeface="Georgia"/>
                <a:sym typeface="Georgia"/>
              </a:rPr>
              <a:t>neo-nazi Azov and Donbass battalions</a:t>
            </a:r>
            <a:r>
              <a:rPr lang="en" sz="1100">
                <a:solidFill>
                  <a:srgbClr val="E4E5B8"/>
                </a:solidFill>
                <a:latin typeface="Georgia"/>
                <a:ea typeface="Georgia"/>
                <a:cs typeface="Georgia"/>
                <a:sym typeface="Georgia"/>
              </a:rPr>
              <a:t>, and allowed them to carry out brutal warfare on civilians in the Donbass. At least </a:t>
            </a:r>
            <a:r>
              <a:rPr b="1" lang="en" sz="1100">
                <a:solidFill>
                  <a:srgbClr val="E4E5B8"/>
                </a:solidFill>
                <a:latin typeface="Georgia"/>
                <a:ea typeface="Georgia"/>
                <a:cs typeface="Georgia"/>
                <a:sym typeface="Georgia"/>
              </a:rPr>
              <a:t>365 civilians were murdered</a:t>
            </a:r>
            <a:r>
              <a:rPr lang="en" sz="1100">
                <a:solidFill>
                  <a:srgbClr val="E4E5B8"/>
                </a:solidFill>
                <a:latin typeface="Georgia"/>
                <a:ea typeface="Georgia"/>
                <a:cs typeface="Georgia"/>
                <a:sym typeface="Georgia"/>
              </a:rPr>
              <a:t> by Ukraine between 2016 and 2021. In 2021, Russia began to build its forces on their border with Ukraine, and in 2022, they recognized the two republics in the Donbass, the Lugansk People’s Republic and Donetsk People’s Republic, and </a:t>
            </a:r>
            <a:r>
              <a:rPr b="1" lang="en" sz="1100">
                <a:solidFill>
                  <a:srgbClr val="E4E5B8"/>
                </a:solidFill>
                <a:latin typeface="Georgia"/>
                <a:ea typeface="Georgia"/>
                <a:cs typeface="Georgia"/>
                <a:sym typeface="Georgia"/>
              </a:rPr>
              <a:t>invaded Ukraine with the expressed goal of denazification</a:t>
            </a:r>
            <a:r>
              <a:rPr lang="en" sz="1100">
                <a:solidFill>
                  <a:srgbClr val="E4E5B8"/>
                </a:solidFill>
                <a:latin typeface="Georgia"/>
                <a:ea typeface="Georgia"/>
                <a:cs typeface="Georgia"/>
                <a:sym typeface="Georgia"/>
              </a:rPr>
              <a:t>. This war is still continuing.</a:t>
            </a:r>
            <a:endParaRPr sz="1100">
              <a:solidFill>
                <a:srgbClr val="E4E5B8"/>
              </a:solidFill>
              <a:latin typeface="Georgia"/>
              <a:ea typeface="Georgia"/>
              <a:cs typeface="Georgia"/>
              <a:sym typeface="Georgia"/>
            </a:endParaRPr>
          </a:p>
        </p:txBody>
      </p:sp>
      <p:sp>
        <p:nvSpPr>
          <p:cNvPr id="150" name="Google Shape;150;p23"/>
          <p:cNvSpPr txBox="1"/>
          <p:nvPr/>
        </p:nvSpPr>
        <p:spPr>
          <a:xfrm>
            <a:off x="315200" y="4564325"/>
            <a:ext cx="325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Left: Monument of Stepan Bandera erected in fascist Ukraine</a:t>
            </a:r>
            <a:endParaRPr sz="800">
              <a:solidFill>
                <a:srgbClr val="E4E5B8"/>
              </a:solidFill>
              <a:latin typeface="Georgia"/>
              <a:ea typeface="Georgia"/>
              <a:cs typeface="Georgia"/>
              <a:sym typeface="Georgia"/>
            </a:endParaRPr>
          </a:p>
          <a:p>
            <a:pPr indent="0" lvl="0" marL="0" rtl="0" algn="l">
              <a:spcBef>
                <a:spcPts val="0"/>
              </a:spcBef>
              <a:spcAft>
                <a:spcPts val="0"/>
              </a:spcAft>
              <a:buNone/>
            </a:pPr>
            <a:r>
              <a:rPr lang="en" sz="800">
                <a:solidFill>
                  <a:srgbClr val="E4E5B8"/>
                </a:solidFill>
                <a:latin typeface="Georgia"/>
                <a:ea typeface="Georgia"/>
                <a:cs typeface="Georgia"/>
                <a:sym typeface="Georgia"/>
              </a:rPr>
              <a:t>Right: Comparison between Azov and Nazi SS symbols.</a:t>
            </a:r>
            <a:endParaRPr sz="800">
              <a:solidFill>
                <a:srgbClr val="E4E5B8"/>
              </a:solidFill>
              <a:latin typeface="Georgia"/>
              <a:ea typeface="Georgia"/>
              <a:cs typeface="Georgia"/>
              <a:sym typeface="Georgia"/>
            </a:endParaRPr>
          </a:p>
        </p:txBody>
      </p:sp>
      <p:sp>
        <p:nvSpPr>
          <p:cNvPr id="151" name="Google Shape;151;p23"/>
          <p:cNvSpPr txBox="1"/>
          <p:nvPr/>
        </p:nvSpPr>
        <p:spPr>
          <a:xfrm>
            <a:off x="406550" y="2710275"/>
            <a:ext cx="3259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Trade Union Building in Odessa on fire, May 2nd 2014.</a:t>
            </a:r>
            <a:endParaRPr sz="800">
              <a:solidFill>
                <a:srgbClr val="E4E5B8"/>
              </a:solidFill>
              <a:latin typeface="Georgia"/>
              <a:ea typeface="Georgia"/>
              <a:cs typeface="Georgia"/>
              <a:sym typeface="Georgia"/>
            </a:endParaRPr>
          </a:p>
        </p:txBody>
      </p:sp>
      <p:pic>
        <p:nvPicPr>
          <p:cNvPr id="152" name="Google Shape;152;p23"/>
          <p:cNvPicPr preferRelativeResize="0"/>
          <p:nvPr/>
        </p:nvPicPr>
        <p:blipFill>
          <a:blip r:embed="rId4">
            <a:alphaModFix/>
          </a:blip>
          <a:stretch>
            <a:fillRect/>
          </a:stretch>
        </p:blipFill>
        <p:spPr>
          <a:xfrm>
            <a:off x="406550" y="1289000"/>
            <a:ext cx="3076826" cy="1437701"/>
          </a:xfrm>
          <a:prstGeom prst="rect">
            <a:avLst/>
          </a:prstGeom>
          <a:noFill/>
          <a:ln>
            <a:noFill/>
          </a:ln>
        </p:spPr>
      </p:pic>
      <p:pic>
        <p:nvPicPr>
          <p:cNvPr id="153" name="Google Shape;153;p23"/>
          <p:cNvPicPr preferRelativeResize="0"/>
          <p:nvPr/>
        </p:nvPicPr>
        <p:blipFill rotWithShape="1">
          <a:blip r:embed="rId5">
            <a:alphaModFix/>
          </a:blip>
          <a:srcRect b="0" l="17296" r="23490" t="0"/>
          <a:stretch/>
        </p:blipFill>
        <p:spPr>
          <a:xfrm>
            <a:off x="406550" y="3026900"/>
            <a:ext cx="1519126" cy="1614151"/>
          </a:xfrm>
          <a:prstGeom prst="rect">
            <a:avLst/>
          </a:prstGeom>
          <a:noFill/>
          <a:ln>
            <a:noFill/>
          </a:ln>
        </p:spPr>
      </p:pic>
      <p:pic>
        <p:nvPicPr>
          <p:cNvPr id="154" name="Google Shape;154;p23"/>
          <p:cNvPicPr preferRelativeResize="0"/>
          <p:nvPr/>
        </p:nvPicPr>
        <p:blipFill rotWithShape="1">
          <a:blip r:embed="rId6">
            <a:alphaModFix/>
          </a:blip>
          <a:srcRect b="0" l="0" r="33923" t="0"/>
          <a:stretch/>
        </p:blipFill>
        <p:spPr>
          <a:xfrm>
            <a:off x="1877125" y="3026900"/>
            <a:ext cx="1606250" cy="161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61" name="Google Shape;161;p2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62" name="Google Shape;162;p24"/>
          <p:cNvSpPr/>
          <p:nvPr/>
        </p:nvSpPr>
        <p:spPr>
          <a:xfrm>
            <a:off x="2904575" y="1101300"/>
            <a:ext cx="3352200" cy="404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ph type="title"/>
          </p:nvPr>
        </p:nvSpPr>
        <p:spPr>
          <a:xfrm>
            <a:off x="2949950" y="1101300"/>
            <a:ext cx="330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21F15"/>
                </a:solidFill>
                <a:latin typeface="Georgia"/>
                <a:ea typeface="Georgia"/>
                <a:cs typeface="Georgia"/>
                <a:sym typeface="Georgia"/>
              </a:rPr>
              <a:t>Sources for Further Research-Ukraine</a:t>
            </a:r>
            <a:endParaRPr>
              <a:solidFill>
                <a:srgbClr val="B21F15"/>
              </a:solidFill>
              <a:latin typeface="Georgia"/>
              <a:ea typeface="Georgia"/>
              <a:cs typeface="Georgia"/>
              <a:sym typeface="Georgia"/>
            </a:endParaRPr>
          </a:p>
        </p:txBody>
      </p:sp>
      <p:sp>
        <p:nvSpPr>
          <p:cNvPr id="164" name="Google Shape;164;p24"/>
          <p:cNvSpPr txBox="1"/>
          <p:nvPr/>
        </p:nvSpPr>
        <p:spPr>
          <a:xfrm>
            <a:off x="2971100" y="2097125"/>
            <a:ext cx="3209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8 Years Before Documentary by The Revolution Report - On YouTube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Ukraine of Fire Documentary by Oliver Stone - On YouTube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Ukraine: The Everlasting Present by Global Tree Pictures - On YouTube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Fighting Fascism in Ukraine by N. Butyaev of RCWP - On website and in The Communist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70" name="Google Shape;170;p25"/>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77" name="Google Shape;177;p2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78" name="Google Shape;178;p26"/>
          <p:cNvSpPr txBox="1"/>
          <p:nvPr>
            <p:ph type="title"/>
          </p:nvPr>
        </p:nvSpPr>
        <p:spPr>
          <a:xfrm>
            <a:off x="406550" y="103183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Other Foreign Countries</a:t>
            </a:r>
            <a:endParaRPr>
              <a:solidFill>
                <a:srgbClr val="E4E5B8"/>
              </a:solidFill>
              <a:latin typeface="Georgia"/>
              <a:ea typeface="Georgia"/>
              <a:cs typeface="Georgia"/>
              <a:sym typeface="Georgia"/>
            </a:endParaRPr>
          </a:p>
        </p:txBody>
      </p:sp>
      <p:sp>
        <p:nvSpPr>
          <p:cNvPr id="179" name="Google Shape;179;p26"/>
          <p:cNvSpPr txBox="1"/>
          <p:nvPr/>
        </p:nvSpPr>
        <p:spPr>
          <a:xfrm>
            <a:off x="442500" y="1511675"/>
            <a:ext cx="8259000" cy="762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While there is a general lack of other countries that are verifiably fascist and can be called “fascist states”, there are a number of countries in which rising fascist movements should be cause for alarm and could result in the establishment of more fascist states. Here are a few notable examples:</a:t>
            </a:r>
            <a:endParaRPr b="1" sz="1250">
              <a:solidFill>
                <a:srgbClr val="E4E5B8"/>
              </a:solidFill>
              <a:latin typeface="Georgia"/>
              <a:ea typeface="Georgia"/>
              <a:cs typeface="Georgia"/>
              <a:sym typeface="Georgia"/>
            </a:endParaRPr>
          </a:p>
        </p:txBody>
      </p:sp>
      <p:sp>
        <p:nvSpPr>
          <p:cNvPr id="180" name="Google Shape;180;p26"/>
          <p:cNvSpPr txBox="1"/>
          <p:nvPr>
            <p:ph type="title"/>
          </p:nvPr>
        </p:nvSpPr>
        <p:spPr>
          <a:xfrm>
            <a:off x="873925" y="212513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Italy</a:t>
            </a:r>
            <a:endParaRPr>
              <a:solidFill>
                <a:srgbClr val="E4E5B8"/>
              </a:solidFill>
              <a:latin typeface="Georgia"/>
              <a:ea typeface="Georgia"/>
              <a:cs typeface="Georgia"/>
              <a:sym typeface="Georgia"/>
            </a:endParaRPr>
          </a:p>
        </p:txBody>
      </p:sp>
      <p:sp>
        <p:nvSpPr>
          <p:cNvPr id="181" name="Google Shape;181;p26"/>
          <p:cNvSpPr txBox="1"/>
          <p:nvPr/>
        </p:nvSpPr>
        <p:spPr>
          <a:xfrm>
            <a:off x="442500" y="2498550"/>
            <a:ext cx="6177300" cy="2493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In July of 2022, following a government crisis which led to the fall of the Draghi government, President of Italy Sergio Mattarella dissolved the Italian parliament and called for new elections, which led to a snap election in September. In that election, the neo-fascist Brothers of Italy party won an absolute majority of all the seats in the Italian Parliament, and their leader, Giorgia Meloni, was elected prime minister of Italy.</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This party has consistently shown admiration for Italian fascism, Mussolini and the fascist Italian groups of the latter half of the 20th century. Their members have publicly performed the fascist salute, and the manager of the party actually said in 2019 that “We must be free to be able to define ourselves as fascists.” This is an evolving crisis deserving the attention of world anti-fascists especially considering the history of fascism in Italy, its birthplace.  Italy and their fascists support Ukraine.</a:t>
            </a:r>
            <a:endParaRPr sz="1250">
              <a:solidFill>
                <a:srgbClr val="E4E5B8"/>
              </a:solidFill>
              <a:latin typeface="Georgia"/>
              <a:ea typeface="Georgia"/>
              <a:cs typeface="Georgia"/>
              <a:sym typeface="Georgia"/>
            </a:endParaRPr>
          </a:p>
        </p:txBody>
      </p:sp>
      <p:pic>
        <p:nvPicPr>
          <p:cNvPr id="182" name="Google Shape;182;p26"/>
          <p:cNvPicPr preferRelativeResize="0"/>
          <p:nvPr/>
        </p:nvPicPr>
        <p:blipFill>
          <a:blip r:embed="rId4">
            <a:alphaModFix/>
          </a:blip>
          <a:stretch>
            <a:fillRect/>
          </a:stretch>
        </p:blipFill>
        <p:spPr>
          <a:xfrm>
            <a:off x="6766950" y="2571738"/>
            <a:ext cx="2140864" cy="21408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89" name="Google Shape;189;p2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90" name="Google Shape;190;p27"/>
          <p:cNvSpPr txBox="1"/>
          <p:nvPr>
            <p:ph type="title"/>
          </p:nvPr>
        </p:nvSpPr>
        <p:spPr>
          <a:xfrm>
            <a:off x="406550" y="9887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Sweden</a:t>
            </a:r>
            <a:endParaRPr>
              <a:solidFill>
                <a:srgbClr val="E4E5B8"/>
              </a:solidFill>
              <a:latin typeface="Georgia"/>
              <a:ea typeface="Georgia"/>
              <a:cs typeface="Georgia"/>
              <a:sym typeface="Georgia"/>
            </a:endParaRPr>
          </a:p>
        </p:txBody>
      </p:sp>
      <p:sp>
        <p:nvSpPr>
          <p:cNvPr id="191" name="Google Shape;191;p27"/>
          <p:cNvSpPr txBox="1"/>
          <p:nvPr/>
        </p:nvSpPr>
        <p:spPr>
          <a:xfrm>
            <a:off x="402900" y="1359025"/>
            <a:ext cx="8338200" cy="2108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The Swedish Democrats are a far-right, nationalist </a:t>
            </a:r>
            <a:r>
              <a:rPr lang="en" sz="1250">
                <a:solidFill>
                  <a:srgbClr val="E4E5B8"/>
                </a:solidFill>
                <a:latin typeface="Georgia"/>
                <a:ea typeface="Georgia"/>
                <a:cs typeface="Georgia"/>
                <a:sym typeface="Georgia"/>
              </a:rPr>
              <a:t>party that was originally started out of Swedish Nazism in the 1980s and 1990s, though the party supposedly rejects fascism and nazism today. However, their ideology and party platform is based on Nordic Nationalism, Xenophobia, Islamophobia and Euroscepticism.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In the General Election of October 2022, the SD was allocated chairmanship of four parliamentary committees for the first time in the Riksdag, and The </a:t>
            </a:r>
            <a:r>
              <a:rPr lang="en" sz="1250">
                <a:solidFill>
                  <a:srgbClr val="E4E5B8"/>
                </a:solidFill>
                <a:latin typeface="Georgia"/>
                <a:ea typeface="Georgia"/>
                <a:cs typeface="Georgia"/>
                <a:sym typeface="Georgia"/>
              </a:rPr>
              <a:t>Moderate Party’s Kristersson Cabinet (executive branch) must get confidence and supply from them (confidence in motions, supply of budget - form of parliamentarianism based on the Westminster system). F</a:t>
            </a:r>
            <a:r>
              <a:rPr lang="en" sz="1250">
                <a:solidFill>
                  <a:srgbClr val="E4E5B8"/>
                </a:solidFill>
                <a:latin typeface="Georgia"/>
                <a:ea typeface="Georgia"/>
                <a:cs typeface="Georgia"/>
                <a:sym typeface="Georgia"/>
              </a:rPr>
              <a:t>or the first time in history now holds direct influence over the government. In July 2022, NATO signed an accession protocol to allow Sweden into the military coalition, and the Swedish Government and Swedish Democrats have been supportive of fascist Ukraine since the invasion.</a:t>
            </a:r>
            <a:endParaRPr sz="1250">
              <a:solidFill>
                <a:srgbClr val="E4E5B8"/>
              </a:solidFill>
              <a:latin typeface="Georgia"/>
              <a:ea typeface="Georgia"/>
              <a:cs typeface="Georgia"/>
              <a:sym typeface="Georgia"/>
            </a:endParaRPr>
          </a:p>
        </p:txBody>
      </p:sp>
      <p:sp>
        <p:nvSpPr>
          <p:cNvPr id="192" name="Google Shape;192;p27"/>
          <p:cNvSpPr txBox="1"/>
          <p:nvPr>
            <p:ph type="title"/>
          </p:nvPr>
        </p:nvSpPr>
        <p:spPr>
          <a:xfrm>
            <a:off x="406550" y="32049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Japan</a:t>
            </a:r>
            <a:endParaRPr>
              <a:solidFill>
                <a:srgbClr val="E4E5B8"/>
              </a:solidFill>
              <a:latin typeface="Georgia"/>
              <a:ea typeface="Georgia"/>
              <a:cs typeface="Georgia"/>
              <a:sym typeface="Georgia"/>
            </a:endParaRPr>
          </a:p>
        </p:txBody>
      </p:sp>
      <p:sp>
        <p:nvSpPr>
          <p:cNvPr id="193" name="Google Shape;193;p27"/>
          <p:cNvSpPr txBox="1"/>
          <p:nvPr/>
        </p:nvSpPr>
        <p:spPr>
          <a:xfrm>
            <a:off x="406550" y="3579075"/>
            <a:ext cx="6986700" cy="1246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There has been a re-emergence of nationalism and militarism in Japan as of late, as in 2022 following the assassination of Japanese prime minister Shinzo Abe, the current prime minister Fumio Kishida called for the amendment of Japan’s pacifist constitution and a rearmament of Japan. This coincides with renewed nationalism and tone-deaf patriotism about Japan’s role in WW2, as well as anti-Korean xenophobia. The “Rising Sun” flag has been seen more again in Japan as of late, such as at the 2022 World Cup and at Japanese protests. Japan supports Taiwan and Ukraine.</a:t>
            </a:r>
            <a:endParaRPr sz="1150">
              <a:solidFill>
                <a:srgbClr val="E4E5B8"/>
              </a:solidFill>
              <a:latin typeface="Georgia"/>
              <a:ea typeface="Georgia"/>
              <a:cs typeface="Georgia"/>
              <a:sym typeface="Georgia"/>
            </a:endParaRPr>
          </a:p>
        </p:txBody>
      </p:sp>
      <p:pic>
        <p:nvPicPr>
          <p:cNvPr id="194" name="Google Shape;194;p27"/>
          <p:cNvPicPr preferRelativeResize="0"/>
          <p:nvPr/>
        </p:nvPicPr>
        <p:blipFill rotWithShape="1">
          <a:blip r:embed="rId4">
            <a:alphaModFix/>
          </a:blip>
          <a:srcRect b="0" l="0" r="45684" t="15311"/>
          <a:stretch/>
        </p:blipFill>
        <p:spPr>
          <a:xfrm>
            <a:off x="7299148" y="3467725"/>
            <a:ext cx="1514575" cy="1150150"/>
          </a:xfrm>
          <a:prstGeom prst="rect">
            <a:avLst/>
          </a:prstGeom>
          <a:noFill/>
          <a:ln>
            <a:noFill/>
          </a:ln>
        </p:spPr>
      </p:pic>
      <p:sp>
        <p:nvSpPr>
          <p:cNvPr id="195" name="Google Shape;195;p27"/>
          <p:cNvSpPr txBox="1"/>
          <p:nvPr/>
        </p:nvSpPr>
        <p:spPr>
          <a:xfrm>
            <a:off x="7205075" y="4564350"/>
            <a:ext cx="184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The Rising Sun Flag, flown by fans at the 2022 World Cup (Center flag)</a:t>
            </a:r>
            <a:endParaRPr sz="800">
              <a:solidFill>
                <a:srgbClr val="E4E5B8"/>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02" name="Google Shape;202;p2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03" name="Google Shape;203;p28"/>
          <p:cNvSpPr txBox="1"/>
          <p:nvPr>
            <p:ph type="title"/>
          </p:nvPr>
        </p:nvSpPr>
        <p:spPr>
          <a:xfrm>
            <a:off x="406550" y="9887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Brazil</a:t>
            </a:r>
            <a:endParaRPr>
              <a:solidFill>
                <a:srgbClr val="E4E5B8"/>
              </a:solidFill>
              <a:latin typeface="Georgia"/>
              <a:ea typeface="Georgia"/>
              <a:cs typeface="Georgia"/>
              <a:sym typeface="Georgia"/>
            </a:endParaRPr>
          </a:p>
        </p:txBody>
      </p:sp>
      <p:sp>
        <p:nvSpPr>
          <p:cNvPr id="204" name="Google Shape;204;p28"/>
          <p:cNvSpPr txBox="1"/>
          <p:nvPr/>
        </p:nvSpPr>
        <p:spPr>
          <a:xfrm>
            <a:off x="402900" y="1359025"/>
            <a:ext cx="6488700" cy="3509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00">
                <a:solidFill>
                  <a:srgbClr val="E4E5B8"/>
                </a:solidFill>
                <a:latin typeface="Georgia"/>
                <a:ea typeface="Georgia"/>
                <a:cs typeface="Georgia"/>
                <a:sym typeface="Georgia"/>
              </a:rPr>
              <a:t>On January 8th, 2023, only 2 years and 2 days after the January 6th putsch in the United States, supporters of fascist former president Jair Bolsonaro performed a putsch at the government buildings in the capitol of Brazil, following the inauguration of Lula Da Silva, who was imprisoned by Bolsonaro on ‘corruption’ charges and was released recently, ran for president and won. Lula denounced the supporters as nazis and fascists. Bolsonaro was in Miami, Florida.</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Jair Bolsonaro’s governance was one of assault on the Amazon rainforest, including the indigenous people living in it, as well as Christian Nationalism and militarism. He praised the 1964 US-backed fascist coup in Brazil which installed a military junta in Brazil. In December 2008, Bolsonaro said that "the error of the dictatorship was that it tortured, but did not kill". He has repeatedly remarked about how leftists, homosexuals, women and indigenous people should be beaten, tortured and shot, and has been connected with multiple assassinations of political opponents.</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For now, it seems Bolsonaro has accepted the election results and tried to distance himself from the putsch, but there is still a rising fascist movement in Brazil that still supports him. Brazil has a history of being a fascist country before and could become one again, bringing fascism back to Latin America for the first time since the reign of Augusto Pinochet in Chile in the 1970’s (also US-backed). Bolsonaro supports Ukraine.</a:t>
            </a:r>
            <a:endParaRPr sz="1200">
              <a:solidFill>
                <a:srgbClr val="E4E5B8"/>
              </a:solidFill>
              <a:latin typeface="Georgia"/>
              <a:ea typeface="Georgia"/>
              <a:cs typeface="Georgia"/>
              <a:sym typeface="Georgia"/>
            </a:endParaRPr>
          </a:p>
        </p:txBody>
      </p:sp>
      <p:pic>
        <p:nvPicPr>
          <p:cNvPr id="205" name="Google Shape;205;p28"/>
          <p:cNvPicPr preferRelativeResize="0"/>
          <p:nvPr/>
        </p:nvPicPr>
        <p:blipFill rotWithShape="1">
          <a:blip r:embed="rId4">
            <a:alphaModFix/>
          </a:blip>
          <a:srcRect b="0" l="25788" r="32810" t="0"/>
          <a:stretch/>
        </p:blipFill>
        <p:spPr>
          <a:xfrm>
            <a:off x="6891600" y="1331975"/>
            <a:ext cx="2016226" cy="3175900"/>
          </a:xfrm>
          <a:prstGeom prst="rect">
            <a:avLst/>
          </a:prstGeom>
          <a:noFill/>
          <a:ln>
            <a:noFill/>
          </a:ln>
        </p:spPr>
      </p:pic>
      <p:sp>
        <p:nvSpPr>
          <p:cNvPr id="206" name="Google Shape;206;p28"/>
          <p:cNvSpPr txBox="1"/>
          <p:nvPr/>
        </p:nvSpPr>
        <p:spPr>
          <a:xfrm>
            <a:off x="6891550" y="4437325"/>
            <a:ext cx="2016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Bolsonaro supporters</a:t>
            </a:r>
            <a:r>
              <a:rPr lang="en" sz="800">
                <a:solidFill>
                  <a:srgbClr val="E4E5B8"/>
                </a:solidFill>
                <a:latin typeface="Georgia"/>
                <a:ea typeface="Georgia"/>
                <a:cs typeface="Georgia"/>
                <a:sym typeface="Georgia"/>
              </a:rPr>
              <a:t> invading the Brazilian National Congress</a:t>
            </a:r>
            <a:endParaRPr sz="800">
              <a:solidFill>
                <a:srgbClr val="E4E5B8"/>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12" name="Google Shape;212;p29"/>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Fascism in the USA Today</a:t>
            </a:r>
            <a:endParaRPr sz="5200">
              <a:solidFill>
                <a:srgbClr val="E4E5B8"/>
              </a:solidFill>
              <a:latin typeface="Georgia"/>
              <a:ea typeface="Georgia"/>
              <a:cs typeface="Georgia"/>
              <a:sym typeface="Georgia"/>
            </a:endParaRPr>
          </a:p>
        </p:txBody>
      </p:sp>
      <p:pic>
        <p:nvPicPr>
          <p:cNvPr id="218" name="Google Shape;218;p30"/>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25" name="Google Shape;225;p3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26" name="Google Shape;226;p31"/>
          <p:cNvSpPr txBox="1"/>
          <p:nvPr>
            <p:ph type="title"/>
          </p:nvPr>
        </p:nvSpPr>
        <p:spPr>
          <a:xfrm>
            <a:off x="406550" y="1025375"/>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Brief History of American Fascism</a:t>
            </a:r>
            <a:endParaRPr>
              <a:solidFill>
                <a:srgbClr val="E4E5B8"/>
              </a:solidFill>
              <a:latin typeface="Georgia"/>
              <a:ea typeface="Georgia"/>
              <a:cs typeface="Georgia"/>
              <a:sym typeface="Georgia"/>
            </a:endParaRPr>
          </a:p>
        </p:txBody>
      </p:sp>
      <p:sp>
        <p:nvSpPr>
          <p:cNvPr id="227" name="Google Shape;227;p31"/>
          <p:cNvSpPr txBox="1"/>
          <p:nvPr/>
        </p:nvSpPr>
        <p:spPr>
          <a:xfrm>
            <a:off x="406550" y="1365175"/>
            <a:ext cx="6324300" cy="3648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It is important to understand that </a:t>
            </a:r>
            <a:r>
              <a:rPr b="1" lang="en" sz="1250">
                <a:solidFill>
                  <a:srgbClr val="E4E5B8"/>
                </a:solidFill>
                <a:latin typeface="Georgia"/>
                <a:ea typeface="Georgia"/>
                <a:cs typeface="Georgia"/>
                <a:sym typeface="Georgia"/>
              </a:rPr>
              <a:t>American fascism is different than Nazi fascism</a:t>
            </a:r>
            <a:r>
              <a:rPr lang="en" sz="1250">
                <a:solidFill>
                  <a:srgbClr val="E4E5B8"/>
                </a:solidFill>
                <a:latin typeface="Georgia"/>
                <a:ea typeface="Georgia"/>
                <a:cs typeface="Georgia"/>
                <a:sym typeface="Georgia"/>
              </a:rPr>
              <a:t> in that American fascism is a lot more based on </a:t>
            </a:r>
            <a:r>
              <a:rPr b="1" lang="en" sz="1250">
                <a:solidFill>
                  <a:srgbClr val="E4E5B8"/>
                </a:solidFill>
                <a:latin typeface="Georgia"/>
                <a:ea typeface="Georgia"/>
                <a:cs typeface="Georgia"/>
                <a:sym typeface="Georgia"/>
              </a:rPr>
              <a:t>Christian-Nationalism, white supremacy</a:t>
            </a:r>
            <a:r>
              <a:rPr lang="en" sz="1250">
                <a:solidFill>
                  <a:srgbClr val="E4E5B8"/>
                </a:solidFill>
                <a:latin typeface="Georgia"/>
                <a:ea typeface="Georgia"/>
                <a:cs typeface="Georgia"/>
                <a:sym typeface="Georgia"/>
              </a:rPr>
              <a:t> and a sense of pride in </a:t>
            </a:r>
            <a:r>
              <a:rPr b="1" lang="en" sz="1250">
                <a:solidFill>
                  <a:srgbClr val="E4E5B8"/>
                </a:solidFill>
                <a:latin typeface="Georgia"/>
                <a:ea typeface="Georgia"/>
                <a:cs typeface="Georgia"/>
                <a:sym typeface="Georgia"/>
              </a:rPr>
              <a:t>America’s colonial and imperial history</a:t>
            </a:r>
            <a:r>
              <a:rPr lang="en" sz="1250">
                <a:solidFill>
                  <a:srgbClr val="E4E5B8"/>
                </a:solidFill>
                <a:latin typeface="Georgia"/>
                <a:ea typeface="Georgia"/>
                <a:cs typeface="Georgia"/>
                <a:sym typeface="Georgia"/>
              </a:rPr>
              <a:t>.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American fascism truly came to being in the 1920’s when fascism was being invented in Europe, but it had its roots what can be considered </a:t>
            </a:r>
            <a:r>
              <a:rPr b="1" lang="en" sz="1250">
                <a:solidFill>
                  <a:srgbClr val="E4E5B8"/>
                </a:solidFill>
                <a:latin typeface="Georgia"/>
                <a:ea typeface="Georgia"/>
                <a:cs typeface="Georgia"/>
                <a:sym typeface="Georgia"/>
              </a:rPr>
              <a:t>proto-fascist movements of the Confederate States of America (which The Union defeated in the Civil War), the Ku Klux Klan, the “One Hundred Percent-Americans”</a:t>
            </a:r>
            <a:r>
              <a:rPr lang="en" sz="1250">
                <a:solidFill>
                  <a:srgbClr val="E4E5B8"/>
                </a:solidFill>
                <a:latin typeface="Georgia"/>
                <a:ea typeface="Georgia"/>
                <a:cs typeface="Georgia"/>
                <a:sym typeface="Georgia"/>
              </a:rPr>
              <a:t> and more.</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America’s </a:t>
            </a:r>
            <a:r>
              <a:rPr b="1" lang="en" sz="1250">
                <a:solidFill>
                  <a:srgbClr val="E4E5B8"/>
                </a:solidFill>
                <a:latin typeface="Georgia"/>
                <a:ea typeface="Georgia"/>
                <a:cs typeface="Georgia"/>
                <a:sym typeface="Georgia"/>
              </a:rPr>
              <a:t>westward expansion</a:t>
            </a:r>
            <a:r>
              <a:rPr lang="en" sz="1250">
                <a:solidFill>
                  <a:srgbClr val="E4E5B8"/>
                </a:solidFill>
                <a:latin typeface="Georgia"/>
                <a:ea typeface="Georgia"/>
                <a:cs typeface="Georgia"/>
                <a:sym typeface="Georgia"/>
              </a:rPr>
              <a:t> and accompanying </a:t>
            </a:r>
            <a:r>
              <a:rPr b="1" lang="en" sz="1250">
                <a:solidFill>
                  <a:srgbClr val="E4E5B8"/>
                </a:solidFill>
                <a:latin typeface="Georgia"/>
                <a:ea typeface="Georgia"/>
                <a:cs typeface="Georgia"/>
                <a:sym typeface="Georgia"/>
              </a:rPr>
              <a:t>genocide of the indigenous people in North America</a:t>
            </a:r>
            <a:r>
              <a:rPr lang="en" sz="1250">
                <a:solidFill>
                  <a:srgbClr val="E4E5B8"/>
                </a:solidFill>
                <a:latin typeface="Georgia"/>
                <a:ea typeface="Georgia"/>
                <a:cs typeface="Georgia"/>
                <a:sym typeface="Georgia"/>
              </a:rPr>
              <a:t> was very </a:t>
            </a:r>
            <a:r>
              <a:rPr b="1" lang="en" sz="1250">
                <a:solidFill>
                  <a:srgbClr val="E4E5B8"/>
                </a:solidFill>
                <a:latin typeface="Georgia"/>
                <a:ea typeface="Georgia"/>
                <a:cs typeface="Georgia"/>
                <a:sym typeface="Georgia"/>
              </a:rPr>
              <a:t>inspirational for German fascists later on</a:t>
            </a:r>
            <a:r>
              <a:rPr lang="en" sz="1250">
                <a:solidFill>
                  <a:srgbClr val="E4E5B8"/>
                </a:solidFill>
                <a:latin typeface="Georgia"/>
                <a:ea typeface="Georgia"/>
                <a:cs typeface="Georgia"/>
                <a:sym typeface="Georgia"/>
              </a:rPr>
              <a:t>. Then, as WW1 came and went and American imperialism was becoming a powerhouse and American businessman were making deals worldwide, millionaires like Henry Ford and JP Morgan funded, </a:t>
            </a:r>
            <a:r>
              <a:rPr b="1" lang="en" sz="1250">
                <a:solidFill>
                  <a:srgbClr val="E4E5B8"/>
                </a:solidFill>
                <a:latin typeface="Georgia"/>
                <a:ea typeface="Georgia"/>
                <a:cs typeface="Georgia"/>
                <a:sym typeface="Georgia"/>
              </a:rPr>
              <a:t>aided and praised the Nazis and provided them with breakthroughs in their transportation, concentration camps and weaponry.</a:t>
            </a:r>
            <a:endParaRPr b="1" sz="1250">
              <a:solidFill>
                <a:srgbClr val="E4E5B8"/>
              </a:solidFill>
              <a:latin typeface="Georgia"/>
              <a:ea typeface="Georgia"/>
              <a:cs typeface="Georgia"/>
              <a:sym typeface="Georgia"/>
            </a:endParaRPr>
          </a:p>
        </p:txBody>
      </p:sp>
      <p:pic>
        <p:nvPicPr>
          <p:cNvPr id="228" name="Google Shape;228;p31"/>
          <p:cNvPicPr preferRelativeResize="0"/>
          <p:nvPr/>
        </p:nvPicPr>
        <p:blipFill>
          <a:blip r:embed="rId4">
            <a:alphaModFix/>
          </a:blip>
          <a:stretch>
            <a:fillRect/>
          </a:stretch>
        </p:blipFill>
        <p:spPr>
          <a:xfrm>
            <a:off x="6667825" y="1302600"/>
            <a:ext cx="2240000" cy="1468314"/>
          </a:xfrm>
          <a:prstGeom prst="rect">
            <a:avLst/>
          </a:prstGeom>
          <a:noFill/>
          <a:ln>
            <a:noFill/>
          </a:ln>
        </p:spPr>
      </p:pic>
      <p:pic>
        <p:nvPicPr>
          <p:cNvPr id="229" name="Google Shape;229;p31"/>
          <p:cNvPicPr preferRelativeResize="0"/>
          <p:nvPr/>
        </p:nvPicPr>
        <p:blipFill>
          <a:blip r:embed="rId5">
            <a:alphaModFix/>
          </a:blip>
          <a:stretch>
            <a:fillRect/>
          </a:stretch>
        </p:blipFill>
        <p:spPr>
          <a:xfrm>
            <a:off x="6667825" y="2966475"/>
            <a:ext cx="2239998" cy="1665822"/>
          </a:xfrm>
          <a:prstGeom prst="rect">
            <a:avLst/>
          </a:prstGeom>
          <a:noFill/>
          <a:ln>
            <a:noFill/>
          </a:ln>
        </p:spPr>
      </p:pic>
      <p:sp>
        <p:nvSpPr>
          <p:cNvPr id="230" name="Google Shape;230;p31"/>
          <p:cNvSpPr txBox="1"/>
          <p:nvPr/>
        </p:nvSpPr>
        <p:spPr>
          <a:xfrm>
            <a:off x="6667825" y="2713925"/>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Depiction of a battle in the American Civil War</a:t>
            </a:r>
            <a:endParaRPr sz="800">
              <a:solidFill>
                <a:srgbClr val="E4E5B8"/>
              </a:solidFill>
              <a:latin typeface="Georgia"/>
              <a:ea typeface="Georgia"/>
              <a:cs typeface="Georgia"/>
              <a:sym typeface="Georgia"/>
            </a:endParaRPr>
          </a:p>
        </p:txBody>
      </p:sp>
      <p:sp>
        <p:nvSpPr>
          <p:cNvPr id="231" name="Google Shape;231;p31"/>
          <p:cNvSpPr txBox="1"/>
          <p:nvPr/>
        </p:nvSpPr>
        <p:spPr>
          <a:xfrm>
            <a:off x="6667825" y="4582075"/>
            <a:ext cx="250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Ku Klux Klan gathered for a cross burning in the early 1900s.</a:t>
            </a:r>
            <a:endParaRPr sz="800">
              <a:solidFill>
                <a:srgbClr val="E4E5B8"/>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Fascism in the Present Day</a:t>
            </a:r>
            <a:endParaRPr>
              <a:solidFill>
                <a:srgbClr val="E4E5B8"/>
              </a:solidFill>
              <a:latin typeface="Georgia"/>
              <a:ea typeface="Georgia"/>
              <a:cs typeface="Georgia"/>
              <a:sym typeface="Georgia"/>
            </a:endParaRPr>
          </a:p>
        </p:txBody>
      </p:sp>
      <p:sp>
        <p:nvSpPr>
          <p:cNvPr id="63" name="Google Shape;63;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01/24/23 - 01/26/23</a:t>
            </a:r>
            <a:endParaRPr>
              <a:solidFill>
                <a:srgbClr val="E4E5B8"/>
              </a:solidFill>
              <a:latin typeface="Georgia"/>
              <a:ea typeface="Georgia"/>
              <a:cs typeface="Georgia"/>
              <a:sym typeface="Georgia"/>
            </a:endParaRPr>
          </a:p>
        </p:txBody>
      </p:sp>
      <p:pic>
        <p:nvPicPr>
          <p:cNvPr id="64" name="Google Shape;64;p14"/>
          <p:cNvPicPr preferRelativeResize="0"/>
          <p:nvPr/>
        </p:nvPicPr>
        <p:blipFill>
          <a:blip r:embed="rId3">
            <a:alphaModFix/>
          </a:blip>
          <a:stretch>
            <a:fillRect/>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38" name="Google Shape;238;p3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39" name="Google Shape;239;p32"/>
          <p:cNvSpPr txBox="1"/>
          <p:nvPr>
            <p:ph type="title"/>
          </p:nvPr>
        </p:nvSpPr>
        <p:spPr>
          <a:xfrm>
            <a:off x="2436625" y="10588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Brief History of American Fascism</a:t>
            </a:r>
            <a:endParaRPr>
              <a:solidFill>
                <a:srgbClr val="E4E5B8"/>
              </a:solidFill>
              <a:latin typeface="Georgia"/>
              <a:ea typeface="Georgia"/>
              <a:cs typeface="Georgia"/>
              <a:sym typeface="Georgia"/>
            </a:endParaRPr>
          </a:p>
        </p:txBody>
      </p:sp>
      <p:sp>
        <p:nvSpPr>
          <p:cNvPr id="240" name="Google Shape;240;p32"/>
          <p:cNvSpPr txBox="1"/>
          <p:nvPr/>
        </p:nvSpPr>
        <p:spPr>
          <a:xfrm>
            <a:off x="2436625" y="1425500"/>
            <a:ext cx="6324300" cy="32631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When fascism was coming into existence formally in Europe in Italy, Germany and Spain, fascist movements were </a:t>
            </a:r>
            <a:r>
              <a:rPr b="1" lang="en" sz="1250">
                <a:solidFill>
                  <a:srgbClr val="E4E5B8"/>
                </a:solidFill>
                <a:latin typeface="Georgia"/>
                <a:ea typeface="Georgia"/>
                <a:cs typeface="Georgia"/>
                <a:sym typeface="Georgia"/>
              </a:rPr>
              <a:t>attempting to establish themselves in America</a:t>
            </a:r>
            <a:r>
              <a:rPr lang="en" sz="1250">
                <a:solidFill>
                  <a:srgbClr val="E4E5B8"/>
                </a:solidFill>
                <a:latin typeface="Georgia"/>
                <a:ea typeface="Georgia"/>
                <a:cs typeface="Georgia"/>
                <a:sym typeface="Georgia"/>
              </a:rPr>
              <a:t>.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The most notable example of a planned seizure of power by fascists in the United States during this time was that of the </a:t>
            </a:r>
            <a:r>
              <a:rPr b="1" lang="en" sz="1250">
                <a:solidFill>
                  <a:srgbClr val="E4E5B8"/>
                </a:solidFill>
                <a:latin typeface="Georgia"/>
                <a:ea typeface="Georgia"/>
                <a:cs typeface="Georgia"/>
                <a:sym typeface="Georgia"/>
              </a:rPr>
              <a:t>Business Plot of 1933</a:t>
            </a:r>
            <a:r>
              <a:rPr lang="en" sz="1250">
                <a:solidFill>
                  <a:srgbClr val="E4E5B8"/>
                </a:solidFill>
                <a:latin typeface="Georgia"/>
                <a:ea typeface="Georgia"/>
                <a:cs typeface="Georgia"/>
                <a:sym typeface="Georgia"/>
              </a:rPr>
              <a:t>, which was organized by American fascists who wanted to </a:t>
            </a:r>
            <a:r>
              <a:rPr b="1" lang="en" sz="1250">
                <a:solidFill>
                  <a:srgbClr val="E4E5B8"/>
                </a:solidFill>
                <a:latin typeface="Georgia"/>
                <a:ea typeface="Georgia"/>
                <a:cs typeface="Georgia"/>
                <a:sym typeface="Georgia"/>
              </a:rPr>
              <a:t>overthrow Franklin Delano Roosevelt and install a fascist regime in the United States friendly to the Axis Powers</a:t>
            </a:r>
            <a:r>
              <a:rPr lang="en" sz="1250">
                <a:solidFill>
                  <a:srgbClr val="E4E5B8"/>
                </a:solidFill>
                <a:latin typeface="Georgia"/>
                <a:ea typeface="Georgia"/>
                <a:cs typeface="Georgia"/>
                <a:sym typeface="Georgia"/>
              </a:rPr>
              <a:t>. It was foiled by </a:t>
            </a:r>
            <a:r>
              <a:rPr b="1" lang="en" sz="1250">
                <a:solidFill>
                  <a:srgbClr val="E4E5B8"/>
                </a:solidFill>
                <a:latin typeface="Georgia"/>
                <a:ea typeface="Georgia"/>
                <a:cs typeface="Georgia"/>
                <a:sym typeface="Georgia"/>
              </a:rPr>
              <a:t>Smedley Butler</a:t>
            </a:r>
            <a:r>
              <a:rPr lang="en" sz="1250">
                <a:solidFill>
                  <a:srgbClr val="E4E5B8"/>
                </a:solidFill>
                <a:latin typeface="Georgia"/>
                <a:ea typeface="Georgia"/>
                <a:cs typeface="Georgia"/>
                <a:sym typeface="Georgia"/>
              </a:rPr>
              <a:t> among others, and a coup was never attempted.</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The “</a:t>
            </a:r>
            <a:r>
              <a:rPr b="1" lang="en" sz="1250">
                <a:solidFill>
                  <a:srgbClr val="E4E5B8"/>
                </a:solidFill>
                <a:latin typeface="Georgia"/>
                <a:ea typeface="Georgia"/>
                <a:cs typeface="Georgia"/>
                <a:sym typeface="Georgia"/>
              </a:rPr>
              <a:t>America First Committee</a:t>
            </a:r>
            <a:r>
              <a:rPr lang="en" sz="1250">
                <a:solidFill>
                  <a:srgbClr val="E4E5B8"/>
                </a:solidFill>
                <a:latin typeface="Georgia"/>
                <a:ea typeface="Georgia"/>
                <a:cs typeface="Georgia"/>
                <a:sym typeface="Georgia"/>
              </a:rPr>
              <a:t>” was formed in 1940 with the main policy being that of </a:t>
            </a:r>
            <a:r>
              <a:rPr b="1" lang="en" sz="1250">
                <a:solidFill>
                  <a:srgbClr val="E4E5B8"/>
                </a:solidFill>
                <a:latin typeface="Georgia"/>
                <a:ea typeface="Georgia"/>
                <a:cs typeface="Georgia"/>
                <a:sym typeface="Georgia"/>
              </a:rPr>
              <a:t>Isolationism</a:t>
            </a:r>
            <a:r>
              <a:rPr lang="en" sz="1250">
                <a:solidFill>
                  <a:srgbClr val="E4E5B8"/>
                </a:solidFill>
                <a:latin typeface="Georgia"/>
                <a:ea typeface="Georgia"/>
                <a:cs typeface="Georgia"/>
                <a:sym typeface="Georgia"/>
              </a:rPr>
              <a:t> from the war in Europe, thus avoiding American war against fascism. </a:t>
            </a:r>
            <a:r>
              <a:rPr b="1" lang="en" sz="1250">
                <a:solidFill>
                  <a:srgbClr val="E4E5B8"/>
                </a:solidFill>
                <a:latin typeface="Georgia"/>
                <a:ea typeface="Georgia"/>
                <a:cs typeface="Georgia"/>
                <a:sym typeface="Georgia"/>
              </a:rPr>
              <a:t>They reached around 800,000 members at one point in 1940</a:t>
            </a:r>
            <a:r>
              <a:rPr lang="en" sz="1250">
                <a:solidFill>
                  <a:srgbClr val="E4E5B8"/>
                </a:solidFill>
                <a:latin typeface="Georgia"/>
                <a:ea typeface="Georgia"/>
                <a:cs typeface="Georgia"/>
                <a:sym typeface="Georgia"/>
              </a:rPr>
              <a:t>. Luckily however, because of the </a:t>
            </a:r>
            <a:r>
              <a:rPr b="1" lang="en" sz="1250">
                <a:solidFill>
                  <a:srgbClr val="E4E5B8"/>
                </a:solidFill>
                <a:latin typeface="Georgia"/>
                <a:ea typeface="Georgia"/>
                <a:cs typeface="Georgia"/>
                <a:sym typeface="Georgia"/>
              </a:rPr>
              <a:t>attack on Pearl Harbor and the German declaration of war on the United States</a:t>
            </a:r>
            <a:r>
              <a:rPr lang="en" sz="1250">
                <a:solidFill>
                  <a:srgbClr val="E4E5B8"/>
                </a:solidFill>
                <a:latin typeface="Georgia"/>
                <a:ea typeface="Georgia"/>
                <a:cs typeface="Georgia"/>
                <a:sym typeface="Georgia"/>
              </a:rPr>
              <a:t>, their popularity quickly dwindled and they were dissolved on December 11th, 1941.</a:t>
            </a:r>
            <a:endParaRPr sz="1250">
              <a:solidFill>
                <a:srgbClr val="E4E5B8"/>
              </a:solidFill>
              <a:latin typeface="Georgia"/>
              <a:ea typeface="Georgia"/>
              <a:cs typeface="Georgia"/>
              <a:sym typeface="Georgia"/>
            </a:endParaRPr>
          </a:p>
        </p:txBody>
      </p:sp>
      <p:sp>
        <p:nvSpPr>
          <p:cNvPr id="241" name="Google Shape;241;p32"/>
          <p:cNvSpPr txBox="1"/>
          <p:nvPr/>
        </p:nvSpPr>
        <p:spPr>
          <a:xfrm>
            <a:off x="92100" y="2528850"/>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Smedley Butler with associates in the 1930s</a:t>
            </a:r>
            <a:endParaRPr sz="800">
              <a:solidFill>
                <a:srgbClr val="E4E5B8"/>
              </a:solidFill>
              <a:latin typeface="Georgia"/>
              <a:ea typeface="Georgia"/>
              <a:cs typeface="Georgia"/>
              <a:sym typeface="Georgia"/>
            </a:endParaRPr>
          </a:p>
        </p:txBody>
      </p:sp>
      <p:sp>
        <p:nvSpPr>
          <p:cNvPr id="242" name="Google Shape;242;p32"/>
          <p:cNvSpPr txBox="1"/>
          <p:nvPr/>
        </p:nvSpPr>
        <p:spPr>
          <a:xfrm>
            <a:off x="301025" y="4453975"/>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Logo of the America First Committee</a:t>
            </a:r>
            <a:endParaRPr sz="800">
              <a:solidFill>
                <a:srgbClr val="E4E5B8"/>
              </a:solidFill>
              <a:latin typeface="Georgia"/>
              <a:ea typeface="Georgia"/>
              <a:cs typeface="Georgia"/>
              <a:sym typeface="Georgia"/>
            </a:endParaRPr>
          </a:p>
        </p:txBody>
      </p:sp>
      <p:pic>
        <p:nvPicPr>
          <p:cNvPr id="243" name="Google Shape;243;p32"/>
          <p:cNvPicPr preferRelativeResize="0"/>
          <p:nvPr/>
        </p:nvPicPr>
        <p:blipFill rotWithShape="1">
          <a:blip r:embed="rId4">
            <a:alphaModFix/>
          </a:blip>
          <a:srcRect b="21001" l="0" r="0" t="3589"/>
          <a:stretch/>
        </p:blipFill>
        <p:spPr>
          <a:xfrm>
            <a:off x="152400" y="1253700"/>
            <a:ext cx="2131825" cy="1318050"/>
          </a:xfrm>
          <a:prstGeom prst="rect">
            <a:avLst/>
          </a:prstGeom>
          <a:noFill/>
          <a:ln>
            <a:noFill/>
          </a:ln>
        </p:spPr>
      </p:pic>
      <p:pic>
        <p:nvPicPr>
          <p:cNvPr id="244" name="Google Shape;244;p32"/>
          <p:cNvPicPr preferRelativeResize="0"/>
          <p:nvPr/>
        </p:nvPicPr>
        <p:blipFill>
          <a:blip r:embed="rId5">
            <a:alphaModFix/>
          </a:blip>
          <a:stretch>
            <a:fillRect/>
          </a:stretch>
        </p:blipFill>
        <p:spPr>
          <a:xfrm>
            <a:off x="384674" y="2836650"/>
            <a:ext cx="1667275" cy="1667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51" name="Google Shape;251;p3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2" name="Google Shape;252;p33"/>
          <p:cNvSpPr txBox="1"/>
          <p:nvPr>
            <p:ph type="title"/>
          </p:nvPr>
        </p:nvSpPr>
        <p:spPr>
          <a:xfrm>
            <a:off x="406550" y="1025375"/>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American Fascism in the Present Day</a:t>
            </a:r>
            <a:endParaRPr>
              <a:solidFill>
                <a:srgbClr val="E4E5B8"/>
              </a:solidFill>
              <a:latin typeface="Georgia"/>
              <a:ea typeface="Georgia"/>
              <a:cs typeface="Georgia"/>
              <a:sym typeface="Georgia"/>
            </a:endParaRPr>
          </a:p>
        </p:txBody>
      </p:sp>
      <p:sp>
        <p:nvSpPr>
          <p:cNvPr id="253" name="Google Shape;253;p33"/>
          <p:cNvSpPr txBox="1"/>
          <p:nvPr/>
        </p:nvSpPr>
        <p:spPr>
          <a:xfrm>
            <a:off x="406550" y="1438500"/>
            <a:ext cx="6324300" cy="3193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Since the end of World War 2, different </a:t>
            </a:r>
            <a:r>
              <a:rPr b="1" lang="en" sz="1150">
                <a:solidFill>
                  <a:srgbClr val="E4E5B8"/>
                </a:solidFill>
                <a:latin typeface="Georgia"/>
                <a:ea typeface="Georgia"/>
                <a:cs typeface="Georgia"/>
                <a:sym typeface="Georgia"/>
              </a:rPr>
              <a:t>Neo-Nazi, White Supremacist and Christian Nationalist</a:t>
            </a:r>
            <a:r>
              <a:rPr lang="en" sz="1150">
                <a:solidFill>
                  <a:srgbClr val="E4E5B8"/>
                </a:solidFill>
                <a:latin typeface="Georgia"/>
                <a:ea typeface="Georgia"/>
                <a:cs typeface="Georgia"/>
                <a:sym typeface="Georgia"/>
              </a:rPr>
              <a:t> groups and movements have sprung up and gone out of existence. The </a:t>
            </a:r>
            <a:r>
              <a:rPr b="1" lang="en" sz="1150">
                <a:solidFill>
                  <a:srgbClr val="E4E5B8"/>
                </a:solidFill>
                <a:latin typeface="Georgia"/>
                <a:ea typeface="Georgia"/>
                <a:cs typeface="Georgia"/>
                <a:sym typeface="Georgia"/>
              </a:rPr>
              <a:t>Aryan Brotherhood</a:t>
            </a:r>
            <a:r>
              <a:rPr lang="en" sz="1150">
                <a:solidFill>
                  <a:srgbClr val="E4E5B8"/>
                </a:solidFill>
                <a:latin typeface="Georgia"/>
                <a:ea typeface="Georgia"/>
                <a:cs typeface="Georgia"/>
                <a:sym typeface="Georgia"/>
              </a:rPr>
              <a:t> is the most notable example, usually formed of imprisoned white </a:t>
            </a:r>
            <a:r>
              <a:rPr lang="en" sz="1150">
                <a:solidFill>
                  <a:srgbClr val="E4E5B8"/>
                </a:solidFill>
                <a:latin typeface="Georgia"/>
                <a:ea typeface="Georgia"/>
                <a:cs typeface="Georgia"/>
                <a:sym typeface="Georgia"/>
              </a:rPr>
              <a:t>Americans</a:t>
            </a:r>
            <a:r>
              <a:rPr lang="en" sz="1150">
                <a:solidFill>
                  <a:srgbClr val="E4E5B8"/>
                </a:solidFill>
                <a:latin typeface="Georgia"/>
                <a:ea typeface="Georgia"/>
                <a:cs typeface="Georgia"/>
                <a:sym typeface="Georgia"/>
              </a:rPr>
              <a:t> who have joined into it as a racist gang. They’re more focused on operating like a criminal gang than a political force however.</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Since 2016 and the campaign and presidency of </a:t>
            </a:r>
            <a:r>
              <a:rPr b="1" lang="en" sz="1150">
                <a:solidFill>
                  <a:srgbClr val="E4E5B8"/>
                </a:solidFill>
                <a:latin typeface="Georgia"/>
                <a:ea typeface="Georgia"/>
                <a:cs typeface="Georgia"/>
                <a:sym typeface="Georgia"/>
              </a:rPr>
              <a:t>Donald Trump</a:t>
            </a:r>
            <a:r>
              <a:rPr lang="en" sz="1150">
                <a:solidFill>
                  <a:srgbClr val="E4E5B8"/>
                </a:solidFill>
                <a:latin typeface="Georgia"/>
                <a:ea typeface="Georgia"/>
                <a:cs typeface="Georgia"/>
                <a:sym typeface="Georgia"/>
              </a:rPr>
              <a:t>, a borderline fascist who championed xenophobia, transphobia, racism, islamophobia and even the “America First” slogan in addition to the regressive, rebirth myth of “Make America Great Again”, fascist groups have emerged in America and a rising fascist movement has been visible for a few years.</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In 2017, for example, </a:t>
            </a:r>
            <a:r>
              <a:rPr b="1" lang="en" sz="1150">
                <a:solidFill>
                  <a:srgbClr val="E4E5B8"/>
                </a:solidFill>
                <a:latin typeface="Georgia"/>
                <a:ea typeface="Georgia"/>
                <a:cs typeface="Georgia"/>
                <a:sym typeface="Georgia"/>
              </a:rPr>
              <a:t>American fascists marched with tiki torches in Charlottesville VA</a:t>
            </a:r>
            <a:r>
              <a:rPr lang="en" sz="1150">
                <a:solidFill>
                  <a:srgbClr val="E4E5B8"/>
                </a:solidFill>
                <a:latin typeface="Georgia"/>
                <a:ea typeface="Georgia"/>
                <a:cs typeface="Georgia"/>
                <a:sym typeface="Georgia"/>
              </a:rPr>
              <a:t> shouting “</a:t>
            </a:r>
            <a:r>
              <a:rPr b="1" lang="en" sz="1150">
                <a:solidFill>
                  <a:srgbClr val="E4E5B8"/>
                </a:solidFill>
                <a:latin typeface="Georgia"/>
                <a:ea typeface="Georgia"/>
                <a:cs typeface="Georgia"/>
                <a:sym typeface="Georgia"/>
              </a:rPr>
              <a:t>Jews Will Not Replace Us</a:t>
            </a:r>
            <a:r>
              <a:rPr lang="en" sz="1150">
                <a:solidFill>
                  <a:srgbClr val="E4E5B8"/>
                </a:solidFill>
                <a:latin typeface="Georgia"/>
                <a:ea typeface="Georgia"/>
                <a:cs typeface="Georgia"/>
                <a:sym typeface="Georgia"/>
              </a:rPr>
              <a:t>” and “</a:t>
            </a:r>
            <a:r>
              <a:rPr b="1" lang="en" sz="1150">
                <a:solidFill>
                  <a:srgbClr val="E4E5B8"/>
                </a:solidFill>
                <a:latin typeface="Georgia"/>
                <a:ea typeface="Georgia"/>
                <a:cs typeface="Georgia"/>
                <a:sym typeface="Georgia"/>
              </a:rPr>
              <a:t>Blood and Soil</a:t>
            </a:r>
            <a:r>
              <a:rPr lang="en" sz="1150">
                <a:solidFill>
                  <a:srgbClr val="E4E5B8"/>
                </a:solidFill>
                <a:latin typeface="Georgia"/>
                <a:ea typeface="Georgia"/>
                <a:cs typeface="Georgia"/>
                <a:sym typeface="Georgia"/>
              </a:rPr>
              <a:t>” the night before the “</a:t>
            </a:r>
            <a:r>
              <a:rPr b="1" lang="en" sz="1150">
                <a:solidFill>
                  <a:srgbClr val="E4E5B8"/>
                </a:solidFill>
                <a:latin typeface="Georgia"/>
                <a:ea typeface="Georgia"/>
                <a:cs typeface="Georgia"/>
                <a:sym typeface="Georgia"/>
              </a:rPr>
              <a:t>Unite the Right</a:t>
            </a:r>
            <a:r>
              <a:rPr lang="en" sz="1150">
                <a:solidFill>
                  <a:srgbClr val="E4E5B8"/>
                </a:solidFill>
                <a:latin typeface="Georgia"/>
                <a:ea typeface="Georgia"/>
                <a:cs typeface="Georgia"/>
                <a:sym typeface="Georgia"/>
              </a:rPr>
              <a:t>” rally there. The next day, anti-fascists clashed with them and the night ended with an American woman named </a:t>
            </a:r>
            <a:r>
              <a:rPr b="1" lang="en" sz="1150">
                <a:solidFill>
                  <a:srgbClr val="E4E5B8"/>
                </a:solidFill>
                <a:latin typeface="Georgia"/>
                <a:ea typeface="Georgia"/>
                <a:cs typeface="Georgia"/>
                <a:sym typeface="Georgia"/>
              </a:rPr>
              <a:t>Heather Heyer</a:t>
            </a:r>
            <a:r>
              <a:rPr lang="en" sz="1150">
                <a:solidFill>
                  <a:srgbClr val="E4E5B8"/>
                </a:solidFill>
                <a:latin typeface="Georgia"/>
                <a:ea typeface="Georgia"/>
                <a:cs typeface="Georgia"/>
                <a:sym typeface="Georgia"/>
              </a:rPr>
              <a:t> being killed by a fascist who crashed his car at high speed into a crowd of protesters. Donald Trump denounced the event, but blamed both sides and said </a:t>
            </a:r>
            <a:r>
              <a:rPr b="1" lang="en" sz="1150">
                <a:solidFill>
                  <a:srgbClr val="E4E5B8"/>
                </a:solidFill>
                <a:latin typeface="Georgia"/>
                <a:ea typeface="Georgia"/>
                <a:cs typeface="Georgia"/>
                <a:sym typeface="Georgia"/>
              </a:rPr>
              <a:t>there were good people on both sides</a:t>
            </a:r>
            <a:r>
              <a:rPr lang="en" sz="1150">
                <a:solidFill>
                  <a:srgbClr val="E4E5B8"/>
                </a:solidFill>
                <a:latin typeface="Georgia"/>
                <a:ea typeface="Georgia"/>
                <a:cs typeface="Georgia"/>
                <a:sym typeface="Georgia"/>
              </a:rPr>
              <a:t> too.</a:t>
            </a:r>
            <a:endParaRPr sz="1150">
              <a:solidFill>
                <a:srgbClr val="E4E5B8"/>
              </a:solidFill>
              <a:latin typeface="Georgia"/>
              <a:ea typeface="Georgia"/>
              <a:cs typeface="Georgia"/>
              <a:sym typeface="Georgia"/>
            </a:endParaRPr>
          </a:p>
        </p:txBody>
      </p:sp>
      <p:sp>
        <p:nvSpPr>
          <p:cNvPr id="254" name="Google Shape;254;p33"/>
          <p:cNvSpPr txBox="1"/>
          <p:nvPr/>
        </p:nvSpPr>
        <p:spPr>
          <a:xfrm>
            <a:off x="6939625" y="2729613"/>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Former US President Donald Trump</a:t>
            </a:r>
            <a:endParaRPr sz="800">
              <a:solidFill>
                <a:srgbClr val="E4E5B8"/>
              </a:solidFill>
              <a:latin typeface="Georgia"/>
              <a:ea typeface="Georgia"/>
              <a:cs typeface="Georgia"/>
              <a:sym typeface="Georgia"/>
            </a:endParaRPr>
          </a:p>
        </p:txBody>
      </p:sp>
      <p:sp>
        <p:nvSpPr>
          <p:cNvPr id="255" name="Google Shape;255;p33"/>
          <p:cNvSpPr txBox="1"/>
          <p:nvPr/>
        </p:nvSpPr>
        <p:spPr>
          <a:xfrm>
            <a:off x="6667825" y="4459800"/>
            <a:ext cx="250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American fascists hold lit tiki torches in Charlottesville VA in 2017</a:t>
            </a:r>
            <a:endParaRPr sz="800">
              <a:solidFill>
                <a:srgbClr val="E4E5B8"/>
              </a:solidFill>
              <a:latin typeface="Georgia"/>
              <a:ea typeface="Georgia"/>
              <a:cs typeface="Georgia"/>
              <a:sym typeface="Georgia"/>
            </a:endParaRPr>
          </a:p>
        </p:txBody>
      </p:sp>
      <p:pic>
        <p:nvPicPr>
          <p:cNvPr id="256" name="Google Shape;256;p33"/>
          <p:cNvPicPr preferRelativeResize="0"/>
          <p:nvPr/>
        </p:nvPicPr>
        <p:blipFill>
          <a:blip r:embed="rId4">
            <a:alphaModFix/>
          </a:blip>
          <a:stretch>
            <a:fillRect/>
          </a:stretch>
        </p:blipFill>
        <p:spPr>
          <a:xfrm>
            <a:off x="6667825" y="1287687"/>
            <a:ext cx="2240000" cy="1492408"/>
          </a:xfrm>
          <a:prstGeom prst="rect">
            <a:avLst/>
          </a:prstGeom>
          <a:noFill/>
          <a:ln>
            <a:noFill/>
          </a:ln>
        </p:spPr>
      </p:pic>
      <p:pic>
        <p:nvPicPr>
          <p:cNvPr id="257" name="Google Shape;257;p33"/>
          <p:cNvPicPr preferRelativeResize="0"/>
          <p:nvPr/>
        </p:nvPicPr>
        <p:blipFill>
          <a:blip r:embed="rId5">
            <a:alphaModFix/>
          </a:blip>
          <a:stretch>
            <a:fillRect/>
          </a:stretch>
        </p:blipFill>
        <p:spPr>
          <a:xfrm>
            <a:off x="6667825" y="2966475"/>
            <a:ext cx="2240001" cy="1493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64" name="Google Shape;264;p3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5" name="Google Shape;265;p34"/>
          <p:cNvSpPr txBox="1"/>
          <p:nvPr>
            <p:ph type="title"/>
          </p:nvPr>
        </p:nvSpPr>
        <p:spPr>
          <a:xfrm>
            <a:off x="2769200" y="1038575"/>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American Fascism in the Present Day</a:t>
            </a:r>
            <a:endParaRPr>
              <a:solidFill>
                <a:srgbClr val="E4E5B8"/>
              </a:solidFill>
              <a:latin typeface="Georgia"/>
              <a:ea typeface="Georgia"/>
              <a:cs typeface="Georgia"/>
              <a:sym typeface="Georgia"/>
            </a:endParaRPr>
          </a:p>
        </p:txBody>
      </p:sp>
      <p:sp>
        <p:nvSpPr>
          <p:cNvPr id="266" name="Google Shape;266;p34"/>
          <p:cNvSpPr txBox="1"/>
          <p:nvPr/>
        </p:nvSpPr>
        <p:spPr>
          <a:xfrm>
            <a:off x="2769200" y="1501225"/>
            <a:ext cx="6261300" cy="3370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Other notable events involving violent fascists in the last fews years include </a:t>
            </a:r>
            <a:r>
              <a:rPr b="1" lang="en" sz="1150">
                <a:solidFill>
                  <a:srgbClr val="E4E5B8"/>
                </a:solidFill>
                <a:latin typeface="Georgia"/>
                <a:ea typeface="Georgia"/>
                <a:cs typeface="Georgia"/>
                <a:sym typeface="Georgia"/>
              </a:rPr>
              <a:t>clashes</a:t>
            </a:r>
            <a:r>
              <a:rPr lang="en" sz="1150">
                <a:solidFill>
                  <a:srgbClr val="E4E5B8"/>
                </a:solidFill>
                <a:latin typeface="Georgia"/>
                <a:ea typeface="Georgia"/>
                <a:cs typeface="Georgia"/>
                <a:sym typeface="Georgia"/>
              </a:rPr>
              <a:t> between fascist street militias such as </a:t>
            </a:r>
            <a:r>
              <a:rPr b="1" lang="en" sz="1150">
                <a:solidFill>
                  <a:srgbClr val="E4E5B8"/>
                </a:solidFill>
                <a:latin typeface="Georgia"/>
                <a:ea typeface="Georgia"/>
                <a:cs typeface="Georgia"/>
                <a:sym typeface="Georgia"/>
              </a:rPr>
              <a:t>Proud Boys, Patriot Prayer, Patriot Front, Threepercenters and Oathkeepers</a:t>
            </a:r>
            <a:r>
              <a:rPr lang="en" sz="1150">
                <a:solidFill>
                  <a:srgbClr val="E4E5B8"/>
                </a:solidFill>
                <a:latin typeface="Georgia"/>
                <a:ea typeface="Georgia"/>
                <a:cs typeface="Georgia"/>
                <a:sym typeface="Georgia"/>
              </a:rPr>
              <a:t> and (mostly anarchist) anti-fascists in </a:t>
            </a:r>
            <a:r>
              <a:rPr b="1" lang="en" sz="1150">
                <a:solidFill>
                  <a:srgbClr val="E4E5B8"/>
                </a:solidFill>
                <a:latin typeface="Georgia"/>
                <a:ea typeface="Georgia"/>
                <a:cs typeface="Georgia"/>
                <a:sym typeface="Georgia"/>
              </a:rPr>
              <a:t>Portland OR, Berkeley CA, Oregon City OR</a:t>
            </a:r>
            <a:r>
              <a:rPr lang="en" sz="1150">
                <a:solidFill>
                  <a:srgbClr val="E4E5B8"/>
                </a:solidFill>
                <a:latin typeface="Georgia"/>
                <a:ea typeface="Georgia"/>
                <a:cs typeface="Georgia"/>
                <a:sym typeface="Georgia"/>
              </a:rPr>
              <a:t> and more since at least 2017. Fascists groups have also </a:t>
            </a:r>
            <a:r>
              <a:rPr b="1" lang="en" sz="1150">
                <a:solidFill>
                  <a:srgbClr val="E4E5B8"/>
                </a:solidFill>
                <a:latin typeface="Georgia"/>
                <a:ea typeface="Georgia"/>
                <a:cs typeface="Georgia"/>
                <a:sym typeface="Georgia"/>
              </a:rPr>
              <a:t>planned and attempted attacks on LGBT+ events</a:t>
            </a:r>
            <a:r>
              <a:rPr lang="en" sz="1150">
                <a:solidFill>
                  <a:srgbClr val="E4E5B8"/>
                </a:solidFill>
                <a:latin typeface="Georgia"/>
                <a:ea typeface="Georgia"/>
                <a:cs typeface="Georgia"/>
                <a:sym typeface="Georgia"/>
              </a:rPr>
              <a:t> such as the pride event in </a:t>
            </a:r>
            <a:r>
              <a:rPr b="1" lang="en" sz="1150">
                <a:solidFill>
                  <a:srgbClr val="E4E5B8"/>
                </a:solidFill>
                <a:latin typeface="Georgia"/>
                <a:ea typeface="Georgia"/>
                <a:cs typeface="Georgia"/>
                <a:sym typeface="Georgia"/>
              </a:rPr>
              <a:t>Coeur</a:t>
            </a:r>
            <a:r>
              <a:rPr b="1" lang="en" sz="1150">
                <a:solidFill>
                  <a:srgbClr val="E4E5B8"/>
                </a:solidFill>
                <a:latin typeface="Georgia"/>
                <a:ea typeface="Georgia"/>
                <a:cs typeface="Georgia"/>
                <a:sym typeface="Georgia"/>
              </a:rPr>
              <a:t> D’Alene, Idaho in 2022 where Patriot Front members were busted armed to the teeth in the back of a U-Haul ready to assault the event</a:t>
            </a:r>
            <a:r>
              <a:rPr lang="en" sz="1150">
                <a:solidFill>
                  <a:srgbClr val="E4E5B8"/>
                </a:solidFill>
                <a:latin typeface="Georgia"/>
                <a:ea typeface="Georgia"/>
                <a:cs typeface="Georgia"/>
                <a:sym typeface="Georgia"/>
              </a:rPr>
              <a:t>.</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When the 2020 US General Election came and the results were that Joseph Biden would become the next president of the United States, </a:t>
            </a:r>
            <a:r>
              <a:rPr b="1" lang="en" sz="1150">
                <a:solidFill>
                  <a:srgbClr val="E4E5B8"/>
                </a:solidFill>
                <a:latin typeface="Georgia"/>
                <a:ea typeface="Georgia"/>
                <a:cs typeface="Georgia"/>
                <a:sym typeface="Georgia"/>
              </a:rPr>
              <a:t>Trump and his supporters immediately rejected the election results</a:t>
            </a:r>
            <a:r>
              <a:rPr lang="en" sz="1150">
                <a:solidFill>
                  <a:srgbClr val="E4E5B8"/>
                </a:solidFill>
                <a:latin typeface="Georgia"/>
                <a:ea typeface="Georgia"/>
                <a:cs typeface="Georgia"/>
                <a:sym typeface="Georgia"/>
              </a:rPr>
              <a:t>, spread misinformation that the election was stolen and openly organized online the </a:t>
            </a:r>
            <a:r>
              <a:rPr b="1" lang="en" sz="1150">
                <a:solidFill>
                  <a:srgbClr val="E4E5B8"/>
                </a:solidFill>
                <a:latin typeface="Georgia"/>
                <a:ea typeface="Georgia"/>
                <a:cs typeface="Georgia"/>
                <a:sym typeface="Georgia"/>
              </a:rPr>
              <a:t>January 6th, 2021 putsch</a:t>
            </a:r>
            <a:r>
              <a:rPr lang="en" sz="1150">
                <a:solidFill>
                  <a:srgbClr val="E4E5B8"/>
                </a:solidFill>
                <a:latin typeface="Georgia"/>
                <a:ea typeface="Georgia"/>
                <a:cs typeface="Georgia"/>
                <a:sym typeface="Georgia"/>
              </a:rPr>
              <a:t> at the US Capitol Building in Washington DC. This was a </a:t>
            </a:r>
            <a:r>
              <a:rPr b="1" lang="en" sz="1150">
                <a:solidFill>
                  <a:srgbClr val="E4E5B8"/>
                </a:solidFill>
                <a:latin typeface="Georgia"/>
                <a:ea typeface="Georgia"/>
                <a:cs typeface="Georgia"/>
                <a:sym typeface="Georgia"/>
              </a:rPr>
              <a:t>fascist show of power</a:t>
            </a:r>
            <a:r>
              <a:rPr lang="en" sz="1150">
                <a:solidFill>
                  <a:srgbClr val="E4E5B8"/>
                </a:solidFill>
                <a:latin typeface="Georgia"/>
                <a:ea typeface="Georgia"/>
                <a:cs typeface="Georgia"/>
                <a:sym typeface="Georgia"/>
              </a:rPr>
              <a:t> that is unrivaled in the history of the United States. Many disparate fascist groups were in attendance (some even antifa-jacketing or fed-jacketing eachother), some protesters wore shirts saying “6MWE” meaning </a:t>
            </a:r>
            <a:r>
              <a:rPr b="1" lang="en" sz="1150">
                <a:solidFill>
                  <a:srgbClr val="E4E5B8"/>
                </a:solidFill>
                <a:latin typeface="Georgia"/>
                <a:ea typeface="Georgia"/>
                <a:cs typeface="Georgia"/>
                <a:sym typeface="Georgia"/>
              </a:rPr>
              <a:t>“6 Million [Jews] Wasn’t Enough”</a:t>
            </a:r>
            <a:r>
              <a:rPr lang="en" sz="1150">
                <a:solidFill>
                  <a:srgbClr val="E4E5B8"/>
                </a:solidFill>
                <a:latin typeface="Georgia"/>
                <a:ea typeface="Georgia"/>
                <a:cs typeface="Georgia"/>
                <a:sym typeface="Georgia"/>
              </a:rPr>
              <a:t>, and at the end of the day, 2 officers lie dead at the hands of protesters while only 1 protester was killed by police forces in the capitol building.</a:t>
            </a:r>
            <a:endParaRPr sz="1150">
              <a:solidFill>
                <a:srgbClr val="E4E5B8"/>
              </a:solidFill>
              <a:latin typeface="Georgia"/>
              <a:ea typeface="Georgia"/>
              <a:cs typeface="Georgia"/>
              <a:sym typeface="Georgia"/>
            </a:endParaRPr>
          </a:p>
        </p:txBody>
      </p:sp>
      <p:sp>
        <p:nvSpPr>
          <p:cNvPr id="267" name="Google Shape;267;p34"/>
          <p:cNvSpPr txBox="1"/>
          <p:nvPr/>
        </p:nvSpPr>
        <p:spPr>
          <a:xfrm>
            <a:off x="406550" y="2724288"/>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Proud boys march before clash in Portland, OR</a:t>
            </a:r>
            <a:endParaRPr sz="800">
              <a:solidFill>
                <a:srgbClr val="E4E5B8"/>
              </a:solidFill>
              <a:latin typeface="Georgia"/>
              <a:ea typeface="Georgia"/>
              <a:cs typeface="Georgia"/>
              <a:sym typeface="Georgia"/>
            </a:endParaRPr>
          </a:p>
        </p:txBody>
      </p:sp>
      <p:sp>
        <p:nvSpPr>
          <p:cNvPr id="268" name="Google Shape;268;p34"/>
          <p:cNvSpPr txBox="1"/>
          <p:nvPr/>
        </p:nvSpPr>
        <p:spPr>
          <a:xfrm>
            <a:off x="406550" y="4373625"/>
            <a:ext cx="250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Crowds outside the US Capitol Building </a:t>
            </a:r>
            <a:endParaRPr sz="800">
              <a:solidFill>
                <a:srgbClr val="E4E5B8"/>
              </a:solidFill>
              <a:latin typeface="Georgia"/>
              <a:ea typeface="Georgia"/>
              <a:cs typeface="Georgia"/>
              <a:sym typeface="Georgia"/>
            </a:endParaRPr>
          </a:p>
          <a:p>
            <a:pPr indent="0" lvl="0" marL="0" rtl="0" algn="l">
              <a:spcBef>
                <a:spcPts val="0"/>
              </a:spcBef>
              <a:spcAft>
                <a:spcPts val="0"/>
              </a:spcAft>
              <a:buNone/>
            </a:pPr>
            <a:r>
              <a:rPr lang="en" sz="800">
                <a:solidFill>
                  <a:srgbClr val="E4E5B8"/>
                </a:solidFill>
                <a:latin typeface="Georgia"/>
                <a:ea typeface="Georgia"/>
                <a:cs typeface="Georgia"/>
                <a:sym typeface="Georgia"/>
              </a:rPr>
              <a:t>on January 6th, 2021</a:t>
            </a:r>
            <a:endParaRPr sz="800">
              <a:solidFill>
                <a:srgbClr val="E4E5B8"/>
              </a:solidFill>
              <a:latin typeface="Georgia"/>
              <a:ea typeface="Georgia"/>
              <a:cs typeface="Georgia"/>
              <a:sym typeface="Georgia"/>
            </a:endParaRPr>
          </a:p>
        </p:txBody>
      </p:sp>
      <p:pic>
        <p:nvPicPr>
          <p:cNvPr id="269" name="Google Shape;269;p34"/>
          <p:cNvPicPr preferRelativeResize="0"/>
          <p:nvPr/>
        </p:nvPicPr>
        <p:blipFill rotWithShape="1">
          <a:blip r:embed="rId4">
            <a:alphaModFix/>
          </a:blip>
          <a:srcRect b="0" l="0" r="15718" t="0"/>
          <a:stretch/>
        </p:blipFill>
        <p:spPr>
          <a:xfrm>
            <a:off x="406550" y="1230975"/>
            <a:ext cx="2240000" cy="1493325"/>
          </a:xfrm>
          <a:prstGeom prst="rect">
            <a:avLst/>
          </a:prstGeom>
          <a:noFill/>
          <a:ln>
            <a:noFill/>
          </a:ln>
        </p:spPr>
      </p:pic>
      <p:pic>
        <p:nvPicPr>
          <p:cNvPr id="270" name="Google Shape;270;p34"/>
          <p:cNvPicPr preferRelativeResize="0"/>
          <p:nvPr/>
        </p:nvPicPr>
        <p:blipFill>
          <a:blip r:embed="rId5">
            <a:alphaModFix/>
          </a:blip>
          <a:stretch>
            <a:fillRect/>
          </a:stretch>
        </p:blipFill>
        <p:spPr>
          <a:xfrm>
            <a:off x="388675" y="2966475"/>
            <a:ext cx="2240000" cy="14698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5"/>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77" name="Google Shape;277;p3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78" name="Google Shape;278;p35"/>
          <p:cNvSpPr txBox="1"/>
          <p:nvPr>
            <p:ph type="title"/>
          </p:nvPr>
        </p:nvSpPr>
        <p:spPr>
          <a:xfrm>
            <a:off x="406550" y="9888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American Fascism in the Present Day</a:t>
            </a:r>
            <a:endParaRPr>
              <a:solidFill>
                <a:srgbClr val="E4E5B8"/>
              </a:solidFill>
              <a:latin typeface="Georgia"/>
              <a:ea typeface="Georgia"/>
              <a:cs typeface="Georgia"/>
              <a:sym typeface="Georgia"/>
            </a:endParaRPr>
          </a:p>
        </p:txBody>
      </p:sp>
      <p:sp>
        <p:nvSpPr>
          <p:cNvPr id="279" name="Google Shape;279;p35"/>
          <p:cNvSpPr txBox="1"/>
          <p:nvPr/>
        </p:nvSpPr>
        <p:spPr>
          <a:xfrm>
            <a:off x="378150" y="1333950"/>
            <a:ext cx="8387700" cy="3570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00">
                <a:solidFill>
                  <a:srgbClr val="E4E5B8"/>
                </a:solidFill>
                <a:latin typeface="Georgia"/>
                <a:ea typeface="Georgia"/>
                <a:cs typeface="Georgia"/>
                <a:sym typeface="Georgia"/>
              </a:rPr>
              <a:t>The status of the American Fascist movement as of this moment is that it </a:t>
            </a:r>
            <a:r>
              <a:rPr b="1" lang="en" sz="1100">
                <a:solidFill>
                  <a:srgbClr val="E4E5B8"/>
                </a:solidFill>
                <a:latin typeface="Georgia"/>
                <a:ea typeface="Georgia"/>
                <a:cs typeface="Georgia"/>
                <a:sym typeface="Georgia"/>
              </a:rPr>
              <a:t>does not have any significant power in the United States</a:t>
            </a:r>
            <a:r>
              <a:rPr lang="en" sz="1100">
                <a:solidFill>
                  <a:srgbClr val="E4E5B8"/>
                </a:solidFill>
                <a:latin typeface="Georgia"/>
                <a:ea typeface="Georgia"/>
                <a:cs typeface="Georgia"/>
                <a:sym typeface="Georgia"/>
              </a:rPr>
              <a:t>, however that does not mean it is not gaining power and consolidating it. </a:t>
            </a:r>
            <a:r>
              <a:rPr b="1" lang="en" sz="1100">
                <a:solidFill>
                  <a:srgbClr val="E4E5B8"/>
                </a:solidFill>
                <a:latin typeface="Georgia"/>
                <a:ea typeface="Georgia"/>
                <a:cs typeface="Georgia"/>
                <a:sym typeface="Georgia"/>
              </a:rPr>
              <a:t>At least 2 January 6th putsch participants have been elected to Congress in 2022</a:t>
            </a:r>
            <a:r>
              <a:rPr lang="en" sz="1100">
                <a:solidFill>
                  <a:srgbClr val="E4E5B8"/>
                </a:solidFill>
                <a:latin typeface="Georgia"/>
                <a:ea typeface="Georgia"/>
                <a:cs typeface="Georgia"/>
                <a:sym typeface="Georgia"/>
              </a:rPr>
              <a:t>, and violent fascists have ran successfully for positions all the way from School Boards and City Councils to State Representatives and Senators. It is also worth noting that a significant section of the Republican Party, or GOP (Grand Ole Party), has defended the January 6th putsch, as well as other fascist actions, individuals and policies.</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Right-wing candidates for 2024’s Presidential Election have all given varying degrees of alarming statements about their views and thoughts for the future of this country. Former President Donald Trump quietly walked away from the putsch but recently mentioned </a:t>
            </a:r>
            <a:r>
              <a:rPr b="1" lang="en" sz="1100">
                <a:solidFill>
                  <a:srgbClr val="E4E5B8"/>
                </a:solidFill>
                <a:latin typeface="Georgia"/>
                <a:ea typeface="Georgia"/>
                <a:cs typeface="Georgia"/>
                <a:sym typeface="Georgia"/>
              </a:rPr>
              <a:t>suspending articles of the constitution with regards to elections based on his claim of the 2020 election being fraudulent</a:t>
            </a:r>
            <a:r>
              <a:rPr lang="en" sz="1100">
                <a:solidFill>
                  <a:srgbClr val="E4E5B8"/>
                </a:solidFill>
                <a:latin typeface="Georgia"/>
                <a:ea typeface="Georgia"/>
                <a:cs typeface="Georgia"/>
                <a:sym typeface="Georgia"/>
              </a:rPr>
              <a:t>. Ron DeSantis is another frontrunner candidate who has championed anti-LGBT+ laws, is very anti-communist and would be just as bad if not worse than Trump. “Ye”, also known as Kanye West, is a celebrity running for president who was close to Trump during his presidency, and recently made very </a:t>
            </a:r>
            <a:r>
              <a:rPr b="1" lang="en" sz="1100">
                <a:solidFill>
                  <a:srgbClr val="E4E5B8"/>
                </a:solidFill>
                <a:latin typeface="Georgia"/>
                <a:ea typeface="Georgia"/>
                <a:cs typeface="Georgia"/>
                <a:sym typeface="Georgia"/>
              </a:rPr>
              <a:t>overtly pro-Hitler and pro-Nazi remarks on the fascist talk show InfoWars with Alex Jones.</a:t>
            </a:r>
            <a:endParaRPr b="1"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Whether a fascist revolution occurs in America by legal means such as it did for Hitler in the 1930’s or through a violent coup </a:t>
            </a:r>
            <a:r>
              <a:rPr lang="en" sz="1100">
                <a:solidFill>
                  <a:srgbClr val="E4E5B8"/>
                </a:solidFill>
                <a:latin typeface="Georgia"/>
                <a:ea typeface="Georgia"/>
                <a:cs typeface="Georgia"/>
                <a:sym typeface="Georgia"/>
              </a:rPr>
              <a:t>d'etat</a:t>
            </a:r>
            <a:r>
              <a:rPr lang="en" sz="1100">
                <a:solidFill>
                  <a:srgbClr val="E4E5B8"/>
                </a:solidFill>
                <a:latin typeface="Georgia"/>
                <a:ea typeface="Georgia"/>
                <a:cs typeface="Georgia"/>
                <a:sym typeface="Georgia"/>
              </a:rPr>
              <a:t> like Chile in 1973 remains to be seen yet, but what can be said is that a </a:t>
            </a:r>
            <a:r>
              <a:rPr b="1" lang="en" sz="1100">
                <a:solidFill>
                  <a:srgbClr val="E4E5B8"/>
                </a:solidFill>
                <a:latin typeface="Georgia"/>
                <a:ea typeface="Georgia"/>
                <a:cs typeface="Georgia"/>
                <a:sym typeface="Georgia"/>
              </a:rPr>
              <a:t>semi-organized American fascist movement is rising</a:t>
            </a:r>
            <a:r>
              <a:rPr lang="en" sz="1100">
                <a:solidFill>
                  <a:srgbClr val="E4E5B8"/>
                </a:solidFill>
                <a:latin typeface="Georgia"/>
                <a:ea typeface="Georgia"/>
                <a:cs typeface="Georgia"/>
                <a:sym typeface="Georgia"/>
              </a:rPr>
              <a:t> and with the United States of America already holding economic hegemony over a lot of the world and upholding a massive military empire that spans the globe, anti-fascists of the world must rise to the task of </a:t>
            </a:r>
            <a:r>
              <a:rPr b="1" lang="en" sz="1100">
                <a:solidFill>
                  <a:srgbClr val="E4E5B8"/>
                </a:solidFill>
                <a:latin typeface="Georgia"/>
                <a:ea typeface="Georgia"/>
                <a:cs typeface="Georgia"/>
                <a:sym typeface="Georgia"/>
              </a:rPr>
              <a:t>stopping fascism in America</a:t>
            </a:r>
            <a:r>
              <a:rPr lang="en" sz="1100">
                <a:solidFill>
                  <a:srgbClr val="E4E5B8"/>
                </a:solidFill>
                <a:latin typeface="Georgia"/>
                <a:ea typeface="Georgia"/>
                <a:cs typeface="Georgia"/>
                <a:sym typeface="Georgia"/>
              </a:rPr>
              <a:t> and it is the most important task we have.</a:t>
            </a:r>
            <a:endParaRPr sz="1100">
              <a:solidFill>
                <a:srgbClr val="E4E5B8"/>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85" name="Google Shape;285;p3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What Dimitrov Tells Us To Do</a:t>
            </a:r>
            <a:endParaRPr sz="5200">
              <a:solidFill>
                <a:srgbClr val="E4E5B8"/>
              </a:solidFill>
              <a:latin typeface="Georgia"/>
              <a:ea typeface="Georgia"/>
              <a:cs typeface="Georgia"/>
              <a:sym typeface="Georgia"/>
            </a:endParaRPr>
          </a:p>
        </p:txBody>
      </p:sp>
      <p:pic>
        <p:nvPicPr>
          <p:cNvPr id="291" name="Google Shape;291;p37"/>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298" name="Google Shape;298;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99" name="Google Shape;299;p38"/>
          <p:cNvSpPr txBox="1"/>
          <p:nvPr>
            <p:ph type="title"/>
          </p:nvPr>
        </p:nvSpPr>
        <p:spPr>
          <a:xfrm>
            <a:off x="406550" y="1025375"/>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Fascist Offensive and the Tasks of the</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Communist International</a:t>
            </a:r>
            <a:endParaRPr>
              <a:solidFill>
                <a:srgbClr val="E4E5B8"/>
              </a:solidFill>
              <a:latin typeface="Georgia"/>
              <a:ea typeface="Georgia"/>
              <a:cs typeface="Georgia"/>
              <a:sym typeface="Georgia"/>
            </a:endParaRPr>
          </a:p>
        </p:txBody>
      </p:sp>
      <p:sp>
        <p:nvSpPr>
          <p:cNvPr id="300" name="Google Shape;300;p38"/>
          <p:cNvSpPr txBox="1"/>
          <p:nvPr/>
        </p:nvSpPr>
        <p:spPr>
          <a:xfrm>
            <a:off x="406550" y="1786450"/>
            <a:ext cx="6324300" cy="3193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Georgi Dimitrov was born in 1882 in Kovachevtsi in the Principality of Bulgaria. They later moved to Sofia, the capitol and largest city in Bulgaria. His brother joined the Bolsheviks, but was exiled by the Tsarist Empire to Siberia, where he died. Another brother was a trade unionist who died in the First Balkan War. Despite this, he became a tarde unionist and got involved in the Bulgarian labor movement, and then joined the Bulgarian Social Democratic Worker’s Party, which became the Bulgarian Communist Party in 1919 with the Bolshevik Revolution.</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By 1932, he was given lead over the Central European section of the Comintern. At this point, European fascism was almost in full swing. In 1934, Joseph Stalin gave him lead over the Comintern and tasked him with promoting the United Front in Europe, which he did. In August 1935, he gave his Tasks of the Communist International [</a:t>
            </a:r>
            <a:r>
              <a:rPr lang="en" sz="1150">
                <a:solidFill>
                  <a:srgbClr val="E4E5B8"/>
                </a:solidFill>
                <a:latin typeface="Georgia"/>
                <a:ea typeface="Georgia"/>
                <a:cs typeface="Georgia"/>
                <a:sym typeface="Georgia"/>
              </a:rPr>
              <a:t>against</a:t>
            </a:r>
            <a:r>
              <a:rPr lang="en" sz="1150">
                <a:solidFill>
                  <a:srgbClr val="E4E5B8"/>
                </a:solidFill>
                <a:latin typeface="Georgia"/>
                <a:ea typeface="Georgia"/>
                <a:cs typeface="Georgia"/>
                <a:sym typeface="Georgia"/>
              </a:rPr>
              <a:t> the Fascist Offensive] at the 7th Comintern Congress. He stayed as head of the comintern until it was dissolved in 1943 in the midst of World War 2 and cooperation with the Allied powers. His United Front tactics and leadership of the comintern was integral in defeating the first wave of fascism in the world, and </a:t>
            </a:r>
            <a:r>
              <a:rPr b="1" lang="en" sz="1150">
                <a:solidFill>
                  <a:srgbClr val="E4E5B8"/>
                </a:solidFill>
                <a:latin typeface="Georgia"/>
                <a:ea typeface="Georgia"/>
                <a:cs typeface="Georgia"/>
                <a:sym typeface="Georgia"/>
              </a:rPr>
              <a:t>thus is why we go to him on the question of how to deal with fascism today.</a:t>
            </a:r>
            <a:endParaRPr b="1"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p:txBody>
      </p:sp>
      <p:sp>
        <p:nvSpPr>
          <p:cNvPr id="301" name="Google Shape;301;p38"/>
          <p:cNvSpPr txBox="1"/>
          <p:nvPr/>
        </p:nvSpPr>
        <p:spPr>
          <a:xfrm>
            <a:off x="7326450" y="2729613"/>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Georgi Dimitrov</a:t>
            </a:r>
            <a:endParaRPr sz="800">
              <a:solidFill>
                <a:srgbClr val="E4E5B8"/>
              </a:solidFill>
              <a:latin typeface="Georgia"/>
              <a:ea typeface="Georgia"/>
              <a:cs typeface="Georgia"/>
              <a:sym typeface="Georgia"/>
            </a:endParaRPr>
          </a:p>
        </p:txBody>
      </p:sp>
      <p:sp>
        <p:nvSpPr>
          <p:cNvPr id="302" name="Google Shape;302;p38"/>
          <p:cNvSpPr txBox="1"/>
          <p:nvPr/>
        </p:nvSpPr>
        <p:spPr>
          <a:xfrm>
            <a:off x="6730850" y="4459800"/>
            <a:ext cx="250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Book available at newoutlookpublishers.store</a:t>
            </a:r>
            <a:endParaRPr sz="800">
              <a:solidFill>
                <a:srgbClr val="E4E5B8"/>
              </a:solidFill>
              <a:latin typeface="Georgia"/>
              <a:ea typeface="Georgia"/>
              <a:cs typeface="Georgia"/>
              <a:sym typeface="Georgia"/>
            </a:endParaRPr>
          </a:p>
        </p:txBody>
      </p:sp>
      <p:pic>
        <p:nvPicPr>
          <p:cNvPr id="303" name="Google Shape;303;p38"/>
          <p:cNvPicPr preferRelativeResize="0"/>
          <p:nvPr/>
        </p:nvPicPr>
        <p:blipFill>
          <a:blip r:embed="rId4">
            <a:alphaModFix/>
          </a:blip>
          <a:stretch>
            <a:fillRect/>
          </a:stretch>
        </p:blipFill>
        <p:spPr>
          <a:xfrm>
            <a:off x="7200188" y="2966475"/>
            <a:ext cx="1175275" cy="1536776"/>
          </a:xfrm>
          <a:prstGeom prst="rect">
            <a:avLst/>
          </a:prstGeom>
          <a:noFill/>
          <a:ln>
            <a:noFill/>
          </a:ln>
        </p:spPr>
      </p:pic>
      <p:pic>
        <p:nvPicPr>
          <p:cNvPr id="304" name="Google Shape;304;p38"/>
          <p:cNvPicPr preferRelativeResize="0"/>
          <p:nvPr/>
        </p:nvPicPr>
        <p:blipFill rotWithShape="1">
          <a:blip r:embed="rId5">
            <a:alphaModFix/>
          </a:blip>
          <a:srcRect b="24087" l="0" r="0" t="0"/>
          <a:stretch/>
        </p:blipFill>
        <p:spPr>
          <a:xfrm>
            <a:off x="7002475" y="1192849"/>
            <a:ext cx="1570715" cy="1536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08" name="Shape 308"/>
        <p:cNvGrpSpPr/>
        <p:nvPr/>
      </p:nvGrpSpPr>
      <p:grpSpPr>
        <a:xfrm>
          <a:off x="0" y="0"/>
          <a:ext cx="0" cy="0"/>
          <a:chOff x="0" y="0"/>
          <a:chExt cx="0" cy="0"/>
        </a:xfrm>
      </p:grpSpPr>
      <p:pic>
        <p:nvPicPr>
          <p:cNvPr id="309" name="Google Shape;309;p3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10" name="Google Shape;310;p39"/>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11" name="Google Shape;311;p39"/>
          <p:cNvPicPr preferRelativeResize="0"/>
          <p:nvPr/>
        </p:nvPicPr>
        <p:blipFill>
          <a:blip r:embed="rId5">
            <a:alphaModFix/>
          </a:blip>
          <a:stretch>
            <a:fillRect/>
          </a:stretch>
        </p:blipFill>
        <p:spPr>
          <a:xfrm>
            <a:off x="4572000" y="931320"/>
            <a:ext cx="4572000" cy="32808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15" name="Shape 315"/>
        <p:cNvGrpSpPr/>
        <p:nvPr/>
      </p:nvGrpSpPr>
      <p:grpSpPr>
        <a:xfrm>
          <a:off x="0" y="0"/>
          <a:ext cx="0" cy="0"/>
          <a:chOff x="0" y="0"/>
          <a:chExt cx="0" cy="0"/>
        </a:xfrm>
      </p:grpSpPr>
      <p:pic>
        <p:nvPicPr>
          <p:cNvPr id="316" name="Google Shape;316;p40"/>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17" name="Google Shape;317;p40"/>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18" name="Google Shape;318;p40"/>
          <p:cNvPicPr preferRelativeResize="0"/>
          <p:nvPr/>
        </p:nvPicPr>
        <p:blipFill>
          <a:blip r:embed="rId5">
            <a:alphaModFix/>
          </a:blip>
          <a:stretch>
            <a:fillRect/>
          </a:stretch>
        </p:blipFill>
        <p:spPr>
          <a:xfrm>
            <a:off x="4572000" y="399188"/>
            <a:ext cx="4572000" cy="41778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22" name="Shape 322"/>
        <p:cNvGrpSpPr/>
        <p:nvPr/>
      </p:nvGrpSpPr>
      <p:grpSpPr>
        <a:xfrm>
          <a:off x="0" y="0"/>
          <a:ext cx="0" cy="0"/>
          <a:chOff x="0" y="0"/>
          <a:chExt cx="0" cy="0"/>
        </a:xfrm>
      </p:grpSpPr>
      <p:pic>
        <p:nvPicPr>
          <p:cNvPr id="323" name="Google Shape;323;p41"/>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24" name="Google Shape;324;p41"/>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25" name="Google Shape;325;p41"/>
          <p:cNvPicPr preferRelativeResize="0"/>
          <p:nvPr/>
        </p:nvPicPr>
        <p:blipFill>
          <a:blip r:embed="rId5">
            <a:alphaModFix/>
          </a:blip>
          <a:stretch>
            <a:fillRect/>
          </a:stretch>
        </p:blipFill>
        <p:spPr>
          <a:xfrm>
            <a:off x="4572000" y="531794"/>
            <a:ext cx="4572000" cy="4079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7500" lnSpcReduction="20000"/>
          </a:bodyPr>
          <a:lstStyle/>
          <a:p>
            <a:pPr indent="-317182" lvl="0" marL="457200" rtl="0" algn="l">
              <a:spcBef>
                <a:spcPts val="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Examining fascism as it stands in the present day in different countries in Europe, Asia and South America.</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17182"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Examining fascist movements nowadays in the United States, and where they stand in regards to gaining power.</a:t>
            </a:r>
            <a:endParaRPr>
              <a:solidFill>
                <a:srgbClr val="E4E5B8"/>
              </a:solidFill>
              <a:latin typeface="Georgia"/>
              <a:ea typeface="Georgia"/>
              <a:cs typeface="Georgia"/>
              <a:sym typeface="Georgia"/>
            </a:endParaRPr>
          </a:p>
          <a:p>
            <a:pPr indent="0" lvl="0" marL="0" rtl="0" algn="l">
              <a:spcBef>
                <a:spcPts val="1200"/>
              </a:spcBef>
              <a:spcAft>
                <a:spcPts val="0"/>
              </a:spcAft>
              <a:buNone/>
            </a:pPr>
            <a:r>
              <a:t/>
            </a:r>
            <a:endParaRPr>
              <a:solidFill>
                <a:srgbClr val="E4E5B8"/>
              </a:solidFill>
              <a:latin typeface="Georgia"/>
              <a:ea typeface="Georgia"/>
              <a:cs typeface="Georgia"/>
              <a:sym typeface="Georgia"/>
            </a:endParaRPr>
          </a:p>
          <a:p>
            <a:pPr indent="-317182"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Reading from Dimitrov’s “The Fascist Offensive and the Tasks of the Communist International” to understand what we must do as Communists to resist the re-emergence of fascism.</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29" name="Shape 329"/>
        <p:cNvGrpSpPr/>
        <p:nvPr/>
      </p:nvGrpSpPr>
      <p:grpSpPr>
        <a:xfrm>
          <a:off x="0" y="0"/>
          <a:ext cx="0" cy="0"/>
          <a:chOff x="0" y="0"/>
          <a:chExt cx="0" cy="0"/>
        </a:xfrm>
      </p:grpSpPr>
      <p:pic>
        <p:nvPicPr>
          <p:cNvPr id="330" name="Google Shape;330;p42"/>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31" name="Google Shape;331;p42"/>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32" name="Google Shape;332;p42"/>
          <p:cNvPicPr preferRelativeResize="0"/>
          <p:nvPr/>
        </p:nvPicPr>
        <p:blipFill>
          <a:blip r:embed="rId5">
            <a:alphaModFix/>
          </a:blip>
          <a:stretch>
            <a:fillRect/>
          </a:stretch>
        </p:blipFill>
        <p:spPr>
          <a:xfrm>
            <a:off x="4572000" y="531312"/>
            <a:ext cx="4572000" cy="40808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36" name="Shape 336"/>
        <p:cNvGrpSpPr/>
        <p:nvPr/>
      </p:nvGrpSpPr>
      <p:grpSpPr>
        <a:xfrm>
          <a:off x="0" y="0"/>
          <a:ext cx="0" cy="0"/>
          <a:chOff x="0" y="0"/>
          <a:chExt cx="0" cy="0"/>
        </a:xfrm>
      </p:grpSpPr>
      <p:pic>
        <p:nvPicPr>
          <p:cNvPr id="337" name="Google Shape;337;p43"/>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38" name="Google Shape;338;p43"/>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39" name="Google Shape;339;p43"/>
          <p:cNvPicPr preferRelativeResize="0"/>
          <p:nvPr/>
        </p:nvPicPr>
        <p:blipFill>
          <a:blip r:embed="rId5">
            <a:alphaModFix/>
          </a:blip>
          <a:stretch>
            <a:fillRect/>
          </a:stretch>
        </p:blipFill>
        <p:spPr>
          <a:xfrm>
            <a:off x="4572000" y="1198131"/>
            <a:ext cx="4572000" cy="23217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43" name="Shape 343"/>
        <p:cNvGrpSpPr/>
        <p:nvPr/>
      </p:nvGrpSpPr>
      <p:grpSpPr>
        <a:xfrm>
          <a:off x="0" y="0"/>
          <a:ext cx="0" cy="0"/>
          <a:chOff x="0" y="0"/>
          <a:chExt cx="0" cy="0"/>
        </a:xfrm>
      </p:grpSpPr>
      <p:pic>
        <p:nvPicPr>
          <p:cNvPr id="344" name="Google Shape;344;p44"/>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45" name="Google Shape;345;p44"/>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46" name="Google Shape;346;p44"/>
          <p:cNvPicPr preferRelativeResize="0"/>
          <p:nvPr/>
        </p:nvPicPr>
        <p:blipFill>
          <a:blip r:embed="rId5">
            <a:alphaModFix/>
          </a:blip>
          <a:stretch>
            <a:fillRect/>
          </a:stretch>
        </p:blipFill>
        <p:spPr>
          <a:xfrm>
            <a:off x="4572000" y="1519249"/>
            <a:ext cx="4572001" cy="19929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50" name="Shape 350"/>
        <p:cNvGrpSpPr/>
        <p:nvPr/>
      </p:nvGrpSpPr>
      <p:grpSpPr>
        <a:xfrm>
          <a:off x="0" y="0"/>
          <a:ext cx="0" cy="0"/>
          <a:chOff x="0" y="0"/>
          <a:chExt cx="0" cy="0"/>
        </a:xfrm>
      </p:grpSpPr>
      <p:pic>
        <p:nvPicPr>
          <p:cNvPr id="351" name="Google Shape;351;p4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52" name="Google Shape;352;p45"/>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53" name="Google Shape;353;p45"/>
          <p:cNvPicPr preferRelativeResize="0"/>
          <p:nvPr/>
        </p:nvPicPr>
        <p:blipFill>
          <a:blip r:embed="rId5">
            <a:alphaModFix/>
          </a:blip>
          <a:stretch>
            <a:fillRect/>
          </a:stretch>
        </p:blipFill>
        <p:spPr>
          <a:xfrm>
            <a:off x="4572000" y="883825"/>
            <a:ext cx="4572000" cy="33758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57" name="Shape 357"/>
        <p:cNvGrpSpPr/>
        <p:nvPr/>
      </p:nvGrpSpPr>
      <p:grpSpPr>
        <a:xfrm>
          <a:off x="0" y="0"/>
          <a:ext cx="0" cy="0"/>
          <a:chOff x="0" y="0"/>
          <a:chExt cx="0" cy="0"/>
        </a:xfrm>
      </p:grpSpPr>
      <p:pic>
        <p:nvPicPr>
          <p:cNvPr id="358" name="Google Shape;358;p46"/>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359" name="Google Shape;359;p46"/>
          <p:cNvPicPr preferRelativeResize="0"/>
          <p:nvPr/>
        </p:nvPicPr>
        <p:blipFill>
          <a:blip r:embed="rId4">
            <a:alphaModFix/>
          </a:blip>
          <a:stretch>
            <a:fillRect/>
          </a:stretch>
        </p:blipFill>
        <p:spPr>
          <a:xfrm>
            <a:off x="1111350" y="1041250"/>
            <a:ext cx="2424276" cy="3663725"/>
          </a:xfrm>
          <a:prstGeom prst="rect">
            <a:avLst/>
          </a:prstGeom>
          <a:noFill/>
          <a:ln>
            <a:noFill/>
          </a:ln>
        </p:spPr>
      </p:pic>
      <p:pic>
        <p:nvPicPr>
          <p:cNvPr id="360" name="Google Shape;360;p46"/>
          <p:cNvPicPr preferRelativeResize="0"/>
          <p:nvPr/>
        </p:nvPicPr>
        <p:blipFill>
          <a:blip r:embed="rId5">
            <a:alphaModFix/>
          </a:blip>
          <a:stretch>
            <a:fillRect/>
          </a:stretch>
        </p:blipFill>
        <p:spPr>
          <a:xfrm>
            <a:off x="4572000" y="1264177"/>
            <a:ext cx="4572001" cy="26151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7"/>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366" name="Google Shape;366;p47"/>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373" name="Google Shape;373;p4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74" name="Google Shape;374;p48"/>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381" name="Google Shape;381;p4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82" name="Google Shape;382;p49"/>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Feb 2nd if possible.</a:t>
            </a:r>
            <a:endParaRPr sz="2500">
              <a:solidFill>
                <a:srgbClr val="E4E5B8"/>
              </a:solidFill>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389" name="Google Shape;389;p50"/>
          <p:cNvPicPr preferRelativeResize="0"/>
          <p:nvPr/>
        </p:nvPicPr>
        <p:blipFill>
          <a:blip r:embed="rId3">
            <a:alphaModFix/>
          </a:blip>
          <a:stretch>
            <a:fillRect/>
          </a:stretch>
        </p:blipFill>
        <p:spPr>
          <a:xfrm>
            <a:off x="406550" y="112500"/>
            <a:ext cx="876299" cy="876299"/>
          </a:xfrm>
          <a:prstGeom prst="rect">
            <a:avLst/>
          </a:prstGeom>
          <a:noFill/>
          <a:ln>
            <a:noFill/>
          </a:ln>
        </p:spPr>
      </p:pic>
      <p:pic>
        <p:nvPicPr>
          <p:cNvPr id="390" name="Google Shape;390;p50"/>
          <p:cNvPicPr preferRelativeResize="0"/>
          <p:nvPr/>
        </p:nvPicPr>
        <p:blipFill>
          <a:blip r:embed="rId4">
            <a:alphaModFix/>
          </a:blip>
          <a:stretch>
            <a:fillRect/>
          </a:stretch>
        </p:blipFill>
        <p:spPr>
          <a:xfrm>
            <a:off x="522000" y="1749275"/>
            <a:ext cx="1873425" cy="2831251"/>
          </a:xfrm>
          <a:prstGeom prst="rect">
            <a:avLst/>
          </a:prstGeom>
          <a:noFill/>
          <a:ln>
            <a:noFill/>
          </a:ln>
        </p:spPr>
      </p:pic>
      <p:pic>
        <p:nvPicPr>
          <p:cNvPr id="391" name="Google Shape;391;p50"/>
          <p:cNvPicPr preferRelativeResize="0"/>
          <p:nvPr/>
        </p:nvPicPr>
        <p:blipFill>
          <a:blip r:embed="rId5">
            <a:alphaModFix/>
          </a:blip>
          <a:stretch>
            <a:fillRect/>
          </a:stretch>
        </p:blipFill>
        <p:spPr>
          <a:xfrm>
            <a:off x="2589650" y="1735978"/>
            <a:ext cx="1873425" cy="2844547"/>
          </a:xfrm>
          <a:prstGeom prst="rect">
            <a:avLst/>
          </a:prstGeom>
          <a:noFill/>
          <a:ln>
            <a:noFill/>
          </a:ln>
        </p:spPr>
      </p:pic>
      <p:pic>
        <p:nvPicPr>
          <p:cNvPr id="392" name="Google Shape;392;p50"/>
          <p:cNvPicPr preferRelativeResize="0"/>
          <p:nvPr/>
        </p:nvPicPr>
        <p:blipFill>
          <a:blip r:embed="rId6">
            <a:alphaModFix/>
          </a:blip>
          <a:stretch>
            <a:fillRect/>
          </a:stretch>
        </p:blipFill>
        <p:spPr>
          <a:xfrm>
            <a:off x="4657300" y="1754643"/>
            <a:ext cx="1873424" cy="2819758"/>
          </a:xfrm>
          <a:prstGeom prst="rect">
            <a:avLst/>
          </a:prstGeom>
          <a:noFill/>
          <a:ln>
            <a:noFill/>
          </a:ln>
        </p:spPr>
      </p:pic>
      <p:pic>
        <p:nvPicPr>
          <p:cNvPr id="393" name="Google Shape;393;p50"/>
          <p:cNvPicPr preferRelativeResize="0"/>
          <p:nvPr/>
        </p:nvPicPr>
        <p:blipFill>
          <a:blip r:embed="rId7">
            <a:alphaModFix/>
          </a:blip>
          <a:stretch>
            <a:fillRect/>
          </a:stretch>
        </p:blipFill>
        <p:spPr>
          <a:xfrm>
            <a:off x="6724950" y="1752375"/>
            <a:ext cx="1873424" cy="2811751"/>
          </a:xfrm>
          <a:prstGeom prst="rect">
            <a:avLst/>
          </a:prstGeom>
          <a:noFill/>
          <a:ln>
            <a:noFill/>
          </a:ln>
        </p:spPr>
      </p:pic>
      <p:sp>
        <p:nvSpPr>
          <p:cNvPr id="394" name="Google Shape;394;p50"/>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Related to Class | Latest Releases</a:t>
            </a:r>
            <a:endParaRPr>
              <a:solidFill>
                <a:srgbClr val="E4E5B8"/>
              </a:solidFill>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401" name="Google Shape;401;p5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402" name="Google Shape;402;p51"/>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Last year we were attacked and sabotaged by wreckers</a:t>
            </a:r>
            <a:r>
              <a:rPr lang="en" sz="1950">
                <a:solidFill>
                  <a:srgbClr val="E4E5B8"/>
                </a:solidFill>
                <a:latin typeface="Georgia"/>
                <a:ea typeface="Georgia"/>
                <a:cs typeface="Georgia"/>
                <a:sym typeface="Georgia"/>
              </a:rPr>
              <a:t> that tried to </a:t>
            </a:r>
            <a:r>
              <a:rPr b="1" lang="en" sz="1950">
                <a:solidFill>
                  <a:srgbClr val="E4E5B8"/>
                </a:solidFill>
                <a:latin typeface="Georgia"/>
                <a:ea typeface="Georgia"/>
                <a:cs typeface="Georgia"/>
                <a:sym typeface="Georgia"/>
              </a:rPr>
              <a:t>steal the PSMLS</a:t>
            </a:r>
            <a:r>
              <a:rPr lang="en" sz="1950">
                <a:solidFill>
                  <a:srgbClr val="E4E5B8"/>
                </a:solidFill>
                <a:latin typeface="Georgia"/>
                <a:ea typeface="Georgia"/>
                <a:cs typeface="Georgia"/>
                <a:sym typeface="Georgia"/>
              </a:rPr>
              <a:t> and </a:t>
            </a:r>
            <a:r>
              <a:rPr b="1" lang="en" sz="1950">
                <a:solidFill>
                  <a:srgbClr val="E4E5B8"/>
                </a:solidFill>
                <a:latin typeface="Georgia"/>
                <a:ea typeface="Georgia"/>
                <a:cs typeface="Georgia"/>
                <a:sym typeface="Georgia"/>
              </a:rPr>
              <a:t>destroy the PCUSA</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They failed</a:t>
            </a:r>
            <a:r>
              <a:rPr lang="en" sz="1950">
                <a:solidFill>
                  <a:srgbClr val="E4E5B8"/>
                </a:solidFill>
                <a:latin typeface="Georgia"/>
                <a:ea typeface="Georgia"/>
                <a:cs typeface="Georgia"/>
                <a:sym typeface="Georgia"/>
              </a:rPr>
              <a:t>, but they </a:t>
            </a:r>
            <a:r>
              <a:rPr b="1" lang="en" sz="1950">
                <a:solidFill>
                  <a:srgbClr val="E4E5B8"/>
                </a:solidFill>
                <a:latin typeface="Georgia"/>
                <a:ea typeface="Georgia"/>
                <a:cs typeface="Georgia"/>
                <a:sym typeface="Georgia"/>
              </a:rPr>
              <a:t>will be held accountable</a:t>
            </a:r>
            <a:r>
              <a:rPr lang="en"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To donate, go to </a:t>
            </a:r>
            <a:r>
              <a:rPr b="1" lang="en" sz="1950" u="sng">
                <a:solidFill>
                  <a:srgbClr val="E4E5B8"/>
                </a:solidFill>
                <a:latin typeface="Georgia"/>
                <a:ea typeface="Georgia"/>
                <a:cs typeface="Georgia"/>
                <a:sym typeface="Georgia"/>
              </a:rPr>
              <a:t>partyofcommunistsusa.net/donations/</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 sz="1950" u="sng">
                <a:solidFill>
                  <a:srgbClr val="E4E5B8"/>
                </a:solidFill>
                <a:latin typeface="Georgia"/>
                <a:ea typeface="Georgia"/>
                <a:cs typeface="Georgia"/>
                <a:sym typeface="Georgia"/>
              </a:rPr>
              <a:t>will</a:t>
            </a:r>
            <a:r>
              <a:rPr lang="en"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Preface: Fascism in the Last Century</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5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408" name="Google Shape;408;p5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nd the saga begins...&#10;&#10;My channel is dedicated to anthems, hymns and patriotic songs, here is the link to our discord server: https://discord.gg/Vw5SgNDuVV" id="409" name="Google Shape;409;p52" title="&quot;Song of The United Front&quot; - Einheitsfrontlied in English">
            <a:hlinkClick r:id="rId4"/>
          </p:cNvPr>
          <p:cNvPicPr preferRelativeResize="0"/>
          <p:nvPr/>
        </p:nvPicPr>
        <p:blipFill>
          <a:blip r:embed="rId5">
            <a:alphaModFix/>
          </a:blip>
          <a:stretch>
            <a:fillRect/>
          </a:stretch>
        </p:blipFill>
        <p:spPr>
          <a:xfrm>
            <a:off x="1645925" y="1089200"/>
            <a:ext cx="5869500" cy="3475125"/>
          </a:xfrm>
          <a:prstGeom prst="rect">
            <a:avLst/>
          </a:prstGeom>
          <a:noFill/>
          <a:ln>
            <a:noFill/>
          </a:ln>
        </p:spPr>
      </p:pic>
      <p:sp>
        <p:nvSpPr>
          <p:cNvPr id="410" name="Google Shape;410;p52"/>
          <p:cNvSpPr txBox="1"/>
          <p:nvPr/>
        </p:nvSpPr>
        <p:spPr>
          <a:xfrm>
            <a:off x="2244750" y="4564325"/>
            <a:ext cx="4654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a:solidFill>
                  <a:srgbClr val="E4E5B8"/>
                </a:solidFill>
                <a:latin typeface="Georgia"/>
                <a:ea typeface="Georgia"/>
                <a:cs typeface="Georgia"/>
                <a:sym typeface="Georgia"/>
              </a:rPr>
              <a:t>Einheitsfrontlied - Song of the United Front</a:t>
            </a:r>
            <a:endParaRPr b="1"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5" name="Google Shape;85;p17"/>
          <p:cNvSpPr txBox="1"/>
          <p:nvPr>
            <p:ph type="title"/>
          </p:nvPr>
        </p:nvSpPr>
        <p:spPr>
          <a:xfrm>
            <a:off x="406550" y="9887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Preface</a:t>
            </a:r>
            <a:endParaRPr>
              <a:solidFill>
                <a:srgbClr val="E4E5B8"/>
              </a:solidFill>
              <a:latin typeface="Georgia"/>
              <a:ea typeface="Georgia"/>
              <a:cs typeface="Georgia"/>
              <a:sym typeface="Georgia"/>
            </a:endParaRPr>
          </a:p>
        </p:txBody>
      </p:sp>
      <p:sp>
        <p:nvSpPr>
          <p:cNvPr id="86" name="Google Shape;86;p17"/>
          <p:cNvSpPr txBox="1"/>
          <p:nvPr/>
        </p:nvSpPr>
        <p:spPr>
          <a:xfrm>
            <a:off x="442500" y="1323525"/>
            <a:ext cx="8259000" cy="35865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300">
                <a:solidFill>
                  <a:srgbClr val="E4E5B8"/>
                </a:solidFill>
                <a:latin typeface="Georgia"/>
                <a:ea typeface="Georgia"/>
                <a:cs typeface="Georgia"/>
                <a:sym typeface="Georgia"/>
              </a:rPr>
              <a:t>Fascism emerged as a major force in world politics in the 1920’s following World War 1 and the Bolshevik Revolution. The same force whom’s contradictions gave rise to socialism gave rise to fascism - imperialism.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The Treaty of Versailles and other post-war constructs dealt countries like Germany and Italy an economic blow that ravaged the working class of those countries. Unfortunately, due to many issues both inside and outside the socialist movements of those countries, the socialists failed to do in those countries what they had done in Russia in 1917.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The Fascists, whom in some cases used the word “socialist” to describe themselves, grew and used </a:t>
            </a:r>
            <a:r>
              <a:rPr b="1" lang="en" sz="1300">
                <a:solidFill>
                  <a:srgbClr val="E4E5B8"/>
                </a:solidFill>
                <a:latin typeface="Georgia"/>
                <a:ea typeface="Georgia"/>
                <a:cs typeface="Georgia"/>
                <a:sym typeface="Georgia"/>
              </a:rPr>
              <a:t>nationalism and scapegoating </a:t>
            </a:r>
            <a:r>
              <a:rPr lang="en" sz="1300">
                <a:solidFill>
                  <a:srgbClr val="E4E5B8"/>
                </a:solidFill>
                <a:latin typeface="Georgia"/>
                <a:ea typeface="Georgia"/>
                <a:cs typeface="Georgia"/>
                <a:sym typeface="Georgia"/>
              </a:rPr>
              <a:t>of groups of oppressed peoples and leftists, rather than class struggle, to gain support from the working class. At the same time, they used </a:t>
            </a:r>
            <a:r>
              <a:rPr b="1" lang="en" sz="1300">
                <a:solidFill>
                  <a:srgbClr val="E4E5B8"/>
                </a:solidFill>
                <a:latin typeface="Georgia"/>
                <a:ea typeface="Georgia"/>
                <a:cs typeface="Georgia"/>
                <a:sym typeface="Georgia"/>
              </a:rPr>
              <a:t>ruthless terrorism and political sabotage</a:t>
            </a:r>
            <a:r>
              <a:rPr lang="en" sz="1300">
                <a:solidFill>
                  <a:srgbClr val="E4E5B8"/>
                </a:solidFill>
                <a:latin typeface="Georgia"/>
                <a:ea typeface="Georgia"/>
                <a:cs typeface="Georgia"/>
                <a:sym typeface="Georgia"/>
              </a:rPr>
              <a:t> against the socialist and progressive-liberal forces to suppress their opposition.</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They quickly </a:t>
            </a:r>
            <a:r>
              <a:rPr b="1" lang="en" sz="1300">
                <a:solidFill>
                  <a:srgbClr val="E4E5B8"/>
                </a:solidFill>
                <a:latin typeface="Georgia"/>
                <a:ea typeface="Georgia"/>
                <a:cs typeface="Georgia"/>
                <a:sym typeface="Georgia"/>
              </a:rPr>
              <a:t>grew in power, wiped out opposition and gained state power</a:t>
            </a:r>
            <a:r>
              <a:rPr lang="en" sz="1300">
                <a:solidFill>
                  <a:srgbClr val="E4E5B8"/>
                </a:solidFill>
                <a:latin typeface="Georgia"/>
                <a:ea typeface="Georgia"/>
                <a:cs typeface="Georgia"/>
                <a:sym typeface="Georgia"/>
              </a:rPr>
              <a:t>. In many cases, imperialists in the countries of the fascists </a:t>
            </a:r>
            <a:r>
              <a:rPr b="1" lang="en" sz="1300">
                <a:solidFill>
                  <a:srgbClr val="E4E5B8"/>
                </a:solidFill>
                <a:latin typeface="Georgia"/>
                <a:ea typeface="Georgia"/>
                <a:cs typeface="Georgia"/>
                <a:sym typeface="Georgia"/>
              </a:rPr>
              <a:t>handed them this power</a:t>
            </a:r>
            <a:r>
              <a:rPr lang="en" sz="1300">
                <a:solidFill>
                  <a:srgbClr val="E4E5B8"/>
                </a:solidFill>
                <a:latin typeface="Georgia"/>
                <a:ea typeface="Georgia"/>
                <a:cs typeface="Georgia"/>
                <a:sym typeface="Georgia"/>
              </a:rPr>
              <a:t>, and neighboring imperialists </a:t>
            </a:r>
            <a:r>
              <a:rPr b="1" lang="en" sz="1300">
                <a:solidFill>
                  <a:srgbClr val="E4E5B8"/>
                </a:solidFill>
                <a:latin typeface="Georgia"/>
                <a:ea typeface="Georgia"/>
                <a:cs typeface="Georgia"/>
                <a:sym typeface="Georgia"/>
              </a:rPr>
              <a:t>appeased them…</a:t>
            </a:r>
            <a:endParaRPr b="1" sz="1300">
              <a:solidFill>
                <a:srgbClr val="E4E5B8"/>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93" name="Google Shape;93;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4" name="Google Shape;94;p18"/>
          <p:cNvSpPr txBox="1"/>
          <p:nvPr>
            <p:ph type="title"/>
          </p:nvPr>
        </p:nvSpPr>
        <p:spPr>
          <a:xfrm>
            <a:off x="406550" y="103183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Preface</a:t>
            </a:r>
            <a:endParaRPr>
              <a:solidFill>
                <a:srgbClr val="E4E5B8"/>
              </a:solidFill>
              <a:latin typeface="Georgia"/>
              <a:ea typeface="Georgia"/>
              <a:cs typeface="Georgia"/>
              <a:sym typeface="Georgia"/>
            </a:endParaRPr>
          </a:p>
        </p:txBody>
      </p:sp>
      <p:sp>
        <p:nvSpPr>
          <p:cNvPr id="95" name="Google Shape;95;p18"/>
          <p:cNvSpPr txBox="1"/>
          <p:nvPr/>
        </p:nvSpPr>
        <p:spPr>
          <a:xfrm>
            <a:off x="406550" y="1407150"/>
            <a:ext cx="5351400" cy="3417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rgbClr val="E4E5B8"/>
                </a:solidFill>
                <a:latin typeface="Georgia"/>
                <a:ea typeface="Georgia"/>
                <a:cs typeface="Georgia"/>
                <a:sym typeface="Georgia"/>
              </a:rPr>
              <a:t>In the 1930’s and 1940’s, the world saw the terrifying brutality of fascism during the fascist onslaught that was </a:t>
            </a:r>
            <a:r>
              <a:rPr b="1" lang="en">
                <a:solidFill>
                  <a:srgbClr val="E4E5B8"/>
                </a:solidFill>
                <a:latin typeface="Georgia"/>
                <a:ea typeface="Georgia"/>
                <a:cs typeface="Georgia"/>
                <a:sym typeface="Georgia"/>
              </a:rPr>
              <a:t>WW2</a:t>
            </a:r>
            <a:r>
              <a:rPr lang="en">
                <a:solidFill>
                  <a:srgbClr val="E4E5B8"/>
                </a:solidFill>
                <a:latin typeface="Georgia"/>
                <a:ea typeface="Georgia"/>
                <a:cs typeface="Georgia"/>
                <a:sym typeface="Georgia"/>
              </a:rPr>
              <a:t>. The fascists of </a:t>
            </a:r>
            <a:r>
              <a:rPr b="1" lang="en">
                <a:solidFill>
                  <a:srgbClr val="E4E5B8"/>
                </a:solidFill>
                <a:latin typeface="Georgia"/>
                <a:ea typeface="Georgia"/>
                <a:cs typeface="Georgia"/>
                <a:sym typeface="Georgia"/>
              </a:rPr>
              <a:t>Nazi Germany, Fascist Italy, Imperial Japan, Vichy France</a:t>
            </a:r>
            <a:r>
              <a:rPr lang="en">
                <a:solidFill>
                  <a:srgbClr val="E4E5B8"/>
                </a:solidFill>
                <a:latin typeface="Georgia"/>
                <a:ea typeface="Georgia"/>
                <a:cs typeface="Georgia"/>
                <a:sym typeface="Georgia"/>
              </a:rPr>
              <a:t> and more unleashed their violence on the people’s of </a:t>
            </a:r>
            <a:r>
              <a:rPr b="1" lang="en">
                <a:solidFill>
                  <a:srgbClr val="E4E5B8"/>
                </a:solidFill>
                <a:latin typeface="Georgia"/>
                <a:ea typeface="Georgia"/>
                <a:cs typeface="Georgia"/>
                <a:sym typeface="Georgia"/>
              </a:rPr>
              <a:t>Europe, Asia and Africa</a:t>
            </a:r>
            <a:r>
              <a:rPr lang="en">
                <a:solidFill>
                  <a:srgbClr val="E4E5B8"/>
                </a:solidFill>
                <a:latin typeface="Georgia"/>
                <a:ea typeface="Georgia"/>
                <a:cs typeface="Georgia"/>
                <a:sym typeface="Georgia"/>
              </a:rPr>
              <a:t>, taking anywhere between </a:t>
            </a:r>
            <a:r>
              <a:rPr b="1" lang="en">
                <a:solidFill>
                  <a:srgbClr val="E4E5B8"/>
                </a:solidFill>
                <a:latin typeface="Georgia"/>
                <a:ea typeface="Georgia"/>
                <a:cs typeface="Georgia"/>
                <a:sym typeface="Georgia"/>
              </a:rPr>
              <a:t>35-60 million lives</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Luckily for the time, the </a:t>
            </a:r>
            <a:r>
              <a:rPr b="1" lang="en">
                <a:solidFill>
                  <a:srgbClr val="E4E5B8"/>
                </a:solidFill>
                <a:latin typeface="Georgia"/>
                <a:ea typeface="Georgia"/>
                <a:cs typeface="Georgia"/>
                <a:sym typeface="Georgia"/>
              </a:rPr>
              <a:t>Axis Powers</a:t>
            </a:r>
            <a:r>
              <a:rPr lang="en">
                <a:solidFill>
                  <a:srgbClr val="E4E5B8"/>
                </a:solidFill>
                <a:latin typeface="Georgia"/>
                <a:ea typeface="Georgia"/>
                <a:cs typeface="Georgia"/>
                <a:sym typeface="Georgia"/>
              </a:rPr>
              <a:t> (the fascist alliance of WW2) </a:t>
            </a:r>
            <a:r>
              <a:rPr b="1" lang="en">
                <a:solidFill>
                  <a:srgbClr val="E4E5B8"/>
                </a:solidFill>
                <a:latin typeface="Georgia"/>
                <a:ea typeface="Georgia"/>
                <a:cs typeface="Georgia"/>
                <a:sym typeface="Georgia"/>
              </a:rPr>
              <a:t>were defeated in 1945</a:t>
            </a:r>
            <a:r>
              <a:rPr lang="en">
                <a:solidFill>
                  <a:srgbClr val="E4E5B8"/>
                </a:solidFill>
                <a:latin typeface="Georgia"/>
                <a:ea typeface="Georgia"/>
                <a:cs typeface="Georgia"/>
                <a:sym typeface="Georgia"/>
              </a:rPr>
              <a:t>, primarily due to the USSR’s monumental fight for their existence in what they call </a:t>
            </a:r>
            <a:r>
              <a:rPr b="1" lang="en">
                <a:solidFill>
                  <a:srgbClr val="E4E5B8"/>
                </a:solidFill>
                <a:latin typeface="Georgia"/>
                <a:ea typeface="Georgia"/>
                <a:cs typeface="Georgia"/>
                <a:sym typeface="Georgia"/>
              </a:rPr>
              <a:t>“The Great Patriotic War”</a:t>
            </a:r>
            <a:r>
              <a:rPr lang="en">
                <a:solidFill>
                  <a:srgbClr val="E4E5B8"/>
                </a:solidFill>
                <a:latin typeface="Georgia"/>
                <a:ea typeface="Georgia"/>
                <a:cs typeface="Georgia"/>
                <a:sym typeface="Georgia"/>
              </a:rPr>
              <a:t> that took over</a:t>
            </a:r>
            <a:r>
              <a:rPr b="1" lang="en">
                <a:solidFill>
                  <a:srgbClr val="E4E5B8"/>
                </a:solidFill>
                <a:latin typeface="Georgia"/>
                <a:ea typeface="Georgia"/>
                <a:cs typeface="Georgia"/>
                <a:sym typeface="Georgia"/>
              </a:rPr>
              <a:t> 20 million Soviet lives</a:t>
            </a:r>
            <a:r>
              <a:rPr lang="en">
                <a:solidFill>
                  <a:srgbClr val="E4E5B8"/>
                </a:solidFill>
                <a:latin typeface="Georgia"/>
                <a:ea typeface="Georgia"/>
                <a:cs typeface="Georgia"/>
                <a:sym typeface="Georgia"/>
              </a:rPr>
              <a:t>, but also due in part to the fighting of the other </a:t>
            </a:r>
            <a:r>
              <a:rPr b="1" lang="en">
                <a:solidFill>
                  <a:srgbClr val="E4E5B8"/>
                </a:solidFill>
                <a:latin typeface="Georgia"/>
                <a:ea typeface="Georgia"/>
                <a:cs typeface="Georgia"/>
                <a:sym typeface="Georgia"/>
              </a:rPr>
              <a:t>Allied Powers </a:t>
            </a:r>
            <a:r>
              <a:rPr lang="en">
                <a:solidFill>
                  <a:srgbClr val="E4E5B8"/>
                </a:solidFill>
                <a:latin typeface="Georgia"/>
                <a:ea typeface="Georgia"/>
                <a:cs typeface="Georgia"/>
                <a:sym typeface="Georgia"/>
              </a:rPr>
              <a:t>(the anti-fascist alliance of WW2) as well as </a:t>
            </a:r>
            <a:r>
              <a:rPr b="1" lang="en">
                <a:solidFill>
                  <a:srgbClr val="E4E5B8"/>
                </a:solidFill>
                <a:latin typeface="Georgia"/>
                <a:ea typeface="Georgia"/>
                <a:cs typeface="Georgia"/>
                <a:sym typeface="Georgia"/>
              </a:rPr>
              <a:t>millions of partisan fighters from several countries</a:t>
            </a:r>
            <a:r>
              <a:rPr lang="en">
                <a:solidFill>
                  <a:srgbClr val="E4E5B8"/>
                </a:solidFill>
                <a:latin typeface="Georgia"/>
                <a:ea typeface="Georgia"/>
                <a:cs typeface="Georgia"/>
                <a:sym typeface="Georgia"/>
              </a:rPr>
              <a:t>.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Fascism did not go extinct, however…</a:t>
            </a:r>
            <a:endParaRPr>
              <a:solidFill>
                <a:srgbClr val="E4E5B8"/>
              </a:solidFill>
              <a:latin typeface="Georgia"/>
              <a:ea typeface="Georgia"/>
              <a:cs typeface="Georgia"/>
              <a:sym typeface="Georgia"/>
            </a:endParaRPr>
          </a:p>
        </p:txBody>
      </p:sp>
      <p:pic>
        <p:nvPicPr>
          <p:cNvPr id="96" name="Google Shape;96;p18"/>
          <p:cNvPicPr preferRelativeResize="0"/>
          <p:nvPr/>
        </p:nvPicPr>
        <p:blipFill rotWithShape="1">
          <a:blip r:embed="rId4">
            <a:alphaModFix/>
          </a:blip>
          <a:srcRect b="0" l="10313" r="31151" t="0"/>
          <a:stretch/>
        </p:blipFill>
        <p:spPr>
          <a:xfrm>
            <a:off x="7494775" y="2862725"/>
            <a:ext cx="1413050" cy="1873925"/>
          </a:xfrm>
          <a:prstGeom prst="rect">
            <a:avLst/>
          </a:prstGeom>
          <a:noFill/>
          <a:ln>
            <a:noFill/>
          </a:ln>
        </p:spPr>
      </p:pic>
      <p:pic>
        <p:nvPicPr>
          <p:cNvPr id="97" name="Google Shape;97;p18"/>
          <p:cNvPicPr preferRelativeResize="0"/>
          <p:nvPr/>
        </p:nvPicPr>
        <p:blipFill rotWithShape="1">
          <a:blip r:embed="rId5">
            <a:alphaModFix/>
          </a:blip>
          <a:srcRect b="0" l="27886" r="21411" t="0"/>
          <a:stretch/>
        </p:blipFill>
        <p:spPr>
          <a:xfrm>
            <a:off x="6023750" y="2862725"/>
            <a:ext cx="1471022" cy="1873924"/>
          </a:xfrm>
          <a:prstGeom prst="rect">
            <a:avLst/>
          </a:prstGeom>
          <a:noFill/>
          <a:ln>
            <a:noFill/>
          </a:ln>
        </p:spPr>
      </p:pic>
      <p:pic>
        <p:nvPicPr>
          <p:cNvPr id="98" name="Google Shape;98;p18"/>
          <p:cNvPicPr preferRelativeResize="0"/>
          <p:nvPr/>
        </p:nvPicPr>
        <p:blipFill rotWithShape="1">
          <a:blip r:embed="rId6">
            <a:alphaModFix/>
          </a:blip>
          <a:srcRect b="0" l="18244" r="13981" t="0"/>
          <a:stretch/>
        </p:blipFill>
        <p:spPr>
          <a:xfrm>
            <a:off x="6023750" y="1197350"/>
            <a:ext cx="1471020" cy="1569327"/>
          </a:xfrm>
          <a:prstGeom prst="rect">
            <a:avLst/>
          </a:prstGeom>
          <a:noFill/>
          <a:ln>
            <a:noFill/>
          </a:ln>
        </p:spPr>
      </p:pic>
      <p:pic>
        <p:nvPicPr>
          <p:cNvPr id="99" name="Google Shape;99;p18"/>
          <p:cNvPicPr preferRelativeResize="0"/>
          <p:nvPr/>
        </p:nvPicPr>
        <p:blipFill>
          <a:blip r:embed="rId7">
            <a:alphaModFix/>
          </a:blip>
          <a:stretch>
            <a:fillRect/>
          </a:stretch>
        </p:blipFill>
        <p:spPr>
          <a:xfrm>
            <a:off x="7494775" y="1197350"/>
            <a:ext cx="1413050" cy="156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06" name="Google Shape;106;p1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07" name="Google Shape;107;p19"/>
          <p:cNvSpPr txBox="1"/>
          <p:nvPr>
            <p:ph type="title"/>
          </p:nvPr>
        </p:nvSpPr>
        <p:spPr>
          <a:xfrm>
            <a:off x="3333750" y="98878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Preface</a:t>
            </a:r>
            <a:endParaRPr>
              <a:solidFill>
                <a:srgbClr val="E4E5B8"/>
              </a:solidFill>
              <a:latin typeface="Georgia"/>
              <a:ea typeface="Georgia"/>
              <a:cs typeface="Georgia"/>
              <a:sym typeface="Georgia"/>
            </a:endParaRPr>
          </a:p>
        </p:txBody>
      </p:sp>
      <p:sp>
        <p:nvSpPr>
          <p:cNvPr id="108" name="Google Shape;108;p19"/>
          <p:cNvSpPr txBox="1"/>
          <p:nvPr/>
        </p:nvSpPr>
        <p:spPr>
          <a:xfrm>
            <a:off x="3333750" y="1345350"/>
            <a:ext cx="5351400" cy="3632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rgbClr val="E4E5B8"/>
                </a:solidFill>
                <a:latin typeface="Georgia"/>
                <a:ea typeface="Georgia"/>
                <a:cs typeface="Georgia"/>
                <a:sym typeface="Georgia"/>
              </a:rPr>
              <a:t>Following the Second World War, the surviving imperialist powers of the west - </a:t>
            </a:r>
            <a:r>
              <a:rPr b="1" lang="en">
                <a:solidFill>
                  <a:srgbClr val="E4E5B8"/>
                </a:solidFill>
                <a:latin typeface="Georgia"/>
                <a:ea typeface="Georgia"/>
                <a:cs typeface="Georgia"/>
                <a:sym typeface="Georgia"/>
              </a:rPr>
              <a:t>led by the United States</a:t>
            </a:r>
            <a:r>
              <a:rPr lang="en">
                <a:solidFill>
                  <a:srgbClr val="E4E5B8"/>
                </a:solidFill>
                <a:latin typeface="Georgia"/>
                <a:ea typeface="Georgia"/>
                <a:cs typeface="Georgia"/>
                <a:sym typeface="Georgia"/>
              </a:rPr>
              <a:t> - created </a:t>
            </a:r>
            <a:r>
              <a:rPr b="1" lang="en">
                <a:solidFill>
                  <a:srgbClr val="E4E5B8"/>
                </a:solidFill>
                <a:latin typeface="Georgia"/>
                <a:ea typeface="Georgia"/>
                <a:cs typeface="Georgia"/>
                <a:sym typeface="Georgia"/>
              </a:rPr>
              <a:t>NATO</a:t>
            </a:r>
            <a:r>
              <a:rPr lang="en">
                <a:solidFill>
                  <a:srgbClr val="E4E5B8"/>
                </a:solidFill>
                <a:latin typeface="Georgia"/>
                <a:ea typeface="Georgia"/>
                <a:cs typeface="Georgia"/>
                <a:sym typeface="Georgia"/>
              </a:rPr>
              <a:t> and </a:t>
            </a:r>
            <a:r>
              <a:rPr b="1" lang="en">
                <a:solidFill>
                  <a:srgbClr val="E4E5B8"/>
                </a:solidFill>
                <a:latin typeface="Georgia"/>
                <a:ea typeface="Georgia"/>
                <a:cs typeface="Georgia"/>
                <a:sym typeface="Georgia"/>
              </a:rPr>
              <a:t>resuscitated European fascism</a:t>
            </a:r>
            <a:r>
              <a:rPr lang="en">
                <a:solidFill>
                  <a:srgbClr val="E4E5B8"/>
                </a:solidFill>
                <a:latin typeface="Georgia"/>
                <a:ea typeface="Georgia"/>
                <a:cs typeface="Georgia"/>
                <a:sym typeface="Georgia"/>
              </a:rPr>
              <a:t>, taking fascists into their countries and keeping them at the ready for potential conflict with the Soviet Union throughout the Cold War.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As the Cold War went on, the United States expanded their support for fascists to Latin America, such as in </a:t>
            </a:r>
            <a:r>
              <a:rPr b="1" lang="en">
                <a:solidFill>
                  <a:srgbClr val="E4E5B8"/>
                </a:solidFill>
                <a:latin typeface="Georgia"/>
                <a:ea typeface="Georgia"/>
                <a:cs typeface="Georgia"/>
                <a:sym typeface="Georgia"/>
              </a:rPr>
              <a:t>Chile with Pinochet</a:t>
            </a:r>
            <a:r>
              <a:rPr lang="en">
                <a:solidFill>
                  <a:srgbClr val="E4E5B8"/>
                </a:solidFill>
                <a:latin typeface="Georgia"/>
                <a:ea typeface="Georgia"/>
                <a:cs typeface="Georgia"/>
                <a:sym typeface="Georgia"/>
              </a:rPr>
              <a:t> and in </a:t>
            </a:r>
            <a:r>
              <a:rPr b="1" lang="en">
                <a:solidFill>
                  <a:srgbClr val="E4E5B8"/>
                </a:solidFill>
                <a:latin typeface="Georgia"/>
                <a:ea typeface="Georgia"/>
                <a:cs typeface="Georgia"/>
                <a:sym typeface="Georgia"/>
              </a:rPr>
              <a:t>Brazil with Branco</a:t>
            </a:r>
            <a:r>
              <a:rPr lang="en">
                <a:solidFill>
                  <a:srgbClr val="E4E5B8"/>
                </a:solidFill>
                <a:latin typeface="Georgia"/>
                <a:ea typeface="Georgia"/>
                <a:cs typeface="Georgia"/>
                <a:sym typeface="Georgia"/>
              </a:rPr>
              <a:t>, as well as the Middle East, where the US supported </a:t>
            </a:r>
            <a:r>
              <a:rPr b="1" lang="en">
                <a:solidFill>
                  <a:srgbClr val="E4E5B8"/>
                </a:solidFill>
                <a:latin typeface="Georgia"/>
                <a:ea typeface="Georgia"/>
                <a:cs typeface="Georgia"/>
                <a:sym typeface="Georgia"/>
              </a:rPr>
              <a:t>Zionism in Israel</a:t>
            </a:r>
            <a:r>
              <a:rPr lang="en">
                <a:solidFill>
                  <a:srgbClr val="E4E5B8"/>
                </a:solidFill>
                <a:latin typeface="Georgia"/>
                <a:ea typeface="Georgia"/>
                <a:cs typeface="Georgia"/>
                <a:sym typeface="Georgia"/>
              </a:rPr>
              <a:t> and a variety of </a:t>
            </a:r>
            <a:r>
              <a:rPr b="1" lang="en">
                <a:solidFill>
                  <a:srgbClr val="E4E5B8"/>
                </a:solidFill>
                <a:latin typeface="Georgia"/>
                <a:ea typeface="Georgia"/>
                <a:cs typeface="Georgia"/>
                <a:sym typeface="Georgia"/>
              </a:rPr>
              <a:t>fascistic, Islamic extremist forces</a:t>
            </a:r>
            <a:r>
              <a:rPr lang="en">
                <a:solidFill>
                  <a:srgbClr val="E4E5B8"/>
                </a:solidFill>
                <a:latin typeface="Georgia"/>
                <a:ea typeface="Georgia"/>
                <a:cs typeface="Georgia"/>
                <a:sym typeface="Georgia"/>
              </a:rPr>
              <a:t>, such as </a:t>
            </a:r>
            <a:r>
              <a:rPr b="1" lang="en">
                <a:solidFill>
                  <a:srgbClr val="E4E5B8"/>
                </a:solidFill>
                <a:latin typeface="Georgia"/>
                <a:ea typeface="Georgia"/>
                <a:cs typeface="Georgia"/>
                <a:sym typeface="Georgia"/>
              </a:rPr>
              <a:t>Saudi Arabia</a:t>
            </a:r>
            <a:r>
              <a:rPr lang="en">
                <a:solidFill>
                  <a:srgbClr val="E4E5B8"/>
                </a:solidFill>
                <a:latin typeface="Georgia"/>
                <a:ea typeface="Georgia"/>
                <a:cs typeface="Georgia"/>
                <a:sym typeface="Georgia"/>
              </a:rPr>
              <a:t> and the </a:t>
            </a:r>
            <a:r>
              <a:rPr b="1" lang="en">
                <a:solidFill>
                  <a:srgbClr val="E4E5B8"/>
                </a:solidFill>
                <a:latin typeface="Georgia"/>
                <a:ea typeface="Georgia"/>
                <a:cs typeface="Georgia"/>
                <a:sym typeface="Georgia"/>
              </a:rPr>
              <a:t>Mujahideen</a:t>
            </a:r>
            <a:r>
              <a:rPr lang="en">
                <a:solidFill>
                  <a:srgbClr val="E4E5B8"/>
                </a:solidFill>
                <a:latin typeface="Georgia"/>
                <a:ea typeface="Georgia"/>
                <a:cs typeface="Georgia"/>
                <a:sym typeface="Georgia"/>
              </a:rPr>
              <a:t>. </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It must be understood that</a:t>
            </a:r>
            <a:r>
              <a:rPr lang="en" u="sng">
                <a:solidFill>
                  <a:srgbClr val="E4E5B8"/>
                </a:solidFill>
                <a:latin typeface="Georgia"/>
                <a:ea typeface="Georgia"/>
                <a:cs typeface="Georgia"/>
                <a:sym typeface="Georgia"/>
              </a:rPr>
              <a:t> the USA is </a:t>
            </a:r>
            <a:r>
              <a:rPr b="1" lang="en" u="sng">
                <a:solidFill>
                  <a:srgbClr val="E4E5B8"/>
                </a:solidFill>
                <a:latin typeface="Georgia"/>
                <a:ea typeface="Georgia"/>
                <a:cs typeface="Georgia"/>
                <a:sym typeface="Georgia"/>
              </a:rPr>
              <a:t>NOT </a:t>
            </a:r>
            <a:r>
              <a:rPr lang="en" u="sng">
                <a:solidFill>
                  <a:srgbClr val="E4E5B8"/>
                </a:solidFill>
                <a:latin typeface="Georgia"/>
                <a:ea typeface="Georgia"/>
                <a:cs typeface="Georgia"/>
                <a:sym typeface="Georgia"/>
              </a:rPr>
              <a:t>a fascist state</a:t>
            </a:r>
            <a:r>
              <a:rPr lang="en">
                <a:solidFill>
                  <a:srgbClr val="E4E5B8"/>
                </a:solidFill>
                <a:latin typeface="Georgia"/>
                <a:ea typeface="Georgia"/>
                <a:cs typeface="Georgia"/>
                <a:sym typeface="Georgia"/>
              </a:rPr>
              <a:t>, it is a </a:t>
            </a:r>
            <a:r>
              <a:rPr b="1" lang="en">
                <a:solidFill>
                  <a:srgbClr val="E4E5B8"/>
                </a:solidFill>
                <a:latin typeface="Georgia"/>
                <a:ea typeface="Georgia"/>
                <a:cs typeface="Georgia"/>
                <a:sym typeface="Georgia"/>
              </a:rPr>
              <a:t>capitalist</a:t>
            </a:r>
            <a:r>
              <a:rPr lang="en">
                <a:solidFill>
                  <a:srgbClr val="E4E5B8"/>
                </a:solidFill>
                <a:latin typeface="Georgia"/>
                <a:ea typeface="Georgia"/>
                <a:cs typeface="Georgia"/>
                <a:sym typeface="Georgia"/>
              </a:rPr>
              <a:t> </a:t>
            </a:r>
            <a:r>
              <a:rPr b="1" lang="en">
                <a:solidFill>
                  <a:srgbClr val="E4E5B8"/>
                </a:solidFill>
                <a:latin typeface="Georgia"/>
                <a:ea typeface="Georgia"/>
                <a:cs typeface="Georgia"/>
                <a:sym typeface="Georgia"/>
              </a:rPr>
              <a:t>empire</a:t>
            </a:r>
            <a:r>
              <a:rPr lang="en">
                <a:solidFill>
                  <a:srgbClr val="E4E5B8"/>
                </a:solidFill>
                <a:latin typeface="Georgia"/>
                <a:ea typeface="Georgia"/>
                <a:cs typeface="Georgia"/>
                <a:sym typeface="Georgia"/>
              </a:rPr>
              <a:t> that props up fascism around the world to </a:t>
            </a:r>
            <a:r>
              <a:rPr b="1" lang="en">
                <a:solidFill>
                  <a:srgbClr val="E4E5B8"/>
                </a:solidFill>
                <a:latin typeface="Georgia"/>
                <a:ea typeface="Georgia"/>
                <a:cs typeface="Georgia"/>
                <a:sym typeface="Georgia"/>
              </a:rPr>
              <a:t>serve its interests</a:t>
            </a:r>
            <a:r>
              <a:rPr lang="en">
                <a:solidFill>
                  <a:srgbClr val="E4E5B8"/>
                </a:solidFill>
                <a:latin typeface="Georgia"/>
                <a:ea typeface="Georgia"/>
                <a:cs typeface="Georgia"/>
                <a:sym typeface="Georgia"/>
              </a:rPr>
              <a:t> and </a:t>
            </a:r>
            <a:r>
              <a:rPr b="1" lang="en">
                <a:solidFill>
                  <a:srgbClr val="E4E5B8"/>
                </a:solidFill>
                <a:latin typeface="Georgia"/>
                <a:ea typeface="Georgia"/>
                <a:cs typeface="Georgia"/>
                <a:sym typeface="Georgia"/>
              </a:rPr>
              <a:t>wipe out revolutionary socialist movements</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pic>
        <p:nvPicPr>
          <p:cNvPr id="109" name="Google Shape;109;p19"/>
          <p:cNvPicPr preferRelativeResize="0"/>
          <p:nvPr/>
        </p:nvPicPr>
        <p:blipFill>
          <a:blip r:embed="rId4">
            <a:alphaModFix/>
          </a:blip>
          <a:stretch>
            <a:fillRect/>
          </a:stretch>
        </p:blipFill>
        <p:spPr>
          <a:xfrm>
            <a:off x="204675" y="1345350"/>
            <a:ext cx="3028948" cy="2407442"/>
          </a:xfrm>
          <a:prstGeom prst="rect">
            <a:avLst/>
          </a:prstGeom>
          <a:noFill/>
          <a:ln>
            <a:noFill/>
          </a:ln>
        </p:spPr>
      </p:pic>
      <p:sp>
        <p:nvSpPr>
          <p:cNvPr id="110" name="Google Shape;110;p19"/>
          <p:cNvSpPr txBox="1"/>
          <p:nvPr/>
        </p:nvSpPr>
        <p:spPr>
          <a:xfrm>
            <a:off x="204675" y="3752800"/>
            <a:ext cx="2812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Signing of the North Atlantic Treaty in 1949. NATO was integral in rehabilitating Nazis and resuscitating fascism.</a:t>
            </a:r>
            <a:endParaRPr>
              <a:solidFill>
                <a:srgbClr val="E4E5B8"/>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Fascism in the World Today</a:t>
            </a:r>
            <a:endParaRPr sz="5200">
              <a:solidFill>
                <a:srgbClr val="E4E5B8"/>
              </a:solidFill>
              <a:latin typeface="Georgia"/>
              <a:ea typeface="Georgia"/>
              <a:cs typeface="Georgia"/>
              <a:sym typeface="Georgia"/>
            </a:endParaRPr>
          </a:p>
        </p:txBody>
      </p:sp>
      <p:pic>
        <p:nvPicPr>
          <p:cNvPr id="116" name="Google Shape;116;p20"/>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Fascism in the World Today</a:t>
            </a:r>
            <a:endParaRPr>
              <a:solidFill>
                <a:srgbClr val="E4E5B8"/>
              </a:solidFill>
              <a:latin typeface="Georgia"/>
              <a:ea typeface="Georgia"/>
              <a:cs typeface="Georgia"/>
              <a:sym typeface="Georgia"/>
            </a:endParaRPr>
          </a:p>
        </p:txBody>
      </p:sp>
      <p:pic>
        <p:nvPicPr>
          <p:cNvPr id="123" name="Google Shape;123;p2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24" name="Google Shape;124;p21"/>
          <p:cNvSpPr txBox="1"/>
          <p:nvPr>
            <p:ph type="title"/>
          </p:nvPr>
        </p:nvSpPr>
        <p:spPr>
          <a:xfrm>
            <a:off x="406550" y="1031838"/>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Fascist Countries vs Countries with Fascists</a:t>
            </a:r>
            <a:endParaRPr>
              <a:solidFill>
                <a:srgbClr val="E4E5B8"/>
              </a:solidFill>
              <a:latin typeface="Georgia"/>
              <a:ea typeface="Georgia"/>
              <a:cs typeface="Georgia"/>
              <a:sym typeface="Georgia"/>
            </a:endParaRPr>
          </a:p>
        </p:txBody>
      </p:sp>
      <p:sp>
        <p:nvSpPr>
          <p:cNvPr id="125" name="Google Shape;125;p21"/>
          <p:cNvSpPr txBox="1"/>
          <p:nvPr/>
        </p:nvSpPr>
        <p:spPr>
          <a:xfrm>
            <a:off x="442500" y="1511675"/>
            <a:ext cx="8259000" cy="32631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Let us understand from the start that there is a </a:t>
            </a:r>
            <a:r>
              <a:rPr b="1" lang="en" sz="1250" u="sng">
                <a:solidFill>
                  <a:srgbClr val="E4E5B8"/>
                </a:solidFill>
                <a:latin typeface="Georgia"/>
                <a:ea typeface="Georgia"/>
                <a:cs typeface="Georgia"/>
                <a:sym typeface="Georgia"/>
              </a:rPr>
              <a:t>critical distinction</a:t>
            </a:r>
            <a:r>
              <a:rPr lang="en" sz="1250">
                <a:solidFill>
                  <a:srgbClr val="E4E5B8"/>
                </a:solidFill>
                <a:latin typeface="Georgia"/>
                <a:ea typeface="Georgia"/>
                <a:cs typeface="Georgia"/>
                <a:sym typeface="Georgia"/>
              </a:rPr>
              <a:t> between a state which is </a:t>
            </a:r>
            <a:r>
              <a:rPr b="1" lang="en" sz="1250">
                <a:solidFill>
                  <a:srgbClr val="E4E5B8"/>
                </a:solidFill>
                <a:latin typeface="Georgia"/>
                <a:ea typeface="Georgia"/>
                <a:cs typeface="Georgia"/>
                <a:sym typeface="Georgia"/>
              </a:rPr>
              <a:t>verifiably fascist</a:t>
            </a:r>
            <a:r>
              <a:rPr lang="en" sz="1250">
                <a:solidFill>
                  <a:srgbClr val="E4E5B8"/>
                </a:solidFill>
                <a:latin typeface="Georgia"/>
                <a:ea typeface="Georgia"/>
                <a:cs typeface="Georgia"/>
                <a:sym typeface="Georgia"/>
              </a:rPr>
              <a:t>, such as Ukraine for example, and countries that </a:t>
            </a:r>
            <a:r>
              <a:rPr b="1" lang="en" sz="1250">
                <a:solidFill>
                  <a:srgbClr val="E4E5B8"/>
                </a:solidFill>
                <a:latin typeface="Georgia"/>
                <a:ea typeface="Georgia"/>
                <a:cs typeface="Georgia"/>
                <a:sym typeface="Georgia"/>
              </a:rPr>
              <a:t>have fascists in them</a:t>
            </a:r>
            <a:r>
              <a:rPr lang="en" sz="1250">
                <a:solidFill>
                  <a:srgbClr val="E4E5B8"/>
                </a:solidFill>
                <a:latin typeface="Georgia"/>
                <a:ea typeface="Georgia"/>
                <a:cs typeface="Georgia"/>
                <a:sym typeface="Georgia"/>
              </a:rPr>
              <a:t>, even a few in power. Both deserve the attention of anti-fascists, but the nature of fascism in these countries has an impact on how to combat them.</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b="1" lang="en" sz="1250">
                <a:solidFill>
                  <a:srgbClr val="E4E5B8"/>
                </a:solidFill>
                <a:latin typeface="Georgia"/>
                <a:ea typeface="Georgia"/>
                <a:cs typeface="Georgia"/>
                <a:sym typeface="Georgia"/>
              </a:rPr>
              <a:t>Ukraine, for example, is verifiably a fascist country</a:t>
            </a:r>
            <a:r>
              <a:rPr lang="en" sz="1250">
                <a:solidFill>
                  <a:srgbClr val="E4E5B8"/>
                </a:solidFill>
                <a:latin typeface="Georgia"/>
                <a:ea typeface="Georgia"/>
                <a:cs typeface="Georgia"/>
                <a:sym typeface="Georgia"/>
              </a:rPr>
              <a:t>. The people in power in Ukraine are among the most reactionary, most chauvinistic, most imperialist elements of western finance capital and have actually gained and consolidated power. Beyond that, they’ve incorporated neo-nazi militias into their military, banned all opposition parties and honored the Banderite fascists of Ukraine’s past. This fascism must be crushed at once.</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A country like Russia, on the other hand, has fascists in it for sure. However, </a:t>
            </a:r>
            <a:r>
              <a:rPr b="1" lang="en" sz="1250">
                <a:solidFill>
                  <a:srgbClr val="E4E5B8"/>
                </a:solidFill>
                <a:latin typeface="Georgia"/>
                <a:ea typeface="Georgia"/>
                <a:cs typeface="Georgia"/>
                <a:sym typeface="Georgia"/>
              </a:rPr>
              <a:t>they hold no significant power in the country</a:t>
            </a:r>
            <a:r>
              <a:rPr lang="en" sz="1250">
                <a:solidFill>
                  <a:srgbClr val="E4E5B8"/>
                </a:solidFill>
                <a:latin typeface="Georgia"/>
                <a:ea typeface="Georgia"/>
                <a:cs typeface="Georgia"/>
                <a:sym typeface="Georgia"/>
              </a:rPr>
              <a:t>, the Communist Party isn’t banned and is the 2nd largest party in Russia, and the country has led a special military operation since February 2022 to </a:t>
            </a:r>
            <a:r>
              <a:rPr b="1" lang="en" sz="1250">
                <a:solidFill>
                  <a:srgbClr val="E4E5B8"/>
                </a:solidFill>
                <a:latin typeface="Georgia"/>
                <a:ea typeface="Georgia"/>
                <a:cs typeface="Georgia"/>
                <a:sym typeface="Georgia"/>
              </a:rPr>
              <a:t>denazify</a:t>
            </a:r>
            <a:r>
              <a:rPr lang="en" sz="1250">
                <a:solidFill>
                  <a:srgbClr val="E4E5B8"/>
                </a:solidFill>
                <a:latin typeface="Georgia"/>
                <a:ea typeface="Georgia"/>
                <a:cs typeface="Georgia"/>
                <a:sym typeface="Georgia"/>
              </a:rPr>
              <a:t> the aforementioned fascist Ukraine, a move that was initially promoted by Russian communists. Therefore, while anti-fascists in Russia should by all means resist any Russian fascism, </a:t>
            </a:r>
            <a:r>
              <a:rPr b="1" lang="en" sz="1250">
                <a:solidFill>
                  <a:srgbClr val="E4E5B8"/>
                </a:solidFill>
                <a:latin typeface="Georgia"/>
                <a:ea typeface="Georgia"/>
                <a:cs typeface="Georgia"/>
                <a:sym typeface="Georgia"/>
              </a:rPr>
              <a:t>Russia does not deserve the attention of the world’s anti-fascists in the same way as Ukraine at this time.</a:t>
            </a:r>
            <a:endParaRPr b="1" sz="1250">
              <a:solidFill>
                <a:srgbClr val="E4E5B8"/>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