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02889a48fa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02889a48fa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02889a48fa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02889a48fa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02889a48fa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02889a48fa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02889a48fa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02889a48fa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02889a48fa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02889a48fa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02889a48fa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02889a48fa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02889a48fa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02889a48fa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02923daa22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02923daa22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02923daa22_2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02923daa22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02923daa22_2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02923daa22_2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02923daa22_2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02923daa22_2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02923daa22_2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02923daa22_2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02923daa22_2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02923daa22_2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02923daa22_2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02923daa22_2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02923daa22_2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02923daa22_2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02923daa22_2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02923daa22_2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02923daa22_2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02923daa22_2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02923daa22_2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02923daa22_2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02923daa22_2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02923daa22_2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edcc43d4c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1edcc43d4c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edcc43d4cb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edcc43d4cb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edcc43d4cb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1edcc43d4cb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02923daa22_2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02923daa22_2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02923daa22_2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02923daa22_2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02889a48f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02889a48f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02889a48fa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02889a48fa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02889a48fa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02889a48fa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hyperlink" Target="http://www.youtube.com/watch?v=viUnzgXPrDg" TargetMode="External"/><Relationship Id="rId5"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9.jpg"/><Relationship Id="rId5"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3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16.jpg"/><Relationship Id="rId5"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28.jpg"/><Relationship Id="rId5" Type="http://schemas.openxmlformats.org/officeDocument/2006/relationships/image" Target="../media/image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29.jpg"/><Relationship Id="rId5"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26.jpg"/><Relationship Id="rId5"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21.jpg"/><Relationship Id="rId5"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hyperlink" Target="http://www.youtube.com/watch?v=98dP-Q73jSw" TargetMode="External"/><Relationship Id="rId5" Type="http://schemas.openxmlformats.org/officeDocument/2006/relationships/image" Target="../media/image1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hyperlink" Target="http://www.youtube.com/watch?v=TbRB_vwAaI8" TargetMode="External"/><Relationship Id="rId5" Type="http://schemas.openxmlformats.org/officeDocument/2006/relationships/image" Target="../media/image1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hyperlink" Target="http://www.youtube.com/watch?v=TbRB_vwAaI8" TargetMode="External"/><Relationship Id="rId5" Type="http://schemas.openxmlformats.org/officeDocument/2006/relationships/image" Target="../media/image1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hyperlink" Target="http://www.youtube.com/watch?v=vro-pS4cQ2g" TargetMode="External"/><Relationship Id="rId5"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hyperlink" Target="mailto:info@peoplesschool.u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31.png"/><Relationship Id="rId5" Type="http://schemas.openxmlformats.org/officeDocument/2006/relationships/image" Target="../media/image34.png"/><Relationship Id="rId6" Type="http://schemas.openxmlformats.org/officeDocument/2006/relationships/image" Target="../media/image36.png"/><Relationship Id="rId7"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hyperlink" Target="http://www.youtube.com/watch?v=HDYP3ZJYWl4" TargetMode="External"/><Relationship Id="rId5"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37.jpg"/><Relationship Id="rId5"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39.png"/><Relationship Id="rId5"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remake of my old video of this song that got taken down." id="56" name="Google Shape;56;p13" title="Sacred War (Powerful Version)">
            <a:hlinkClick r:id="rId4"/>
          </p:cNvPr>
          <p:cNvPicPr preferRelativeResize="0"/>
          <p:nvPr/>
        </p:nvPicPr>
        <p:blipFill>
          <a:blip r:embed="rId5">
            <a:alphaModFix/>
          </a:blip>
          <a:stretch>
            <a:fillRect/>
          </a:stretch>
        </p:blipFill>
        <p:spPr>
          <a:xfrm>
            <a:off x="1645925" y="1089200"/>
            <a:ext cx="5869500" cy="3540250"/>
          </a:xfrm>
          <a:prstGeom prst="rect">
            <a:avLst/>
          </a:prstGeom>
          <a:noFill/>
          <a:ln>
            <a:noFill/>
          </a:ln>
        </p:spPr>
      </p:pic>
      <p:sp>
        <p:nvSpPr>
          <p:cNvPr id="57" name="Google Shape;57;p13"/>
          <p:cNvSpPr txBox="1"/>
          <p:nvPr/>
        </p:nvSpPr>
        <p:spPr>
          <a:xfrm>
            <a:off x="2996375" y="4586375"/>
            <a:ext cx="336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solidFill>
                  <a:srgbClr val="E4E5B8"/>
                </a:solidFill>
                <a:latin typeface="Georgia"/>
                <a:ea typeface="Georgia"/>
                <a:cs typeface="Georgia"/>
                <a:sym typeface="Georgia"/>
              </a:rPr>
              <a:t>Священная война - The Sacred War</a:t>
            </a:r>
            <a:endParaRPr i="1">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
                                        </p:tgtEl>
                                        <p:attrNameLst>
                                          <p:attrName>style.visibility</p:attrName>
                                        </p:attrNameLst>
                                      </p:cBhvr>
                                      <p:to>
                                        <p:strVal val="visible"/>
                                      </p:to>
                                    </p:set>
                                    <p:animEffect filter="fade" transition="in">
                                      <p:cBhvr>
                                        <p:cTn dur="1000"/>
                                        <p:tgtEl>
                                          <p:spTgt spid="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Prelude to Stalingrad</a:t>
            </a:r>
            <a:endParaRPr>
              <a:solidFill>
                <a:srgbClr val="E4E5B8"/>
              </a:solidFill>
              <a:latin typeface="Georgia"/>
              <a:ea typeface="Georgia"/>
              <a:cs typeface="Georgia"/>
              <a:sym typeface="Georgia"/>
            </a:endParaRPr>
          </a:p>
        </p:txBody>
      </p:sp>
      <p:pic>
        <p:nvPicPr>
          <p:cNvPr id="130" name="Google Shape;130;p2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31" name="Google Shape;131;p22"/>
          <p:cNvSpPr txBox="1"/>
          <p:nvPr>
            <p:ph type="title"/>
          </p:nvPr>
        </p:nvSpPr>
        <p:spPr>
          <a:xfrm>
            <a:off x="456775" y="1178325"/>
            <a:ext cx="5617500" cy="8763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Clr>
                <a:srgbClr val="E4E5B8"/>
              </a:buClr>
              <a:buSzPts val="2100"/>
              <a:buFont typeface="Georgia"/>
              <a:buChar char="●"/>
            </a:pPr>
            <a:r>
              <a:rPr lang="en" sz="2100">
                <a:solidFill>
                  <a:srgbClr val="E4E5B8"/>
                </a:solidFill>
                <a:latin typeface="Georgia"/>
                <a:ea typeface="Georgia"/>
                <a:cs typeface="Georgia"/>
                <a:sym typeface="Georgia"/>
              </a:rPr>
              <a:t>Hitler was now ready for Operation Blau: </a:t>
            </a:r>
            <a:endParaRPr sz="2100">
              <a:solidFill>
                <a:srgbClr val="E4E5B8"/>
              </a:solidFill>
              <a:latin typeface="Georgia"/>
              <a:ea typeface="Georgia"/>
              <a:cs typeface="Georgia"/>
              <a:sym typeface="Georgia"/>
            </a:endParaRPr>
          </a:p>
          <a:p>
            <a:pPr indent="-361950" lvl="1" marL="914400" rtl="0" algn="l">
              <a:spcBef>
                <a:spcPts val="0"/>
              </a:spcBef>
              <a:spcAft>
                <a:spcPts val="0"/>
              </a:spcAft>
              <a:buClr>
                <a:srgbClr val="E4E5B8"/>
              </a:buClr>
              <a:buSzPts val="2100"/>
              <a:buFont typeface="Georgia"/>
              <a:buChar char="○"/>
            </a:pPr>
            <a:r>
              <a:rPr lang="en" sz="2100">
                <a:solidFill>
                  <a:srgbClr val="E4E5B8"/>
                </a:solidFill>
                <a:latin typeface="Georgia"/>
                <a:ea typeface="Georgia"/>
                <a:cs typeface="Georgia"/>
                <a:sym typeface="Georgia"/>
              </a:rPr>
              <a:t>Pushing to the Don and the Volga </a:t>
            </a:r>
            <a:endParaRPr sz="2100">
              <a:solidFill>
                <a:srgbClr val="E4E5B8"/>
              </a:solidFill>
              <a:latin typeface="Georgia"/>
              <a:ea typeface="Georgia"/>
              <a:cs typeface="Georgia"/>
              <a:sym typeface="Georgia"/>
            </a:endParaRPr>
          </a:p>
          <a:p>
            <a:pPr indent="-361950" lvl="1" marL="914400" rtl="0" algn="l">
              <a:spcBef>
                <a:spcPts val="0"/>
              </a:spcBef>
              <a:spcAft>
                <a:spcPts val="0"/>
              </a:spcAft>
              <a:buClr>
                <a:srgbClr val="E4E5B8"/>
              </a:buClr>
              <a:buSzPts val="2100"/>
              <a:buFont typeface="Georgia"/>
              <a:buChar char="○"/>
            </a:pPr>
            <a:r>
              <a:rPr lang="en" sz="2100">
                <a:solidFill>
                  <a:srgbClr val="E4E5B8"/>
                </a:solidFill>
                <a:latin typeface="Georgia"/>
                <a:ea typeface="Georgia"/>
                <a:cs typeface="Georgia"/>
                <a:sym typeface="Georgia"/>
              </a:rPr>
              <a:t>Conquer Stalingrad</a:t>
            </a:r>
            <a:endParaRPr sz="2100">
              <a:solidFill>
                <a:srgbClr val="E4E5B8"/>
              </a:solidFill>
              <a:latin typeface="Georgia"/>
              <a:ea typeface="Georgia"/>
              <a:cs typeface="Georgia"/>
              <a:sym typeface="Georgia"/>
            </a:endParaRPr>
          </a:p>
          <a:p>
            <a:pPr indent="-361950" lvl="1" marL="914400" rtl="0" algn="l">
              <a:spcBef>
                <a:spcPts val="0"/>
              </a:spcBef>
              <a:spcAft>
                <a:spcPts val="0"/>
              </a:spcAft>
              <a:buClr>
                <a:srgbClr val="E4E5B8"/>
              </a:buClr>
              <a:buSzPts val="2100"/>
              <a:buFont typeface="Georgia"/>
              <a:buChar char="○"/>
            </a:pPr>
            <a:r>
              <a:rPr lang="en" sz="2100">
                <a:solidFill>
                  <a:srgbClr val="E4E5B8"/>
                </a:solidFill>
                <a:latin typeface="Georgia"/>
                <a:ea typeface="Georgia"/>
                <a:cs typeface="Georgia"/>
                <a:sym typeface="Georgia"/>
              </a:rPr>
              <a:t>At the same time push toward the Caucasus and the Baku oil fields by the Caspian Sea.</a:t>
            </a:r>
            <a:endParaRPr sz="2100">
              <a:solidFill>
                <a:srgbClr val="E4E5B8"/>
              </a:solidFill>
              <a:latin typeface="Georgia"/>
              <a:ea typeface="Georgia"/>
              <a:cs typeface="Georgia"/>
              <a:sym typeface="Georgia"/>
            </a:endParaRPr>
          </a:p>
          <a:p>
            <a:pPr indent="-361950" lvl="0" marL="457200" rtl="0" algn="l">
              <a:spcBef>
                <a:spcPts val="0"/>
              </a:spcBef>
              <a:spcAft>
                <a:spcPts val="0"/>
              </a:spcAft>
              <a:buClr>
                <a:srgbClr val="E4E5B8"/>
              </a:buClr>
              <a:buSzPts val="2100"/>
              <a:buFont typeface="Georgia"/>
              <a:buChar char="●"/>
            </a:pPr>
            <a:r>
              <a:rPr lang="en" sz="2100">
                <a:solidFill>
                  <a:srgbClr val="E4E5B8"/>
                </a:solidFill>
                <a:latin typeface="Georgia"/>
                <a:ea typeface="Georgia"/>
                <a:cs typeface="Georgia"/>
                <a:sym typeface="Georgia"/>
              </a:rPr>
              <a:t>Hitler believed it would bring Turkey into the war on Germany's side and also open the door to Iran, Iraq and ultimately India.</a:t>
            </a:r>
            <a:endParaRPr sz="2100">
              <a:solidFill>
                <a:srgbClr val="E4E5B8"/>
              </a:solidFill>
              <a:latin typeface="Georgia"/>
              <a:ea typeface="Georgia"/>
              <a:cs typeface="Georgia"/>
              <a:sym typeface="Georgia"/>
            </a:endParaRPr>
          </a:p>
        </p:txBody>
      </p:sp>
      <p:pic>
        <p:nvPicPr>
          <p:cNvPr id="132" name="Google Shape;132;p22"/>
          <p:cNvPicPr preferRelativeResize="0"/>
          <p:nvPr/>
        </p:nvPicPr>
        <p:blipFill>
          <a:blip r:embed="rId4">
            <a:alphaModFix/>
          </a:blip>
          <a:stretch>
            <a:fillRect/>
          </a:stretch>
        </p:blipFill>
        <p:spPr>
          <a:xfrm>
            <a:off x="6001100" y="1832025"/>
            <a:ext cx="2906726" cy="24913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3"/>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38" name="Google Shape;138;p23"/>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4"/>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Timeline of Stalingrad:</a:t>
            </a:r>
            <a:endParaRPr sz="5200">
              <a:solidFill>
                <a:srgbClr val="E4E5B8"/>
              </a:solidFill>
              <a:latin typeface="Georgia"/>
              <a:ea typeface="Georgia"/>
              <a:cs typeface="Georgia"/>
              <a:sym typeface="Georgia"/>
            </a:endParaRPr>
          </a:p>
          <a:p>
            <a:pPr indent="0" lvl="0" marL="0" rtl="0" algn="ctr">
              <a:spcBef>
                <a:spcPts val="0"/>
              </a:spcBef>
              <a:spcAft>
                <a:spcPts val="0"/>
              </a:spcAft>
              <a:buNone/>
            </a:pPr>
            <a:r>
              <a:rPr lang="en" sz="5200">
                <a:solidFill>
                  <a:srgbClr val="E4E5B8"/>
                </a:solidFill>
                <a:latin typeface="Georgia"/>
                <a:ea typeface="Georgia"/>
                <a:cs typeface="Georgia"/>
                <a:sym typeface="Georgia"/>
              </a:rPr>
              <a:t>The Battle</a:t>
            </a:r>
            <a:endParaRPr sz="5200">
              <a:solidFill>
                <a:srgbClr val="E4E5B8"/>
              </a:solidFill>
              <a:latin typeface="Georgia"/>
              <a:ea typeface="Georgia"/>
              <a:cs typeface="Georgia"/>
              <a:sym typeface="Georgia"/>
            </a:endParaRPr>
          </a:p>
        </p:txBody>
      </p:sp>
      <p:pic>
        <p:nvPicPr>
          <p:cNvPr id="144" name="Google Shape;144;p24"/>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Battle of</a:t>
            </a:r>
            <a:r>
              <a:rPr lang="en">
                <a:solidFill>
                  <a:srgbClr val="E4E5B8"/>
                </a:solidFill>
                <a:latin typeface="Georgia"/>
                <a:ea typeface="Georgia"/>
                <a:cs typeface="Georgia"/>
                <a:sym typeface="Georgia"/>
              </a:rPr>
              <a:t> Stalingrad</a:t>
            </a:r>
            <a:endParaRPr>
              <a:solidFill>
                <a:srgbClr val="E4E5B8"/>
              </a:solidFill>
              <a:latin typeface="Georgia"/>
              <a:ea typeface="Georgia"/>
              <a:cs typeface="Georgia"/>
              <a:sym typeface="Georgia"/>
            </a:endParaRPr>
          </a:p>
        </p:txBody>
      </p:sp>
      <p:pic>
        <p:nvPicPr>
          <p:cNvPr id="151" name="Google Shape;151;p2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2" name="Google Shape;152;p25"/>
          <p:cNvSpPr txBox="1"/>
          <p:nvPr>
            <p:ph type="title"/>
          </p:nvPr>
        </p:nvSpPr>
        <p:spPr>
          <a:xfrm>
            <a:off x="456775" y="1178325"/>
            <a:ext cx="5617500" cy="876300"/>
          </a:xfrm>
          <a:prstGeom prst="rect">
            <a:avLst/>
          </a:prstGeom>
        </p:spPr>
        <p:txBody>
          <a:bodyPr anchorCtr="0" anchor="t" bIns="91425" lIns="91425" spcFirstLastPara="1" rIns="91425" wrap="square" tIns="91425">
            <a:normAutofit fontScale="90000"/>
          </a:bodyPr>
          <a:lstStyle/>
          <a:p>
            <a:pPr indent="-388620"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The big German summer offensive began on June 28th, 1942 over a wide front. </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88620"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The Donbass was overran and Lugansk fell on July 19th. Then Rostov by the Sea of Azov fell on July 24th.</a:t>
            </a:r>
            <a:endParaRPr>
              <a:solidFill>
                <a:srgbClr val="E4E5B8"/>
              </a:solidFill>
              <a:latin typeface="Georgia"/>
              <a:ea typeface="Georgia"/>
              <a:cs typeface="Georgia"/>
              <a:sym typeface="Georgia"/>
            </a:endParaRPr>
          </a:p>
        </p:txBody>
      </p:sp>
      <p:pic>
        <p:nvPicPr>
          <p:cNvPr id="153" name="Google Shape;153;p25"/>
          <p:cNvPicPr preferRelativeResize="0"/>
          <p:nvPr/>
        </p:nvPicPr>
        <p:blipFill>
          <a:blip r:embed="rId4">
            <a:alphaModFix/>
          </a:blip>
          <a:stretch>
            <a:fillRect/>
          </a:stretch>
        </p:blipFill>
        <p:spPr>
          <a:xfrm>
            <a:off x="6011850" y="2054625"/>
            <a:ext cx="2895976" cy="2178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Battle of Stalingrad</a:t>
            </a:r>
            <a:endParaRPr>
              <a:solidFill>
                <a:srgbClr val="E4E5B8"/>
              </a:solidFill>
              <a:latin typeface="Georgia"/>
              <a:ea typeface="Georgia"/>
              <a:cs typeface="Georgia"/>
              <a:sym typeface="Georgia"/>
            </a:endParaRPr>
          </a:p>
        </p:txBody>
      </p:sp>
      <p:pic>
        <p:nvPicPr>
          <p:cNvPr id="160" name="Google Shape;160;p2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61" name="Google Shape;161;p26"/>
          <p:cNvSpPr txBox="1"/>
          <p:nvPr>
            <p:ph type="title"/>
          </p:nvPr>
        </p:nvSpPr>
        <p:spPr>
          <a:xfrm>
            <a:off x="3075475" y="1101300"/>
            <a:ext cx="5617500" cy="876300"/>
          </a:xfrm>
          <a:prstGeom prst="rect">
            <a:avLst/>
          </a:prstGeom>
        </p:spPr>
        <p:txBody>
          <a:bodyPr anchorCtr="0" anchor="t" bIns="91425" lIns="91425" spcFirstLastPara="1" rIns="91425" wrap="square" tIns="91425">
            <a:noAutofit/>
          </a:bodyPr>
          <a:lstStyle/>
          <a:p>
            <a:pPr indent="-375920" lvl="0" marL="457200" rtl="0" algn="l">
              <a:spcBef>
                <a:spcPts val="0"/>
              </a:spcBef>
              <a:spcAft>
                <a:spcPts val="0"/>
              </a:spcAft>
              <a:buClr>
                <a:srgbClr val="E4E5B8"/>
              </a:buClr>
              <a:buSzPts val="2320"/>
              <a:buFont typeface="Georgia"/>
              <a:buChar char="●"/>
            </a:pPr>
            <a:r>
              <a:rPr lang="en" sz="2320">
                <a:solidFill>
                  <a:srgbClr val="E4E5B8"/>
                </a:solidFill>
                <a:latin typeface="Georgia"/>
                <a:ea typeface="Georgia"/>
                <a:cs typeface="Georgia"/>
                <a:sym typeface="Georgia"/>
              </a:rPr>
              <a:t>S</a:t>
            </a:r>
            <a:r>
              <a:rPr lang="en" sz="2320">
                <a:solidFill>
                  <a:srgbClr val="E4E5B8"/>
                </a:solidFill>
                <a:latin typeface="Georgia"/>
                <a:ea typeface="Georgia"/>
                <a:cs typeface="Georgia"/>
                <a:sym typeface="Georgia"/>
              </a:rPr>
              <a:t>talin then issued Order #227, known as "Soviet soldiers, not a step back!"</a:t>
            </a:r>
            <a:endParaRPr sz="2320">
              <a:solidFill>
                <a:srgbClr val="E4E5B8"/>
              </a:solidFill>
              <a:latin typeface="Georgia"/>
              <a:ea typeface="Georgia"/>
              <a:cs typeface="Georgia"/>
              <a:sym typeface="Georgia"/>
            </a:endParaRPr>
          </a:p>
          <a:p>
            <a:pPr indent="0" lvl="0" marL="914400" rtl="0" algn="l">
              <a:spcBef>
                <a:spcPts val="0"/>
              </a:spcBef>
              <a:spcAft>
                <a:spcPts val="0"/>
              </a:spcAft>
              <a:buSzPts val="990"/>
              <a:buNone/>
            </a:pPr>
            <a:r>
              <a:t/>
            </a:r>
            <a:endParaRPr sz="2320">
              <a:solidFill>
                <a:srgbClr val="E4E5B8"/>
              </a:solidFill>
              <a:latin typeface="Georgia"/>
              <a:ea typeface="Georgia"/>
              <a:cs typeface="Georgia"/>
              <a:sym typeface="Georgia"/>
            </a:endParaRPr>
          </a:p>
          <a:p>
            <a:pPr indent="-375920" lvl="0" marL="457200" rtl="0" algn="l">
              <a:spcBef>
                <a:spcPts val="0"/>
              </a:spcBef>
              <a:spcAft>
                <a:spcPts val="0"/>
              </a:spcAft>
              <a:buClr>
                <a:srgbClr val="E4E5B8"/>
              </a:buClr>
              <a:buSzPts val="2320"/>
              <a:buFont typeface="Georgia"/>
              <a:buChar char="●"/>
            </a:pPr>
            <a:r>
              <a:rPr lang="en" sz="2320">
                <a:solidFill>
                  <a:srgbClr val="E4E5B8"/>
                </a:solidFill>
                <a:latin typeface="Georgia"/>
                <a:ea typeface="Georgia"/>
                <a:cs typeface="Georgia"/>
                <a:sym typeface="Georgia"/>
              </a:rPr>
              <a:t>It energized the Red Army: "every soldier must be ready to die the death of a hero rather than neglect the duty to his country"</a:t>
            </a:r>
            <a:endParaRPr sz="2320">
              <a:solidFill>
                <a:srgbClr val="E4E5B8"/>
              </a:solidFill>
              <a:latin typeface="Georgia"/>
              <a:ea typeface="Georgia"/>
              <a:cs typeface="Georgia"/>
              <a:sym typeface="Georgia"/>
            </a:endParaRPr>
          </a:p>
          <a:p>
            <a:pPr indent="0" lvl="0" marL="457200" rtl="0" algn="l">
              <a:spcBef>
                <a:spcPts val="0"/>
              </a:spcBef>
              <a:spcAft>
                <a:spcPts val="0"/>
              </a:spcAft>
              <a:buSzPts val="990"/>
              <a:buNone/>
            </a:pPr>
            <a:r>
              <a:t/>
            </a:r>
            <a:endParaRPr sz="2320">
              <a:solidFill>
                <a:srgbClr val="E4E5B8"/>
              </a:solidFill>
              <a:latin typeface="Georgia"/>
              <a:ea typeface="Georgia"/>
              <a:cs typeface="Georgia"/>
              <a:sym typeface="Georgia"/>
            </a:endParaRPr>
          </a:p>
          <a:p>
            <a:pPr indent="-375920" lvl="0" marL="457200" rtl="0" algn="l">
              <a:spcBef>
                <a:spcPts val="0"/>
              </a:spcBef>
              <a:spcAft>
                <a:spcPts val="0"/>
              </a:spcAft>
              <a:buClr>
                <a:srgbClr val="E4E5B8"/>
              </a:buClr>
              <a:buSzPts val="2320"/>
              <a:buFont typeface="Georgia"/>
              <a:buChar char="●"/>
            </a:pPr>
            <a:r>
              <a:rPr lang="en" sz="2320">
                <a:solidFill>
                  <a:srgbClr val="E4E5B8"/>
                </a:solidFill>
                <a:latin typeface="Georgia"/>
                <a:ea typeface="Georgia"/>
                <a:cs typeface="Georgia"/>
                <a:sym typeface="Georgia"/>
              </a:rPr>
              <a:t>Thus began the Battle of Stalingrad</a:t>
            </a:r>
            <a:endParaRPr sz="2320">
              <a:solidFill>
                <a:srgbClr val="E4E5B8"/>
              </a:solidFill>
              <a:latin typeface="Georgia"/>
              <a:ea typeface="Georgia"/>
              <a:cs typeface="Georgia"/>
              <a:sym typeface="Georgia"/>
            </a:endParaRPr>
          </a:p>
        </p:txBody>
      </p:sp>
      <p:pic>
        <p:nvPicPr>
          <p:cNvPr id="162" name="Google Shape;162;p26"/>
          <p:cNvPicPr preferRelativeResize="0"/>
          <p:nvPr/>
        </p:nvPicPr>
        <p:blipFill>
          <a:blip r:embed="rId4">
            <a:alphaModFix/>
          </a:blip>
          <a:stretch>
            <a:fillRect/>
          </a:stretch>
        </p:blipFill>
        <p:spPr>
          <a:xfrm>
            <a:off x="85250" y="1211900"/>
            <a:ext cx="2990226" cy="2143375"/>
          </a:xfrm>
          <a:prstGeom prst="rect">
            <a:avLst/>
          </a:prstGeom>
          <a:noFill/>
          <a:ln>
            <a:noFill/>
          </a:ln>
        </p:spPr>
      </p:pic>
      <p:pic>
        <p:nvPicPr>
          <p:cNvPr id="163" name="Google Shape;163;p26"/>
          <p:cNvPicPr preferRelativeResize="0"/>
          <p:nvPr/>
        </p:nvPicPr>
        <p:blipFill rotWithShape="1">
          <a:blip r:embed="rId5">
            <a:alphaModFix/>
          </a:blip>
          <a:srcRect b="0" l="0" r="0" t="13815"/>
          <a:stretch/>
        </p:blipFill>
        <p:spPr>
          <a:xfrm>
            <a:off x="85250" y="3578375"/>
            <a:ext cx="2990226" cy="1391875"/>
          </a:xfrm>
          <a:prstGeom prst="rect">
            <a:avLst/>
          </a:prstGeom>
          <a:noFill/>
          <a:ln>
            <a:noFill/>
          </a:ln>
        </p:spPr>
      </p:pic>
      <p:sp>
        <p:nvSpPr>
          <p:cNvPr id="164" name="Google Shape;164;p26"/>
          <p:cNvSpPr txBox="1"/>
          <p:nvPr/>
        </p:nvSpPr>
        <p:spPr>
          <a:xfrm>
            <a:off x="638500" y="3271800"/>
            <a:ext cx="237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rPr>
              <a:t>“Not One Step Back!”</a:t>
            </a:r>
            <a:endParaRPr>
              <a:solidFill>
                <a:srgbClr val="E4E5B8"/>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Battle of Stalingrad</a:t>
            </a:r>
            <a:endParaRPr>
              <a:solidFill>
                <a:srgbClr val="E4E5B8"/>
              </a:solidFill>
              <a:latin typeface="Georgia"/>
              <a:ea typeface="Georgia"/>
              <a:cs typeface="Georgia"/>
              <a:sym typeface="Georgia"/>
            </a:endParaRPr>
          </a:p>
        </p:txBody>
      </p:sp>
      <p:pic>
        <p:nvPicPr>
          <p:cNvPr id="171" name="Google Shape;171;p2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72" name="Google Shape;172;p27"/>
          <p:cNvSpPr txBox="1"/>
          <p:nvPr>
            <p:ph type="title"/>
          </p:nvPr>
        </p:nvSpPr>
        <p:spPr>
          <a:xfrm>
            <a:off x="456775" y="1101300"/>
            <a:ext cx="5617500" cy="876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Broadly speaking it may be divided into 8 stages.</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88620"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1. July 17th, 1942-August 4th, 1942</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The Red Army fought inside the Don Bend and slowed down the Germans, preventing them to capture Stalingrad in one sweep.</a:t>
            </a:r>
            <a:endParaRPr>
              <a:solidFill>
                <a:srgbClr val="E4E5B8"/>
              </a:solidFill>
              <a:latin typeface="Georgia"/>
              <a:ea typeface="Georgia"/>
              <a:cs typeface="Georgia"/>
              <a:sym typeface="Georgia"/>
            </a:endParaRPr>
          </a:p>
        </p:txBody>
      </p:sp>
      <p:pic>
        <p:nvPicPr>
          <p:cNvPr id="173" name="Google Shape;173;p27"/>
          <p:cNvPicPr preferRelativeResize="0"/>
          <p:nvPr/>
        </p:nvPicPr>
        <p:blipFill>
          <a:blip r:embed="rId4">
            <a:alphaModFix/>
          </a:blip>
          <a:stretch>
            <a:fillRect/>
          </a:stretch>
        </p:blipFill>
        <p:spPr>
          <a:xfrm>
            <a:off x="6186775" y="1347500"/>
            <a:ext cx="2721050" cy="32346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Battle of Stalingrad</a:t>
            </a:r>
            <a:endParaRPr>
              <a:solidFill>
                <a:srgbClr val="E4E5B8"/>
              </a:solidFill>
              <a:latin typeface="Georgia"/>
              <a:ea typeface="Georgia"/>
              <a:cs typeface="Georgia"/>
              <a:sym typeface="Georgia"/>
            </a:endParaRPr>
          </a:p>
        </p:txBody>
      </p:sp>
      <p:pic>
        <p:nvPicPr>
          <p:cNvPr id="180" name="Google Shape;180;p2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81" name="Google Shape;181;p28"/>
          <p:cNvSpPr txBox="1"/>
          <p:nvPr>
            <p:ph type="title"/>
          </p:nvPr>
        </p:nvSpPr>
        <p:spPr>
          <a:xfrm>
            <a:off x="3075475" y="1038700"/>
            <a:ext cx="5617500" cy="876300"/>
          </a:xfrm>
          <a:prstGeom prst="rect">
            <a:avLst/>
          </a:prstGeom>
        </p:spPr>
        <p:txBody>
          <a:bodyPr anchorCtr="0" anchor="t" bIns="91425" lIns="91425" spcFirstLastPara="1" rIns="91425" wrap="square" tIns="91425">
            <a:noAutofit/>
          </a:bodyPr>
          <a:lstStyle/>
          <a:p>
            <a:pPr indent="-356870" lvl="0" marL="457200" rtl="0" algn="l">
              <a:spcBef>
                <a:spcPts val="0"/>
              </a:spcBef>
              <a:spcAft>
                <a:spcPts val="0"/>
              </a:spcAft>
              <a:buClr>
                <a:srgbClr val="E4E5B8"/>
              </a:buClr>
              <a:buSzPts val="2020"/>
              <a:buFont typeface="Georgia"/>
              <a:buChar char="●"/>
            </a:pPr>
            <a:r>
              <a:rPr lang="en" sz="2020">
                <a:solidFill>
                  <a:srgbClr val="E4E5B8"/>
                </a:solidFill>
                <a:latin typeface="Georgia"/>
                <a:ea typeface="Georgia"/>
                <a:cs typeface="Georgia"/>
                <a:sym typeface="Georgia"/>
              </a:rPr>
              <a:t>2. August 5th, 1942-August 28th, 1942: </a:t>
            </a:r>
            <a:endParaRPr sz="2020">
              <a:solidFill>
                <a:srgbClr val="E4E5B8"/>
              </a:solidFill>
              <a:latin typeface="Georgia"/>
              <a:ea typeface="Georgia"/>
              <a:cs typeface="Georgia"/>
              <a:sym typeface="Georgia"/>
            </a:endParaRPr>
          </a:p>
          <a:p>
            <a:pPr indent="0" lvl="0" marL="457200" rtl="0" algn="l">
              <a:spcBef>
                <a:spcPts val="0"/>
              </a:spcBef>
              <a:spcAft>
                <a:spcPts val="0"/>
              </a:spcAft>
              <a:buNone/>
            </a:pPr>
            <a:r>
              <a:t/>
            </a:r>
            <a:endParaRPr sz="2020">
              <a:solidFill>
                <a:srgbClr val="E4E5B8"/>
              </a:solidFill>
              <a:latin typeface="Georgia"/>
              <a:ea typeface="Georgia"/>
              <a:cs typeface="Georgia"/>
              <a:sym typeface="Georgia"/>
            </a:endParaRPr>
          </a:p>
          <a:p>
            <a:pPr indent="0" lvl="0" marL="457200" rtl="0" algn="l">
              <a:spcBef>
                <a:spcPts val="0"/>
              </a:spcBef>
              <a:spcAft>
                <a:spcPts val="0"/>
              </a:spcAft>
              <a:buNone/>
            </a:pPr>
            <a:r>
              <a:rPr lang="en" sz="2020">
                <a:solidFill>
                  <a:srgbClr val="E4E5B8"/>
                </a:solidFill>
                <a:latin typeface="Georgia"/>
                <a:ea typeface="Georgia"/>
                <a:cs typeface="Georgia"/>
                <a:sym typeface="Georgia"/>
              </a:rPr>
              <a:t>German 6th army conquers the whole inside of the Don bend and moves toward Stalingrad from 3 directions: south, west and north-west.</a:t>
            </a:r>
            <a:endParaRPr sz="2020">
              <a:solidFill>
                <a:srgbClr val="E4E5B8"/>
              </a:solidFill>
              <a:latin typeface="Georgia"/>
              <a:ea typeface="Georgia"/>
              <a:cs typeface="Georgia"/>
              <a:sym typeface="Georgia"/>
            </a:endParaRPr>
          </a:p>
          <a:p>
            <a:pPr indent="0" lvl="0" marL="0" rtl="0" algn="l">
              <a:spcBef>
                <a:spcPts val="0"/>
              </a:spcBef>
              <a:spcAft>
                <a:spcPts val="0"/>
              </a:spcAft>
              <a:buNone/>
            </a:pPr>
            <a:r>
              <a:t/>
            </a:r>
            <a:endParaRPr sz="2020">
              <a:solidFill>
                <a:srgbClr val="E4E5B8"/>
              </a:solidFill>
              <a:latin typeface="Georgia"/>
              <a:ea typeface="Georgia"/>
              <a:cs typeface="Georgia"/>
              <a:sym typeface="Georgia"/>
            </a:endParaRPr>
          </a:p>
          <a:p>
            <a:pPr indent="-356870" lvl="0" marL="457200" rtl="0" algn="l">
              <a:spcBef>
                <a:spcPts val="0"/>
              </a:spcBef>
              <a:spcAft>
                <a:spcPts val="0"/>
              </a:spcAft>
              <a:buClr>
                <a:srgbClr val="E4E5B8"/>
              </a:buClr>
              <a:buSzPts val="2020"/>
              <a:buFont typeface="Georgia"/>
              <a:buChar char="●"/>
            </a:pPr>
            <a:r>
              <a:rPr lang="en" sz="2020">
                <a:solidFill>
                  <a:srgbClr val="E4E5B8"/>
                </a:solidFill>
                <a:latin typeface="Georgia"/>
                <a:ea typeface="Georgia"/>
                <a:cs typeface="Georgia"/>
                <a:sym typeface="Georgia"/>
              </a:rPr>
              <a:t>3. August 19th, 1942-September 3rd, 1942: </a:t>
            </a:r>
            <a:endParaRPr sz="2020">
              <a:solidFill>
                <a:srgbClr val="E4E5B8"/>
              </a:solidFill>
              <a:latin typeface="Georgia"/>
              <a:ea typeface="Georgia"/>
              <a:cs typeface="Georgia"/>
              <a:sym typeface="Georgia"/>
            </a:endParaRPr>
          </a:p>
          <a:p>
            <a:pPr indent="0" lvl="0" marL="457200" rtl="0" algn="l">
              <a:spcBef>
                <a:spcPts val="0"/>
              </a:spcBef>
              <a:spcAft>
                <a:spcPts val="0"/>
              </a:spcAft>
              <a:buNone/>
            </a:pPr>
            <a:r>
              <a:t/>
            </a:r>
            <a:endParaRPr sz="2020">
              <a:solidFill>
                <a:srgbClr val="E4E5B8"/>
              </a:solidFill>
              <a:latin typeface="Georgia"/>
              <a:ea typeface="Georgia"/>
              <a:cs typeface="Georgia"/>
              <a:sym typeface="Georgia"/>
            </a:endParaRPr>
          </a:p>
          <a:p>
            <a:pPr indent="0" lvl="0" marL="457200" rtl="0" algn="l">
              <a:spcBef>
                <a:spcPts val="0"/>
              </a:spcBef>
              <a:spcAft>
                <a:spcPts val="0"/>
              </a:spcAft>
              <a:buNone/>
            </a:pPr>
            <a:r>
              <a:rPr lang="en" sz="2020">
                <a:solidFill>
                  <a:srgbClr val="E4E5B8"/>
                </a:solidFill>
                <a:latin typeface="Georgia"/>
                <a:ea typeface="Georgia"/>
                <a:cs typeface="Georgia"/>
                <a:sym typeface="Georgia"/>
              </a:rPr>
              <a:t>Intense fighting between the Don and the Volga. The German made it to the Volga just north of Stalingrad.</a:t>
            </a:r>
            <a:endParaRPr sz="2020">
              <a:solidFill>
                <a:srgbClr val="E4E5B8"/>
              </a:solidFill>
              <a:latin typeface="Georgia"/>
              <a:ea typeface="Georgia"/>
              <a:cs typeface="Georgia"/>
              <a:sym typeface="Georgia"/>
            </a:endParaRPr>
          </a:p>
        </p:txBody>
      </p:sp>
      <p:pic>
        <p:nvPicPr>
          <p:cNvPr id="182" name="Google Shape;182;p28"/>
          <p:cNvPicPr preferRelativeResize="0"/>
          <p:nvPr/>
        </p:nvPicPr>
        <p:blipFill>
          <a:blip r:embed="rId4">
            <a:alphaModFix/>
          </a:blip>
          <a:stretch>
            <a:fillRect/>
          </a:stretch>
        </p:blipFill>
        <p:spPr>
          <a:xfrm>
            <a:off x="152400" y="1170150"/>
            <a:ext cx="2923076" cy="2264222"/>
          </a:xfrm>
          <a:prstGeom prst="rect">
            <a:avLst/>
          </a:prstGeom>
          <a:noFill/>
          <a:ln>
            <a:noFill/>
          </a:ln>
        </p:spPr>
      </p:pic>
      <p:pic>
        <p:nvPicPr>
          <p:cNvPr id="183" name="Google Shape;183;p28"/>
          <p:cNvPicPr preferRelativeResize="0"/>
          <p:nvPr/>
        </p:nvPicPr>
        <p:blipFill rotWithShape="1">
          <a:blip r:embed="rId5">
            <a:alphaModFix/>
          </a:blip>
          <a:srcRect b="0" l="0" r="0" t="30487"/>
          <a:stretch/>
        </p:blipFill>
        <p:spPr>
          <a:xfrm>
            <a:off x="152400" y="3434375"/>
            <a:ext cx="2923075" cy="12762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Battle of Stalingrad</a:t>
            </a:r>
            <a:endParaRPr>
              <a:solidFill>
                <a:srgbClr val="E4E5B8"/>
              </a:solidFill>
              <a:latin typeface="Georgia"/>
              <a:ea typeface="Georgia"/>
              <a:cs typeface="Georgia"/>
              <a:sym typeface="Georgia"/>
            </a:endParaRPr>
          </a:p>
        </p:txBody>
      </p:sp>
      <p:pic>
        <p:nvPicPr>
          <p:cNvPr id="190" name="Google Shape;190;p2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1" name="Google Shape;191;p29"/>
          <p:cNvSpPr txBox="1"/>
          <p:nvPr>
            <p:ph type="title"/>
          </p:nvPr>
        </p:nvSpPr>
        <p:spPr>
          <a:xfrm>
            <a:off x="456775" y="1049150"/>
            <a:ext cx="5617500" cy="876300"/>
          </a:xfrm>
          <a:prstGeom prst="rect">
            <a:avLst/>
          </a:prstGeom>
        </p:spPr>
        <p:txBody>
          <a:bodyPr anchorCtr="0" anchor="t" bIns="91425" lIns="91425" spcFirstLastPara="1" rIns="91425" wrap="square" tIns="91425">
            <a:noAutofit/>
          </a:bodyPr>
          <a:lstStyle/>
          <a:p>
            <a:pPr indent="-337820" lvl="0" marL="457200" rtl="0" algn="l">
              <a:spcBef>
                <a:spcPts val="0"/>
              </a:spcBef>
              <a:spcAft>
                <a:spcPts val="0"/>
              </a:spcAft>
              <a:buClr>
                <a:srgbClr val="E4E5B8"/>
              </a:buClr>
              <a:buSzPts val="1720"/>
              <a:buFont typeface="Georgia"/>
              <a:buChar char="●"/>
            </a:pPr>
            <a:r>
              <a:rPr lang="en" sz="1720">
                <a:solidFill>
                  <a:srgbClr val="E4E5B8"/>
                </a:solidFill>
                <a:latin typeface="Georgia"/>
                <a:ea typeface="Georgia"/>
                <a:cs typeface="Georgia"/>
                <a:sym typeface="Georgia"/>
              </a:rPr>
              <a:t>3a</a:t>
            </a:r>
            <a:r>
              <a:rPr lang="en" sz="1720">
                <a:solidFill>
                  <a:srgbClr val="E4E5B8"/>
                </a:solidFill>
                <a:latin typeface="Georgia"/>
                <a:ea typeface="Georgia"/>
                <a:cs typeface="Georgia"/>
                <a:sym typeface="Georgia"/>
              </a:rPr>
              <a:t>. </a:t>
            </a:r>
            <a:r>
              <a:rPr lang="en" sz="1720">
                <a:solidFill>
                  <a:srgbClr val="E4E5B8"/>
                </a:solidFill>
                <a:latin typeface="Georgia"/>
                <a:ea typeface="Georgia"/>
                <a:cs typeface="Georgia"/>
                <a:sym typeface="Georgia"/>
              </a:rPr>
              <a:t>August 23rd, 1942</a:t>
            </a:r>
            <a:endParaRPr sz="1720">
              <a:solidFill>
                <a:srgbClr val="E4E5B8"/>
              </a:solidFill>
              <a:latin typeface="Georgia"/>
              <a:ea typeface="Georgia"/>
              <a:cs typeface="Georgia"/>
              <a:sym typeface="Georgia"/>
            </a:endParaRPr>
          </a:p>
          <a:p>
            <a:pPr indent="0" lvl="0" marL="457200" rtl="0" algn="l">
              <a:spcBef>
                <a:spcPts val="0"/>
              </a:spcBef>
              <a:spcAft>
                <a:spcPts val="0"/>
              </a:spcAft>
              <a:buSzPts val="990"/>
              <a:buNone/>
            </a:pPr>
            <a:r>
              <a:t/>
            </a:r>
            <a:endParaRPr sz="1720">
              <a:solidFill>
                <a:srgbClr val="E4E5B8"/>
              </a:solidFill>
              <a:latin typeface="Georgia"/>
              <a:ea typeface="Georgia"/>
              <a:cs typeface="Georgia"/>
              <a:sym typeface="Georgia"/>
            </a:endParaRPr>
          </a:p>
          <a:p>
            <a:pPr indent="0" lvl="0" marL="457200" rtl="0" algn="l">
              <a:spcBef>
                <a:spcPts val="0"/>
              </a:spcBef>
              <a:spcAft>
                <a:spcPts val="0"/>
              </a:spcAft>
              <a:buSzPts val="990"/>
              <a:buNone/>
            </a:pPr>
            <a:r>
              <a:rPr lang="en" sz="1720">
                <a:solidFill>
                  <a:srgbClr val="E4E5B8"/>
                </a:solidFill>
                <a:latin typeface="Georgia"/>
                <a:ea typeface="Georgia"/>
                <a:cs typeface="Georgia"/>
                <a:sym typeface="Georgia"/>
              </a:rPr>
              <a:t>Hitler rounded up every single bomber of his entire Luftwaffe (air force) and ordered the leveling</a:t>
            </a:r>
            <a:endParaRPr sz="1720">
              <a:solidFill>
                <a:srgbClr val="E4E5B8"/>
              </a:solidFill>
              <a:latin typeface="Georgia"/>
              <a:ea typeface="Georgia"/>
              <a:cs typeface="Georgia"/>
              <a:sym typeface="Georgia"/>
            </a:endParaRPr>
          </a:p>
          <a:p>
            <a:pPr indent="0" lvl="0" marL="457200" rtl="0" algn="l">
              <a:spcBef>
                <a:spcPts val="0"/>
              </a:spcBef>
              <a:spcAft>
                <a:spcPts val="0"/>
              </a:spcAft>
              <a:buSzPts val="990"/>
              <a:buNone/>
            </a:pPr>
            <a:r>
              <a:rPr lang="en" sz="1720">
                <a:solidFill>
                  <a:srgbClr val="E4E5B8"/>
                </a:solidFill>
                <a:latin typeface="Georgia"/>
                <a:ea typeface="Georgia"/>
                <a:cs typeface="Georgia"/>
                <a:sym typeface="Georgia"/>
              </a:rPr>
              <a:t>of the whole city, killing 40k civilians.</a:t>
            </a:r>
            <a:endParaRPr sz="1720">
              <a:solidFill>
                <a:srgbClr val="E4E5B8"/>
              </a:solidFill>
              <a:latin typeface="Georgia"/>
              <a:ea typeface="Georgia"/>
              <a:cs typeface="Georgia"/>
              <a:sym typeface="Georgia"/>
            </a:endParaRPr>
          </a:p>
          <a:p>
            <a:pPr indent="0" lvl="0" marL="457200" rtl="0" algn="l">
              <a:spcBef>
                <a:spcPts val="0"/>
              </a:spcBef>
              <a:spcAft>
                <a:spcPts val="0"/>
              </a:spcAft>
              <a:buSzPts val="990"/>
              <a:buNone/>
            </a:pPr>
            <a:r>
              <a:t/>
            </a:r>
            <a:endParaRPr sz="1720">
              <a:solidFill>
                <a:srgbClr val="E4E5B8"/>
              </a:solidFill>
              <a:latin typeface="Georgia"/>
              <a:ea typeface="Georgia"/>
              <a:cs typeface="Georgia"/>
              <a:sym typeface="Georgia"/>
            </a:endParaRPr>
          </a:p>
          <a:p>
            <a:pPr indent="-337820" lvl="0" marL="457200" rtl="0" algn="l">
              <a:spcBef>
                <a:spcPts val="0"/>
              </a:spcBef>
              <a:spcAft>
                <a:spcPts val="0"/>
              </a:spcAft>
              <a:buClr>
                <a:srgbClr val="E4E5B8"/>
              </a:buClr>
              <a:buSzPts val="1720"/>
              <a:buFont typeface="Georgia"/>
              <a:buChar char="●"/>
            </a:pPr>
            <a:r>
              <a:rPr lang="en" sz="1720">
                <a:solidFill>
                  <a:srgbClr val="E4E5B8"/>
                </a:solidFill>
                <a:latin typeface="Georgia"/>
                <a:ea typeface="Georgia"/>
                <a:cs typeface="Georgia"/>
                <a:sym typeface="Georgia"/>
              </a:rPr>
              <a:t>4. September 4th, 1942-September 13th, 1942</a:t>
            </a:r>
            <a:endParaRPr sz="172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720">
              <a:solidFill>
                <a:srgbClr val="E4E5B8"/>
              </a:solidFill>
              <a:latin typeface="Georgia"/>
              <a:ea typeface="Georgia"/>
              <a:cs typeface="Georgia"/>
              <a:sym typeface="Georgia"/>
            </a:endParaRPr>
          </a:p>
          <a:p>
            <a:pPr indent="0" lvl="0" marL="457200" rtl="0" algn="l">
              <a:spcBef>
                <a:spcPts val="0"/>
              </a:spcBef>
              <a:spcAft>
                <a:spcPts val="0"/>
              </a:spcAft>
              <a:buNone/>
            </a:pPr>
            <a:r>
              <a:rPr lang="en" sz="1720">
                <a:solidFill>
                  <a:srgbClr val="E4E5B8"/>
                </a:solidFill>
                <a:latin typeface="Georgia"/>
                <a:ea typeface="Georgia"/>
                <a:cs typeface="Georgia"/>
                <a:sym typeface="Georgia"/>
              </a:rPr>
              <a:t>Germans were able to squeeze the Red Army from the north and the south. The 62nd army of General Chuikov was now surrounded and isolated from the rest of Soviet forces, with its back on the western bank of the Volga.</a:t>
            </a:r>
            <a:endParaRPr sz="1720">
              <a:solidFill>
                <a:srgbClr val="E4E5B8"/>
              </a:solidFill>
              <a:latin typeface="Georgia"/>
              <a:ea typeface="Georgia"/>
              <a:cs typeface="Georgia"/>
              <a:sym typeface="Georgia"/>
            </a:endParaRPr>
          </a:p>
        </p:txBody>
      </p:sp>
      <p:pic>
        <p:nvPicPr>
          <p:cNvPr id="192" name="Google Shape;192;p29"/>
          <p:cNvPicPr preferRelativeResize="0"/>
          <p:nvPr/>
        </p:nvPicPr>
        <p:blipFill rotWithShape="1">
          <a:blip r:embed="rId4">
            <a:alphaModFix/>
          </a:blip>
          <a:srcRect b="0" l="0" r="0" t="21893"/>
          <a:stretch/>
        </p:blipFill>
        <p:spPr>
          <a:xfrm>
            <a:off x="6292900" y="1215450"/>
            <a:ext cx="2614925" cy="1356300"/>
          </a:xfrm>
          <a:prstGeom prst="rect">
            <a:avLst/>
          </a:prstGeom>
          <a:noFill/>
          <a:ln>
            <a:noFill/>
          </a:ln>
        </p:spPr>
      </p:pic>
      <p:pic>
        <p:nvPicPr>
          <p:cNvPr id="193" name="Google Shape;193;p29"/>
          <p:cNvPicPr preferRelativeResize="0"/>
          <p:nvPr/>
        </p:nvPicPr>
        <p:blipFill>
          <a:blip r:embed="rId5">
            <a:alphaModFix/>
          </a:blip>
          <a:stretch>
            <a:fillRect/>
          </a:stretch>
        </p:blipFill>
        <p:spPr>
          <a:xfrm>
            <a:off x="6615300" y="2571750"/>
            <a:ext cx="1970124" cy="21689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Battle of Stalingrad</a:t>
            </a:r>
            <a:endParaRPr>
              <a:solidFill>
                <a:srgbClr val="E4E5B8"/>
              </a:solidFill>
              <a:latin typeface="Georgia"/>
              <a:ea typeface="Georgia"/>
              <a:cs typeface="Georgia"/>
              <a:sym typeface="Georgia"/>
            </a:endParaRPr>
          </a:p>
        </p:txBody>
      </p:sp>
      <p:pic>
        <p:nvPicPr>
          <p:cNvPr id="200" name="Google Shape;200;p3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01" name="Google Shape;201;p30"/>
          <p:cNvSpPr txBox="1"/>
          <p:nvPr>
            <p:ph type="title"/>
          </p:nvPr>
        </p:nvSpPr>
        <p:spPr>
          <a:xfrm>
            <a:off x="3455425" y="1049125"/>
            <a:ext cx="5617500" cy="876300"/>
          </a:xfrm>
          <a:prstGeom prst="rect">
            <a:avLst/>
          </a:prstGeom>
        </p:spPr>
        <p:txBody>
          <a:bodyPr anchorCtr="0" anchor="t" bIns="91425" lIns="91425" spcFirstLastPara="1" rIns="91425" wrap="square" tIns="91425">
            <a:noAutofit/>
          </a:bodyPr>
          <a:lstStyle/>
          <a:p>
            <a:pPr indent="-363220" lvl="0" marL="457200" rtl="0" algn="l">
              <a:spcBef>
                <a:spcPts val="0"/>
              </a:spcBef>
              <a:spcAft>
                <a:spcPts val="0"/>
              </a:spcAft>
              <a:buClr>
                <a:srgbClr val="E4E5B8"/>
              </a:buClr>
              <a:buSzPts val="2120"/>
              <a:buFont typeface="Georgia"/>
              <a:buChar char="●"/>
            </a:pPr>
            <a:r>
              <a:rPr lang="en" sz="2120">
                <a:solidFill>
                  <a:srgbClr val="E4E5B8"/>
                </a:solidFill>
                <a:latin typeface="Georgia"/>
                <a:ea typeface="Georgia"/>
                <a:cs typeface="Georgia"/>
                <a:sym typeface="Georgia"/>
              </a:rPr>
              <a:t>5. September 14th, 1942-November 18th, 1942: </a:t>
            </a:r>
            <a:endParaRPr sz="2120">
              <a:solidFill>
                <a:srgbClr val="E4E5B8"/>
              </a:solidFill>
              <a:latin typeface="Georgia"/>
              <a:ea typeface="Georgia"/>
              <a:cs typeface="Georgia"/>
              <a:sym typeface="Georgia"/>
            </a:endParaRPr>
          </a:p>
          <a:p>
            <a:pPr indent="0" lvl="0" marL="914400" rtl="0" algn="l">
              <a:spcBef>
                <a:spcPts val="0"/>
              </a:spcBef>
              <a:spcAft>
                <a:spcPts val="0"/>
              </a:spcAft>
              <a:buNone/>
            </a:pPr>
            <a:r>
              <a:t/>
            </a:r>
            <a:endParaRPr sz="2120">
              <a:solidFill>
                <a:srgbClr val="E4E5B8"/>
              </a:solidFill>
              <a:latin typeface="Georgia"/>
              <a:ea typeface="Georgia"/>
              <a:cs typeface="Georgia"/>
              <a:sym typeface="Georgia"/>
            </a:endParaRPr>
          </a:p>
          <a:p>
            <a:pPr indent="0" lvl="0" marL="457200" rtl="0" algn="l">
              <a:spcBef>
                <a:spcPts val="0"/>
              </a:spcBef>
              <a:spcAft>
                <a:spcPts val="0"/>
              </a:spcAft>
              <a:buNone/>
            </a:pPr>
            <a:r>
              <a:rPr lang="en" sz="2120">
                <a:solidFill>
                  <a:srgbClr val="E4E5B8"/>
                </a:solidFill>
                <a:latin typeface="Georgia"/>
                <a:ea typeface="Georgia"/>
                <a:cs typeface="Georgia"/>
                <a:sym typeface="Georgia"/>
              </a:rPr>
              <a:t>The historical legendary stage of the battle of Stalingrad.</a:t>
            </a:r>
            <a:endParaRPr sz="2120">
              <a:solidFill>
                <a:srgbClr val="E4E5B8"/>
              </a:solidFill>
              <a:latin typeface="Georgia"/>
              <a:ea typeface="Georgia"/>
              <a:cs typeface="Georgia"/>
              <a:sym typeface="Georgia"/>
            </a:endParaRPr>
          </a:p>
          <a:p>
            <a:pPr indent="0" lvl="0" marL="914400" rtl="0" algn="l">
              <a:spcBef>
                <a:spcPts val="0"/>
              </a:spcBef>
              <a:spcAft>
                <a:spcPts val="0"/>
              </a:spcAft>
              <a:buNone/>
            </a:pPr>
            <a:r>
              <a:t/>
            </a:r>
            <a:endParaRPr sz="2120">
              <a:solidFill>
                <a:srgbClr val="E4E5B8"/>
              </a:solidFill>
              <a:latin typeface="Georgia"/>
              <a:ea typeface="Georgia"/>
              <a:cs typeface="Georgia"/>
              <a:sym typeface="Georgia"/>
            </a:endParaRPr>
          </a:p>
          <a:p>
            <a:pPr indent="0" lvl="0" marL="457200" rtl="0" algn="l">
              <a:spcBef>
                <a:spcPts val="0"/>
              </a:spcBef>
              <a:spcAft>
                <a:spcPts val="0"/>
              </a:spcAft>
              <a:buNone/>
            </a:pPr>
            <a:r>
              <a:rPr lang="en" sz="2120">
                <a:solidFill>
                  <a:srgbClr val="E4E5B8"/>
                </a:solidFill>
                <a:latin typeface="Georgia"/>
                <a:ea typeface="Georgia"/>
                <a:cs typeface="Georgia"/>
                <a:sym typeface="Georgia"/>
              </a:rPr>
              <a:t>The stage that set the defense of Stalingrad as one of Mankind's greatest feat of heroism, if not the greatest. A special place in History belongs to the Rodimtsev Division.</a:t>
            </a:r>
            <a:endParaRPr sz="2120">
              <a:solidFill>
                <a:srgbClr val="E4E5B8"/>
              </a:solidFill>
              <a:latin typeface="Georgia"/>
              <a:ea typeface="Georgia"/>
              <a:cs typeface="Georgia"/>
              <a:sym typeface="Georgia"/>
            </a:endParaRPr>
          </a:p>
        </p:txBody>
      </p:sp>
      <p:pic>
        <p:nvPicPr>
          <p:cNvPr id="202" name="Google Shape;202;p30"/>
          <p:cNvPicPr preferRelativeResize="0"/>
          <p:nvPr/>
        </p:nvPicPr>
        <p:blipFill>
          <a:blip r:embed="rId4">
            <a:alphaModFix/>
          </a:blip>
          <a:stretch>
            <a:fillRect/>
          </a:stretch>
        </p:blipFill>
        <p:spPr>
          <a:xfrm>
            <a:off x="162825" y="1232750"/>
            <a:ext cx="3292599" cy="1646300"/>
          </a:xfrm>
          <a:prstGeom prst="rect">
            <a:avLst/>
          </a:prstGeom>
          <a:noFill/>
          <a:ln>
            <a:noFill/>
          </a:ln>
        </p:spPr>
      </p:pic>
      <p:pic>
        <p:nvPicPr>
          <p:cNvPr id="203" name="Google Shape;203;p30"/>
          <p:cNvPicPr preferRelativeResize="0"/>
          <p:nvPr/>
        </p:nvPicPr>
        <p:blipFill>
          <a:blip r:embed="rId5">
            <a:alphaModFix/>
          </a:blip>
          <a:stretch>
            <a:fillRect/>
          </a:stretch>
        </p:blipFill>
        <p:spPr>
          <a:xfrm>
            <a:off x="162825" y="2763441"/>
            <a:ext cx="3292599" cy="185208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Battle of Stalingrad</a:t>
            </a:r>
            <a:endParaRPr>
              <a:solidFill>
                <a:srgbClr val="E4E5B8"/>
              </a:solidFill>
              <a:latin typeface="Georgia"/>
              <a:ea typeface="Georgia"/>
              <a:cs typeface="Georgia"/>
              <a:sym typeface="Georgia"/>
            </a:endParaRPr>
          </a:p>
        </p:txBody>
      </p:sp>
      <p:pic>
        <p:nvPicPr>
          <p:cNvPr id="210" name="Google Shape;210;p3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11" name="Google Shape;211;p31"/>
          <p:cNvSpPr txBox="1"/>
          <p:nvPr>
            <p:ph type="title"/>
          </p:nvPr>
        </p:nvSpPr>
        <p:spPr>
          <a:xfrm>
            <a:off x="456775" y="1049150"/>
            <a:ext cx="5617500" cy="876300"/>
          </a:xfrm>
          <a:prstGeom prst="rect">
            <a:avLst/>
          </a:prstGeom>
        </p:spPr>
        <p:txBody>
          <a:bodyPr anchorCtr="0" anchor="t" bIns="91425" lIns="91425" spcFirstLastPara="1" rIns="91425" wrap="square" tIns="91425">
            <a:noAutofit/>
          </a:bodyPr>
          <a:lstStyle/>
          <a:p>
            <a:pPr indent="-337820" lvl="0" marL="457200" rtl="0" algn="l">
              <a:spcBef>
                <a:spcPts val="0"/>
              </a:spcBef>
              <a:spcAft>
                <a:spcPts val="0"/>
              </a:spcAft>
              <a:buClr>
                <a:srgbClr val="E4E5B8"/>
              </a:buClr>
              <a:buSzPts val="1720"/>
              <a:buFont typeface="Georgia"/>
              <a:buChar char="●"/>
            </a:pPr>
            <a:r>
              <a:rPr lang="en" sz="1720">
                <a:solidFill>
                  <a:srgbClr val="E4E5B8"/>
                </a:solidFill>
                <a:latin typeface="Georgia"/>
                <a:ea typeface="Georgia"/>
                <a:cs typeface="Georgia"/>
                <a:sym typeface="Georgia"/>
              </a:rPr>
              <a:t>5. September 14th, 1942-November 18th, 1942:</a:t>
            </a:r>
            <a:endParaRPr sz="1720">
              <a:solidFill>
                <a:srgbClr val="E4E5B8"/>
              </a:solidFill>
              <a:latin typeface="Georgia"/>
              <a:ea typeface="Georgia"/>
              <a:cs typeface="Georgia"/>
              <a:sym typeface="Georgia"/>
            </a:endParaRPr>
          </a:p>
          <a:p>
            <a:pPr indent="0" lvl="0" marL="457200" rtl="0" algn="l">
              <a:spcBef>
                <a:spcPts val="0"/>
              </a:spcBef>
              <a:spcAft>
                <a:spcPts val="0"/>
              </a:spcAft>
              <a:buSzPts val="990"/>
              <a:buNone/>
            </a:pPr>
            <a:r>
              <a:t/>
            </a:r>
            <a:endParaRPr sz="1720">
              <a:solidFill>
                <a:srgbClr val="E4E5B8"/>
              </a:solidFill>
              <a:latin typeface="Georgia"/>
              <a:ea typeface="Georgia"/>
              <a:cs typeface="Georgia"/>
              <a:sym typeface="Georgia"/>
            </a:endParaRPr>
          </a:p>
          <a:p>
            <a:pPr indent="0" lvl="0" marL="457200" rtl="0" algn="l">
              <a:spcBef>
                <a:spcPts val="0"/>
              </a:spcBef>
              <a:spcAft>
                <a:spcPts val="0"/>
              </a:spcAft>
              <a:buNone/>
            </a:pPr>
            <a:r>
              <a:rPr lang="en" sz="1720">
                <a:solidFill>
                  <a:srgbClr val="E4E5B8"/>
                </a:solidFill>
                <a:latin typeface="Georgia"/>
                <a:ea typeface="Georgia"/>
                <a:cs typeface="Georgia"/>
                <a:sym typeface="Georgia"/>
              </a:rPr>
              <a:t>Alexander Rodimtsev commanded the 13th Guards Rifle Division, 10000 men strong. It entered battle on September 14th and was ordered to clear the center of Stalingrad and to occupy Mamaev Kurgan hill, which overlooks the entire city.</a:t>
            </a:r>
            <a:endParaRPr sz="172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720">
              <a:solidFill>
                <a:srgbClr val="E4E5B8"/>
              </a:solidFill>
              <a:latin typeface="Georgia"/>
              <a:ea typeface="Georgia"/>
              <a:cs typeface="Georgia"/>
              <a:sym typeface="Georgia"/>
            </a:endParaRPr>
          </a:p>
          <a:p>
            <a:pPr indent="0" lvl="0" marL="457200" rtl="0" algn="l">
              <a:spcBef>
                <a:spcPts val="0"/>
              </a:spcBef>
              <a:spcAft>
                <a:spcPts val="0"/>
              </a:spcAft>
              <a:buNone/>
            </a:pPr>
            <a:r>
              <a:rPr lang="en" sz="1720">
                <a:solidFill>
                  <a:srgbClr val="E4E5B8"/>
                </a:solidFill>
                <a:latin typeface="Georgia"/>
                <a:ea typeface="Georgia"/>
                <a:cs typeface="Georgia"/>
                <a:sym typeface="Georgia"/>
              </a:rPr>
              <a:t>Within 24 hours of crossing the Volga, 3k Guardsmen had already died in combat.</a:t>
            </a:r>
            <a:endParaRPr sz="172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720">
              <a:solidFill>
                <a:srgbClr val="E4E5B8"/>
              </a:solidFill>
              <a:latin typeface="Georgia"/>
              <a:ea typeface="Georgia"/>
              <a:cs typeface="Georgia"/>
              <a:sym typeface="Georgia"/>
            </a:endParaRPr>
          </a:p>
          <a:p>
            <a:pPr indent="0" lvl="0" marL="457200" rtl="0" algn="l">
              <a:spcBef>
                <a:spcPts val="0"/>
              </a:spcBef>
              <a:spcAft>
                <a:spcPts val="0"/>
              </a:spcAft>
              <a:buNone/>
            </a:pPr>
            <a:r>
              <a:rPr lang="en" sz="1720">
                <a:solidFill>
                  <a:srgbClr val="E4E5B8"/>
                </a:solidFill>
                <a:latin typeface="Georgia"/>
                <a:ea typeface="Georgia"/>
                <a:cs typeface="Georgia"/>
                <a:sym typeface="Georgia"/>
              </a:rPr>
              <a:t>It can be said that Rodimtsev's Guardsmen saved Stalingrad. Out of 10k 13th Guardsmen who crossed the Volga, only around 300 survived. </a:t>
            </a:r>
            <a:endParaRPr sz="1720">
              <a:solidFill>
                <a:srgbClr val="E4E5B8"/>
              </a:solidFill>
              <a:latin typeface="Georgia"/>
              <a:ea typeface="Georgia"/>
              <a:cs typeface="Georgia"/>
              <a:sym typeface="Georgia"/>
            </a:endParaRPr>
          </a:p>
        </p:txBody>
      </p:sp>
      <p:pic>
        <p:nvPicPr>
          <p:cNvPr id="212" name="Google Shape;212;p31"/>
          <p:cNvPicPr preferRelativeResize="0"/>
          <p:nvPr/>
        </p:nvPicPr>
        <p:blipFill>
          <a:blip r:embed="rId4">
            <a:alphaModFix/>
          </a:blip>
          <a:stretch>
            <a:fillRect/>
          </a:stretch>
        </p:blipFill>
        <p:spPr>
          <a:xfrm>
            <a:off x="6074275" y="1232775"/>
            <a:ext cx="2893525" cy="2109849"/>
          </a:xfrm>
          <a:prstGeom prst="rect">
            <a:avLst/>
          </a:prstGeom>
          <a:noFill/>
          <a:ln>
            <a:noFill/>
          </a:ln>
        </p:spPr>
      </p:pic>
      <p:pic>
        <p:nvPicPr>
          <p:cNvPr id="213" name="Google Shape;213;p31"/>
          <p:cNvPicPr preferRelativeResize="0"/>
          <p:nvPr/>
        </p:nvPicPr>
        <p:blipFill>
          <a:blip r:embed="rId5">
            <a:alphaModFix/>
          </a:blip>
          <a:stretch>
            <a:fillRect/>
          </a:stretch>
        </p:blipFill>
        <p:spPr>
          <a:xfrm>
            <a:off x="6793025" y="3342625"/>
            <a:ext cx="1456050" cy="1540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ctrTitle"/>
          </p:nvPr>
        </p:nvSpPr>
        <p:spPr>
          <a:xfrm>
            <a:off x="311708" y="193242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0BA0A"/>
                </a:solidFill>
                <a:latin typeface="Georgia"/>
                <a:ea typeface="Georgia"/>
                <a:cs typeface="Georgia"/>
                <a:sym typeface="Georgia"/>
              </a:rPr>
              <a:t>80th Anniversary</a:t>
            </a:r>
            <a:r>
              <a:rPr lang="en">
                <a:solidFill>
                  <a:srgbClr val="E4E5B8"/>
                </a:solidFill>
                <a:latin typeface="Georgia"/>
                <a:ea typeface="Georgia"/>
                <a:cs typeface="Georgia"/>
                <a:sym typeface="Georgia"/>
              </a:rPr>
              <a:t> of the Victory at the Battle of Stalingrad</a:t>
            </a:r>
            <a:endParaRPr>
              <a:solidFill>
                <a:srgbClr val="E4E5B8"/>
              </a:solidFill>
              <a:latin typeface="Georgia"/>
              <a:ea typeface="Georgia"/>
              <a:cs typeface="Georgia"/>
              <a:sym typeface="Georgia"/>
            </a:endParaRPr>
          </a:p>
        </p:txBody>
      </p:sp>
      <p:sp>
        <p:nvSpPr>
          <p:cNvPr id="63" name="Google Shape;63;p14"/>
          <p:cNvSpPr txBox="1"/>
          <p:nvPr>
            <p:ph idx="1" type="subTitle"/>
          </p:nvPr>
        </p:nvSpPr>
        <p:spPr>
          <a:xfrm>
            <a:off x="311713" y="39850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01/31/23 - </a:t>
            </a:r>
            <a:r>
              <a:rPr lang="en">
                <a:solidFill>
                  <a:srgbClr val="E0BA0A"/>
                </a:solidFill>
                <a:latin typeface="Georgia"/>
                <a:ea typeface="Georgia"/>
                <a:cs typeface="Georgia"/>
                <a:sym typeface="Georgia"/>
              </a:rPr>
              <a:t>02/02/23</a:t>
            </a:r>
            <a:endParaRPr>
              <a:solidFill>
                <a:srgbClr val="E0BA0A"/>
              </a:solidFill>
              <a:latin typeface="Georgia"/>
              <a:ea typeface="Georgia"/>
              <a:cs typeface="Georgia"/>
              <a:sym typeface="Georgia"/>
            </a:endParaRPr>
          </a:p>
        </p:txBody>
      </p:sp>
      <p:pic>
        <p:nvPicPr>
          <p:cNvPr id="64" name="Google Shape;64;p14"/>
          <p:cNvPicPr preferRelativeResize="0"/>
          <p:nvPr/>
        </p:nvPicPr>
        <p:blipFill>
          <a:blip r:embed="rId3">
            <a:alphaModFix/>
          </a:blip>
          <a:stretch>
            <a:fillRect/>
          </a:stretch>
        </p:blipFill>
        <p:spPr>
          <a:xfrm>
            <a:off x="3349863" y="224300"/>
            <a:ext cx="2444276" cy="24442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Battle of Stalingrad</a:t>
            </a:r>
            <a:endParaRPr>
              <a:solidFill>
                <a:srgbClr val="E4E5B8"/>
              </a:solidFill>
              <a:latin typeface="Georgia"/>
              <a:ea typeface="Georgia"/>
              <a:cs typeface="Georgia"/>
              <a:sym typeface="Georgia"/>
            </a:endParaRPr>
          </a:p>
        </p:txBody>
      </p:sp>
      <p:pic>
        <p:nvPicPr>
          <p:cNvPr id="220" name="Google Shape;220;p3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21" name="Google Shape;221;p32"/>
          <p:cNvSpPr txBox="1"/>
          <p:nvPr>
            <p:ph type="title"/>
          </p:nvPr>
        </p:nvSpPr>
        <p:spPr>
          <a:xfrm>
            <a:off x="3242400" y="1038700"/>
            <a:ext cx="5617500" cy="876300"/>
          </a:xfrm>
          <a:prstGeom prst="rect">
            <a:avLst/>
          </a:prstGeom>
        </p:spPr>
        <p:txBody>
          <a:bodyPr anchorCtr="0" anchor="t" bIns="91425" lIns="91425" spcFirstLastPara="1" rIns="91425" wrap="square" tIns="91425">
            <a:noAutofit/>
          </a:bodyPr>
          <a:lstStyle/>
          <a:p>
            <a:pPr indent="-356870" lvl="0" marL="457200" rtl="0" algn="l">
              <a:spcBef>
                <a:spcPts val="0"/>
              </a:spcBef>
              <a:spcAft>
                <a:spcPts val="0"/>
              </a:spcAft>
              <a:buClr>
                <a:srgbClr val="E4E5B8"/>
              </a:buClr>
              <a:buSzPts val="2020"/>
              <a:buFont typeface="Georgia"/>
              <a:buChar char="●"/>
            </a:pPr>
            <a:r>
              <a:rPr lang="en" sz="2020">
                <a:solidFill>
                  <a:srgbClr val="E4E5B8"/>
                </a:solidFill>
                <a:latin typeface="Georgia"/>
                <a:ea typeface="Georgia"/>
                <a:cs typeface="Georgia"/>
                <a:sym typeface="Georgia"/>
              </a:rPr>
              <a:t>6- November 19th, 1942 to December 11th, 1942: </a:t>
            </a:r>
            <a:endParaRPr sz="2020">
              <a:solidFill>
                <a:srgbClr val="E4E5B8"/>
              </a:solidFill>
              <a:latin typeface="Georgia"/>
              <a:ea typeface="Georgia"/>
              <a:cs typeface="Georgia"/>
              <a:sym typeface="Georgia"/>
            </a:endParaRPr>
          </a:p>
          <a:p>
            <a:pPr indent="0" lvl="0" marL="457200" rtl="0" algn="l">
              <a:spcBef>
                <a:spcPts val="0"/>
              </a:spcBef>
              <a:spcAft>
                <a:spcPts val="0"/>
              </a:spcAft>
              <a:buNone/>
            </a:pPr>
            <a:r>
              <a:t/>
            </a:r>
            <a:endParaRPr sz="2020">
              <a:solidFill>
                <a:srgbClr val="E4E5B8"/>
              </a:solidFill>
              <a:latin typeface="Georgia"/>
              <a:ea typeface="Georgia"/>
              <a:cs typeface="Georgia"/>
              <a:sym typeface="Georgia"/>
            </a:endParaRPr>
          </a:p>
          <a:p>
            <a:pPr indent="0" lvl="0" marL="457200" rtl="0" algn="l">
              <a:spcBef>
                <a:spcPts val="0"/>
              </a:spcBef>
              <a:spcAft>
                <a:spcPts val="0"/>
              </a:spcAft>
              <a:buNone/>
            </a:pPr>
            <a:r>
              <a:rPr lang="en" sz="2020">
                <a:solidFill>
                  <a:srgbClr val="E4E5B8"/>
                </a:solidFill>
                <a:latin typeface="Georgia"/>
                <a:ea typeface="Georgia"/>
                <a:cs typeface="Georgia"/>
                <a:sym typeface="Georgia"/>
              </a:rPr>
              <a:t>Stalin, Zhukov and Vassilevsky conceived a master plan. </a:t>
            </a:r>
            <a:endParaRPr sz="2020">
              <a:solidFill>
                <a:srgbClr val="E4E5B8"/>
              </a:solidFill>
              <a:latin typeface="Georgia"/>
              <a:ea typeface="Georgia"/>
              <a:cs typeface="Georgia"/>
              <a:sym typeface="Georgia"/>
            </a:endParaRPr>
          </a:p>
          <a:p>
            <a:pPr indent="0" lvl="0" marL="457200" rtl="0" algn="l">
              <a:spcBef>
                <a:spcPts val="0"/>
              </a:spcBef>
              <a:spcAft>
                <a:spcPts val="0"/>
              </a:spcAft>
              <a:buNone/>
            </a:pPr>
            <a:r>
              <a:t/>
            </a:r>
            <a:endParaRPr sz="2020">
              <a:solidFill>
                <a:srgbClr val="E4E5B8"/>
              </a:solidFill>
              <a:latin typeface="Georgia"/>
              <a:ea typeface="Georgia"/>
              <a:cs typeface="Georgia"/>
              <a:sym typeface="Georgia"/>
            </a:endParaRPr>
          </a:p>
          <a:p>
            <a:pPr indent="0" lvl="0" marL="457200" rtl="0" algn="l">
              <a:spcBef>
                <a:spcPts val="0"/>
              </a:spcBef>
              <a:spcAft>
                <a:spcPts val="0"/>
              </a:spcAft>
              <a:buNone/>
            </a:pPr>
            <a:r>
              <a:rPr lang="en" sz="2020">
                <a:solidFill>
                  <a:srgbClr val="E4E5B8"/>
                </a:solidFill>
                <a:latin typeface="Georgia"/>
                <a:ea typeface="Georgia"/>
                <a:cs typeface="Georgia"/>
                <a:sym typeface="Georgia"/>
              </a:rPr>
              <a:t>The Red Army launched a counter offensive that destroyed Italian, Romanian and German troops outside Stalingrad and trapped the 6th army into a cauldron. It was the beginning of the end for Hitler's crack army.</a:t>
            </a:r>
            <a:endParaRPr sz="2020">
              <a:solidFill>
                <a:srgbClr val="E4E5B8"/>
              </a:solidFill>
              <a:latin typeface="Georgia"/>
              <a:ea typeface="Georgia"/>
              <a:cs typeface="Georgia"/>
              <a:sym typeface="Georgia"/>
            </a:endParaRPr>
          </a:p>
        </p:txBody>
      </p:sp>
      <p:pic>
        <p:nvPicPr>
          <p:cNvPr id="222" name="Google Shape;222;p32"/>
          <p:cNvPicPr preferRelativeResize="0"/>
          <p:nvPr/>
        </p:nvPicPr>
        <p:blipFill>
          <a:blip r:embed="rId4">
            <a:alphaModFix/>
          </a:blip>
          <a:stretch>
            <a:fillRect/>
          </a:stretch>
        </p:blipFill>
        <p:spPr>
          <a:xfrm>
            <a:off x="125375" y="1206050"/>
            <a:ext cx="3257025" cy="3452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Battle of Stalingrad</a:t>
            </a:r>
            <a:endParaRPr>
              <a:solidFill>
                <a:srgbClr val="E4E5B8"/>
              </a:solidFill>
              <a:latin typeface="Georgia"/>
              <a:ea typeface="Georgia"/>
              <a:cs typeface="Georgia"/>
              <a:sym typeface="Georgia"/>
            </a:endParaRPr>
          </a:p>
        </p:txBody>
      </p:sp>
      <p:pic>
        <p:nvPicPr>
          <p:cNvPr id="229" name="Google Shape;229;p3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30" name="Google Shape;230;p33"/>
          <p:cNvSpPr txBox="1"/>
          <p:nvPr>
            <p:ph type="title"/>
          </p:nvPr>
        </p:nvSpPr>
        <p:spPr>
          <a:xfrm>
            <a:off x="456775" y="1049150"/>
            <a:ext cx="5617500" cy="876300"/>
          </a:xfrm>
          <a:prstGeom prst="rect">
            <a:avLst/>
          </a:prstGeom>
        </p:spPr>
        <p:txBody>
          <a:bodyPr anchorCtr="0" anchor="t" bIns="91425" lIns="91425" spcFirstLastPara="1" rIns="91425" wrap="square" tIns="91425">
            <a:noAutofit/>
          </a:bodyPr>
          <a:lstStyle/>
          <a:p>
            <a:pPr indent="-344170" lvl="0" marL="457200" rtl="0" algn="l">
              <a:spcBef>
                <a:spcPts val="0"/>
              </a:spcBef>
              <a:spcAft>
                <a:spcPts val="0"/>
              </a:spcAft>
              <a:buClr>
                <a:srgbClr val="E4E5B8"/>
              </a:buClr>
              <a:buSzPts val="1820"/>
              <a:buFont typeface="Georgia"/>
              <a:buChar char="●"/>
            </a:pPr>
            <a:r>
              <a:rPr lang="en" sz="1820">
                <a:solidFill>
                  <a:srgbClr val="E4E5B8"/>
                </a:solidFill>
                <a:latin typeface="Georgia"/>
                <a:ea typeface="Georgia"/>
                <a:cs typeface="Georgia"/>
                <a:sym typeface="Georgia"/>
              </a:rPr>
              <a:t>7. December 12th, 1942-January 1st, 1943: </a:t>
            </a:r>
            <a:endParaRPr sz="182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820">
              <a:solidFill>
                <a:srgbClr val="E4E5B8"/>
              </a:solidFill>
              <a:latin typeface="Georgia"/>
              <a:ea typeface="Georgia"/>
              <a:cs typeface="Georgia"/>
              <a:sym typeface="Georgia"/>
            </a:endParaRPr>
          </a:p>
          <a:p>
            <a:pPr indent="0" lvl="0" marL="457200" rtl="0" algn="l">
              <a:spcBef>
                <a:spcPts val="0"/>
              </a:spcBef>
              <a:spcAft>
                <a:spcPts val="0"/>
              </a:spcAft>
              <a:buNone/>
            </a:pPr>
            <a:r>
              <a:rPr lang="en" sz="1820">
                <a:solidFill>
                  <a:srgbClr val="E4E5B8"/>
                </a:solidFill>
                <a:latin typeface="Georgia"/>
                <a:ea typeface="Georgia"/>
                <a:cs typeface="Georgia"/>
                <a:sym typeface="Georgia"/>
              </a:rPr>
              <a:t>The failed attempt of the Wehrmacht to rescue the encircled 6th army, the enlargement of the ring around Stalingrad and the final destruction of Italian Alpini troops in the Don region.</a:t>
            </a:r>
            <a:endParaRPr sz="1820">
              <a:solidFill>
                <a:srgbClr val="E4E5B8"/>
              </a:solidFill>
              <a:latin typeface="Georgia"/>
              <a:ea typeface="Georgia"/>
              <a:cs typeface="Georgia"/>
              <a:sym typeface="Georgia"/>
            </a:endParaRPr>
          </a:p>
          <a:p>
            <a:pPr indent="0" lvl="0" marL="0" rtl="0" algn="l">
              <a:spcBef>
                <a:spcPts val="0"/>
              </a:spcBef>
              <a:spcAft>
                <a:spcPts val="0"/>
              </a:spcAft>
              <a:buNone/>
            </a:pPr>
            <a:r>
              <a:t/>
            </a:r>
            <a:endParaRPr sz="1820">
              <a:solidFill>
                <a:srgbClr val="E4E5B8"/>
              </a:solidFill>
              <a:latin typeface="Georgia"/>
              <a:ea typeface="Georgia"/>
              <a:cs typeface="Georgia"/>
              <a:sym typeface="Georgia"/>
            </a:endParaRPr>
          </a:p>
          <a:p>
            <a:pPr indent="-344170" lvl="0" marL="457200" rtl="0" algn="l">
              <a:spcBef>
                <a:spcPts val="0"/>
              </a:spcBef>
              <a:spcAft>
                <a:spcPts val="0"/>
              </a:spcAft>
              <a:buClr>
                <a:srgbClr val="E4E5B8"/>
              </a:buClr>
              <a:buSzPts val="1820"/>
              <a:buFont typeface="Georgia"/>
              <a:buChar char="●"/>
            </a:pPr>
            <a:r>
              <a:rPr lang="en" sz="1820">
                <a:solidFill>
                  <a:srgbClr val="E4E5B8"/>
                </a:solidFill>
                <a:latin typeface="Georgia"/>
                <a:ea typeface="Georgia"/>
                <a:cs typeface="Georgia"/>
                <a:sym typeface="Georgia"/>
              </a:rPr>
              <a:t>8. January 2nd, 1943-February 2nd, 1943: </a:t>
            </a:r>
            <a:endParaRPr sz="182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820">
              <a:solidFill>
                <a:srgbClr val="E4E5B8"/>
              </a:solidFill>
              <a:latin typeface="Georgia"/>
              <a:ea typeface="Georgia"/>
              <a:cs typeface="Georgia"/>
              <a:sym typeface="Georgia"/>
            </a:endParaRPr>
          </a:p>
          <a:p>
            <a:pPr indent="0" lvl="0" marL="457200" rtl="0" algn="l">
              <a:spcBef>
                <a:spcPts val="0"/>
              </a:spcBef>
              <a:spcAft>
                <a:spcPts val="0"/>
              </a:spcAft>
              <a:buNone/>
            </a:pPr>
            <a:r>
              <a:rPr lang="en" sz="1820">
                <a:solidFill>
                  <a:srgbClr val="E4E5B8"/>
                </a:solidFill>
                <a:latin typeface="Georgia"/>
                <a:ea typeface="Georgia"/>
                <a:cs typeface="Georgia"/>
                <a:sym typeface="Georgia"/>
              </a:rPr>
              <a:t>The agony of the 6th army and its final liquidation inside the Stalingrad cauldron. On January 8th, Rokossovsky offered Paulus a capitulation. It was rejected.</a:t>
            </a:r>
            <a:endParaRPr sz="1820">
              <a:solidFill>
                <a:srgbClr val="E4E5B8"/>
              </a:solidFill>
              <a:latin typeface="Georgia"/>
              <a:ea typeface="Georgia"/>
              <a:cs typeface="Georgia"/>
              <a:sym typeface="Georgia"/>
            </a:endParaRPr>
          </a:p>
        </p:txBody>
      </p:sp>
      <p:pic>
        <p:nvPicPr>
          <p:cNvPr id="231" name="Google Shape;231;p33"/>
          <p:cNvPicPr preferRelativeResize="0"/>
          <p:nvPr/>
        </p:nvPicPr>
        <p:blipFill>
          <a:blip r:embed="rId4">
            <a:alphaModFix/>
          </a:blip>
          <a:stretch>
            <a:fillRect/>
          </a:stretch>
        </p:blipFill>
        <p:spPr>
          <a:xfrm>
            <a:off x="5984625" y="2891625"/>
            <a:ext cx="2923200" cy="1882550"/>
          </a:xfrm>
          <a:prstGeom prst="rect">
            <a:avLst/>
          </a:prstGeom>
          <a:noFill/>
          <a:ln>
            <a:noFill/>
          </a:ln>
        </p:spPr>
      </p:pic>
      <p:pic>
        <p:nvPicPr>
          <p:cNvPr id="232" name="Google Shape;232;p33"/>
          <p:cNvPicPr preferRelativeResize="0"/>
          <p:nvPr/>
        </p:nvPicPr>
        <p:blipFill>
          <a:blip r:embed="rId5">
            <a:alphaModFix/>
          </a:blip>
          <a:stretch>
            <a:fillRect/>
          </a:stretch>
        </p:blipFill>
        <p:spPr>
          <a:xfrm>
            <a:off x="6249338" y="1101300"/>
            <a:ext cx="2393776" cy="17903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Battle of Stalingrad</a:t>
            </a:r>
            <a:endParaRPr>
              <a:solidFill>
                <a:srgbClr val="E4E5B8"/>
              </a:solidFill>
              <a:latin typeface="Georgia"/>
              <a:ea typeface="Georgia"/>
              <a:cs typeface="Georgia"/>
              <a:sym typeface="Georgia"/>
            </a:endParaRPr>
          </a:p>
        </p:txBody>
      </p:sp>
      <p:pic>
        <p:nvPicPr>
          <p:cNvPr id="239" name="Google Shape;239;p3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0" name="Google Shape;240;p34"/>
          <p:cNvSpPr txBox="1"/>
          <p:nvPr>
            <p:ph type="title"/>
          </p:nvPr>
        </p:nvSpPr>
        <p:spPr>
          <a:xfrm>
            <a:off x="3242400" y="1038700"/>
            <a:ext cx="5617500" cy="876300"/>
          </a:xfrm>
          <a:prstGeom prst="rect">
            <a:avLst/>
          </a:prstGeom>
        </p:spPr>
        <p:txBody>
          <a:bodyPr anchorCtr="0" anchor="t" bIns="91425" lIns="91425" spcFirstLastPara="1" rIns="91425" wrap="square" tIns="91425">
            <a:noAutofit/>
          </a:bodyPr>
          <a:lstStyle/>
          <a:p>
            <a:pPr indent="-318770" lvl="0" marL="457200" rtl="0" algn="l">
              <a:spcBef>
                <a:spcPts val="0"/>
              </a:spcBef>
              <a:spcAft>
                <a:spcPts val="0"/>
              </a:spcAft>
              <a:buClr>
                <a:srgbClr val="E4E5B8"/>
              </a:buClr>
              <a:buSzPts val="1420"/>
              <a:buFont typeface="Georgia"/>
              <a:buChar char="●"/>
            </a:pPr>
            <a:r>
              <a:rPr lang="en" sz="1420">
                <a:solidFill>
                  <a:srgbClr val="E4E5B8"/>
                </a:solidFill>
                <a:latin typeface="Georgia"/>
                <a:ea typeface="Georgia"/>
                <a:cs typeface="Georgia"/>
                <a:sym typeface="Georgia"/>
              </a:rPr>
              <a:t>8. January 2nd, 1943-February 2nd, 1943: </a:t>
            </a:r>
            <a:endParaRPr sz="142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420">
              <a:solidFill>
                <a:srgbClr val="E4E5B8"/>
              </a:solidFill>
              <a:latin typeface="Georgia"/>
              <a:ea typeface="Georgia"/>
              <a:cs typeface="Georgia"/>
              <a:sym typeface="Georgia"/>
            </a:endParaRPr>
          </a:p>
          <a:p>
            <a:pPr indent="0" lvl="0" marL="457200" rtl="0" algn="l">
              <a:spcBef>
                <a:spcPts val="0"/>
              </a:spcBef>
              <a:spcAft>
                <a:spcPts val="0"/>
              </a:spcAft>
              <a:buNone/>
            </a:pPr>
            <a:r>
              <a:rPr lang="en" sz="1620">
                <a:solidFill>
                  <a:srgbClr val="E4E5B8"/>
                </a:solidFill>
                <a:latin typeface="Georgia"/>
                <a:ea typeface="Georgia"/>
                <a:cs typeface="Georgia"/>
                <a:sym typeface="Georgia"/>
              </a:rPr>
              <a:t>On Jan 10th the Red Army unleashed 7000 guns and mortars on the Germans who suffered enormous casualties. </a:t>
            </a:r>
            <a:endParaRPr sz="162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620">
              <a:solidFill>
                <a:srgbClr val="E4E5B8"/>
              </a:solidFill>
              <a:latin typeface="Georgia"/>
              <a:ea typeface="Georgia"/>
              <a:cs typeface="Georgia"/>
              <a:sym typeface="Georgia"/>
            </a:endParaRPr>
          </a:p>
          <a:p>
            <a:pPr indent="0" lvl="0" marL="457200" rtl="0" algn="l">
              <a:spcBef>
                <a:spcPts val="0"/>
              </a:spcBef>
              <a:spcAft>
                <a:spcPts val="0"/>
              </a:spcAft>
              <a:buNone/>
            </a:pPr>
            <a:r>
              <a:rPr lang="en" sz="1620">
                <a:solidFill>
                  <a:srgbClr val="E4E5B8"/>
                </a:solidFill>
                <a:latin typeface="Georgia"/>
                <a:ea typeface="Georgia"/>
                <a:cs typeface="Georgia"/>
                <a:sym typeface="Georgia"/>
              </a:rPr>
              <a:t>Another offer at surrender was rejected on the 17th. Final assault began on the 22nd. Some German troops surrendered in groups.</a:t>
            </a:r>
            <a:endParaRPr sz="162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620">
              <a:solidFill>
                <a:srgbClr val="E4E5B8"/>
              </a:solidFill>
              <a:latin typeface="Georgia"/>
              <a:ea typeface="Georgia"/>
              <a:cs typeface="Georgia"/>
              <a:sym typeface="Georgia"/>
            </a:endParaRPr>
          </a:p>
          <a:p>
            <a:pPr indent="0" lvl="0" marL="457200" rtl="0" algn="l">
              <a:spcBef>
                <a:spcPts val="0"/>
              </a:spcBef>
              <a:spcAft>
                <a:spcPts val="0"/>
              </a:spcAft>
              <a:buNone/>
            </a:pPr>
            <a:r>
              <a:rPr lang="en" sz="1620">
                <a:solidFill>
                  <a:srgbClr val="E4E5B8"/>
                </a:solidFill>
                <a:latin typeface="Georgia"/>
                <a:ea typeface="Georgia"/>
                <a:cs typeface="Georgia"/>
                <a:sym typeface="Georgia"/>
              </a:rPr>
              <a:t>On the 30th, Paulus asked Hitler by radio for permission to surrender. The response was no, Field marshal Paulus capitulated the next day, and what remained of the 6th army surrendered on February 2nd.</a:t>
            </a:r>
            <a:endParaRPr sz="1620">
              <a:solidFill>
                <a:srgbClr val="E4E5B8"/>
              </a:solidFill>
              <a:latin typeface="Georgia"/>
              <a:ea typeface="Georgia"/>
              <a:cs typeface="Georgia"/>
              <a:sym typeface="Georgia"/>
            </a:endParaRPr>
          </a:p>
        </p:txBody>
      </p:sp>
      <p:pic>
        <p:nvPicPr>
          <p:cNvPr id="241" name="Google Shape;241;p34"/>
          <p:cNvPicPr preferRelativeResize="0"/>
          <p:nvPr/>
        </p:nvPicPr>
        <p:blipFill rotWithShape="1">
          <a:blip r:embed="rId4">
            <a:alphaModFix/>
          </a:blip>
          <a:srcRect b="0" l="0" r="0" t="11339"/>
          <a:stretch/>
        </p:blipFill>
        <p:spPr>
          <a:xfrm>
            <a:off x="131525" y="1101300"/>
            <a:ext cx="3575000" cy="2066900"/>
          </a:xfrm>
          <a:prstGeom prst="rect">
            <a:avLst/>
          </a:prstGeom>
          <a:noFill/>
          <a:ln>
            <a:noFill/>
          </a:ln>
        </p:spPr>
      </p:pic>
      <p:pic>
        <p:nvPicPr>
          <p:cNvPr id="242" name="Google Shape;242;p34"/>
          <p:cNvPicPr preferRelativeResize="0"/>
          <p:nvPr/>
        </p:nvPicPr>
        <p:blipFill>
          <a:blip r:embed="rId5">
            <a:alphaModFix/>
          </a:blip>
          <a:stretch>
            <a:fillRect/>
          </a:stretch>
        </p:blipFill>
        <p:spPr>
          <a:xfrm>
            <a:off x="131525" y="3177005"/>
            <a:ext cx="3574999" cy="154094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5"/>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248" name="Google Shape;248;p35"/>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36"/>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54" name="Google Shape;254;p36"/>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6"/>
          <p:cNvSpPr txBox="1"/>
          <p:nvPr/>
        </p:nvSpPr>
        <p:spPr>
          <a:xfrm>
            <a:off x="2245200" y="4582200"/>
            <a:ext cx="482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solidFill>
                  <a:srgbClr val="E4E5B8"/>
                </a:solidFill>
                <a:latin typeface="Georgia"/>
                <a:ea typeface="Georgia"/>
                <a:cs typeface="Georgia"/>
                <a:sym typeface="Georgia"/>
              </a:rPr>
              <a:t>The Unknown War (1978)- Part 5 Defense of Stalingrad</a:t>
            </a:r>
            <a:endParaRPr i="1">
              <a:solidFill>
                <a:srgbClr val="E4E5B8"/>
              </a:solidFill>
              <a:latin typeface="Georgia"/>
              <a:ea typeface="Georgia"/>
              <a:cs typeface="Georgia"/>
              <a:sym typeface="Georgia"/>
            </a:endParaRPr>
          </a:p>
        </p:txBody>
      </p:sp>
      <p:pic>
        <p:nvPicPr>
          <p:cNvPr descr="The Unknown War (TV documentary). Part 5. The Defense of Stalingrad.&#10;&#10;****************************&#10;Sprawling, 20-part documentary history in film of the World War II conflict between Nazi Germany and the Soviet Union. Companion book, The Unknown War, written by NYT reporter Harrison Salisbury. Each episode is about 52 minutes, similar in format to The World at War. The footage was edited from over 3.5 million feet of film taken by Soviet camera crews from the first day of the war, 22 June 1941, to the soviet entry in Berlin in May 1945. Most of these films have never been seen outside this documentary series.&#10;&#10;The series is hosted by Academy Award winner Burt Lancaster, who spent three weeks in eight cities in the USSR for location filming. Film footage from Soviet archives comprises a major portion of the series, supplemented by film from both the United States and British archives. Appearing in exclusive interviews would be Russian Commanders like Georgi Zhukov and Vasily Chuikov. Other interviews shot for the series included Soviet Premier Leonid Brezhnev and Averell Harriman, who was U.S. Ambassador to the Soviet Union during World War II.&#10;&#10;Released in 1978." id="256" name="Google Shape;256;p36" title="The Unknown War (TV documentary). Part 5. The Defense of Stalingrad.">
            <a:hlinkClick r:id="rId4"/>
          </p:cNvPr>
          <p:cNvPicPr preferRelativeResize="0"/>
          <p:nvPr/>
        </p:nvPicPr>
        <p:blipFill>
          <a:blip r:embed="rId5">
            <a:alphaModFix/>
          </a:blip>
          <a:stretch>
            <a:fillRect/>
          </a:stretch>
        </p:blipFill>
        <p:spPr>
          <a:xfrm>
            <a:off x="1645925" y="1089200"/>
            <a:ext cx="5869500" cy="3540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7"/>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262" name="Google Shape;262;p37"/>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269" name="Google Shape;269;p3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70" name="Google Shape;270;p38"/>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39"/>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76" name="Google Shape;276;p39"/>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9"/>
          <p:cNvSpPr txBox="1"/>
          <p:nvPr/>
        </p:nvSpPr>
        <p:spPr>
          <a:xfrm>
            <a:off x="2245200" y="4582200"/>
            <a:ext cx="482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solidFill>
                  <a:srgbClr val="E4E5B8"/>
                </a:solidFill>
                <a:latin typeface="Georgia"/>
                <a:ea typeface="Georgia"/>
                <a:cs typeface="Georgia"/>
                <a:sym typeface="Georgia"/>
              </a:rPr>
              <a:t>The Unknown War (1978)- Part 6 Survival of Stalingrad</a:t>
            </a:r>
            <a:endParaRPr i="1">
              <a:solidFill>
                <a:srgbClr val="E4E5B8"/>
              </a:solidFill>
              <a:latin typeface="Georgia"/>
              <a:ea typeface="Georgia"/>
              <a:cs typeface="Georgia"/>
              <a:sym typeface="Georgia"/>
            </a:endParaRPr>
          </a:p>
        </p:txBody>
      </p:sp>
      <p:pic>
        <p:nvPicPr>
          <p:cNvPr descr="The Unknown War (TV documentary). Part 6. Survival at Stalingrad.&#10;&#10;****************************&#10;Sprawling, 20-part documentary history in film of the World War II conflict between Nazi Germany and the Soviet Union. Companion book, The Unknown War, written by NYT reporter Harrison Salisbury. Each episode is about 52 minutes, similar in format to The World at War. The footage was edited from over 3.5 million feet of film taken by Soviet camera crews from the first day of the war, 22 June 1941, to the soviet entry in Berlin in May 1945. Most of these films have never been seen outside this documentary series.&#10;&#10;The series is hosted by Academy Award winner Burt Lancaster, who spent three weeks in eight cities in the USSR for location filming. Film footage from Soviet archives comprises a major portion of the series, supplemented by film from both the United States and British archives. Appearing in exclusive interviews would be Russian Commanders like Georgi Zhukov and Vasily Chuikov. Other interviews shot for the series included Soviet Premier Leonid Brezhnev and Averell Harriman, who was U.S. Ambassador to the Soviet Union during World War II.&#10;&#10;Released in 1978." id="278" name="Google Shape;278;p39" title="The Unknown War (TV documentary). Part 6. Survival at Stalingrad.">
            <a:hlinkClick r:id="rId4"/>
          </p:cNvPr>
          <p:cNvPicPr preferRelativeResize="0"/>
          <p:nvPr/>
        </p:nvPicPr>
        <p:blipFill>
          <a:blip r:embed="rId5">
            <a:alphaModFix/>
          </a:blip>
          <a:stretch>
            <a:fillRect/>
          </a:stretch>
        </p:blipFill>
        <p:spPr>
          <a:xfrm>
            <a:off x="1645925" y="1089200"/>
            <a:ext cx="5869500" cy="3493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40"/>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84" name="Google Shape;284;p40"/>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0"/>
          <p:cNvSpPr txBox="1"/>
          <p:nvPr/>
        </p:nvSpPr>
        <p:spPr>
          <a:xfrm>
            <a:off x="2245200" y="4582200"/>
            <a:ext cx="482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solidFill>
                  <a:srgbClr val="E4E5B8"/>
                </a:solidFill>
                <a:latin typeface="Georgia"/>
                <a:ea typeface="Georgia"/>
                <a:cs typeface="Georgia"/>
                <a:sym typeface="Georgia"/>
              </a:rPr>
              <a:t>The Unknown War (1978)- Part 6 Survival of Stalingrad</a:t>
            </a:r>
            <a:endParaRPr i="1">
              <a:solidFill>
                <a:srgbClr val="E4E5B8"/>
              </a:solidFill>
              <a:latin typeface="Georgia"/>
              <a:ea typeface="Georgia"/>
              <a:cs typeface="Georgia"/>
              <a:sym typeface="Georgia"/>
            </a:endParaRPr>
          </a:p>
        </p:txBody>
      </p:sp>
      <p:pic>
        <p:nvPicPr>
          <p:cNvPr descr="The Unknown War (TV documentary). Part 6. Survival at Stalingrad.&#10;&#10;****************************&#10;Sprawling, 20-part documentary history in film of the World War II conflict between Nazi Germany and the Soviet Union. Companion book, The Unknown War, written by NYT reporter Harrison Salisbury. Each episode is about 52 minutes, similar in format to The World at War. The footage was edited from over 3.5 million feet of film taken by Soviet camera crews from the first day of the war, 22 June 1941, to the soviet entry in Berlin in May 1945. Most of these films have never been seen outside this documentary series.&#10;&#10;The series is hosted by Academy Award winner Burt Lancaster, who spent three weeks in eight cities in the USSR for location filming. Film footage from Soviet archives comprises a major portion of the series, supplemented by film from both the United States and British archives. Appearing in exclusive interviews would be Russian Commanders like Georgi Zhukov and Vasily Chuikov. Other interviews shot for the series included Soviet Premier Leonid Brezhnev and Averell Harriman, who was U.S. Ambassador to the Soviet Union during World War II.&#10;&#10;Released in 1978." id="286" name="Google Shape;286;p40" title="The Unknown War (TV documentary). Part 6. Survival at Stalingrad.">
            <a:hlinkClick r:id="rId4"/>
          </p:cNvPr>
          <p:cNvPicPr preferRelativeResize="0"/>
          <p:nvPr/>
        </p:nvPicPr>
        <p:blipFill>
          <a:blip r:embed="rId5">
            <a:alphaModFix/>
          </a:blip>
          <a:stretch>
            <a:fillRect/>
          </a:stretch>
        </p:blipFill>
        <p:spPr>
          <a:xfrm>
            <a:off x="1645925" y="1089200"/>
            <a:ext cx="5869500" cy="3493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41"/>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92" name="Google Shape;292;p41"/>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41"/>
          <p:cNvSpPr txBox="1"/>
          <p:nvPr/>
        </p:nvSpPr>
        <p:spPr>
          <a:xfrm>
            <a:off x="1869600" y="4582200"/>
            <a:ext cx="535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solidFill>
                  <a:srgbClr val="E4E5B8"/>
                </a:solidFill>
                <a:latin typeface="Georgia"/>
                <a:ea typeface="Georgia"/>
                <a:cs typeface="Georgia"/>
                <a:sym typeface="Georgia"/>
              </a:rPr>
              <a:t>The Story Behind Europe's Tallest Statue: The Motherland Calls</a:t>
            </a:r>
            <a:endParaRPr i="1">
              <a:solidFill>
                <a:srgbClr val="E4E5B8"/>
              </a:solidFill>
              <a:latin typeface="Georgia"/>
              <a:ea typeface="Georgia"/>
              <a:cs typeface="Georgia"/>
              <a:sym typeface="Georgia"/>
            </a:endParaRPr>
          </a:p>
        </p:txBody>
      </p:sp>
      <p:pic>
        <p:nvPicPr>
          <p:cNvPr descr="At the scale of the National Mall in Washington, D.C., the memorial complex at the Battle of Stalingrad in Volgograd, Russia, includes the tallest statue in Europe: The Motherland Calls. During his World-Cup tour of Russia, National Geographic reporter Sergey Gordeev gives an insider’s look of the hallowed ground where the Soviet army stopped the German advance during World War II.&#10;➡ Subscribe: http://bit.ly/NatGeoSubscribe&#10;&#10;About National Geographic:&#10;National Geographic is the world's premium destination for science, exploration, and adventure. Through their world-class scientists, photographers, journalists, and filmmakers, Nat Geo gets you closer to the stories that matter and past the edge of what's possible.&#10;&#10;Get More National Geographic:&#10;Official Site: http://bit.ly/NatGeoOfficialSite&#10;Facebook: http://bit.ly/FBNatGeo&#10;Twitter: http://bit.ly/NatGeoTwitter&#10;Instagram: http://bit.ly/NatGeoInsta&#10;&#10;The Story Behind Europe's Tallest Statue: The Motherland Calls | National Geographic &#10;https://youtu.be/vro-pS4cQ2g&#10;&#10;National Geographic&#10;https://www.youtube.com/natgeo" id="294" name="Google Shape;294;p41" title="The Story Behind Europe's Tallest Statue: The Motherland Calls | National Geographic">
            <a:hlinkClick r:id="rId4"/>
          </p:cNvPr>
          <p:cNvPicPr preferRelativeResize="0"/>
          <p:nvPr/>
        </p:nvPicPr>
        <p:blipFill>
          <a:blip r:embed="rId5">
            <a:alphaModFix/>
          </a:blip>
          <a:stretch>
            <a:fillRect/>
          </a:stretch>
        </p:blipFill>
        <p:spPr>
          <a:xfrm>
            <a:off x="1645925" y="1089200"/>
            <a:ext cx="5869500" cy="3493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70" name="Google Shape;70;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fontScale="92500" lnSpcReduction="20000"/>
          </a:bodyPr>
          <a:lstStyle/>
          <a:p>
            <a:pPr indent="-334327"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The timeline of the Battle of Stalingrad, and how the victory turned the tide of the whole war.</a:t>
            </a:r>
            <a:endParaRPr>
              <a:solidFill>
                <a:srgbClr val="E4E5B8"/>
              </a:solidFill>
              <a:latin typeface="Georgia"/>
              <a:ea typeface="Georgia"/>
              <a:cs typeface="Georgia"/>
              <a:sym typeface="Georgia"/>
            </a:endParaRPr>
          </a:p>
          <a:p>
            <a:pPr indent="0" lvl="0" marL="457200" rtl="0" algn="l">
              <a:spcBef>
                <a:spcPts val="1200"/>
              </a:spcBef>
              <a:spcAft>
                <a:spcPts val="0"/>
              </a:spcAft>
              <a:buNone/>
            </a:pPr>
            <a:r>
              <a:t/>
            </a:r>
            <a:endParaRPr>
              <a:solidFill>
                <a:srgbClr val="E4E5B8"/>
              </a:solidFill>
              <a:latin typeface="Georgia"/>
              <a:ea typeface="Georgia"/>
              <a:cs typeface="Georgia"/>
              <a:sym typeface="Georgia"/>
            </a:endParaRPr>
          </a:p>
          <a:p>
            <a:pPr indent="-334327" lvl="0" marL="457200" rtl="0" algn="l">
              <a:spcBef>
                <a:spcPts val="120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The significance of Stalingrad to us as Marxist-Leninists and anti-fascists.</a:t>
            </a:r>
            <a:endParaRPr>
              <a:solidFill>
                <a:srgbClr val="E4E5B8"/>
              </a:solidFill>
              <a:latin typeface="Georgia"/>
              <a:ea typeface="Georgia"/>
              <a:cs typeface="Georgia"/>
              <a:sym typeface="Georgia"/>
            </a:endParaRPr>
          </a:p>
          <a:p>
            <a:pPr indent="0" lvl="0" marL="0" rtl="0" algn="l">
              <a:spcBef>
                <a:spcPts val="1200"/>
              </a:spcBef>
              <a:spcAft>
                <a:spcPts val="0"/>
              </a:spcAft>
              <a:buNone/>
            </a:pPr>
            <a:r>
              <a:t/>
            </a:r>
            <a:endParaRPr>
              <a:solidFill>
                <a:srgbClr val="E4E5B8"/>
              </a:solidFill>
              <a:latin typeface="Georgia"/>
              <a:ea typeface="Georgia"/>
              <a:cs typeface="Georgia"/>
              <a:sym typeface="Georgia"/>
            </a:endParaRPr>
          </a:p>
          <a:p>
            <a:pPr indent="-334327" lvl="0" marL="457200" rtl="0" algn="l">
              <a:spcBef>
                <a:spcPts val="120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Watching a short part of the documentary series “The Unknown War” about the </a:t>
            </a:r>
            <a:r>
              <a:rPr lang="en">
                <a:solidFill>
                  <a:srgbClr val="E4E5B8"/>
                </a:solidFill>
                <a:latin typeface="Georgia"/>
                <a:ea typeface="Georgia"/>
                <a:cs typeface="Georgia"/>
                <a:sym typeface="Georgia"/>
              </a:rPr>
              <a:t>Eastern</a:t>
            </a:r>
            <a:r>
              <a:rPr lang="en">
                <a:solidFill>
                  <a:srgbClr val="E4E5B8"/>
                </a:solidFill>
                <a:latin typeface="Georgia"/>
                <a:ea typeface="Georgia"/>
                <a:cs typeface="Georgia"/>
                <a:sym typeface="Georgia"/>
              </a:rPr>
              <a:t> Front and Stalingrad.</a:t>
            </a:r>
            <a:endParaRPr>
              <a:solidFill>
                <a:srgbClr val="E4E5B8"/>
              </a:solidFill>
              <a:latin typeface="Georgia"/>
              <a:ea typeface="Georgia"/>
              <a:cs typeface="Georgia"/>
              <a:sym typeface="Georgia"/>
            </a:endParaRPr>
          </a:p>
        </p:txBody>
      </p:sp>
      <p:pic>
        <p:nvPicPr>
          <p:cNvPr id="71" name="Google Shape;71;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2"/>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300" name="Google Shape;300;p42"/>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4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307" name="Google Shape;307;p4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08" name="Google Shape;308;p43"/>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Facilitators, 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Feb 2nd if possible.</a:t>
            </a:r>
            <a:endParaRPr sz="2500">
              <a:solidFill>
                <a:srgbClr val="E4E5B8"/>
              </a:solidFill>
              <a:latin typeface="Georgia"/>
              <a:ea typeface="Georgia"/>
              <a:cs typeface="Georgia"/>
              <a:sym typeface="Georgi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Outlook Publishers</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newoutlookpublishers.store</a:t>
            </a:r>
            <a:endParaRPr sz="1911">
              <a:solidFill>
                <a:srgbClr val="E4E5B8"/>
              </a:solidFill>
              <a:latin typeface="Georgia"/>
              <a:ea typeface="Georgia"/>
              <a:cs typeface="Georgia"/>
              <a:sym typeface="Georgia"/>
            </a:endParaRPr>
          </a:p>
        </p:txBody>
      </p:sp>
      <p:pic>
        <p:nvPicPr>
          <p:cNvPr id="315" name="Google Shape;315;p44"/>
          <p:cNvPicPr preferRelativeResize="0"/>
          <p:nvPr/>
        </p:nvPicPr>
        <p:blipFill>
          <a:blip r:embed="rId3">
            <a:alphaModFix/>
          </a:blip>
          <a:stretch>
            <a:fillRect/>
          </a:stretch>
        </p:blipFill>
        <p:spPr>
          <a:xfrm>
            <a:off x="406550" y="112500"/>
            <a:ext cx="876299" cy="876299"/>
          </a:xfrm>
          <a:prstGeom prst="rect">
            <a:avLst/>
          </a:prstGeom>
          <a:noFill/>
          <a:ln>
            <a:noFill/>
          </a:ln>
        </p:spPr>
      </p:pic>
      <p:pic>
        <p:nvPicPr>
          <p:cNvPr id="316" name="Google Shape;316;p44"/>
          <p:cNvPicPr preferRelativeResize="0"/>
          <p:nvPr/>
        </p:nvPicPr>
        <p:blipFill>
          <a:blip r:embed="rId4">
            <a:alphaModFix/>
          </a:blip>
          <a:stretch>
            <a:fillRect/>
          </a:stretch>
        </p:blipFill>
        <p:spPr>
          <a:xfrm>
            <a:off x="522000" y="1749275"/>
            <a:ext cx="1873425" cy="2831251"/>
          </a:xfrm>
          <a:prstGeom prst="rect">
            <a:avLst/>
          </a:prstGeom>
          <a:noFill/>
          <a:ln>
            <a:noFill/>
          </a:ln>
        </p:spPr>
      </p:pic>
      <p:pic>
        <p:nvPicPr>
          <p:cNvPr id="317" name="Google Shape;317;p44"/>
          <p:cNvPicPr preferRelativeResize="0"/>
          <p:nvPr/>
        </p:nvPicPr>
        <p:blipFill>
          <a:blip r:embed="rId5">
            <a:alphaModFix/>
          </a:blip>
          <a:stretch>
            <a:fillRect/>
          </a:stretch>
        </p:blipFill>
        <p:spPr>
          <a:xfrm>
            <a:off x="2589650" y="1735978"/>
            <a:ext cx="1873425" cy="2844547"/>
          </a:xfrm>
          <a:prstGeom prst="rect">
            <a:avLst/>
          </a:prstGeom>
          <a:noFill/>
          <a:ln>
            <a:noFill/>
          </a:ln>
        </p:spPr>
      </p:pic>
      <p:pic>
        <p:nvPicPr>
          <p:cNvPr id="318" name="Google Shape;318;p44"/>
          <p:cNvPicPr preferRelativeResize="0"/>
          <p:nvPr/>
        </p:nvPicPr>
        <p:blipFill>
          <a:blip r:embed="rId6">
            <a:alphaModFix/>
          </a:blip>
          <a:stretch>
            <a:fillRect/>
          </a:stretch>
        </p:blipFill>
        <p:spPr>
          <a:xfrm>
            <a:off x="4657300" y="1754643"/>
            <a:ext cx="1873424" cy="2819758"/>
          </a:xfrm>
          <a:prstGeom prst="rect">
            <a:avLst/>
          </a:prstGeom>
          <a:noFill/>
          <a:ln>
            <a:noFill/>
          </a:ln>
        </p:spPr>
      </p:pic>
      <p:pic>
        <p:nvPicPr>
          <p:cNvPr id="319" name="Google Shape;319;p44"/>
          <p:cNvPicPr preferRelativeResize="0"/>
          <p:nvPr/>
        </p:nvPicPr>
        <p:blipFill>
          <a:blip r:embed="rId7">
            <a:alphaModFix/>
          </a:blip>
          <a:stretch>
            <a:fillRect/>
          </a:stretch>
        </p:blipFill>
        <p:spPr>
          <a:xfrm>
            <a:off x="6724950" y="1752375"/>
            <a:ext cx="1873424" cy="2811751"/>
          </a:xfrm>
          <a:prstGeom prst="rect">
            <a:avLst/>
          </a:prstGeom>
          <a:noFill/>
          <a:ln>
            <a:noFill/>
          </a:ln>
        </p:spPr>
      </p:pic>
      <p:sp>
        <p:nvSpPr>
          <p:cNvPr id="320" name="Google Shape;320;p44"/>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Related to Class | Latest Releases</a:t>
            </a:r>
            <a:endParaRPr>
              <a:solidFill>
                <a:srgbClr val="E4E5B8"/>
              </a:solidFill>
              <a:latin typeface="Georgia"/>
              <a:ea typeface="Georgia"/>
              <a:cs typeface="Georgia"/>
              <a:sym typeface="Georgi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327" name="Google Shape;327;p4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28" name="Google Shape;328;p45"/>
          <p:cNvSpPr txBox="1"/>
          <p:nvPr/>
        </p:nvSpPr>
        <p:spPr>
          <a:xfrm>
            <a:off x="406550" y="1041075"/>
            <a:ext cx="8096400" cy="37866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Last year we were attacked and sabotaged by wreckers</a:t>
            </a:r>
            <a:r>
              <a:rPr lang="en" sz="1950">
                <a:solidFill>
                  <a:srgbClr val="E4E5B8"/>
                </a:solidFill>
                <a:latin typeface="Georgia"/>
                <a:ea typeface="Georgia"/>
                <a:cs typeface="Georgia"/>
                <a:sym typeface="Georgia"/>
              </a:rPr>
              <a:t> that tried to </a:t>
            </a:r>
            <a:r>
              <a:rPr b="1" lang="en" sz="1950">
                <a:solidFill>
                  <a:srgbClr val="E4E5B8"/>
                </a:solidFill>
                <a:latin typeface="Georgia"/>
                <a:ea typeface="Georgia"/>
                <a:cs typeface="Georgia"/>
                <a:sym typeface="Georgia"/>
              </a:rPr>
              <a:t>steal the PSMLS</a:t>
            </a:r>
            <a:r>
              <a:rPr lang="en" sz="1950">
                <a:solidFill>
                  <a:srgbClr val="E4E5B8"/>
                </a:solidFill>
                <a:latin typeface="Georgia"/>
                <a:ea typeface="Georgia"/>
                <a:cs typeface="Georgia"/>
                <a:sym typeface="Georgia"/>
              </a:rPr>
              <a:t> and </a:t>
            </a:r>
            <a:r>
              <a:rPr b="1" lang="en" sz="1950">
                <a:solidFill>
                  <a:srgbClr val="E4E5B8"/>
                </a:solidFill>
                <a:latin typeface="Georgia"/>
                <a:ea typeface="Georgia"/>
                <a:cs typeface="Georgia"/>
                <a:sym typeface="Georgia"/>
              </a:rPr>
              <a:t>destroy the PCUSA</a:t>
            </a:r>
            <a:r>
              <a:rPr lang="en" sz="1950">
                <a:solidFill>
                  <a:srgbClr val="E4E5B8"/>
                </a:solidFill>
                <a:latin typeface="Georgia"/>
                <a:ea typeface="Georgia"/>
                <a:cs typeface="Georgia"/>
                <a:sym typeface="Georgia"/>
              </a:rPr>
              <a:t>.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They failed</a:t>
            </a:r>
            <a:r>
              <a:rPr lang="en" sz="1950">
                <a:solidFill>
                  <a:srgbClr val="E4E5B8"/>
                </a:solidFill>
                <a:latin typeface="Georgia"/>
                <a:ea typeface="Georgia"/>
                <a:cs typeface="Georgia"/>
                <a:sym typeface="Georgia"/>
              </a:rPr>
              <a:t>, but they </a:t>
            </a:r>
            <a:r>
              <a:rPr b="1" lang="en" sz="1950">
                <a:solidFill>
                  <a:srgbClr val="E4E5B8"/>
                </a:solidFill>
                <a:latin typeface="Georgia"/>
                <a:ea typeface="Georgia"/>
                <a:cs typeface="Georgia"/>
                <a:sym typeface="Georgia"/>
              </a:rPr>
              <a:t>will be held accountable</a:t>
            </a:r>
            <a:r>
              <a:rPr lang="en" sz="1950">
                <a:solidFill>
                  <a:srgbClr val="E4E5B8"/>
                </a:solidFill>
                <a:latin typeface="Georgia"/>
                <a:ea typeface="Georgia"/>
                <a:cs typeface="Georgia"/>
                <a:sym typeface="Georgia"/>
              </a:rPr>
              <a:t> and there are still things they took from us that we’ve not got back, like videos, imagery and audio. That is why we still need donations to the legal drive.</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To donate, go to </a:t>
            </a:r>
            <a:r>
              <a:rPr b="1" lang="en" sz="1950" u="sng">
                <a:solidFill>
                  <a:srgbClr val="E4E5B8"/>
                </a:solidFill>
                <a:latin typeface="Georgia"/>
                <a:ea typeface="Georgia"/>
                <a:cs typeface="Georgia"/>
                <a:sym typeface="Georgia"/>
              </a:rPr>
              <a:t>partyofcommunistsusa.net/donations/</a:t>
            </a:r>
            <a:r>
              <a:rPr lang="en" sz="1950">
                <a:solidFill>
                  <a:srgbClr val="E4E5B8"/>
                </a:solidFill>
                <a:latin typeface="Georgia"/>
                <a:ea typeface="Georgia"/>
                <a:cs typeface="Georgia"/>
                <a:sym typeface="Georgia"/>
              </a:rPr>
              <a:t>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Put “For legal funds” in the details box and try to donate on Tuesday or Thursday so it is easier for us to sort through. It </a:t>
            </a:r>
            <a:r>
              <a:rPr lang="en" sz="1950" u="sng">
                <a:solidFill>
                  <a:srgbClr val="E4E5B8"/>
                </a:solidFill>
                <a:latin typeface="Georgia"/>
                <a:ea typeface="Georgia"/>
                <a:cs typeface="Georgia"/>
                <a:sym typeface="Georgia"/>
              </a:rPr>
              <a:t>will</a:t>
            </a:r>
            <a:r>
              <a:rPr lang="en" sz="1950">
                <a:solidFill>
                  <a:srgbClr val="E4E5B8"/>
                </a:solidFill>
                <a:latin typeface="Georgia"/>
                <a:ea typeface="Georgia"/>
                <a:cs typeface="Georgia"/>
                <a:sym typeface="Georgia"/>
              </a:rPr>
              <a:t> go to the legal fund. Anything helps!</a:t>
            </a:r>
            <a:endParaRPr sz="1950">
              <a:solidFill>
                <a:srgbClr val="E4E5B8"/>
              </a:solidFill>
              <a:latin typeface="Georgia"/>
              <a:ea typeface="Georgia"/>
              <a:cs typeface="Georgia"/>
              <a:sym typeface="Georgi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46"/>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334" name="Google Shape;334;p46"/>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6"/>
          <p:cNvSpPr txBox="1"/>
          <p:nvPr/>
        </p:nvSpPr>
        <p:spPr>
          <a:xfrm>
            <a:off x="3591050" y="4582200"/>
            <a:ext cx="363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solidFill>
                  <a:srgbClr val="E4E5B8"/>
                </a:solidFill>
                <a:latin typeface="Georgia"/>
                <a:ea typeface="Georgia"/>
                <a:cs typeface="Georgia"/>
                <a:sym typeface="Georgia"/>
              </a:rPr>
              <a:t>Катюша - Katyusha</a:t>
            </a:r>
            <a:endParaRPr i="1">
              <a:solidFill>
                <a:srgbClr val="E4E5B8"/>
              </a:solidFill>
              <a:latin typeface="Georgia"/>
              <a:ea typeface="Georgia"/>
              <a:cs typeface="Georgia"/>
              <a:sym typeface="Georgia"/>
            </a:endParaRPr>
          </a:p>
        </p:txBody>
      </p:sp>
      <p:pic>
        <p:nvPicPr>
          <p:cNvPr id="336" name="Google Shape;336;p46" title="Katyusha - Red Army Choir - Russian Songs with English Subtitles">
            <a:hlinkClick r:id="rId4"/>
          </p:cNvPr>
          <p:cNvPicPr preferRelativeResize="0"/>
          <p:nvPr/>
        </p:nvPicPr>
        <p:blipFill>
          <a:blip r:embed="rId5">
            <a:alphaModFix/>
          </a:blip>
          <a:stretch>
            <a:fillRect/>
          </a:stretch>
        </p:blipFill>
        <p:spPr>
          <a:xfrm>
            <a:off x="1645925" y="1089200"/>
            <a:ext cx="5869500" cy="3493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Map of the Region</a:t>
            </a:r>
            <a:endParaRPr>
              <a:solidFill>
                <a:srgbClr val="E4E5B8"/>
              </a:solidFill>
              <a:latin typeface="Georgia"/>
              <a:ea typeface="Georgia"/>
              <a:cs typeface="Georgia"/>
              <a:sym typeface="Georgia"/>
            </a:endParaRPr>
          </a:p>
        </p:txBody>
      </p:sp>
      <p:pic>
        <p:nvPicPr>
          <p:cNvPr id="78" name="Google Shape;78;p16"/>
          <p:cNvPicPr preferRelativeResize="0"/>
          <p:nvPr/>
        </p:nvPicPr>
        <p:blipFill>
          <a:blip r:embed="rId3">
            <a:alphaModFix/>
          </a:blip>
          <a:stretch>
            <a:fillRect/>
          </a:stretch>
        </p:blipFill>
        <p:spPr>
          <a:xfrm>
            <a:off x="406550" y="112500"/>
            <a:ext cx="876299" cy="876299"/>
          </a:xfrm>
          <a:prstGeom prst="rect">
            <a:avLst/>
          </a:prstGeom>
          <a:noFill/>
          <a:ln>
            <a:noFill/>
          </a:ln>
        </p:spPr>
      </p:pic>
      <p:pic>
        <p:nvPicPr>
          <p:cNvPr id="79" name="Google Shape;79;p16"/>
          <p:cNvPicPr preferRelativeResize="0"/>
          <p:nvPr/>
        </p:nvPicPr>
        <p:blipFill rotWithShape="1">
          <a:blip r:embed="rId4">
            <a:alphaModFix/>
          </a:blip>
          <a:srcRect b="0" l="6535" r="6561" t="0"/>
          <a:stretch/>
        </p:blipFill>
        <p:spPr>
          <a:xfrm>
            <a:off x="1937650" y="1364025"/>
            <a:ext cx="5268701" cy="3410150"/>
          </a:xfrm>
          <a:prstGeom prst="rect">
            <a:avLst/>
          </a:prstGeom>
          <a:noFill/>
          <a:ln>
            <a:noFill/>
          </a:ln>
          <a:effectLst>
            <a:outerShdw blurRad="828675" rotWithShape="0" algn="bl" dir="10860000" dist="1905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Timeline of Stalingrad:</a:t>
            </a:r>
            <a:endParaRPr sz="5200">
              <a:solidFill>
                <a:srgbClr val="E4E5B8"/>
              </a:solidFill>
              <a:latin typeface="Georgia"/>
              <a:ea typeface="Georgia"/>
              <a:cs typeface="Georgia"/>
              <a:sym typeface="Georgia"/>
            </a:endParaRPr>
          </a:p>
          <a:p>
            <a:pPr indent="0" lvl="0" marL="0" rtl="0" algn="ctr">
              <a:spcBef>
                <a:spcPts val="0"/>
              </a:spcBef>
              <a:spcAft>
                <a:spcPts val="0"/>
              </a:spcAft>
              <a:buNone/>
            </a:pPr>
            <a:r>
              <a:rPr lang="en" sz="5200">
                <a:solidFill>
                  <a:srgbClr val="E4E5B8"/>
                </a:solidFill>
                <a:latin typeface="Georgia"/>
                <a:ea typeface="Georgia"/>
                <a:cs typeface="Georgia"/>
                <a:sym typeface="Georgia"/>
              </a:rPr>
              <a:t>Prelude</a:t>
            </a:r>
            <a:endParaRPr sz="5200">
              <a:solidFill>
                <a:srgbClr val="E4E5B8"/>
              </a:solidFill>
              <a:latin typeface="Georgia"/>
              <a:ea typeface="Georgia"/>
              <a:cs typeface="Georgia"/>
              <a:sym typeface="Georgia"/>
            </a:endParaRPr>
          </a:p>
        </p:txBody>
      </p:sp>
      <p:pic>
        <p:nvPicPr>
          <p:cNvPr id="85" name="Google Shape;85;p17"/>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Prelude to Stalingrad</a:t>
            </a:r>
            <a:endParaRPr>
              <a:solidFill>
                <a:srgbClr val="E4E5B8"/>
              </a:solidFill>
              <a:latin typeface="Georgia"/>
              <a:ea typeface="Georgia"/>
              <a:cs typeface="Georgia"/>
              <a:sym typeface="Georgia"/>
            </a:endParaRPr>
          </a:p>
        </p:txBody>
      </p:sp>
      <p:pic>
        <p:nvPicPr>
          <p:cNvPr id="92" name="Google Shape;92;p1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93" name="Google Shape;93;p18"/>
          <p:cNvSpPr txBox="1"/>
          <p:nvPr>
            <p:ph type="title"/>
          </p:nvPr>
        </p:nvSpPr>
        <p:spPr>
          <a:xfrm>
            <a:off x="456775" y="1178325"/>
            <a:ext cx="5617500" cy="876300"/>
          </a:xfrm>
          <a:prstGeom prst="rect">
            <a:avLst/>
          </a:prstGeom>
        </p:spPr>
        <p:txBody>
          <a:bodyPr anchorCtr="0" anchor="t" bIns="91425" lIns="91425" spcFirstLastPara="1" rIns="91425" wrap="square" tIns="91425">
            <a:normAutofit fontScale="90000"/>
          </a:bodyPr>
          <a:lstStyle/>
          <a:p>
            <a:pPr indent="-388620"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Invasion</a:t>
            </a:r>
            <a:r>
              <a:rPr lang="en">
                <a:solidFill>
                  <a:srgbClr val="E4E5B8"/>
                </a:solidFill>
                <a:latin typeface="Georgia"/>
                <a:ea typeface="Georgia"/>
                <a:cs typeface="Georgia"/>
                <a:sym typeface="Georgia"/>
              </a:rPr>
              <a:t> of USSR begins on June 22nd, 1941 - </a:t>
            </a:r>
            <a:endParaRPr>
              <a:solidFill>
                <a:srgbClr val="E4E5B8"/>
              </a:solidFill>
              <a:latin typeface="Georgia"/>
              <a:ea typeface="Georgia"/>
              <a:cs typeface="Georgia"/>
              <a:sym typeface="Georgia"/>
            </a:endParaRPr>
          </a:p>
          <a:p>
            <a:pPr indent="0" lvl="0" marL="457200" rtl="0" algn="l">
              <a:spcBef>
                <a:spcPts val="0"/>
              </a:spcBef>
              <a:spcAft>
                <a:spcPts val="0"/>
              </a:spcAft>
              <a:buNone/>
            </a:pPr>
            <a:r>
              <a:rPr b="1" lang="en">
                <a:solidFill>
                  <a:srgbClr val="E4E5B8"/>
                </a:solidFill>
                <a:latin typeface="Georgia"/>
                <a:ea typeface="Georgia"/>
                <a:cs typeface="Georgia"/>
                <a:sym typeface="Georgia"/>
              </a:rPr>
              <a:t>Operation Barbarossa</a:t>
            </a:r>
            <a:endParaRPr b="1">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88620"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3.8 million soldiers on an 1800 miles long front</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88620"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Germany had three objectives: Leningrad, Moscow and Kiev.</a:t>
            </a:r>
            <a:endParaRPr>
              <a:solidFill>
                <a:srgbClr val="E4E5B8"/>
              </a:solidFill>
              <a:latin typeface="Georgia"/>
              <a:ea typeface="Georgia"/>
              <a:cs typeface="Georgia"/>
              <a:sym typeface="Georgia"/>
            </a:endParaRPr>
          </a:p>
        </p:txBody>
      </p:sp>
      <p:pic>
        <p:nvPicPr>
          <p:cNvPr id="94" name="Google Shape;94;p18"/>
          <p:cNvPicPr preferRelativeResize="0"/>
          <p:nvPr/>
        </p:nvPicPr>
        <p:blipFill>
          <a:blip r:embed="rId4">
            <a:alphaModFix/>
          </a:blip>
          <a:stretch>
            <a:fillRect/>
          </a:stretch>
        </p:blipFill>
        <p:spPr>
          <a:xfrm>
            <a:off x="5980225" y="1253700"/>
            <a:ext cx="3011376" cy="34474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Prelude to Stalingrad</a:t>
            </a:r>
            <a:endParaRPr>
              <a:solidFill>
                <a:srgbClr val="E4E5B8"/>
              </a:solidFill>
              <a:latin typeface="Georgia"/>
              <a:ea typeface="Georgia"/>
              <a:cs typeface="Georgia"/>
              <a:sym typeface="Georgia"/>
            </a:endParaRPr>
          </a:p>
        </p:txBody>
      </p:sp>
      <p:pic>
        <p:nvPicPr>
          <p:cNvPr id="101" name="Google Shape;101;p1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02" name="Google Shape;102;p19"/>
          <p:cNvSpPr txBox="1"/>
          <p:nvPr>
            <p:ph type="title"/>
          </p:nvPr>
        </p:nvSpPr>
        <p:spPr>
          <a:xfrm>
            <a:off x="3075475" y="1101300"/>
            <a:ext cx="5617500" cy="876300"/>
          </a:xfrm>
          <a:prstGeom prst="rect">
            <a:avLst/>
          </a:prstGeom>
        </p:spPr>
        <p:txBody>
          <a:bodyPr anchorCtr="0" anchor="t" bIns="91425" lIns="91425" spcFirstLastPara="1" rIns="91425" wrap="square" tIns="91425">
            <a:normAutofit fontScale="90000"/>
          </a:bodyPr>
          <a:lstStyle/>
          <a:p>
            <a:pPr indent="-388620"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In September the Wehrmacht surrounded Leningrad</a:t>
            </a:r>
            <a:endParaRPr>
              <a:solidFill>
                <a:srgbClr val="E4E5B8"/>
              </a:solidFill>
              <a:latin typeface="Georgia"/>
              <a:ea typeface="Georgia"/>
              <a:cs typeface="Georgia"/>
              <a:sym typeface="Georgia"/>
            </a:endParaRPr>
          </a:p>
          <a:p>
            <a:pPr indent="0" lvl="0" marL="914400" rtl="0" algn="l">
              <a:spcBef>
                <a:spcPts val="0"/>
              </a:spcBef>
              <a:spcAft>
                <a:spcPts val="0"/>
              </a:spcAft>
              <a:buNone/>
            </a:pPr>
            <a:r>
              <a:t/>
            </a:r>
            <a:endParaRPr>
              <a:solidFill>
                <a:srgbClr val="E4E5B8"/>
              </a:solidFill>
              <a:latin typeface="Georgia"/>
              <a:ea typeface="Georgia"/>
              <a:cs typeface="Georgia"/>
              <a:sym typeface="Georgia"/>
            </a:endParaRPr>
          </a:p>
          <a:p>
            <a:pPr indent="-388620"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By November, Wehrmacht was at Moscow's doorsteps.</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88620"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In December, Red Army launches counter-offensive pushing Nazis back 200 miles.</a:t>
            </a:r>
            <a:endParaRPr>
              <a:solidFill>
                <a:srgbClr val="E4E5B8"/>
              </a:solidFill>
              <a:latin typeface="Georgia"/>
              <a:ea typeface="Georgia"/>
              <a:cs typeface="Georgia"/>
              <a:sym typeface="Georgia"/>
            </a:endParaRPr>
          </a:p>
        </p:txBody>
      </p:sp>
      <p:pic>
        <p:nvPicPr>
          <p:cNvPr id="103" name="Google Shape;103;p19"/>
          <p:cNvPicPr preferRelativeResize="0"/>
          <p:nvPr/>
        </p:nvPicPr>
        <p:blipFill rotWithShape="1">
          <a:blip r:embed="rId4">
            <a:alphaModFix/>
          </a:blip>
          <a:srcRect b="0" l="2919" r="2919" t="0"/>
          <a:stretch/>
        </p:blipFill>
        <p:spPr>
          <a:xfrm>
            <a:off x="615775" y="1201450"/>
            <a:ext cx="1943098" cy="1370302"/>
          </a:xfrm>
          <a:prstGeom prst="rect">
            <a:avLst/>
          </a:prstGeom>
          <a:noFill/>
          <a:ln>
            <a:noFill/>
          </a:ln>
        </p:spPr>
      </p:pic>
      <p:pic>
        <p:nvPicPr>
          <p:cNvPr id="104" name="Google Shape;104;p19"/>
          <p:cNvPicPr preferRelativeResize="0"/>
          <p:nvPr/>
        </p:nvPicPr>
        <p:blipFill>
          <a:blip r:embed="rId5">
            <a:alphaModFix/>
          </a:blip>
          <a:stretch>
            <a:fillRect/>
          </a:stretch>
        </p:blipFill>
        <p:spPr>
          <a:xfrm>
            <a:off x="615775" y="2571750"/>
            <a:ext cx="1943100" cy="202574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Prelude to Stalingrad</a:t>
            </a:r>
            <a:endParaRPr>
              <a:solidFill>
                <a:srgbClr val="E4E5B8"/>
              </a:solidFill>
              <a:latin typeface="Georgia"/>
              <a:ea typeface="Georgia"/>
              <a:cs typeface="Georgia"/>
              <a:sym typeface="Georgia"/>
            </a:endParaRPr>
          </a:p>
        </p:txBody>
      </p:sp>
      <p:pic>
        <p:nvPicPr>
          <p:cNvPr id="111" name="Google Shape;111;p2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12" name="Google Shape;112;p20"/>
          <p:cNvSpPr txBox="1"/>
          <p:nvPr>
            <p:ph type="title"/>
          </p:nvPr>
        </p:nvSpPr>
        <p:spPr>
          <a:xfrm>
            <a:off x="456775" y="1178325"/>
            <a:ext cx="5617500" cy="876300"/>
          </a:xfrm>
          <a:prstGeom prst="rect">
            <a:avLst/>
          </a:prstGeom>
        </p:spPr>
        <p:txBody>
          <a:bodyPr anchorCtr="0" anchor="t" bIns="91425" lIns="91425" spcFirstLastPara="1" rIns="91425" wrap="square" tIns="91425">
            <a:noAutofit/>
          </a:bodyPr>
          <a:lstStyle/>
          <a:p>
            <a:pPr indent="-374650" lvl="0" marL="457200" rtl="0" algn="l">
              <a:spcBef>
                <a:spcPts val="0"/>
              </a:spcBef>
              <a:spcAft>
                <a:spcPts val="0"/>
              </a:spcAft>
              <a:buClr>
                <a:srgbClr val="E4E5B8"/>
              </a:buClr>
              <a:buSzPts val="2300"/>
              <a:buFont typeface="Georgia"/>
              <a:buChar char="●"/>
            </a:pPr>
            <a:r>
              <a:rPr lang="en" sz="2300">
                <a:solidFill>
                  <a:srgbClr val="E4E5B8"/>
                </a:solidFill>
                <a:latin typeface="Georgia"/>
                <a:ea typeface="Georgia"/>
                <a:cs typeface="Georgia"/>
                <a:sym typeface="Georgia"/>
              </a:rPr>
              <a:t>The whole of Crimea was in German hands by the fall of 1941</a:t>
            </a:r>
            <a:endParaRPr b="1" sz="2300">
              <a:solidFill>
                <a:srgbClr val="E4E5B8"/>
              </a:solidFill>
              <a:latin typeface="Georgia"/>
              <a:ea typeface="Georgia"/>
              <a:cs typeface="Georgia"/>
              <a:sym typeface="Georgia"/>
            </a:endParaRPr>
          </a:p>
          <a:p>
            <a:pPr indent="0" lvl="0" marL="457200" rtl="0" algn="l">
              <a:spcBef>
                <a:spcPts val="0"/>
              </a:spcBef>
              <a:spcAft>
                <a:spcPts val="0"/>
              </a:spcAft>
              <a:buSzPts val="990"/>
              <a:buNone/>
            </a:pPr>
            <a:r>
              <a:t/>
            </a:r>
            <a:endParaRPr sz="2300">
              <a:solidFill>
                <a:srgbClr val="E4E5B8"/>
              </a:solidFill>
              <a:latin typeface="Georgia"/>
              <a:ea typeface="Georgia"/>
              <a:cs typeface="Georgia"/>
              <a:sym typeface="Georgia"/>
            </a:endParaRPr>
          </a:p>
          <a:p>
            <a:pPr indent="-374650" lvl="0" marL="457200" rtl="0" algn="l">
              <a:spcBef>
                <a:spcPts val="0"/>
              </a:spcBef>
              <a:spcAft>
                <a:spcPts val="0"/>
              </a:spcAft>
              <a:buClr>
                <a:srgbClr val="E4E5B8"/>
              </a:buClr>
              <a:buSzPts val="2300"/>
              <a:buFont typeface="Georgia"/>
              <a:buChar char="●"/>
            </a:pPr>
            <a:r>
              <a:rPr lang="en" sz="2300">
                <a:solidFill>
                  <a:srgbClr val="E4E5B8"/>
                </a:solidFill>
                <a:latin typeface="Georgia"/>
                <a:ea typeface="Georgia"/>
                <a:cs typeface="Georgia"/>
                <a:sym typeface="Georgia"/>
              </a:rPr>
              <a:t>The Red Army landed 40k troops in the Kerch peninsula by the end of Dec 41. </a:t>
            </a:r>
            <a:endParaRPr sz="2300">
              <a:solidFill>
                <a:srgbClr val="E4E5B8"/>
              </a:solidFill>
              <a:latin typeface="Georgia"/>
              <a:ea typeface="Georgia"/>
              <a:cs typeface="Georgia"/>
              <a:sym typeface="Georgia"/>
            </a:endParaRPr>
          </a:p>
          <a:p>
            <a:pPr indent="0" lvl="0" marL="457200" rtl="0" algn="l">
              <a:spcBef>
                <a:spcPts val="0"/>
              </a:spcBef>
              <a:spcAft>
                <a:spcPts val="0"/>
              </a:spcAft>
              <a:buSzPts val="990"/>
              <a:buNone/>
            </a:pPr>
            <a:r>
              <a:t/>
            </a:r>
            <a:endParaRPr sz="2300">
              <a:solidFill>
                <a:srgbClr val="E4E5B8"/>
              </a:solidFill>
              <a:latin typeface="Georgia"/>
              <a:ea typeface="Georgia"/>
              <a:cs typeface="Georgia"/>
              <a:sym typeface="Georgia"/>
            </a:endParaRPr>
          </a:p>
          <a:p>
            <a:pPr indent="-374650" lvl="0" marL="457200" rtl="0" algn="l">
              <a:spcBef>
                <a:spcPts val="0"/>
              </a:spcBef>
              <a:spcAft>
                <a:spcPts val="0"/>
              </a:spcAft>
              <a:buClr>
                <a:srgbClr val="E4E5B8"/>
              </a:buClr>
              <a:buSzPts val="2300"/>
              <a:buFont typeface="Georgia"/>
              <a:buChar char="●"/>
            </a:pPr>
            <a:r>
              <a:rPr lang="en" sz="2300">
                <a:solidFill>
                  <a:srgbClr val="E4E5B8"/>
                </a:solidFill>
                <a:latin typeface="Georgia"/>
                <a:ea typeface="Georgia"/>
                <a:cs typeface="Georgia"/>
                <a:sym typeface="Georgia"/>
              </a:rPr>
              <a:t>In May 42 they suffered a disastrous defeat and retreated toward Russia.</a:t>
            </a:r>
            <a:endParaRPr sz="2300">
              <a:solidFill>
                <a:srgbClr val="E4E5B8"/>
              </a:solidFill>
              <a:latin typeface="Georgia"/>
              <a:ea typeface="Georgia"/>
              <a:cs typeface="Georgia"/>
              <a:sym typeface="Georgia"/>
            </a:endParaRPr>
          </a:p>
        </p:txBody>
      </p:sp>
      <p:pic>
        <p:nvPicPr>
          <p:cNvPr id="113" name="Google Shape;113;p20"/>
          <p:cNvPicPr preferRelativeResize="0"/>
          <p:nvPr/>
        </p:nvPicPr>
        <p:blipFill>
          <a:blip r:embed="rId4">
            <a:alphaModFix/>
          </a:blip>
          <a:stretch>
            <a:fillRect/>
          </a:stretch>
        </p:blipFill>
        <p:spPr>
          <a:xfrm>
            <a:off x="5932325" y="1654075"/>
            <a:ext cx="2898217" cy="2784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Prelude to Stalingrad</a:t>
            </a:r>
            <a:endParaRPr>
              <a:solidFill>
                <a:srgbClr val="E4E5B8"/>
              </a:solidFill>
              <a:latin typeface="Georgia"/>
              <a:ea typeface="Georgia"/>
              <a:cs typeface="Georgia"/>
              <a:sym typeface="Georgia"/>
            </a:endParaRPr>
          </a:p>
        </p:txBody>
      </p:sp>
      <p:pic>
        <p:nvPicPr>
          <p:cNvPr id="120" name="Google Shape;120;p2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21" name="Google Shape;121;p21"/>
          <p:cNvSpPr txBox="1"/>
          <p:nvPr>
            <p:ph type="title"/>
          </p:nvPr>
        </p:nvSpPr>
        <p:spPr>
          <a:xfrm>
            <a:off x="3075475" y="1059550"/>
            <a:ext cx="5617500" cy="876300"/>
          </a:xfrm>
          <a:prstGeom prst="rect">
            <a:avLst/>
          </a:prstGeom>
        </p:spPr>
        <p:txBody>
          <a:bodyPr anchorCtr="0" anchor="t" bIns="91425" lIns="91425" spcFirstLastPara="1" rIns="91425" wrap="square" tIns="91425">
            <a:noAutofit/>
          </a:bodyPr>
          <a:lstStyle/>
          <a:p>
            <a:pPr indent="-375920" lvl="0" marL="457200" rtl="0" algn="l">
              <a:spcBef>
                <a:spcPts val="0"/>
              </a:spcBef>
              <a:spcAft>
                <a:spcPts val="0"/>
              </a:spcAft>
              <a:buClr>
                <a:srgbClr val="E4E5B8"/>
              </a:buClr>
              <a:buSzPts val="2320"/>
              <a:buFont typeface="Georgia"/>
              <a:buChar char="●"/>
            </a:pPr>
            <a:r>
              <a:rPr lang="en" sz="2320">
                <a:solidFill>
                  <a:srgbClr val="E4E5B8"/>
                </a:solidFill>
                <a:latin typeface="Georgia"/>
                <a:ea typeface="Georgia"/>
                <a:cs typeface="Georgia"/>
                <a:sym typeface="Georgia"/>
              </a:rPr>
              <a:t>The Red Army suffered another defeat at Kharkov, which opened the Donbass to the Wehrmacht.</a:t>
            </a:r>
            <a:endParaRPr sz="2320">
              <a:solidFill>
                <a:srgbClr val="E4E5B8"/>
              </a:solidFill>
              <a:latin typeface="Georgia"/>
              <a:ea typeface="Georgia"/>
              <a:cs typeface="Georgia"/>
              <a:sym typeface="Georgia"/>
            </a:endParaRPr>
          </a:p>
          <a:p>
            <a:pPr indent="0" lvl="0" marL="914400" rtl="0" algn="l">
              <a:spcBef>
                <a:spcPts val="0"/>
              </a:spcBef>
              <a:spcAft>
                <a:spcPts val="0"/>
              </a:spcAft>
              <a:buSzPts val="990"/>
              <a:buNone/>
            </a:pPr>
            <a:r>
              <a:t/>
            </a:r>
            <a:endParaRPr sz="2320">
              <a:solidFill>
                <a:srgbClr val="E4E5B8"/>
              </a:solidFill>
              <a:latin typeface="Georgia"/>
              <a:ea typeface="Georgia"/>
              <a:cs typeface="Georgia"/>
              <a:sym typeface="Georgia"/>
            </a:endParaRPr>
          </a:p>
          <a:p>
            <a:pPr indent="-375920" lvl="0" marL="457200" rtl="0" algn="l">
              <a:spcBef>
                <a:spcPts val="0"/>
              </a:spcBef>
              <a:spcAft>
                <a:spcPts val="0"/>
              </a:spcAft>
              <a:buClr>
                <a:srgbClr val="E4E5B8"/>
              </a:buClr>
              <a:buSzPts val="2320"/>
              <a:buFont typeface="Georgia"/>
              <a:buChar char="●"/>
            </a:pPr>
            <a:r>
              <a:rPr lang="en" sz="2320">
                <a:solidFill>
                  <a:srgbClr val="E4E5B8"/>
                </a:solidFill>
                <a:latin typeface="Georgia"/>
                <a:ea typeface="Georgia"/>
                <a:cs typeface="Georgia"/>
                <a:sym typeface="Georgia"/>
              </a:rPr>
              <a:t>Finally the fortress of Sebastopol on the Black Sea in Crimea fell in June 42.</a:t>
            </a:r>
            <a:endParaRPr sz="2320">
              <a:solidFill>
                <a:srgbClr val="E4E5B8"/>
              </a:solidFill>
              <a:latin typeface="Georgia"/>
              <a:ea typeface="Georgia"/>
              <a:cs typeface="Georgia"/>
              <a:sym typeface="Georgia"/>
            </a:endParaRPr>
          </a:p>
          <a:p>
            <a:pPr indent="0" lvl="0" marL="457200" rtl="0" algn="l">
              <a:spcBef>
                <a:spcPts val="0"/>
              </a:spcBef>
              <a:spcAft>
                <a:spcPts val="0"/>
              </a:spcAft>
              <a:buSzPts val="990"/>
              <a:buNone/>
            </a:pPr>
            <a:r>
              <a:t/>
            </a:r>
            <a:endParaRPr sz="2320">
              <a:solidFill>
                <a:srgbClr val="E4E5B8"/>
              </a:solidFill>
              <a:latin typeface="Georgia"/>
              <a:ea typeface="Georgia"/>
              <a:cs typeface="Georgia"/>
              <a:sym typeface="Georgia"/>
            </a:endParaRPr>
          </a:p>
          <a:p>
            <a:pPr indent="-375920" lvl="0" marL="457200" rtl="0" algn="l">
              <a:spcBef>
                <a:spcPts val="0"/>
              </a:spcBef>
              <a:spcAft>
                <a:spcPts val="0"/>
              </a:spcAft>
              <a:buClr>
                <a:srgbClr val="E4E5B8"/>
              </a:buClr>
              <a:buSzPts val="2320"/>
              <a:buFont typeface="Georgia"/>
              <a:buChar char="●"/>
            </a:pPr>
            <a:r>
              <a:rPr lang="en" sz="2320">
                <a:solidFill>
                  <a:srgbClr val="E4E5B8"/>
                </a:solidFill>
                <a:latin typeface="Georgia"/>
                <a:ea typeface="Georgia"/>
                <a:cs typeface="Georgia"/>
                <a:sym typeface="Georgia"/>
              </a:rPr>
              <a:t>This was </a:t>
            </a:r>
            <a:r>
              <a:rPr lang="en" sz="2320">
                <a:solidFill>
                  <a:srgbClr val="E4E5B8"/>
                </a:solidFill>
                <a:latin typeface="Georgia"/>
                <a:ea typeface="Georgia"/>
                <a:cs typeface="Georgia"/>
                <a:sym typeface="Georgia"/>
              </a:rPr>
              <a:t>the Dark Summer of 1942, with 3 defeats in a row.</a:t>
            </a:r>
            <a:endParaRPr sz="2320">
              <a:solidFill>
                <a:srgbClr val="E4E5B8"/>
              </a:solidFill>
              <a:latin typeface="Georgia"/>
              <a:ea typeface="Georgia"/>
              <a:cs typeface="Georgia"/>
              <a:sym typeface="Georgia"/>
            </a:endParaRPr>
          </a:p>
        </p:txBody>
      </p:sp>
      <p:pic>
        <p:nvPicPr>
          <p:cNvPr id="122" name="Google Shape;122;p21"/>
          <p:cNvPicPr preferRelativeResize="0"/>
          <p:nvPr/>
        </p:nvPicPr>
        <p:blipFill>
          <a:blip r:embed="rId4">
            <a:alphaModFix/>
          </a:blip>
          <a:stretch>
            <a:fillRect/>
          </a:stretch>
        </p:blipFill>
        <p:spPr>
          <a:xfrm>
            <a:off x="256725" y="2749625"/>
            <a:ext cx="2719277" cy="1982799"/>
          </a:xfrm>
          <a:prstGeom prst="rect">
            <a:avLst/>
          </a:prstGeom>
          <a:noFill/>
          <a:ln>
            <a:noFill/>
          </a:ln>
        </p:spPr>
      </p:pic>
      <p:pic>
        <p:nvPicPr>
          <p:cNvPr id="123" name="Google Shape;123;p21"/>
          <p:cNvPicPr preferRelativeResize="0"/>
          <p:nvPr/>
        </p:nvPicPr>
        <p:blipFill>
          <a:blip r:embed="rId5">
            <a:alphaModFix/>
          </a:blip>
          <a:stretch>
            <a:fillRect/>
          </a:stretch>
        </p:blipFill>
        <p:spPr>
          <a:xfrm>
            <a:off x="420575" y="1120325"/>
            <a:ext cx="2391600" cy="16292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