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0f4f4cf6c9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0f4f4cf6c9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0f4f4cf6c9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0f4f4cf6c9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0f4f4cf6c9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0f4f4cf6c9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0f4f4cf6c9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0f4f4cf6c9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0f4f4cf6c9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0f4f4cf6c9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0f4f4cf6c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0f4f4cf6c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0f4f4cf6c9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20f4f4cf6c9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0f4f4cf6c9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0f4f4cf6c9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0f4f4cf6c9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0f4f4cf6c9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1b4a22de6c0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1b4a22de6c0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0f4f4cf6c9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20f4f4cf6c9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0f4f4cf6c9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0f4f4cf6c9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0f4f4cf6c9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0f4f4cf6c9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0f4f4cf6c9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0f4f4cf6c9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0f4f4cf6c9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0f4f4cf6c9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0f4f4cf6c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0f4f4cf6c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0f4f4cf6c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0f4f4cf6c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0f4f4cf6c9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0f4f4cf6c9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0f4f4cf6c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0f4f4cf6c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0f4f4cf6c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0f4f4cf6c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0f4f4cf6c9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0f4f4cf6c9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0f4f4cf6c9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0f4f4cf6c9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hyperlink" Target="http://www.youtube.com/watch?v=zm1fD7KgYb8" TargetMode="External"/><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hyperlink" Target="http://www.youtube.com/watch?v=1qS6J-WbTD8" TargetMode="External"/><Relationship Id="rId5"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hyperlink" Target="http://www.youtube.com/watch?v=OS4O8rGRLf8" TargetMode="External"/><Relationship Id="rId5"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hyperlink" Target="http://www.youtube.com/watch?v=rBUIlHM9WSo" TargetMode="External"/><Relationship Id="rId5" Type="http://schemas.openxmlformats.org/officeDocument/2006/relationships/image" Target="../media/image2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hyperlink" Target="mailto:info@peoplesschool.u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25.png"/><Relationship Id="rId6" Type="http://schemas.openxmlformats.org/officeDocument/2006/relationships/image" Target="../media/image31.png"/><Relationship Id="rId7"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png"/><Relationship Id="rId4" Type="http://schemas.openxmlformats.org/officeDocument/2006/relationships/hyperlink" Target="http://www.youtube.com/watch?v=LSlw9-qfAZM" TargetMode="External"/><Relationship Id="rId5"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hyperlink" Target="http://www.youtube.com/watch?v=hQ58Yv6kP44" TargetMode="External"/><Relationship Id="rId5"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title="The Internationale RARE! 7th November 1917 &quot;Down With the Czar Familly&quot; 7 ноября 1917 Интернационал">
            <a:hlinkClick r:id="rId4"/>
          </p:cNvPr>
          <p:cNvPicPr preferRelativeResize="0"/>
          <p:nvPr/>
        </p:nvPicPr>
        <p:blipFill>
          <a:blip r:embed="rId5">
            <a:alphaModFix/>
          </a:blip>
          <a:stretch>
            <a:fillRect/>
          </a:stretch>
        </p:blipFill>
        <p:spPr>
          <a:xfrm>
            <a:off x="1645925" y="1089200"/>
            <a:ext cx="5869500" cy="3485475"/>
          </a:xfrm>
          <a:prstGeom prst="rect">
            <a:avLst/>
          </a:prstGeom>
          <a:noFill/>
          <a:ln>
            <a:noFill/>
          </a:ln>
        </p:spPr>
      </p:pic>
      <p:sp>
        <p:nvSpPr>
          <p:cNvPr id="57" name="Google Shape;57;p13"/>
          <p:cNvSpPr txBox="1"/>
          <p:nvPr/>
        </p:nvSpPr>
        <p:spPr>
          <a:xfrm>
            <a:off x="2808750" y="4574675"/>
            <a:ext cx="352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solidFill>
                  <a:srgbClr val="E4E5B8"/>
                </a:solidFill>
                <a:latin typeface="Georgia"/>
                <a:ea typeface="Georgia"/>
                <a:cs typeface="Georgia"/>
                <a:sym typeface="Georgia"/>
              </a:rPr>
              <a:t>The Internationale</a:t>
            </a:r>
            <a:endParaRPr b="1"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Nordstream 2 Sabotage</a:t>
            </a:r>
            <a:endParaRPr>
              <a:solidFill>
                <a:srgbClr val="E4E5B8"/>
              </a:solidFill>
              <a:latin typeface="Georgia"/>
              <a:ea typeface="Georgia"/>
              <a:cs typeface="Georgia"/>
              <a:sym typeface="Georgia"/>
            </a:endParaRPr>
          </a:p>
        </p:txBody>
      </p:sp>
      <p:pic>
        <p:nvPicPr>
          <p:cNvPr id="128" name="Google Shape;128;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9" name="Google Shape;129;p22"/>
          <p:cNvSpPr txBox="1"/>
          <p:nvPr>
            <p:ph type="title"/>
          </p:nvPr>
        </p:nvSpPr>
        <p:spPr>
          <a:xfrm>
            <a:off x="406550" y="1220025"/>
            <a:ext cx="850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620">
                <a:solidFill>
                  <a:srgbClr val="E4E5B8"/>
                </a:solidFill>
                <a:latin typeface="Georgia"/>
                <a:ea typeface="Georgia"/>
                <a:cs typeface="Georgia"/>
                <a:sym typeface="Georgia"/>
              </a:rPr>
              <a:t>February 2022</a:t>
            </a:r>
            <a:endParaRPr sz="2620">
              <a:solidFill>
                <a:srgbClr val="E4E5B8"/>
              </a:solidFill>
              <a:latin typeface="Georgia"/>
              <a:ea typeface="Georgia"/>
              <a:cs typeface="Georgia"/>
              <a:sym typeface="Georgia"/>
            </a:endParaRPr>
          </a:p>
          <a:p>
            <a:pPr indent="-337820" lvl="0" marL="457200" rtl="0" algn="l">
              <a:spcBef>
                <a:spcPts val="0"/>
              </a:spcBef>
              <a:spcAft>
                <a:spcPts val="0"/>
              </a:spcAft>
              <a:buClr>
                <a:srgbClr val="E4E5B8"/>
              </a:buClr>
              <a:buSzPts val="1720"/>
              <a:buFont typeface="Georgia"/>
              <a:buChar char="●"/>
            </a:pPr>
            <a:r>
              <a:rPr lang="en" sz="1720">
                <a:solidFill>
                  <a:srgbClr val="E4E5B8"/>
                </a:solidFill>
                <a:latin typeface="Georgia"/>
                <a:ea typeface="Georgia"/>
                <a:cs typeface="Georgia"/>
                <a:sym typeface="Georgia"/>
              </a:rPr>
              <a:t>February 11th, 2022: Ukraine invokes provision III of the Vienna Agreement requesting explanation from Russia for military activities, US warns that a Russian invasion </a:t>
            </a:r>
            <a:endParaRPr sz="1720">
              <a:solidFill>
                <a:srgbClr val="E4E5B8"/>
              </a:solidFill>
              <a:latin typeface="Georgia"/>
              <a:ea typeface="Georgia"/>
              <a:cs typeface="Georgia"/>
              <a:sym typeface="Georgia"/>
            </a:endParaRPr>
          </a:p>
          <a:p>
            <a:pPr indent="457200" lvl="0" marL="0" rtl="0" algn="l">
              <a:spcBef>
                <a:spcPts val="0"/>
              </a:spcBef>
              <a:spcAft>
                <a:spcPts val="0"/>
              </a:spcAft>
              <a:buNone/>
            </a:pPr>
            <a:r>
              <a:rPr lang="en" sz="1720">
                <a:solidFill>
                  <a:srgbClr val="E4E5B8"/>
                </a:solidFill>
                <a:latin typeface="Georgia"/>
                <a:ea typeface="Georgia"/>
                <a:cs typeface="Georgia"/>
                <a:sym typeface="Georgia"/>
              </a:rPr>
              <a:t>could occur on the 16th and warned Americans to leave Ukraine.</a:t>
            </a:r>
            <a:endParaRPr sz="17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1720">
              <a:solidFill>
                <a:srgbClr val="E4E5B8"/>
              </a:solidFill>
              <a:latin typeface="Georgia"/>
              <a:ea typeface="Georgia"/>
              <a:cs typeface="Georgia"/>
              <a:sym typeface="Georgia"/>
            </a:endParaRPr>
          </a:p>
          <a:p>
            <a:pPr indent="-337820" lvl="0" marL="457200" rtl="0" algn="l">
              <a:spcBef>
                <a:spcPts val="0"/>
              </a:spcBef>
              <a:spcAft>
                <a:spcPts val="0"/>
              </a:spcAft>
              <a:buClr>
                <a:srgbClr val="E4E5B8"/>
              </a:buClr>
              <a:buSzPts val="1720"/>
              <a:buFont typeface="Georgia"/>
              <a:buChar char="●"/>
            </a:pPr>
            <a:r>
              <a:rPr lang="en" sz="1720">
                <a:solidFill>
                  <a:srgbClr val="E4E5B8"/>
                </a:solidFill>
                <a:latin typeface="Georgia"/>
                <a:ea typeface="Georgia"/>
                <a:cs typeface="Georgia"/>
                <a:sym typeface="Georgia"/>
              </a:rPr>
              <a:t>February 21st, 2022: Russia recognizes the independence of the Donetsk and </a:t>
            </a:r>
            <a:r>
              <a:rPr lang="en" sz="1720">
                <a:solidFill>
                  <a:srgbClr val="E4E5B8"/>
                </a:solidFill>
                <a:latin typeface="Georgia"/>
                <a:ea typeface="Georgia"/>
                <a:cs typeface="Georgia"/>
                <a:sym typeface="Georgia"/>
              </a:rPr>
              <a:t>Luhansk</a:t>
            </a:r>
            <a:r>
              <a:rPr lang="en" sz="1720">
                <a:solidFill>
                  <a:srgbClr val="E4E5B8"/>
                </a:solidFill>
                <a:latin typeface="Georgia"/>
                <a:ea typeface="Georgia"/>
                <a:cs typeface="Georgia"/>
                <a:sym typeface="Georgia"/>
              </a:rPr>
              <a:t> </a:t>
            </a:r>
            <a:r>
              <a:rPr lang="en" sz="1720">
                <a:solidFill>
                  <a:srgbClr val="E4E5B8"/>
                </a:solidFill>
                <a:latin typeface="Georgia"/>
                <a:ea typeface="Georgia"/>
                <a:cs typeface="Georgia"/>
                <a:sym typeface="Georgia"/>
              </a:rPr>
              <a:t>People's</a:t>
            </a:r>
            <a:r>
              <a:rPr lang="en" sz="1720">
                <a:solidFill>
                  <a:srgbClr val="E4E5B8"/>
                </a:solidFill>
                <a:latin typeface="Georgia"/>
                <a:ea typeface="Georgia"/>
                <a:cs typeface="Georgia"/>
                <a:sym typeface="Georgia"/>
              </a:rPr>
              <a:t> Republics and orders troops to be sent into the 2 republics. </a:t>
            </a:r>
            <a:endParaRPr sz="172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720">
              <a:solidFill>
                <a:srgbClr val="E4E5B8"/>
              </a:solidFill>
              <a:latin typeface="Georgia"/>
              <a:ea typeface="Georgia"/>
              <a:cs typeface="Georgia"/>
              <a:sym typeface="Georgia"/>
            </a:endParaRPr>
          </a:p>
          <a:p>
            <a:pPr indent="-337820" lvl="0" marL="457200" rtl="0" algn="l">
              <a:spcBef>
                <a:spcPts val="0"/>
              </a:spcBef>
              <a:spcAft>
                <a:spcPts val="0"/>
              </a:spcAft>
              <a:buClr>
                <a:srgbClr val="E4E5B8"/>
              </a:buClr>
              <a:buSzPts val="1720"/>
              <a:buFont typeface="Georgia"/>
              <a:buChar char="●"/>
            </a:pPr>
            <a:r>
              <a:rPr lang="en" sz="1720">
                <a:solidFill>
                  <a:srgbClr val="E4E5B8"/>
                </a:solidFill>
                <a:latin typeface="Georgia"/>
                <a:ea typeface="Georgia"/>
                <a:cs typeface="Georgia"/>
                <a:sym typeface="Georgia"/>
              </a:rPr>
              <a:t>February 24th, 2022: At 4:00 Moscow time, Putin announced the special military operation in Ukraine with the expressed purpose of the denazification of Ukraine.</a:t>
            </a:r>
            <a:endParaRPr sz="1720">
              <a:solidFill>
                <a:srgbClr val="E4E5B8"/>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35" name="Google Shape;135;p2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Support me on Patreon - https://www.patreon.com/MichaelRossiPoliSci&#10;&#10;Address by  President Vladimir Putin of the Russian Federation on the Military Intervention in Ukraine; a Critique of U.S. - led foreign policy in Yugoslavia/Serbia, Libya, Syria, and Iraq; and the goals of the Russian Federation in Ukraine&#10;&#10;24 February 2022&#10;&#10;Original video - http://kremlin.ru/events/president/news/67843&#10;&#10;Complete speech in Russian with English subtitles.&#10;&#10;***Disclaimer*** &#10;&#10;All videos in this Playlist are subtitled in English without any additional commentary or opinion. Videos are complete recordings of original source material from the Russian and Ukrainian governments and are offered here as a service to those looking for uncut videos who cannot speak either language and prefer subtitles to read alongside the original language instead of a dubbed interpreter voice-over. &#10;&#10;Comments are left open for public engagement, though YouTube does flag some that may be deemed either Spam or Inappropriate. It may take a day or two for me to go through every one, and it is up to me to decide whether to approve them. Normally I approve comments in the name of public expression. All opinions in the comment sections belong to the authors. &#10;&#10;Thank you to all the support and subscriptions to my page over the last month. My decision to offer these videos comes in light of there being no availability of these speeches uncut or taken out of context. This playlist addresses a public interest in the ongoing war in Ukraine." id="136" name="Google Shape;136;p23" title="Vladimir Putin's Speech on Ukraine and US Foreign Policy and NATO - 24 February 2022, ENG Subtitles">
            <a:hlinkClick r:id="rId4"/>
          </p:cNvPr>
          <p:cNvPicPr preferRelativeResize="0"/>
          <p:nvPr/>
        </p:nvPicPr>
        <p:blipFill>
          <a:blip r:embed="rId5">
            <a:alphaModFix/>
          </a:blip>
          <a:stretch>
            <a:fillRect/>
          </a:stretch>
        </p:blipFill>
        <p:spPr>
          <a:xfrm>
            <a:off x="1645925" y="1089200"/>
            <a:ext cx="5869500" cy="3579375"/>
          </a:xfrm>
          <a:prstGeom prst="rect">
            <a:avLst/>
          </a:prstGeom>
          <a:noFill/>
          <a:ln>
            <a:noFill/>
          </a:ln>
        </p:spPr>
      </p:pic>
      <p:sp>
        <p:nvSpPr>
          <p:cNvPr id="137" name="Google Shape;137;p23"/>
          <p:cNvSpPr txBox="1"/>
          <p:nvPr/>
        </p:nvSpPr>
        <p:spPr>
          <a:xfrm>
            <a:off x="2808750" y="4574675"/>
            <a:ext cx="3526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solidFill>
                  <a:srgbClr val="E4E5B8"/>
                </a:solidFill>
                <a:latin typeface="Georgia"/>
                <a:ea typeface="Georgia"/>
                <a:cs typeface="Georgia"/>
                <a:sym typeface="Georgia"/>
              </a:rPr>
              <a:t>“On the special military operation”</a:t>
            </a:r>
            <a:endParaRPr b="1"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Nordstream 2 Sabotage</a:t>
            </a:r>
            <a:endParaRPr>
              <a:solidFill>
                <a:srgbClr val="E4E5B8"/>
              </a:solidFill>
              <a:latin typeface="Georgia"/>
              <a:ea typeface="Georgia"/>
              <a:cs typeface="Georgia"/>
              <a:sym typeface="Georgia"/>
            </a:endParaRPr>
          </a:p>
        </p:txBody>
      </p:sp>
      <p:pic>
        <p:nvPicPr>
          <p:cNvPr id="144" name="Google Shape;144;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5" name="Google Shape;145;p24"/>
          <p:cNvSpPr txBox="1"/>
          <p:nvPr>
            <p:ph type="title"/>
          </p:nvPr>
        </p:nvSpPr>
        <p:spPr>
          <a:xfrm>
            <a:off x="406550" y="1220025"/>
            <a:ext cx="850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320">
                <a:solidFill>
                  <a:srgbClr val="E4E5B8"/>
                </a:solidFill>
                <a:latin typeface="Georgia"/>
                <a:ea typeface="Georgia"/>
                <a:cs typeface="Georgia"/>
                <a:sym typeface="Georgia"/>
              </a:rPr>
              <a:t>First stage: February to April</a:t>
            </a:r>
            <a:endParaRPr sz="2320">
              <a:solidFill>
                <a:srgbClr val="E4E5B8"/>
              </a:solidFill>
              <a:latin typeface="Georgia"/>
              <a:ea typeface="Georgia"/>
              <a:cs typeface="Georgia"/>
              <a:sym typeface="Georgia"/>
            </a:endParaRPr>
          </a:p>
          <a:p>
            <a:pPr indent="-318770" lvl="0" marL="457200" rtl="0" algn="l">
              <a:spcBef>
                <a:spcPts val="0"/>
              </a:spcBef>
              <a:spcAft>
                <a:spcPts val="0"/>
              </a:spcAft>
              <a:buClr>
                <a:srgbClr val="E4E5B8"/>
              </a:buClr>
              <a:buSzPts val="1420"/>
              <a:buFont typeface="Georgia"/>
              <a:buChar char="●"/>
            </a:pPr>
            <a:r>
              <a:rPr lang="en" sz="1420">
                <a:solidFill>
                  <a:srgbClr val="E4E5B8"/>
                </a:solidFill>
                <a:latin typeface="Georgia"/>
                <a:ea typeface="Georgia"/>
                <a:cs typeface="Georgia"/>
                <a:sym typeface="Georgia"/>
              </a:rPr>
              <a:t>February 24th 2022: Shortly after the  announcement, </a:t>
            </a:r>
            <a:endParaRPr sz="1420">
              <a:solidFill>
                <a:srgbClr val="E4E5B8"/>
              </a:solidFill>
              <a:latin typeface="Georgia"/>
              <a:ea typeface="Georgia"/>
              <a:cs typeface="Georgia"/>
              <a:sym typeface="Georgia"/>
            </a:endParaRPr>
          </a:p>
          <a:p>
            <a:pPr indent="457200" lvl="0" marL="0" rtl="0" algn="l">
              <a:spcBef>
                <a:spcPts val="0"/>
              </a:spcBef>
              <a:spcAft>
                <a:spcPts val="0"/>
              </a:spcAft>
              <a:buNone/>
            </a:pPr>
            <a:r>
              <a:rPr lang="en" sz="1420">
                <a:solidFill>
                  <a:srgbClr val="E4E5B8"/>
                </a:solidFill>
                <a:latin typeface="Georgia"/>
                <a:ea typeface="Georgia"/>
                <a:cs typeface="Georgia"/>
                <a:sym typeface="Georgia"/>
              </a:rPr>
              <a:t>missiles hit Kyiv, Kharkiv, Odessa and Donbass. </a:t>
            </a:r>
            <a:endParaRPr sz="1420">
              <a:solidFill>
                <a:srgbClr val="E4E5B8"/>
              </a:solidFill>
              <a:latin typeface="Georgia"/>
              <a:ea typeface="Georgia"/>
              <a:cs typeface="Georgia"/>
              <a:sym typeface="Georgia"/>
            </a:endParaRPr>
          </a:p>
          <a:p>
            <a:pPr indent="457200" lvl="0" marL="0" rtl="0" algn="l">
              <a:spcBef>
                <a:spcPts val="0"/>
              </a:spcBef>
              <a:spcAft>
                <a:spcPts val="0"/>
              </a:spcAft>
              <a:buNone/>
            </a:pPr>
            <a:r>
              <a:rPr lang="en" sz="1420">
                <a:solidFill>
                  <a:srgbClr val="E4E5B8"/>
                </a:solidFill>
                <a:latin typeface="Georgia"/>
                <a:ea typeface="Georgia"/>
                <a:cs typeface="Georgia"/>
                <a:sym typeface="Georgia"/>
              </a:rPr>
              <a:t>Russian troops invaded via Belarus, Crimea, the Black </a:t>
            </a:r>
            <a:endParaRPr sz="1420">
              <a:solidFill>
                <a:srgbClr val="E4E5B8"/>
              </a:solidFill>
              <a:latin typeface="Georgia"/>
              <a:ea typeface="Georgia"/>
              <a:cs typeface="Georgia"/>
              <a:sym typeface="Georgia"/>
            </a:endParaRPr>
          </a:p>
          <a:p>
            <a:pPr indent="457200" lvl="0" marL="0" rtl="0" algn="l">
              <a:spcBef>
                <a:spcPts val="0"/>
              </a:spcBef>
              <a:spcAft>
                <a:spcPts val="0"/>
              </a:spcAft>
              <a:buNone/>
            </a:pPr>
            <a:r>
              <a:rPr lang="en" sz="1420">
                <a:solidFill>
                  <a:srgbClr val="E4E5B8"/>
                </a:solidFill>
                <a:latin typeface="Georgia"/>
                <a:ea typeface="Georgia"/>
                <a:cs typeface="Georgia"/>
                <a:sym typeface="Georgia"/>
              </a:rPr>
              <a:t>Sea and near Kharkiv. Battle of Antonov Airport begins </a:t>
            </a:r>
            <a:endParaRPr sz="1420">
              <a:solidFill>
                <a:srgbClr val="E4E5B8"/>
              </a:solidFill>
              <a:latin typeface="Georgia"/>
              <a:ea typeface="Georgia"/>
              <a:cs typeface="Georgia"/>
              <a:sym typeface="Georgia"/>
            </a:endParaRPr>
          </a:p>
          <a:p>
            <a:pPr indent="457200" lvl="0" marL="0" rtl="0" algn="l">
              <a:spcBef>
                <a:spcPts val="0"/>
              </a:spcBef>
              <a:spcAft>
                <a:spcPts val="0"/>
              </a:spcAft>
              <a:buNone/>
            </a:pPr>
            <a:r>
              <a:rPr lang="en" sz="1420">
                <a:solidFill>
                  <a:srgbClr val="E4E5B8"/>
                </a:solidFill>
                <a:latin typeface="Georgia"/>
                <a:ea typeface="Georgia"/>
                <a:cs typeface="Georgia"/>
                <a:sym typeface="Georgia"/>
              </a:rPr>
              <a:t>and is won by Russia the following day.</a:t>
            </a:r>
            <a:endParaRPr sz="142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420">
              <a:solidFill>
                <a:srgbClr val="E4E5B8"/>
              </a:solidFill>
              <a:latin typeface="Georgia"/>
              <a:ea typeface="Georgia"/>
              <a:cs typeface="Georgia"/>
              <a:sym typeface="Georgia"/>
            </a:endParaRPr>
          </a:p>
          <a:p>
            <a:pPr indent="-318770" lvl="0" marL="457200" rtl="0" algn="l">
              <a:spcBef>
                <a:spcPts val="0"/>
              </a:spcBef>
              <a:spcAft>
                <a:spcPts val="0"/>
              </a:spcAft>
              <a:buClr>
                <a:srgbClr val="E4E5B8"/>
              </a:buClr>
              <a:buSzPts val="1420"/>
              <a:buFont typeface="Georgia"/>
              <a:buChar char="●"/>
            </a:pPr>
            <a:r>
              <a:rPr lang="en" sz="1420">
                <a:solidFill>
                  <a:srgbClr val="E4E5B8"/>
                </a:solidFill>
                <a:latin typeface="Georgia"/>
                <a:ea typeface="Georgia"/>
                <a:cs typeface="Georgia"/>
                <a:sym typeface="Georgia"/>
              </a:rPr>
              <a:t>February 25th, 2022 - March 29th, 2022: </a:t>
            </a:r>
            <a:endParaRPr sz="1420">
              <a:solidFill>
                <a:srgbClr val="E4E5B8"/>
              </a:solidFill>
              <a:latin typeface="Georgia"/>
              <a:ea typeface="Georgia"/>
              <a:cs typeface="Georgia"/>
              <a:sym typeface="Georgia"/>
            </a:endParaRPr>
          </a:p>
          <a:p>
            <a:pPr indent="0" lvl="0" marL="457200" rtl="0" algn="l">
              <a:spcBef>
                <a:spcPts val="0"/>
              </a:spcBef>
              <a:spcAft>
                <a:spcPts val="0"/>
              </a:spcAft>
              <a:buNone/>
            </a:pPr>
            <a:r>
              <a:rPr lang="en" sz="1420">
                <a:solidFill>
                  <a:srgbClr val="E4E5B8"/>
                </a:solidFill>
                <a:latin typeface="Georgia"/>
                <a:ea typeface="Georgia"/>
                <a:cs typeface="Georgia"/>
                <a:sym typeface="Georgia"/>
              </a:rPr>
              <a:t>Battles rage on the Northern and Southeastern front, accusations are lobbed at Russia of using cluster, vacuum and phosphorus bombings. NATO and US reject Ukraine’s call for a “no fly zone.”</a:t>
            </a:r>
            <a:endParaRPr sz="142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420">
              <a:solidFill>
                <a:srgbClr val="E4E5B8"/>
              </a:solidFill>
              <a:latin typeface="Georgia"/>
              <a:ea typeface="Georgia"/>
              <a:cs typeface="Georgia"/>
              <a:sym typeface="Georgia"/>
            </a:endParaRPr>
          </a:p>
          <a:p>
            <a:pPr indent="-318770" lvl="0" marL="457200" rtl="0" algn="l">
              <a:spcBef>
                <a:spcPts val="0"/>
              </a:spcBef>
              <a:spcAft>
                <a:spcPts val="0"/>
              </a:spcAft>
              <a:buClr>
                <a:srgbClr val="E4E5B8"/>
              </a:buClr>
              <a:buSzPts val="1420"/>
              <a:buFont typeface="Georgia"/>
              <a:buChar char="●"/>
            </a:pPr>
            <a:r>
              <a:rPr lang="en" sz="1420">
                <a:solidFill>
                  <a:srgbClr val="E4E5B8"/>
                </a:solidFill>
                <a:latin typeface="Georgia"/>
                <a:ea typeface="Georgia"/>
                <a:cs typeface="Georgia"/>
                <a:sym typeface="Georgia"/>
              </a:rPr>
              <a:t>March 29th, 2022 - April 7th, 2022: Russia and Ukraine have in-person negotiations in Instanbul, Turkey. The Russian Ministry of Defense then announces a reduction of military activity on the Kyiv and Chernihiv fronts, and by April 7th the redeployment to Southeastern Ukraine was underway. Russia is accused of committing a massacre in Bucha, however the evidence was not there and Russia </a:t>
            </a:r>
            <a:r>
              <a:rPr lang="en" sz="1420">
                <a:solidFill>
                  <a:srgbClr val="E4E5B8"/>
                </a:solidFill>
                <a:latin typeface="Georgia"/>
                <a:ea typeface="Georgia"/>
                <a:cs typeface="Georgia"/>
                <a:sym typeface="Georgia"/>
              </a:rPr>
              <a:t>accuses</a:t>
            </a:r>
            <a:r>
              <a:rPr lang="en" sz="1420">
                <a:solidFill>
                  <a:srgbClr val="E4E5B8"/>
                </a:solidFill>
                <a:latin typeface="Georgia"/>
                <a:ea typeface="Georgia"/>
                <a:cs typeface="Georgia"/>
                <a:sym typeface="Georgia"/>
              </a:rPr>
              <a:t> Ukraine of </a:t>
            </a:r>
            <a:r>
              <a:rPr lang="en" sz="1420">
                <a:solidFill>
                  <a:srgbClr val="E4E5B8"/>
                </a:solidFill>
                <a:latin typeface="Georgia"/>
                <a:ea typeface="Georgia"/>
                <a:cs typeface="Georgia"/>
                <a:sym typeface="Georgia"/>
              </a:rPr>
              <a:t>committing</a:t>
            </a:r>
            <a:r>
              <a:rPr lang="en" sz="1420">
                <a:solidFill>
                  <a:srgbClr val="E4E5B8"/>
                </a:solidFill>
                <a:latin typeface="Georgia"/>
                <a:ea typeface="Georgia"/>
                <a:cs typeface="Georgia"/>
                <a:sym typeface="Georgia"/>
              </a:rPr>
              <a:t> a false flag attack and staging the massacre.</a:t>
            </a:r>
            <a:endParaRPr sz="1420">
              <a:solidFill>
                <a:srgbClr val="E4E5B8"/>
              </a:solidFill>
              <a:latin typeface="Georgia"/>
              <a:ea typeface="Georgia"/>
              <a:cs typeface="Georgia"/>
              <a:sym typeface="Georgia"/>
            </a:endParaRPr>
          </a:p>
        </p:txBody>
      </p:sp>
      <p:pic>
        <p:nvPicPr>
          <p:cNvPr id="146" name="Google Shape;146;p24"/>
          <p:cNvPicPr preferRelativeResize="0"/>
          <p:nvPr/>
        </p:nvPicPr>
        <p:blipFill rotWithShape="1">
          <a:blip r:embed="rId4">
            <a:alphaModFix/>
          </a:blip>
          <a:srcRect b="20115" l="0" r="0" t="0"/>
          <a:stretch/>
        </p:blipFill>
        <p:spPr>
          <a:xfrm>
            <a:off x="5448150" y="1220025"/>
            <a:ext cx="3459676" cy="19057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Nordstream 2 Sabotage</a:t>
            </a:r>
            <a:endParaRPr>
              <a:solidFill>
                <a:srgbClr val="E4E5B8"/>
              </a:solidFill>
              <a:latin typeface="Georgia"/>
              <a:ea typeface="Georgia"/>
              <a:cs typeface="Georgia"/>
              <a:sym typeface="Georgia"/>
            </a:endParaRPr>
          </a:p>
        </p:txBody>
      </p:sp>
      <p:pic>
        <p:nvPicPr>
          <p:cNvPr id="153" name="Google Shape;153;p2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54" name="Google Shape;154;p25"/>
          <p:cNvSpPr txBox="1"/>
          <p:nvPr>
            <p:ph type="title"/>
          </p:nvPr>
        </p:nvSpPr>
        <p:spPr>
          <a:xfrm>
            <a:off x="406550" y="1101300"/>
            <a:ext cx="850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220">
                <a:solidFill>
                  <a:srgbClr val="E4E5B8"/>
                </a:solidFill>
                <a:latin typeface="Georgia"/>
                <a:ea typeface="Georgia"/>
                <a:cs typeface="Georgia"/>
                <a:sym typeface="Georgia"/>
              </a:rPr>
              <a:t>Second</a:t>
            </a:r>
            <a:r>
              <a:rPr lang="en" sz="2220">
                <a:solidFill>
                  <a:srgbClr val="E4E5B8"/>
                </a:solidFill>
                <a:latin typeface="Georgia"/>
                <a:ea typeface="Georgia"/>
                <a:cs typeface="Georgia"/>
                <a:sym typeface="Georgia"/>
              </a:rPr>
              <a:t> stage: April to September</a:t>
            </a:r>
            <a:endParaRPr sz="222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NATO aligned countries send hundreds of artillery and weapons</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to Ukraine from April on. This includes former Warsaw Pact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weaponry and a bit of western weapons as well, such as Stinger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missiles.</a:t>
            </a:r>
            <a:endParaRPr sz="125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Battles are fought in Southern and Southeast Ukraine in the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Donbass region and near Odessa, as well as in the Black Sea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where the Russian cruiser Moskva was sunk by Ukrainian forces.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Russia occupies Kherson.</a:t>
            </a:r>
            <a:endParaRPr sz="125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September 9th, 2022: Ukraine launches a counter-offensive in the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Kharkiv Oblast, which pushes Russia back to the banks of the Oskol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River.</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250">
              <a:solidFill>
                <a:srgbClr val="E4E5B8"/>
              </a:solidFill>
              <a:latin typeface="Georgia"/>
              <a:ea typeface="Georgia"/>
              <a:cs typeface="Georgia"/>
              <a:sym typeface="Georgia"/>
            </a:endParaRPr>
          </a:p>
          <a:p>
            <a:pPr indent="-307975" lvl="0" marL="457200" rtl="0" algn="l">
              <a:spcBef>
                <a:spcPts val="0"/>
              </a:spcBef>
              <a:spcAft>
                <a:spcPts val="0"/>
              </a:spcAft>
              <a:buClr>
                <a:srgbClr val="E4E5B8"/>
              </a:buClr>
              <a:buSzPts val="1250"/>
              <a:buFont typeface="Georgia"/>
              <a:buChar char="●"/>
            </a:pPr>
            <a:r>
              <a:rPr lang="en" sz="1250">
                <a:solidFill>
                  <a:srgbClr val="E4E5B8"/>
                </a:solidFill>
                <a:latin typeface="Georgia"/>
                <a:ea typeface="Georgia"/>
                <a:cs typeface="Georgia"/>
                <a:sym typeface="Georgia"/>
              </a:rPr>
              <a:t>September 23rd - 27th, 2022: R</a:t>
            </a:r>
            <a:r>
              <a:rPr lang="en" sz="1250">
                <a:solidFill>
                  <a:srgbClr val="E4E5B8"/>
                </a:solidFill>
                <a:latin typeface="Georgia"/>
                <a:ea typeface="Georgia"/>
                <a:cs typeface="Georgia"/>
                <a:sym typeface="Georgia"/>
              </a:rPr>
              <a:t>eferendum in the 4 Ukrainian oblasts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of Lugansk, Donetsk, Zaporizhzhia and Kherson about joining the </a:t>
            </a:r>
            <a:endParaRPr sz="1250">
              <a:solidFill>
                <a:srgbClr val="E4E5B8"/>
              </a:solidFill>
              <a:latin typeface="Georgia"/>
              <a:ea typeface="Georgia"/>
              <a:cs typeface="Georgia"/>
              <a:sym typeface="Georgia"/>
            </a:endParaRPr>
          </a:p>
          <a:p>
            <a:pPr indent="457200" lvl="0" marL="0" rtl="0" algn="l">
              <a:spcBef>
                <a:spcPts val="0"/>
              </a:spcBef>
              <a:spcAft>
                <a:spcPts val="0"/>
              </a:spcAft>
              <a:buNone/>
            </a:pPr>
            <a:r>
              <a:rPr lang="en" sz="1250">
                <a:solidFill>
                  <a:srgbClr val="E4E5B8"/>
                </a:solidFill>
                <a:latin typeface="Georgia"/>
                <a:ea typeface="Georgia"/>
                <a:cs typeface="Georgia"/>
                <a:sym typeface="Georgia"/>
              </a:rPr>
              <a:t>Russian Federation, to which all 4 vote in favor.</a:t>
            </a:r>
            <a:endParaRPr sz="1250">
              <a:solidFill>
                <a:srgbClr val="E4E5B8"/>
              </a:solidFill>
              <a:latin typeface="Georgia"/>
              <a:ea typeface="Georgia"/>
              <a:cs typeface="Georgia"/>
              <a:sym typeface="Georgia"/>
            </a:endParaRPr>
          </a:p>
        </p:txBody>
      </p:sp>
      <p:pic>
        <p:nvPicPr>
          <p:cNvPr id="155" name="Google Shape;155;p25"/>
          <p:cNvPicPr preferRelativeResize="0"/>
          <p:nvPr/>
        </p:nvPicPr>
        <p:blipFill>
          <a:blip r:embed="rId4">
            <a:alphaModFix/>
          </a:blip>
          <a:stretch>
            <a:fillRect/>
          </a:stretch>
        </p:blipFill>
        <p:spPr>
          <a:xfrm>
            <a:off x="5793275" y="1287850"/>
            <a:ext cx="3114550" cy="1806600"/>
          </a:xfrm>
          <a:prstGeom prst="rect">
            <a:avLst/>
          </a:prstGeom>
          <a:noFill/>
          <a:ln>
            <a:noFill/>
          </a:ln>
        </p:spPr>
      </p:pic>
      <p:pic>
        <p:nvPicPr>
          <p:cNvPr id="156" name="Google Shape;156;p25"/>
          <p:cNvPicPr preferRelativeResize="0"/>
          <p:nvPr/>
        </p:nvPicPr>
        <p:blipFill>
          <a:blip r:embed="rId5">
            <a:alphaModFix/>
          </a:blip>
          <a:stretch>
            <a:fillRect/>
          </a:stretch>
        </p:blipFill>
        <p:spPr>
          <a:xfrm>
            <a:off x="6257063" y="3094450"/>
            <a:ext cx="2186976" cy="168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62" name="Google Shape;162;p2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The US Sabotage of the Nordstream 2 Pipeline</a:t>
            </a:r>
            <a:endParaRPr sz="5200">
              <a:solidFill>
                <a:srgbClr val="E4E5B8"/>
              </a:solidFill>
              <a:latin typeface="Georgia"/>
              <a:ea typeface="Georgia"/>
              <a:cs typeface="Georgia"/>
              <a:sym typeface="Georgia"/>
            </a:endParaRPr>
          </a:p>
        </p:txBody>
      </p:sp>
      <p:pic>
        <p:nvPicPr>
          <p:cNvPr id="168" name="Google Shape;168;p2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US Sabotage of the Nordstream 2 Pipeline</a:t>
            </a:r>
            <a:endParaRPr>
              <a:solidFill>
                <a:srgbClr val="E4E5B8"/>
              </a:solidFill>
              <a:latin typeface="Georgia"/>
              <a:ea typeface="Georgia"/>
              <a:cs typeface="Georgia"/>
              <a:sym typeface="Georgia"/>
            </a:endParaRPr>
          </a:p>
        </p:txBody>
      </p:sp>
      <p:pic>
        <p:nvPicPr>
          <p:cNvPr id="175" name="Google Shape;175;p2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76" name="Google Shape;176;p28"/>
          <p:cNvSpPr txBox="1"/>
          <p:nvPr>
            <p:ph type="title"/>
          </p:nvPr>
        </p:nvSpPr>
        <p:spPr>
          <a:xfrm>
            <a:off x="406550" y="1220025"/>
            <a:ext cx="429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88">
                <a:solidFill>
                  <a:srgbClr val="E4E5B8"/>
                </a:solidFill>
                <a:latin typeface="Georgia"/>
                <a:ea typeface="Georgia"/>
                <a:cs typeface="Georgia"/>
                <a:sym typeface="Georgia"/>
              </a:rPr>
              <a:t>Declarations of Intent</a:t>
            </a:r>
            <a:endParaRPr sz="2688">
              <a:solidFill>
                <a:srgbClr val="E4E5B8"/>
              </a:solidFill>
              <a:latin typeface="Georgia"/>
              <a:ea typeface="Georgia"/>
              <a:cs typeface="Georgia"/>
              <a:sym typeface="Georgia"/>
            </a:endParaRPr>
          </a:p>
          <a:p>
            <a:pPr indent="-382270" lvl="0" marL="457200" rtl="0" algn="l">
              <a:spcBef>
                <a:spcPts val="0"/>
              </a:spcBef>
              <a:spcAft>
                <a:spcPts val="0"/>
              </a:spcAft>
              <a:buClr>
                <a:srgbClr val="E4E5B8"/>
              </a:buClr>
              <a:buSzPct val="100000"/>
              <a:buFont typeface="Georgia"/>
              <a:buChar char="●"/>
            </a:pPr>
            <a:r>
              <a:rPr lang="en" sz="2688">
                <a:solidFill>
                  <a:srgbClr val="E4E5B8"/>
                </a:solidFill>
                <a:latin typeface="Georgia"/>
                <a:ea typeface="Georgia"/>
                <a:cs typeface="Georgia"/>
                <a:sym typeface="Georgia"/>
              </a:rPr>
              <a:t>Multiple US politicians had made statements over the last year and before of the Nordstream 2 needing to be stopped in the event of a war with Russia. This is Biden, 2/7/22:</a:t>
            </a:r>
            <a:endParaRPr sz="2688">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descr="During a joint news conference with German Chancellor Olaf Scholz, President Biden is asked about the Nord Stream 2 pipeline.&#10;&#10;&quot;If Russia invades, that means tanks or troops crossing the border of Ukraine again, then there will be no longer a Nord Stream 2. We will bring an end to it.&quot; &#10;&#10;When asked how, the president says, &quot;I promise you, we will be able do that.&quot;&#10;&#10;Full video here: https://www.c-span.org/video/?517774-1/president-biden-german-chancellor-scholz-hold-joint-news-conference&#10;&#10;Download the FREE C-SPAN Now App. https://www.c-span.org/c-spanNow/&#10;&#10;Discover the C-SPAN Video Library at https://www.c-span.org/quickguide/&#10;&#10;C-SPAN: Created by Cable in 1979. Offered as a public service.&#10;&#10;Subscribe to our YouTube channel: https://www.youtube.com/user/CSPAN &#10;&#10;Follow us:&#10;Facebook: https://www.facebook.com/CSPAN&#10;Twitter: https://twitter.com/cspan&#10;Instagram: https://www.instagram.com/cspan/&#10;&#10;Subscribe:&#10;C-SPAN Podcasts: https://www.c-span.org/podcasts/&#10;Newsletters: https://www.c-span.org/connect/&#10;#cspan" id="177" name="Google Shape;177;p28" title="President Biden on Nord Stream 2 Pipeline if Russia Invades Ukraine: &quot;We will bring an end to it.&quot;">
            <a:hlinkClick r:id="rId4"/>
          </p:cNvPr>
          <p:cNvPicPr preferRelativeResize="0"/>
          <p:nvPr/>
        </p:nvPicPr>
        <p:blipFill>
          <a:blip r:embed="rId5">
            <a:alphaModFix/>
          </a:blip>
          <a:stretch>
            <a:fillRect/>
          </a:stretch>
        </p:blipFill>
        <p:spPr>
          <a:xfrm>
            <a:off x="4846525" y="1220025"/>
            <a:ext cx="4061300" cy="304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US Sabotage of the Nordstream 2 Pipeline</a:t>
            </a:r>
            <a:endParaRPr>
              <a:solidFill>
                <a:srgbClr val="E4E5B8"/>
              </a:solidFill>
              <a:latin typeface="Georgia"/>
              <a:ea typeface="Georgia"/>
              <a:cs typeface="Georgia"/>
              <a:sym typeface="Georgia"/>
            </a:endParaRPr>
          </a:p>
        </p:txBody>
      </p:sp>
      <p:pic>
        <p:nvPicPr>
          <p:cNvPr id="184" name="Google Shape;184;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5" name="Google Shape;185;p29"/>
          <p:cNvSpPr txBox="1"/>
          <p:nvPr>
            <p:ph type="title"/>
          </p:nvPr>
        </p:nvSpPr>
        <p:spPr>
          <a:xfrm>
            <a:off x="406550" y="1220025"/>
            <a:ext cx="429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88">
                <a:solidFill>
                  <a:srgbClr val="E4E5B8"/>
                </a:solidFill>
                <a:latin typeface="Georgia"/>
                <a:ea typeface="Georgia"/>
                <a:cs typeface="Georgia"/>
                <a:sym typeface="Georgia"/>
              </a:rPr>
              <a:t>Declarations of Intent</a:t>
            </a:r>
            <a:endParaRPr sz="2688">
              <a:solidFill>
                <a:srgbClr val="E4E5B8"/>
              </a:solidFill>
              <a:latin typeface="Georgia"/>
              <a:ea typeface="Georgia"/>
              <a:cs typeface="Georgia"/>
              <a:sym typeface="Georgia"/>
            </a:endParaRPr>
          </a:p>
          <a:p>
            <a:pPr indent="-382270" lvl="0" marL="457200" rtl="0" algn="l">
              <a:spcBef>
                <a:spcPts val="0"/>
              </a:spcBef>
              <a:spcAft>
                <a:spcPts val="0"/>
              </a:spcAft>
              <a:buClr>
                <a:srgbClr val="E4E5B8"/>
              </a:buClr>
              <a:buSzPct val="100000"/>
              <a:buFont typeface="Georgia"/>
              <a:buChar char="●"/>
            </a:pPr>
            <a:r>
              <a:rPr lang="en" sz="2688">
                <a:solidFill>
                  <a:srgbClr val="E4E5B8"/>
                </a:solidFill>
                <a:latin typeface="Georgia"/>
                <a:ea typeface="Georgia"/>
                <a:cs typeface="Georgia"/>
                <a:sym typeface="Georgia"/>
              </a:rPr>
              <a:t>This is Under Secretary of State Victoria Nuland being questioned in a hearing by a GOP Senator Ron Johnson on December 7th, 2021 about stopping Nordstream 2:</a:t>
            </a:r>
            <a:endParaRPr sz="2688">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descr="Sen. Ron Johnson (R-WI) questions Victoria Nuland, Under Secretary of State for Political Affairs, during a Senate Foreign Relations Committee to examine U.S.-Russia policy." id="186" name="Google Shape;186;p29" title="'I Don't Want That Pipeline Operational': GOP Sen. Presses Witness On Nord Stream 2">
            <a:hlinkClick r:id="rId4"/>
          </p:cNvPr>
          <p:cNvPicPr preferRelativeResize="0"/>
          <p:nvPr/>
        </p:nvPicPr>
        <p:blipFill>
          <a:blip r:embed="rId5">
            <a:alphaModFix/>
          </a:blip>
          <a:stretch>
            <a:fillRect/>
          </a:stretch>
        </p:blipFill>
        <p:spPr>
          <a:xfrm>
            <a:off x="4846525" y="1220025"/>
            <a:ext cx="4061300" cy="304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The US Sabotage of the Nordstream 2 Pipeline</a:t>
            </a:r>
            <a:endParaRPr>
              <a:solidFill>
                <a:srgbClr val="E4E5B8"/>
              </a:solidFill>
              <a:latin typeface="Georgia"/>
              <a:ea typeface="Georgia"/>
              <a:cs typeface="Georgia"/>
              <a:sym typeface="Georgia"/>
            </a:endParaRPr>
          </a:p>
        </p:txBody>
      </p:sp>
      <p:pic>
        <p:nvPicPr>
          <p:cNvPr id="193" name="Google Shape;193;p3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94" name="Google Shape;194;p30"/>
          <p:cNvSpPr txBox="1"/>
          <p:nvPr>
            <p:ph type="title"/>
          </p:nvPr>
        </p:nvSpPr>
        <p:spPr>
          <a:xfrm>
            <a:off x="406550" y="1220025"/>
            <a:ext cx="4440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688">
                <a:solidFill>
                  <a:srgbClr val="E4E5B8"/>
                </a:solidFill>
                <a:latin typeface="Georgia"/>
                <a:ea typeface="Georgia"/>
                <a:cs typeface="Georgia"/>
                <a:sym typeface="Georgia"/>
              </a:rPr>
              <a:t>About Seymour Hersh</a:t>
            </a:r>
            <a:endParaRPr sz="2688">
              <a:solidFill>
                <a:srgbClr val="E4E5B8"/>
              </a:solidFill>
              <a:latin typeface="Georgia"/>
              <a:ea typeface="Georgia"/>
              <a:cs typeface="Georgia"/>
              <a:sym typeface="Georgia"/>
            </a:endParaRPr>
          </a:p>
          <a:p>
            <a:pPr indent="-329565" lvl="0" marL="457200" rtl="0" algn="l">
              <a:spcBef>
                <a:spcPts val="0"/>
              </a:spcBef>
              <a:spcAft>
                <a:spcPts val="0"/>
              </a:spcAft>
              <a:buClr>
                <a:srgbClr val="E4E5B8"/>
              </a:buClr>
              <a:buSzPct val="100000"/>
              <a:buFont typeface="Georgia"/>
              <a:buChar char="●"/>
            </a:pPr>
            <a:r>
              <a:rPr lang="en" sz="1766">
                <a:solidFill>
                  <a:srgbClr val="E4E5B8"/>
                </a:solidFill>
                <a:latin typeface="Georgia"/>
                <a:ea typeface="Georgia"/>
                <a:cs typeface="Georgia"/>
                <a:sym typeface="Georgia"/>
              </a:rPr>
              <a:t>Exposed My Lai massacre in Vietnam in 1969.</a:t>
            </a:r>
            <a:endParaRPr sz="1766">
              <a:solidFill>
                <a:srgbClr val="E4E5B8"/>
              </a:solidFill>
              <a:latin typeface="Georgia"/>
              <a:ea typeface="Georgia"/>
              <a:cs typeface="Georgia"/>
              <a:sym typeface="Georgia"/>
            </a:endParaRPr>
          </a:p>
          <a:p>
            <a:pPr indent="-329565" lvl="0" marL="457200" rtl="0" algn="l">
              <a:spcBef>
                <a:spcPts val="0"/>
              </a:spcBef>
              <a:spcAft>
                <a:spcPts val="0"/>
              </a:spcAft>
              <a:buClr>
                <a:srgbClr val="E4E5B8"/>
              </a:buClr>
              <a:buSzPct val="100000"/>
              <a:buFont typeface="Georgia"/>
              <a:buChar char="●"/>
            </a:pPr>
            <a:r>
              <a:rPr lang="en" sz="1766">
                <a:solidFill>
                  <a:srgbClr val="E4E5B8"/>
                </a:solidFill>
                <a:latin typeface="Georgia"/>
                <a:ea typeface="Georgia"/>
                <a:cs typeface="Georgia"/>
                <a:sym typeface="Georgia"/>
              </a:rPr>
              <a:t>In the 70’s he covred Watergate and the US Secret Bombing of Cambodia</a:t>
            </a:r>
            <a:endParaRPr sz="1766">
              <a:solidFill>
                <a:srgbClr val="E4E5B8"/>
              </a:solidFill>
              <a:latin typeface="Georgia"/>
              <a:ea typeface="Georgia"/>
              <a:cs typeface="Georgia"/>
              <a:sym typeface="Georgia"/>
            </a:endParaRPr>
          </a:p>
          <a:p>
            <a:pPr indent="-329565" lvl="0" marL="457200" rtl="0" algn="l">
              <a:spcBef>
                <a:spcPts val="0"/>
              </a:spcBef>
              <a:spcAft>
                <a:spcPts val="0"/>
              </a:spcAft>
              <a:buClr>
                <a:srgbClr val="E4E5B8"/>
              </a:buClr>
              <a:buSzPct val="100000"/>
              <a:buFont typeface="Georgia"/>
              <a:buChar char="●"/>
            </a:pPr>
            <a:r>
              <a:rPr lang="en" sz="1766">
                <a:solidFill>
                  <a:srgbClr val="E4E5B8"/>
                </a:solidFill>
                <a:latin typeface="Georgia"/>
                <a:ea typeface="Georgia"/>
                <a:cs typeface="Georgia"/>
                <a:sym typeface="Georgia"/>
              </a:rPr>
              <a:t>In 2004, detailed abuses of prisoners at Abu Ghraib prison in Iraq.</a:t>
            </a:r>
            <a:endParaRPr sz="1766">
              <a:solidFill>
                <a:srgbClr val="E4E5B8"/>
              </a:solidFill>
              <a:latin typeface="Georgia"/>
              <a:ea typeface="Georgia"/>
              <a:cs typeface="Georgia"/>
              <a:sym typeface="Georgia"/>
            </a:endParaRPr>
          </a:p>
          <a:p>
            <a:pPr indent="-329565" lvl="0" marL="457200" rtl="0" algn="l">
              <a:spcBef>
                <a:spcPts val="0"/>
              </a:spcBef>
              <a:spcAft>
                <a:spcPts val="0"/>
              </a:spcAft>
              <a:buClr>
                <a:srgbClr val="E4E5B8"/>
              </a:buClr>
              <a:buSzPct val="100000"/>
              <a:buFont typeface="Georgia"/>
              <a:buChar char="●"/>
            </a:pPr>
            <a:r>
              <a:rPr lang="en" sz="1766">
                <a:solidFill>
                  <a:srgbClr val="E4E5B8"/>
                </a:solidFill>
                <a:latin typeface="Georgia"/>
                <a:ea typeface="Georgia"/>
                <a:cs typeface="Georgia"/>
                <a:sym typeface="Georgia"/>
              </a:rPr>
              <a:t>In 2013, he disputed claims of the Assad government being responsible for the Ghouta chemical attack</a:t>
            </a:r>
            <a:endParaRPr sz="1766">
              <a:solidFill>
                <a:srgbClr val="E4E5B8"/>
              </a:solidFill>
              <a:latin typeface="Georgia"/>
              <a:ea typeface="Georgia"/>
              <a:cs typeface="Georgia"/>
              <a:sym typeface="Georgia"/>
            </a:endParaRPr>
          </a:p>
          <a:p>
            <a:pPr indent="-329565" lvl="0" marL="457200" rtl="0" algn="l">
              <a:spcBef>
                <a:spcPts val="0"/>
              </a:spcBef>
              <a:spcAft>
                <a:spcPts val="0"/>
              </a:spcAft>
              <a:buClr>
                <a:srgbClr val="E4E5B8"/>
              </a:buClr>
              <a:buSzPct val="100000"/>
              <a:buFont typeface="Georgia"/>
              <a:buChar char="●"/>
            </a:pPr>
            <a:r>
              <a:rPr lang="en" sz="1766">
                <a:solidFill>
                  <a:srgbClr val="E4E5B8"/>
                </a:solidFill>
                <a:latin typeface="Georgia"/>
                <a:ea typeface="Georgia"/>
                <a:cs typeface="Georgia"/>
                <a:sym typeface="Georgia"/>
              </a:rPr>
              <a:t>In 2015, he reported the US and Pakistan lied about the events surrounding the killing of Osama Bin-Laden</a:t>
            </a:r>
            <a:endParaRPr sz="1766">
              <a:solidFill>
                <a:srgbClr val="E4E5B8"/>
              </a:solidFill>
              <a:latin typeface="Georgia"/>
              <a:ea typeface="Georgia"/>
              <a:cs typeface="Georgia"/>
              <a:sym typeface="Georgia"/>
            </a:endParaRPr>
          </a:p>
        </p:txBody>
      </p:sp>
      <p:pic>
        <p:nvPicPr>
          <p:cNvPr id="195" name="Google Shape;195;p30"/>
          <p:cNvPicPr preferRelativeResize="0"/>
          <p:nvPr/>
        </p:nvPicPr>
        <p:blipFill rotWithShape="1">
          <a:blip r:embed="rId4">
            <a:alphaModFix/>
          </a:blip>
          <a:srcRect b="0" l="0" r="14617" t="0"/>
          <a:stretch/>
        </p:blipFill>
        <p:spPr>
          <a:xfrm>
            <a:off x="4724200" y="1220025"/>
            <a:ext cx="4183624" cy="33976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199" name="Shape 199"/>
        <p:cNvGrpSpPr/>
        <p:nvPr/>
      </p:nvGrpSpPr>
      <p:grpSpPr>
        <a:xfrm>
          <a:off x="0" y="0"/>
          <a:ext cx="0" cy="0"/>
          <a:chOff x="0" y="0"/>
          <a:chExt cx="0" cy="0"/>
        </a:xfrm>
      </p:grpSpPr>
      <p:sp>
        <p:nvSpPr>
          <p:cNvPr id="200" name="Google Shape;200;p31"/>
          <p:cNvSpPr txBox="1"/>
          <p:nvPr>
            <p:ph type="title"/>
          </p:nvPr>
        </p:nvSpPr>
        <p:spPr>
          <a:xfrm>
            <a:off x="300150" y="1271975"/>
            <a:ext cx="4045200" cy="301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America Took Out the Nordstream 2 Pipeline”</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2644">
                <a:solidFill>
                  <a:srgbClr val="E4E5B8"/>
                </a:solidFill>
                <a:latin typeface="Georgia"/>
                <a:ea typeface="Georgia"/>
                <a:cs typeface="Georgia"/>
                <a:sym typeface="Georgia"/>
              </a:rPr>
              <a:t>By Seymour Hersh</a:t>
            </a:r>
            <a:endParaRPr sz="2644">
              <a:solidFill>
                <a:srgbClr val="E4E5B8"/>
              </a:solidFill>
              <a:latin typeface="Georgia"/>
              <a:ea typeface="Georgia"/>
              <a:cs typeface="Georgia"/>
              <a:sym typeface="Georgia"/>
            </a:endParaRPr>
          </a:p>
        </p:txBody>
      </p:sp>
      <p:pic>
        <p:nvPicPr>
          <p:cNvPr id="201" name="Google Shape;201;p31"/>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02" name="Google Shape;202;p31"/>
          <p:cNvPicPr preferRelativeResize="0"/>
          <p:nvPr/>
        </p:nvPicPr>
        <p:blipFill>
          <a:blip r:embed="rId4">
            <a:alphaModFix/>
          </a:blip>
          <a:stretch>
            <a:fillRect/>
          </a:stretch>
        </p:blipFill>
        <p:spPr>
          <a:xfrm>
            <a:off x="4832825" y="370588"/>
            <a:ext cx="4045200" cy="4402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type="ctrTitle"/>
          </p:nvPr>
        </p:nvSpPr>
        <p:spPr>
          <a:xfrm>
            <a:off x="311708" y="154545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Overview of 1 Year of War in Ukraine</a:t>
            </a:r>
            <a:endParaRPr>
              <a:solidFill>
                <a:srgbClr val="E4E5B8"/>
              </a:solidFill>
              <a:latin typeface="Georgia"/>
              <a:ea typeface="Georgia"/>
              <a:cs typeface="Georgia"/>
              <a:sym typeface="Georgia"/>
            </a:endParaRPr>
          </a:p>
        </p:txBody>
      </p:sp>
      <p:sp>
        <p:nvSpPr>
          <p:cNvPr id="63" name="Google Shape;63;p14"/>
          <p:cNvSpPr txBox="1"/>
          <p:nvPr>
            <p:ph idx="1" type="subTitle"/>
          </p:nvPr>
        </p:nvSpPr>
        <p:spPr>
          <a:xfrm>
            <a:off x="311700" y="3608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02/21/23 - 02/23/23</a:t>
            </a:r>
            <a:endParaRPr>
              <a:solidFill>
                <a:srgbClr val="E4E5B8"/>
              </a:solidFill>
              <a:latin typeface="Georgia"/>
              <a:ea typeface="Georgia"/>
              <a:cs typeface="Georgia"/>
              <a:sym typeface="Georgia"/>
            </a:endParaRPr>
          </a:p>
        </p:txBody>
      </p:sp>
      <p:pic>
        <p:nvPicPr>
          <p:cNvPr id="64" name="Google Shape;64;p14"/>
          <p:cNvPicPr preferRelativeResize="0"/>
          <p:nvPr/>
        </p:nvPicPr>
        <p:blipFill>
          <a:blip r:embed="rId3">
            <a:alphaModFix/>
          </a:blip>
          <a:stretch>
            <a:fillRect/>
          </a:stretch>
        </p:blipFill>
        <p:spPr>
          <a:xfrm>
            <a:off x="3757359" y="213850"/>
            <a:ext cx="1629275" cy="16292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06" name="Shape 206"/>
        <p:cNvGrpSpPr/>
        <p:nvPr/>
      </p:nvGrpSpPr>
      <p:grpSpPr>
        <a:xfrm>
          <a:off x="0" y="0"/>
          <a:ext cx="0" cy="0"/>
          <a:chOff x="0" y="0"/>
          <a:chExt cx="0" cy="0"/>
        </a:xfrm>
      </p:grpSpPr>
      <p:sp>
        <p:nvSpPr>
          <p:cNvPr id="207" name="Google Shape;207;p32"/>
          <p:cNvSpPr txBox="1"/>
          <p:nvPr>
            <p:ph type="title"/>
          </p:nvPr>
        </p:nvSpPr>
        <p:spPr>
          <a:xfrm>
            <a:off x="300150" y="1271975"/>
            <a:ext cx="4045200" cy="301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America Took Out the Nordstream 2 Pipeline”</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2644">
                <a:solidFill>
                  <a:srgbClr val="E4E5B8"/>
                </a:solidFill>
                <a:latin typeface="Georgia"/>
                <a:ea typeface="Georgia"/>
                <a:cs typeface="Georgia"/>
                <a:sym typeface="Georgia"/>
              </a:rPr>
              <a:t>By Seymour Hersh</a:t>
            </a:r>
            <a:endParaRPr sz="2644">
              <a:solidFill>
                <a:srgbClr val="E4E5B8"/>
              </a:solidFill>
              <a:latin typeface="Georgia"/>
              <a:ea typeface="Georgia"/>
              <a:cs typeface="Georgia"/>
              <a:sym typeface="Georgia"/>
            </a:endParaRPr>
          </a:p>
        </p:txBody>
      </p:sp>
      <p:pic>
        <p:nvPicPr>
          <p:cNvPr id="208" name="Google Shape;208;p32"/>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09" name="Google Shape;209;p32"/>
          <p:cNvPicPr preferRelativeResize="0"/>
          <p:nvPr/>
        </p:nvPicPr>
        <p:blipFill>
          <a:blip r:embed="rId4">
            <a:alphaModFix/>
          </a:blip>
          <a:stretch>
            <a:fillRect/>
          </a:stretch>
        </p:blipFill>
        <p:spPr>
          <a:xfrm>
            <a:off x="4650150" y="472950"/>
            <a:ext cx="4407825" cy="4197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13" name="Shape 213"/>
        <p:cNvGrpSpPr/>
        <p:nvPr/>
      </p:nvGrpSpPr>
      <p:grpSpPr>
        <a:xfrm>
          <a:off x="0" y="0"/>
          <a:ext cx="0" cy="0"/>
          <a:chOff x="0" y="0"/>
          <a:chExt cx="0" cy="0"/>
        </a:xfrm>
      </p:grpSpPr>
      <p:sp>
        <p:nvSpPr>
          <p:cNvPr id="214" name="Google Shape;214;p33"/>
          <p:cNvSpPr txBox="1"/>
          <p:nvPr>
            <p:ph type="title"/>
          </p:nvPr>
        </p:nvSpPr>
        <p:spPr>
          <a:xfrm>
            <a:off x="300150" y="1271975"/>
            <a:ext cx="4045200" cy="301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America Took Out the Nordstream 2 Pipeline”</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2644">
                <a:solidFill>
                  <a:srgbClr val="E4E5B8"/>
                </a:solidFill>
                <a:latin typeface="Georgia"/>
                <a:ea typeface="Georgia"/>
                <a:cs typeface="Georgia"/>
                <a:sym typeface="Georgia"/>
              </a:rPr>
              <a:t>By Seymour Hersh</a:t>
            </a:r>
            <a:endParaRPr sz="2644">
              <a:solidFill>
                <a:srgbClr val="E4E5B8"/>
              </a:solidFill>
              <a:latin typeface="Georgia"/>
              <a:ea typeface="Georgia"/>
              <a:cs typeface="Georgia"/>
              <a:sym typeface="Georgia"/>
            </a:endParaRPr>
          </a:p>
        </p:txBody>
      </p:sp>
      <p:pic>
        <p:nvPicPr>
          <p:cNvPr id="215" name="Google Shape;215;p33"/>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16" name="Google Shape;216;p33"/>
          <p:cNvPicPr preferRelativeResize="0"/>
          <p:nvPr/>
        </p:nvPicPr>
        <p:blipFill>
          <a:blip r:embed="rId4">
            <a:alphaModFix/>
          </a:blip>
          <a:stretch>
            <a:fillRect/>
          </a:stretch>
        </p:blipFill>
        <p:spPr>
          <a:xfrm>
            <a:off x="4832850" y="370588"/>
            <a:ext cx="4045200" cy="4402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20" name="Shape 220"/>
        <p:cNvGrpSpPr/>
        <p:nvPr/>
      </p:nvGrpSpPr>
      <p:grpSpPr>
        <a:xfrm>
          <a:off x="0" y="0"/>
          <a:ext cx="0" cy="0"/>
          <a:chOff x="0" y="0"/>
          <a:chExt cx="0" cy="0"/>
        </a:xfrm>
      </p:grpSpPr>
      <p:sp>
        <p:nvSpPr>
          <p:cNvPr id="221" name="Google Shape;221;p34"/>
          <p:cNvSpPr txBox="1"/>
          <p:nvPr>
            <p:ph type="title"/>
          </p:nvPr>
        </p:nvSpPr>
        <p:spPr>
          <a:xfrm>
            <a:off x="300150" y="1271975"/>
            <a:ext cx="4045200" cy="301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America Took Out the Nordstream 2 Pipeline”</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2644">
                <a:solidFill>
                  <a:srgbClr val="E4E5B8"/>
                </a:solidFill>
                <a:latin typeface="Georgia"/>
                <a:ea typeface="Georgia"/>
                <a:cs typeface="Georgia"/>
                <a:sym typeface="Georgia"/>
              </a:rPr>
              <a:t>By Seymour Hersh</a:t>
            </a:r>
            <a:endParaRPr sz="2644">
              <a:solidFill>
                <a:srgbClr val="E4E5B8"/>
              </a:solidFill>
              <a:latin typeface="Georgia"/>
              <a:ea typeface="Georgia"/>
              <a:cs typeface="Georgia"/>
              <a:sym typeface="Georgia"/>
            </a:endParaRPr>
          </a:p>
        </p:txBody>
      </p:sp>
      <p:pic>
        <p:nvPicPr>
          <p:cNvPr id="222" name="Google Shape;222;p34"/>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23" name="Google Shape;223;p34"/>
          <p:cNvPicPr preferRelativeResize="0"/>
          <p:nvPr/>
        </p:nvPicPr>
        <p:blipFill>
          <a:blip r:embed="rId4">
            <a:alphaModFix/>
          </a:blip>
          <a:stretch>
            <a:fillRect/>
          </a:stretch>
        </p:blipFill>
        <p:spPr>
          <a:xfrm>
            <a:off x="4644775" y="502125"/>
            <a:ext cx="4410625" cy="41392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27" name="Shape 227"/>
        <p:cNvGrpSpPr/>
        <p:nvPr/>
      </p:nvGrpSpPr>
      <p:grpSpPr>
        <a:xfrm>
          <a:off x="0" y="0"/>
          <a:ext cx="0" cy="0"/>
          <a:chOff x="0" y="0"/>
          <a:chExt cx="0" cy="0"/>
        </a:xfrm>
      </p:grpSpPr>
      <p:sp>
        <p:nvSpPr>
          <p:cNvPr id="228" name="Google Shape;228;p35"/>
          <p:cNvSpPr txBox="1"/>
          <p:nvPr>
            <p:ph type="title"/>
          </p:nvPr>
        </p:nvSpPr>
        <p:spPr>
          <a:xfrm>
            <a:off x="300150" y="1271975"/>
            <a:ext cx="4045200" cy="301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America Took Out the Nordstream 2 Pipeline”</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2644">
                <a:solidFill>
                  <a:srgbClr val="E4E5B8"/>
                </a:solidFill>
                <a:latin typeface="Georgia"/>
                <a:ea typeface="Georgia"/>
                <a:cs typeface="Georgia"/>
                <a:sym typeface="Georgia"/>
              </a:rPr>
              <a:t>By Seymour Hersh</a:t>
            </a:r>
            <a:endParaRPr sz="2644">
              <a:solidFill>
                <a:srgbClr val="E4E5B8"/>
              </a:solidFill>
              <a:latin typeface="Georgia"/>
              <a:ea typeface="Georgia"/>
              <a:cs typeface="Georgia"/>
              <a:sym typeface="Georgia"/>
            </a:endParaRPr>
          </a:p>
        </p:txBody>
      </p:sp>
      <p:pic>
        <p:nvPicPr>
          <p:cNvPr id="229" name="Google Shape;229;p35"/>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30" name="Google Shape;230;p35"/>
          <p:cNvPicPr preferRelativeResize="0"/>
          <p:nvPr/>
        </p:nvPicPr>
        <p:blipFill>
          <a:blip r:embed="rId4">
            <a:alphaModFix/>
          </a:blip>
          <a:stretch>
            <a:fillRect/>
          </a:stretch>
        </p:blipFill>
        <p:spPr>
          <a:xfrm>
            <a:off x="4790875" y="186550"/>
            <a:ext cx="4162800" cy="44625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34" name="Shape 234"/>
        <p:cNvGrpSpPr/>
        <p:nvPr/>
      </p:nvGrpSpPr>
      <p:grpSpPr>
        <a:xfrm>
          <a:off x="0" y="0"/>
          <a:ext cx="0" cy="0"/>
          <a:chOff x="0" y="0"/>
          <a:chExt cx="0" cy="0"/>
        </a:xfrm>
      </p:grpSpPr>
      <p:sp>
        <p:nvSpPr>
          <p:cNvPr id="235" name="Google Shape;235;p36"/>
          <p:cNvSpPr txBox="1"/>
          <p:nvPr>
            <p:ph type="title"/>
          </p:nvPr>
        </p:nvSpPr>
        <p:spPr>
          <a:xfrm>
            <a:off x="300150" y="1271975"/>
            <a:ext cx="4045200" cy="3011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“How America Took Out the Nordstream 2 Pipeline”</a:t>
            </a:r>
            <a:endParaRPr>
              <a:solidFill>
                <a:srgbClr val="E4E5B8"/>
              </a:solidFill>
              <a:latin typeface="Georgia"/>
              <a:ea typeface="Georgia"/>
              <a:cs typeface="Georgia"/>
              <a:sym typeface="Georgia"/>
            </a:endParaRPr>
          </a:p>
          <a:p>
            <a:pPr indent="0" lvl="0" marL="0" rtl="0" algn="ctr">
              <a:spcBef>
                <a:spcPts val="0"/>
              </a:spcBef>
              <a:spcAft>
                <a:spcPts val="0"/>
              </a:spcAft>
              <a:buNone/>
            </a:pPr>
            <a:r>
              <a:rPr lang="en" sz="2644">
                <a:solidFill>
                  <a:srgbClr val="E4E5B8"/>
                </a:solidFill>
                <a:latin typeface="Georgia"/>
                <a:ea typeface="Georgia"/>
                <a:cs typeface="Georgia"/>
                <a:sym typeface="Georgia"/>
              </a:rPr>
              <a:t>By Seymour Hersh</a:t>
            </a:r>
            <a:endParaRPr sz="2644">
              <a:solidFill>
                <a:srgbClr val="E4E5B8"/>
              </a:solidFill>
              <a:latin typeface="Georgia"/>
              <a:ea typeface="Georgia"/>
              <a:cs typeface="Georgia"/>
              <a:sym typeface="Georgia"/>
            </a:endParaRPr>
          </a:p>
        </p:txBody>
      </p:sp>
      <p:pic>
        <p:nvPicPr>
          <p:cNvPr id="236" name="Google Shape;236;p36"/>
          <p:cNvPicPr preferRelativeResize="0"/>
          <p:nvPr/>
        </p:nvPicPr>
        <p:blipFill>
          <a:blip r:embed="rId3">
            <a:alphaModFix/>
          </a:blip>
          <a:stretch>
            <a:fillRect/>
          </a:stretch>
        </p:blipFill>
        <p:spPr>
          <a:xfrm>
            <a:off x="203575" y="186550"/>
            <a:ext cx="1011575" cy="1011575"/>
          </a:xfrm>
          <a:prstGeom prst="rect">
            <a:avLst/>
          </a:prstGeom>
          <a:noFill/>
          <a:ln>
            <a:noFill/>
          </a:ln>
        </p:spPr>
      </p:pic>
      <p:pic>
        <p:nvPicPr>
          <p:cNvPr id="237" name="Google Shape;237;p36"/>
          <p:cNvPicPr preferRelativeResize="0"/>
          <p:nvPr/>
        </p:nvPicPr>
        <p:blipFill>
          <a:blip r:embed="rId4">
            <a:alphaModFix/>
          </a:blip>
          <a:stretch>
            <a:fillRect/>
          </a:stretch>
        </p:blipFill>
        <p:spPr>
          <a:xfrm>
            <a:off x="4650150" y="186550"/>
            <a:ext cx="4397401" cy="4370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43" name="Google Shape;243;p3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type="title"/>
          </p:nvPr>
        </p:nvSpPr>
        <p:spPr>
          <a:xfrm>
            <a:off x="311700" y="3051875"/>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300">
                <a:solidFill>
                  <a:srgbClr val="E4E5B8"/>
                </a:solidFill>
                <a:latin typeface="Georgia"/>
                <a:ea typeface="Georgia"/>
                <a:cs typeface="Georgia"/>
                <a:sym typeface="Georgia"/>
              </a:rPr>
              <a:t>Next Week: Timeline from Nordstream 2 Sabotage - Present;</a:t>
            </a:r>
            <a:endParaRPr sz="4300">
              <a:solidFill>
                <a:srgbClr val="E4E5B8"/>
              </a:solidFill>
              <a:latin typeface="Georgia"/>
              <a:ea typeface="Georgia"/>
              <a:cs typeface="Georgia"/>
              <a:sym typeface="Georgia"/>
            </a:endParaRPr>
          </a:p>
          <a:p>
            <a:pPr indent="0" lvl="0" marL="0" rtl="0" algn="ctr">
              <a:spcBef>
                <a:spcPts val="0"/>
              </a:spcBef>
              <a:spcAft>
                <a:spcPts val="0"/>
              </a:spcAft>
              <a:buNone/>
            </a:pPr>
            <a:r>
              <a:rPr lang="en" sz="4300">
                <a:solidFill>
                  <a:srgbClr val="E4E5B8"/>
                </a:solidFill>
                <a:latin typeface="Georgia"/>
                <a:ea typeface="Georgia"/>
                <a:cs typeface="Georgia"/>
                <a:sym typeface="Georgia"/>
              </a:rPr>
              <a:t>Statistics &amp; Maps</a:t>
            </a:r>
            <a:endParaRPr sz="4300">
              <a:solidFill>
                <a:srgbClr val="E4E5B8"/>
              </a:solidFill>
              <a:latin typeface="Georgia"/>
              <a:ea typeface="Georgia"/>
              <a:cs typeface="Georgia"/>
              <a:sym typeface="Georgia"/>
            </a:endParaRPr>
          </a:p>
        </p:txBody>
      </p:sp>
      <p:pic>
        <p:nvPicPr>
          <p:cNvPr id="249" name="Google Shape;249;p38"/>
          <p:cNvPicPr preferRelativeResize="0"/>
          <p:nvPr/>
        </p:nvPicPr>
        <p:blipFill>
          <a:blip r:embed="rId3">
            <a:alphaModFix/>
          </a:blip>
          <a:stretch>
            <a:fillRect/>
          </a:stretch>
        </p:blipFill>
        <p:spPr>
          <a:xfrm>
            <a:off x="3648975" y="397025"/>
            <a:ext cx="1846049" cy="1846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56" name="Google Shape;256;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57" name="Google Shape;257;p39"/>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64" name="Google Shape;264;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5" name="Google Shape;265;p40"/>
          <p:cNvSpPr txBox="1"/>
          <p:nvPr/>
        </p:nvSpPr>
        <p:spPr>
          <a:xfrm>
            <a:off x="523800" y="1150750"/>
            <a:ext cx="8096400" cy="4032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March 2nd if possible.</a:t>
            </a:r>
            <a:endParaRPr sz="250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4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272" name="Google Shape;272;p41"/>
          <p:cNvPicPr preferRelativeResize="0"/>
          <p:nvPr/>
        </p:nvPicPr>
        <p:blipFill>
          <a:blip r:embed="rId3">
            <a:alphaModFix/>
          </a:blip>
          <a:stretch>
            <a:fillRect/>
          </a:stretch>
        </p:blipFill>
        <p:spPr>
          <a:xfrm>
            <a:off x="406550" y="112500"/>
            <a:ext cx="876299" cy="876299"/>
          </a:xfrm>
          <a:prstGeom prst="rect">
            <a:avLst/>
          </a:prstGeom>
          <a:noFill/>
          <a:ln>
            <a:noFill/>
          </a:ln>
        </p:spPr>
      </p:pic>
      <p:pic>
        <p:nvPicPr>
          <p:cNvPr id="273" name="Google Shape;273;p41"/>
          <p:cNvPicPr preferRelativeResize="0"/>
          <p:nvPr/>
        </p:nvPicPr>
        <p:blipFill>
          <a:blip r:embed="rId4">
            <a:alphaModFix/>
          </a:blip>
          <a:stretch>
            <a:fillRect/>
          </a:stretch>
        </p:blipFill>
        <p:spPr>
          <a:xfrm>
            <a:off x="2587800" y="1754643"/>
            <a:ext cx="1873424" cy="2819758"/>
          </a:xfrm>
          <a:prstGeom prst="rect">
            <a:avLst/>
          </a:prstGeom>
          <a:noFill/>
          <a:ln>
            <a:noFill/>
          </a:ln>
        </p:spPr>
      </p:pic>
      <p:pic>
        <p:nvPicPr>
          <p:cNvPr id="274" name="Google Shape;274;p41"/>
          <p:cNvPicPr preferRelativeResize="0"/>
          <p:nvPr/>
        </p:nvPicPr>
        <p:blipFill>
          <a:blip r:embed="rId5">
            <a:alphaModFix/>
          </a:blip>
          <a:stretch>
            <a:fillRect/>
          </a:stretch>
        </p:blipFill>
        <p:spPr>
          <a:xfrm>
            <a:off x="4655450" y="1754650"/>
            <a:ext cx="1873424" cy="2811751"/>
          </a:xfrm>
          <a:prstGeom prst="rect">
            <a:avLst/>
          </a:prstGeom>
          <a:noFill/>
          <a:ln>
            <a:noFill/>
          </a:ln>
        </p:spPr>
      </p:pic>
      <p:sp>
        <p:nvSpPr>
          <p:cNvPr id="275" name="Google Shape;275;p41"/>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276" name="Google Shape;276;p41"/>
          <p:cNvPicPr preferRelativeResize="0"/>
          <p:nvPr/>
        </p:nvPicPr>
        <p:blipFill>
          <a:blip r:embed="rId6">
            <a:alphaModFix/>
          </a:blip>
          <a:stretch>
            <a:fillRect/>
          </a:stretch>
        </p:blipFill>
        <p:spPr>
          <a:xfrm>
            <a:off x="520150" y="1754650"/>
            <a:ext cx="1873425" cy="2823512"/>
          </a:xfrm>
          <a:prstGeom prst="rect">
            <a:avLst/>
          </a:prstGeom>
          <a:noFill/>
          <a:ln>
            <a:noFill/>
          </a:ln>
        </p:spPr>
      </p:pic>
      <p:pic>
        <p:nvPicPr>
          <p:cNvPr id="277" name="Google Shape;277;p41"/>
          <p:cNvPicPr preferRelativeResize="0"/>
          <p:nvPr/>
        </p:nvPicPr>
        <p:blipFill>
          <a:blip r:embed="rId7">
            <a:alphaModFix/>
          </a:blip>
          <a:stretch>
            <a:fillRect/>
          </a:stretch>
        </p:blipFill>
        <p:spPr>
          <a:xfrm>
            <a:off x="6723100" y="1754650"/>
            <a:ext cx="1873425" cy="27979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Reading a timeline of events in the last year of the war in Ukraine</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Reading Seymour Hersh’s article on the US sabotage of Nordstream 2.</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Looking at statistics and maps about the war to better understand how the conflict is going for both sides.</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4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284" name="Google Shape;284;p4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5" name="Google Shape;285;p42"/>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4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91" name="Google Shape;291;p4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Russian Song About the war in Ukraine with English subtitles. DONBASS IS BEHIND US - Natalya Kachura &amp; Margarita Lisovina&#10;ДОНБАСС ЗА НАМИ - Наталья Качура и Маргарита Лисовина&#10;THE FLAME OF LIBERATION" id="292" name="Google Shape;292;p43" title="'Donbass is Behind Us' (English Subtitles) ДОНБАСС ЗА НАМИ Donbass-Russian Song About war in Ukraine">
            <a:hlinkClick r:id="rId4"/>
          </p:cNvPr>
          <p:cNvPicPr preferRelativeResize="0"/>
          <p:nvPr/>
        </p:nvPicPr>
        <p:blipFill>
          <a:blip r:embed="rId5">
            <a:alphaModFix/>
          </a:blip>
          <a:stretch>
            <a:fillRect/>
          </a:stretch>
        </p:blipFill>
        <p:spPr>
          <a:xfrm>
            <a:off x="1645925" y="1089200"/>
            <a:ext cx="5869500" cy="3538900"/>
          </a:xfrm>
          <a:prstGeom prst="rect">
            <a:avLst/>
          </a:prstGeom>
          <a:noFill/>
          <a:ln>
            <a:noFill/>
          </a:ln>
        </p:spPr>
      </p:pic>
      <p:sp>
        <p:nvSpPr>
          <p:cNvPr id="293" name="Google Shape;293;p43"/>
          <p:cNvSpPr txBox="1"/>
          <p:nvPr/>
        </p:nvSpPr>
        <p:spPr>
          <a:xfrm>
            <a:off x="2276850" y="4561700"/>
            <a:ext cx="4590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a:solidFill>
                  <a:srgbClr val="E4E5B8"/>
                </a:solidFill>
                <a:latin typeface="Georgia"/>
                <a:ea typeface="Georgia"/>
                <a:cs typeface="Georgia"/>
                <a:sym typeface="Georgia"/>
              </a:rPr>
              <a:t>ДОНБАСС ЗА НАМИ - Donbass Is Behind Us!</a:t>
            </a:r>
            <a:endParaRPr b="1" i="1">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Timeline: Pre-Conflict - Nordstream 2 Sabotage</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Nordstream 2 Sabotage</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ph type="title"/>
          </p:nvPr>
        </p:nvSpPr>
        <p:spPr>
          <a:xfrm>
            <a:off x="406550" y="1220025"/>
            <a:ext cx="429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Pre-Conflict</a:t>
            </a:r>
            <a:endParaRPr>
              <a:solidFill>
                <a:srgbClr val="E4E5B8"/>
              </a:solidFill>
              <a:latin typeface="Georgia"/>
              <a:ea typeface="Georgia"/>
              <a:cs typeface="Georgia"/>
              <a:sym typeface="Georgia"/>
            </a:endParaRPr>
          </a:p>
          <a:p>
            <a:pPr indent="-388620" lvl="0" marL="457200" rtl="0" algn="l">
              <a:spcBef>
                <a:spcPts val="0"/>
              </a:spcBef>
              <a:spcAft>
                <a:spcPts val="0"/>
              </a:spcAft>
              <a:buClr>
                <a:srgbClr val="E4E5B8"/>
              </a:buClr>
              <a:buSzPct val="100000"/>
              <a:buFont typeface="Georgia"/>
              <a:buChar char="●"/>
            </a:pPr>
            <a:r>
              <a:rPr lang="en">
                <a:solidFill>
                  <a:srgbClr val="E4E5B8"/>
                </a:solidFill>
                <a:latin typeface="Georgia"/>
                <a:ea typeface="Georgia"/>
                <a:cs typeface="Georgia"/>
                <a:sym typeface="Georgia"/>
              </a:rPr>
              <a:t>February 10th, 2007: Vladimir Putin delivers a famous speech at the Munich Security Conference. Here is piece of that speech, which decried NATO expansion: </a:t>
            </a:r>
            <a:endParaRPr>
              <a:solidFill>
                <a:srgbClr val="E4E5B8"/>
              </a:solidFill>
              <a:latin typeface="Georgia"/>
              <a:ea typeface="Georgia"/>
              <a:cs typeface="Georgia"/>
              <a:sym typeface="Georgia"/>
            </a:endParaRPr>
          </a:p>
          <a:p>
            <a:pPr indent="0" lvl="0" marL="0" rtl="0" algn="l">
              <a:spcBef>
                <a:spcPts val="0"/>
              </a:spcBef>
              <a:spcAft>
                <a:spcPts val="0"/>
              </a:spcAft>
              <a:buNone/>
            </a:pPr>
            <a:r>
              <a:t/>
            </a:r>
            <a:endParaRPr>
              <a:solidFill>
                <a:srgbClr val="E4E5B8"/>
              </a:solidFill>
              <a:latin typeface="Georgia"/>
              <a:ea typeface="Georgia"/>
              <a:cs typeface="Georgia"/>
              <a:sym typeface="Georgia"/>
            </a:endParaRPr>
          </a:p>
        </p:txBody>
      </p:sp>
      <p:pic>
        <p:nvPicPr>
          <p:cNvPr descr="Vladimir Putin's landmark speech on February 10th 2007 at 43rd Munich Security Conference where he openly criticized the US for its striving for a unipolar world, its unrestrained use of force and its disdain for international law. For the first time since the end of the Cold War he made clear that Russia does not intend to fit in this kind of world order. Despite his criticism, Putin didn't seek confrontation but called for a new partnership on a fair basis.The Western mainstream media, however, distorted his speech and portrayed it as a malicious attack. Watch and judge for yourself." id="86" name="Google Shape;86;p17" title="Putin's famous Munich Speech 2007">
            <a:hlinkClick r:id="rId4"/>
          </p:cNvPr>
          <p:cNvPicPr preferRelativeResize="0"/>
          <p:nvPr/>
        </p:nvPicPr>
        <p:blipFill>
          <a:blip r:embed="rId5">
            <a:alphaModFix/>
          </a:blip>
          <a:stretch>
            <a:fillRect/>
          </a:stretch>
        </p:blipFill>
        <p:spPr>
          <a:xfrm>
            <a:off x="4889000" y="1319150"/>
            <a:ext cx="4061300" cy="3045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Nordstream 2 Sabotage</a:t>
            </a:r>
            <a:endParaRPr>
              <a:solidFill>
                <a:srgbClr val="E4E5B8"/>
              </a:solidFill>
              <a:latin typeface="Georgia"/>
              <a:ea typeface="Georgia"/>
              <a:cs typeface="Georgia"/>
              <a:sym typeface="Georgia"/>
            </a:endParaRPr>
          </a:p>
        </p:txBody>
      </p:sp>
      <p:pic>
        <p:nvPicPr>
          <p:cNvPr id="93" name="Google Shape;93;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4" name="Google Shape;94;p18"/>
          <p:cNvSpPr txBox="1"/>
          <p:nvPr>
            <p:ph type="title"/>
          </p:nvPr>
        </p:nvSpPr>
        <p:spPr>
          <a:xfrm>
            <a:off x="406550" y="1220025"/>
            <a:ext cx="8501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Pre-Conflict</a:t>
            </a:r>
            <a:endParaRPr>
              <a:solidFill>
                <a:srgbClr val="E4E5B8"/>
              </a:solidFill>
              <a:latin typeface="Georgia"/>
              <a:ea typeface="Georgia"/>
              <a:cs typeface="Georgia"/>
              <a:sym typeface="Georgia"/>
            </a:endParaRPr>
          </a:p>
          <a:p>
            <a:pPr indent="-331470" lvl="0" marL="457200" rtl="0" algn="l">
              <a:spcBef>
                <a:spcPts val="0"/>
              </a:spcBef>
              <a:spcAft>
                <a:spcPts val="0"/>
              </a:spcAft>
              <a:buClr>
                <a:srgbClr val="E4E5B8"/>
              </a:buClr>
              <a:buSzPct val="100000"/>
              <a:buFont typeface="Georgia"/>
              <a:buChar char="●"/>
            </a:pPr>
            <a:r>
              <a:rPr lang="en" sz="1800">
                <a:solidFill>
                  <a:srgbClr val="E4E5B8"/>
                </a:solidFill>
                <a:latin typeface="Georgia"/>
                <a:ea typeface="Georgia"/>
                <a:cs typeface="Georgia"/>
                <a:sym typeface="Georgia"/>
              </a:rPr>
              <a:t>2008: Ukraine applies to join NATO under </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rPr lang="en" sz="1800">
                <a:solidFill>
                  <a:srgbClr val="E4E5B8"/>
                </a:solidFill>
                <a:latin typeface="Georgia"/>
                <a:ea typeface="Georgia"/>
                <a:cs typeface="Georgia"/>
                <a:sym typeface="Georgia"/>
              </a:rPr>
              <a:t>presidency of Viktor Yushchenko.</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00">
              <a:solidFill>
                <a:srgbClr val="E4E5B8"/>
              </a:solidFill>
              <a:latin typeface="Georgia"/>
              <a:ea typeface="Georgia"/>
              <a:cs typeface="Georgia"/>
              <a:sym typeface="Georgia"/>
            </a:endParaRPr>
          </a:p>
          <a:p>
            <a:pPr indent="-331470" lvl="0" marL="457200" rtl="0" algn="l">
              <a:spcBef>
                <a:spcPts val="0"/>
              </a:spcBef>
              <a:spcAft>
                <a:spcPts val="0"/>
              </a:spcAft>
              <a:buClr>
                <a:srgbClr val="E4E5B8"/>
              </a:buClr>
              <a:buSzPct val="100000"/>
              <a:buFont typeface="Georgia"/>
              <a:buChar char="●"/>
            </a:pPr>
            <a:r>
              <a:rPr lang="en" sz="1800">
                <a:solidFill>
                  <a:srgbClr val="E4E5B8"/>
                </a:solidFill>
                <a:latin typeface="Georgia"/>
                <a:ea typeface="Georgia"/>
                <a:cs typeface="Georgia"/>
                <a:sym typeface="Georgia"/>
              </a:rPr>
              <a:t>2010: Viktor </a:t>
            </a:r>
            <a:r>
              <a:rPr lang="en" sz="1800">
                <a:solidFill>
                  <a:srgbClr val="E4E5B8"/>
                </a:solidFill>
                <a:latin typeface="Georgia"/>
                <a:ea typeface="Georgia"/>
                <a:cs typeface="Georgia"/>
                <a:sym typeface="Georgia"/>
              </a:rPr>
              <a:t>Yanukovych</a:t>
            </a:r>
            <a:r>
              <a:rPr lang="en" sz="1800">
                <a:solidFill>
                  <a:srgbClr val="E4E5B8"/>
                </a:solidFill>
                <a:latin typeface="Georgia"/>
                <a:ea typeface="Georgia"/>
                <a:cs typeface="Georgia"/>
                <a:sym typeface="Georgia"/>
              </a:rPr>
              <a:t> wins presidency of Ukraine, </a:t>
            </a:r>
            <a:endParaRPr sz="1800">
              <a:solidFill>
                <a:srgbClr val="E4E5B8"/>
              </a:solidFill>
              <a:latin typeface="Georgia"/>
              <a:ea typeface="Georgia"/>
              <a:cs typeface="Georgia"/>
              <a:sym typeface="Georgia"/>
            </a:endParaRPr>
          </a:p>
          <a:p>
            <a:pPr indent="457200" lvl="0" marL="0" rtl="0" algn="l">
              <a:spcBef>
                <a:spcPts val="0"/>
              </a:spcBef>
              <a:spcAft>
                <a:spcPts val="0"/>
              </a:spcAft>
              <a:buNone/>
            </a:pPr>
            <a:r>
              <a:rPr lang="en" sz="1800">
                <a:solidFill>
                  <a:srgbClr val="E4E5B8"/>
                </a:solidFill>
                <a:latin typeface="Georgia"/>
                <a:ea typeface="Georgia"/>
                <a:cs typeface="Georgia"/>
                <a:sym typeface="Georgia"/>
              </a:rPr>
              <a:t>shelves joining NATO, works closer with Russia.</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00">
              <a:solidFill>
                <a:srgbClr val="E4E5B8"/>
              </a:solidFill>
              <a:latin typeface="Georgia"/>
              <a:ea typeface="Georgia"/>
              <a:cs typeface="Georgia"/>
              <a:sym typeface="Georgia"/>
            </a:endParaRPr>
          </a:p>
          <a:p>
            <a:pPr indent="-331470" lvl="0" marL="457200" rtl="0" algn="l">
              <a:spcBef>
                <a:spcPts val="0"/>
              </a:spcBef>
              <a:spcAft>
                <a:spcPts val="0"/>
              </a:spcAft>
              <a:buClr>
                <a:srgbClr val="E4E5B8"/>
              </a:buClr>
              <a:buSzPct val="100000"/>
              <a:buFont typeface="Georgia"/>
              <a:buChar char="●"/>
            </a:pPr>
            <a:r>
              <a:rPr lang="en" sz="1800">
                <a:solidFill>
                  <a:srgbClr val="E4E5B8"/>
                </a:solidFill>
                <a:latin typeface="Georgia"/>
                <a:ea typeface="Georgia"/>
                <a:cs typeface="Georgia"/>
                <a:sym typeface="Georgia"/>
              </a:rPr>
              <a:t>2013-14: Fascist “Euromaidan” coup takes place in Ukraine, Yanukovich ousted, fascist US-chosen regime takes power, </a:t>
            </a:r>
            <a:r>
              <a:rPr lang="en" sz="1800">
                <a:solidFill>
                  <a:srgbClr val="E4E5B8"/>
                </a:solidFill>
                <a:latin typeface="Georgia"/>
                <a:ea typeface="Georgia"/>
                <a:cs typeface="Georgia"/>
                <a:sym typeface="Georgia"/>
              </a:rPr>
              <a:t>Russian Federation annexes Crimea after referendum to join wins, </a:t>
            </a:r>
            <a:r>
              <a:rPr lang="en" sz="1800">
                <a:solidFill>
                  <a:srgbClr val="E4E5B8"/>
                </a:solidFill>
                <a:latin typeface="Georgia"/>
                <a:ea typeface="Georgia"/>
                <a:cs typeface="Georgia"/>
                <a:sym typeface="Georgia"/>
              </a:rPr>
              <a:t>Donetsk &amp; Lugansk Peoples Republics are founded in the Donbass region.</a:t>
            </a:r>
            <a:endParaRPr sz="1800">
              <a:solidFill>
                <a:srgbClr val="E4E5B8"/>
              </a:solidFill>
              <a:latin typeface="Georgia"/>
              <a:ea typeface="Georgia"/>
              <a:cs typeface="Georgia"/>
              <a:sym typeface="Georgia"/>
            </a:endParaRPr>
          </a:p>
          <a:p>
            <a:pPr indent="0" lvl="0" marL="457200" rtl="0" algn="l">
              <a:spcBef>
                <a:spcPts val="0"/>
              </a:spcBef>
              <a:spcAft>
                <a:spcPts val="0"/>
              </a:spcAft>
              <a:buNone/>
            </a:pPr>
            <a:r>
              <a:t/>
            </a:r>
            <a:endParaRPr sz="1800">
              <a:solidFill>
                <a:srgbClr val="E4E5B8"/>
              </a:solidFill>
              <a:latin typeface="Georgia"/>
              <a:ea typeface="Georgia"/>
              <a:cs typeface="Georgia"/>
              <a:sym typeface="Georgia"/>
            </a:endParaRPr>
          </a:p>
          <a:p>
            <a:pPr indent="-331470" lvl="0" marL="457200" rtl="0" algn="l">
              <a:spcBef>
                <a:spcPts val="0"/>
              </a:spcBef>
              <a:spcAft>
                <a:spcPts val="0"/>
              </a:spcAft>
              <a:buClr>
                <a:srgbClr val="E4E5B8"/>
              </a:buClr>
              <a:buSzPct val="100000"/>
              <a:buFont typeface="Georgia"/>
              <a:buChar char="●"/>
            </a:pPr>
            <a:r>
              <a:rPr lang="en" sz="1800">
                <a:solidFill>
                  <a:srgbClr val="E4E5B8"/>
                </a:solidFill>
                <a:latin typeface="Georgia"/>
                <a:ea typeface="Georgia"/>
                <a:cs typeface="Georgia"/>
                <a:sym typeface="Georgia"/>
              </a:rPr>
              <a:t>2014-Present: War in Donbass as Fascist Ukraine carries out brutal war against the people of the DPR and LPR. This went on for 8 years without Russian intervention.</a:t>
            </a:r>
            <a:endParaRPr sz="1800">
              <a:solidFill>
                <a:srgbClr val="E4E5B8"/>
              </a:solidFill>
              <a:latin typeface="Georgia"/>
              <a:ea typeface="Georgia"/>
              <a:cs typeface="Georgia"/>
              <a:sym typeface="Georgia"/>
            </a:endParaRPr>
          </a:p>
          <a:p>
            <a:pPr indent="0" lvl="0" marL="0" rtl="0" algn="l">
              <a:spcBef>
                <a:spcPts val="0"/>
              </a:spcBef>
              <a:spcAft>
                <a:spcPts val="0"/>
              </a:spcAft>
              <a:buNone/>
            </a:pPr>
            <a:r>
              <a:t/>
            </a:r>
            <a:endParaRPr sz="2244">
              <a:solidFill>
                <a:srgbClr val="E4E5B8"/>
              </a:solidFill>
              <a:latin typeface="Georgia"/>
              <a:ea typeface="Georgia"/>
              <a:cs typeface="Georgia"/>
              <a:sym typeface="Georgia"/>
            </a:endParaRPr>
          </a:p>
        </p:txBody>
      </p:sp>
      <p:pic>
        <p:nvPicPr>
          <p:cNvPr id="95" name="Google Shape;95;p18"/>
          <p:cNvPicPr preferRelativeResize="0"/>
          <p:nvPr/>
        </p:nvPicPr>
        <p:blipFill rotWithShape="1">
          <a:blip r:embed="rId4">
            <a:alphaModFix/>
          </a:blip>
          <a:srcRect b="0" l="0" r="0" t="14361"/>
          <a:stretch/>
        </p:blipFill>
        <p:spPr>
          <a:xfrm>
            <a:off x="6136725" y="1220025"/>
            <a:ext cx="2771226" cy="1655323"/>
          </a:xfrm>
          <a:prstGeom prst="rect">
            <a:avLst/>
          </a:prstGeom>
          <a:noFill/>
          <a:ln>
            <a:noFill/>
          </a:ln>
        </p:spPr>
      </p:pic>
      <p:sp>
        <p:nvSpPr>
          <p:cNvPr id="96" name="Google Shape;96;p18"/>
          <p:cNvSpPr txBox="1"/>
          <p:nvPr/>
        </p:nvSpPr>
        <p:spPr>
          <a:xfrm>
            <a:off x="6063738" y="2823175"/>
            <a:ext cx="2771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E4E5B8"/>
                </a:solidFill>
                <a:latin typeface="Georgia"/>
                <a:ea typeface="Georgia"/>
                <a:cs typeface="Georgia"/>
                <a:sym typeface="Georgia"/>
              </a:rPr>
              <a:t>House of Trade Unions in Kiev, Ukraine on fire during the Euromaidan</a:t>
            </a:r>
            <a:endParaRPr sz="800">
              <a:solidFill>
                <a:srgbClr val="E4E5B8"/>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a:solidFill>
                  <a:srgbClr val="E4E5B8"/>
                </a:solidFill>
                <a:latin typeface="Georgia"/>
                <a:ea typeface="Georgia"/>
                <a:cs typeface="Georgia"/>
                <a:sym typeface="Georgia"/>
              </a:rPr>
              <a:t>Nordstream 2 Sabotage</a:t>
            </a:r>
            <a:endParaRPr>
              <a:solidFill>
                <a:srgbClr val="E4E5B8"/>
              </a:solidFill>
              <a:latin typeface="Georgia"/>
              <a:ea typeface="Georgia"/>
              <a:cs typeface="Georgia"/>
              <a:sym typeface="Georgia"/>
            </a:endParaRPr>
          </a:p>
        </p:txBody>
      </p:sp>
      <p:pic>
        <p:nvPicPr>
          <p:cNvPr id="103" name="Google Shape;103;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4" name="Google Shape;104;p19"/>
          <p:cNvSpPr txBox="1"/>
          <p:nvPr>
            <p:ph type="title"/>
          </p:nvPr>
        </p:nvSpPr>
        <p:spPr>
          <a:xfrm>
            <a:off x="406550" y="1220025"/>
            <a:ext cx="85014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Pre-Conflict</a:t>
            </a:r>
            <a:endParaRPr>
              <a:solidFill>
                <a:srgbClr val="E4E5B8"/>
              </a:solidFill>
              <a:latin typeface="Georgia"/>
              <a:ea typeface="Georgia"/>
              <a:cs typeface="Georgia"/>
              <a:sym typeface="Georgia"/>
            </a:endParaRPr>
          </a:p>
          <a:p>
            <a:pPr indent="-318770" lvl="0" marL="457200" rtl="0" algn="l">
              <a:spcBef>
                <a:spcPts val="0"/>
              </a:spcBef>
              <a:spcAft>
                <a:spcPts val="0"/>
              </a:spcAft>
              <a:buClr>
                <a:srgbClr val="E4E5B8"/>
              </a:buClr>
              <a:buSzPct val="100000"/>
              <a:buFont typeface="Georgia"/>
              <a:buChar char="●"/>
            </a:pPr>
            <a:r>
              <a:rPr lang="en" sz="1577">
                <a:solidFill>
                  <a:srgbClr val="E4E5B8"/>
                </a:solidFill>
                <a:latin typeface="Georgia"/>
                <a:ea typeface="Georgia"/>
                <a:cs typeface="Georgia"/>
                <a:sym typeface="Georgia"/>
              </a:rPr>
              <a:t>September 24th, 2020: New president Volodymyr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Zelenskyy approved Ukraine's new National Security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Strategy, "which provides for the development of the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distinctive partnership with NATO with the aim of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membership in NATO."</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77">
              <a:solidFill>
                <a:srgbClr val="E4E5B8"/>
              </a:solidFill>
              <a:latin typeface="Georgia"/>
              <a:ea typeface="Georgia"/>
              <a:cs typeface="Georgia"/>
              <a:sym typeface="Georgia"/>
            </a:endParaRPr>
          </a:p>
          <a:p>
            <a:pPr indent="-318770" lvl="0" marL="457200" rtl="0" algn="l">
              <a:spcBef>
                <a:spcPts val="0"/>
              </a:spcBef>
              <a:spcAft>
                <a:spcPts val="0"/>
              </a:spcAft>
              <a:buClr>
                <a:srgbClr val="E4E5B8"/>
              </a:buClr>
              <a:buSzPct val="100000"/>
              <a:buFont typeface="Georgia"/>
              <a:buChar char="●"/>
            </a:pPr>
            <a:r>
              <a:rPr lang="en" sz="1577">
                <a:solidFill>
                  <a:srgbClr val="E4E5B8"/>
                </a:solidFill>
                <a:latin typeface="Georgia"/>
                <a:ea typeface="Georgia"/>
                <a:cs typeface="Georgia"/>
                <a:sym typeface="Georgia"/>
              </a:rPr>
              <a:t>February 21st, 2021: Russian Defence Ministry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announced the deployment of 3,000 paratroopers </a:t>
            </a:r>
            <a:endParaRPr sz="1577">
              <a:solidFill>
                <a:srgbClr val="E4E5B8"/>
              </a:solidFill>
              <a:latin typeface="Georgia"/>
              <a:ea typeface="Georgia"/>
              <a:cs typeface="Georgia"/>
              <a:sym typeface="Georgia"/>
            </a:endParaRPr>
          </a:p>
          <a:p>
            <a:pPr indent="457200" lvl="0" marL="0" rtl="0" algn="l">
              <a:spcBef>
                <a:spcPts val="0"/>
              </a:spcBef>
              <a:spcAft>
                <a:spcPts val="0"/>
              </a:spcAft>
              <a:buNone/>
            </a:pPr>
            <a:r>
              <a:rPr lang="en" sz="1577">
                <a:solidFill>
                  <a:srgbClr val="E4E5B8"/>
                </a:solidFill>
                <a:latin typeface="Georgia"/>
                <a:ea typeface="Georgia"/>
                <a:cs typeface="Georgia"/>
                <a:sym typeface="Georgia"/>
              </a:rPr>
              <a:t>to the border for military exercises.</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t/>
            </a:r>
            <a:endParaRPr sz="1577">
              <a:solidFill>
                <a:srgbClr val="E4E5B8"/>
              </a:solidFill>
              <a:latin typeface="Georgia"/>
              <a:ea typeface="Georgia"/>
              <a:cs typeface="Georgia"/>
              <a:sym typeface="Georgia"/>
            </a:endParaRPr>
          </a:p>
          <a:p>
            <a:pPr indent="-318770" lvl="0" marL="457200" rtl="0" algn="l">
              <a:spcBef>
                <a:spcPts val="0"/>
              </a:spcBef>
              <a:spcAft>
                <a:spcPts val="0"/>
              </a:spcAft>
              <a:buClr>
                <a:srgbClr val="E4E5B8"/>
              </a:buClr>
              <a:buSzPct val="100000"/>
              <a:buFont typeface="Georgia"/>
              <a:buChar char="●"/>
            </a:pPr>
            <a:r>
              <a:rPr lang="en" sz="1577">
                <a:solidFill>
                  <a:srgbClr val="E4E5B8"/>
                </a:solidFill>
                <a:latin typeface="Georgia"/>
                <a:ea typeface="Georgia"/>
                <a:cs typeface="Georgia"/>
                <a:sym typeface="Georgia"/>
              </a:rPr>
              <a:t>March 16th, 2021: NATO Military Exercise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“Defender Europe 2021” takes place as </a:t>
            </a:r>
            <a:endParaRPr sz="1577">
              <a:solidFill>
                <a:srgbClr val="E4E5B8"/>
              </a:solidFill>
              <a:latin typeface="Georgia"/>
              <a:ea typeface="Georgia"/>
              <a:cs typeface="Georgia"/>
              <a:sym typeface="Georgia"/>
            </a:endParaRPr>
          </a:p>
          <a:p>
            <a:pPr indent="0" lvl="0" marL="457200" rtl="0" algn="l">
              <a:spcBef>
                <a:spcPts val="0"/>
              </a:spcBef>
              <a:spcAft>
                <a:spcPts val="0"/>
              </a:spcAft>
              <a:buNone/>
            </a:pPr>
            <a:r>
              <a:rPr lang="en" sz="1577">
                <a:solidFill>
                  <a:srgbClr val="E4E5B8"/>
                </a:solidFill>
                <a:latin typeface="Georgia"/>
                <a:ea typeface="Georgia"/>
                <a:cs typeface="Georgia"/>
                <a:sym typeface="Georgia"/>
              </a:rPr>
              <a:t>28,000 troops from 27 nations conduct operations </a:t>
            </a:r>
            <a:endParaRPr sz="1577">
              <a:solidFill>
                <a:srgbClr val="E4E5B8"/>
              </a:solidFill>
              <a:latin typeface="Georgia"/>
              <a:ea typeface="Georgia"/>
              <a:cs typeface="Georgia"/>
              <a:sym typeface="Georgia"/>
            </a:endParaRPr>
          </a:p>
          <a:p>
            <a:pPr indent="457200" lvl="0" marL="0" rtl="0" algn="l">
              <a:spcBef>
                <a:spcPts val="0"/>
              </a:spcBef>
              <a:spcAft>
                <a:spcPts val="0"/>
              </a:spcAft>
              <a:buNone/>
            </a:pPr>
            <a:r>
              <a:rPr lang="en" sz="1577">
                <a:solidFill>
                  <a:srgbClr val="E4E5B8"/>
                </a:solidFill>
                <a:latin typeface="Georgia"/>
                <a:ea typeface="Georgia"/>
                <a:cs typeface="Georgia"/>
                <a:sym typeface="Georgia"/>
              </a:rPr>
              <a:t>in 30 training areas in 12 countries.</a:t>
            </a:r>
            <a:endParaRPr sz="2022">
              <a:solidFill>
                <a:srgbClr val="E4E5B8"/>
              </a:solidFill>
              <a:latin typeface="Georgia"/>
              <a:ea typeface="Georgia"/>
              <a:cs typeface="Georgia"/>
              <a:sym typeface="Georgia"/>
            </a:endParaRPr>
          </a:p>
        </p:txBody>
      </p:sp>
      <p:pic>
        <p:nvPicPr>
          <p:cNvPr id="105" name="Google Shape;105;p19"/>
          <p:cNvPicPr preferRelativeResize="0"/>
          <p:nvPr/>
        </p:nvPicPr>
        <p:blipFill rotWithShape="1">
          <a:blip r:embed="rId4">
            <a:alphaModFix/>
          </a:blip>
          <a:srcRect b="3716" l="0" r="0" t="0"/>
          <a:stretch/>
        </p:blipFill>
        <p:spPr>
          <a:xfrm>
            <a:off x="5333375" y="199575"/>
            <a:ext cx="3574450" cy="4731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Timeline: Pre-Conflict - Nordstream 2 Sabotage</a:t>
            </a:r>
            <a:endParaRPr>
              <a:solidFill>
                <a:srgbClr val="E4E5B8"/>
              </a:solidFill>
              <a:latin typeface="Georgia"/>
              <a:ea typeface="Georgia"/>
              <a:cs typeface="Georgia"/>
              <a:sym typeface="Georgia"/>
            </a:endParaRPr>
          </a:p>
        </p:txBody>
      </p:sp>
      <p:pic>
        <p:nvPicPr>
          <p:cNvPr id="112" name="Google Shape;112;p2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13" name="Google Shape;113;p20"/>
          <p:cNvSpPr txBox="1"/>
          <p:nvPr>
            <p:ph type="title"/>
          </p:nvPr>
        </p:nvSpPr>
        <p:spPr>
          <a:xfrm>
            <a:off x="406550" y="1220025"/>
            <a:ext cx="850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420">
                <a:solidFill>
                  <a:srgbClr val="E4E5B8"/>
                </a:solidFill>
                <a:latin typeface="Georgia"/>
                <a:ea typeface="Georgia"/>
                <a:cs typeface="Georgia"/>
                <a:sym typeface="Georgia"/>
              </a:rPr>
              <a:t>Pre-Conflict</a:t>
            </a:r>
            <a:endParaRPr sz="2420">
              <a:solidFill>
                <a:srgbClr val="E4E5B8"/>
              </a:solidFill>
              <a:latin typeface="Georgia"/>
              <a:ea typeface="Georgia"/>
              <a:cs typeface="Georgia"/>
              <a:sym typeface="Georgia"/>
            </a:endParaRPr>
          </a:p>
          <a:p>
            <a:pPr indent="-325120" lvl="0" marL="457200" rtl="0" algn="l">
              <a:spcBef>
                <a:spcPts val="0"/>
              </a:spcBef>
              <a:spcAft>
                <a:spcPts val="0"/>
              </a:spcAft>
              <a:buClr>
                <a:srgbClr val="E4E5B8"/>
              </a:buClr>
              <a:buSzPts val="1520"/>
              <a:buFont typeface="Georgia"/>
              <a:buChar char="●"/>
            </a:pPr>
            <a:r>
              <a:rPr lang="en" sz="1520">
                <a:solidFill>
                  <a:srgbClr val="E4E5B8"/>
                </a:solidFill>
                <a:latin typeface="Georgia"/>
                <a:ea typeface="Georgia"/>
                <a:cs typeface="Georgia"/>
                <a:sym typeface="Georgia"/>
              </a:rPr>
              <a:t>March-April 2021: Unofficially reported Russian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520">
                <a:solidFill>
                  <a:srgbClr val="E4E5B8"/>
                </a:solidFill>
                <a:latin typeface="Georgia"/>
                <a:ea typeface="Georgia"/>
                <a:cs typeface="Georgia"/>
                <a:sym typeface="Georgia"/>
              </a:rPr>
              <a:t>buildup on border with Ukraine. April 14-15 saw a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520">
                <a:solidFill>
                  <a:srgbClr val="E4E5B8"/>
                </a:solidFill>
                <a:latin typeface="Georgia"/>
                <a:ea typeface="Georgia"/>
                <a:cs typeface="Georgia"/>
                <a:sym typeface="Georgia"/>
              </a:rPr>
              <a:t>naval confrontation between Ukrainian forces and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520">
                <a:solidFill>
                  <a:srgbClr val="E4E5B8"/>
                </a:solidFill>
                <a:latin typeface="Georgia"/>
                <a:ea typeface="Georgia"/>
                <a:cs typeface="Georgia"/>
                <a:sym typeface="Georgia"/>
              </a:rPr>
              <a:t>Russian KGB forces in the Sea of Azov</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1520">
              <a:solidFill>
                <a:srgbClr val="E4E5B8"/>
              </a:solidFill>
              <a:latin typeface="Georgia"/>
              <a:ea typeface="Georgia"/>
              <a:cs typeface="Georgia"/>
              <a:sym typeface="Georgia"/>
            </a:endParaRPr>
          </a:p>
          <a:p>
            <a:pPr indent="-325120" lvl="0" marL="457200" rtl="0" algn="l">
              <a:spcBef>
                <a:spcPts val="0"/>
              </a:spcBef>
              <a:spcAft>
                <a:spcPts val="0"/>
              </a:spcAft>
              <a:buClr>
                <a:srgbClr val="E4E5B8"/>
              </a:buClr>
              <a:buSzPts val="1520"/>
              <a:buFont typeface="Georgia"/>
              <a:buChar char="●"/>
            </a:pPr>
            <a:r>
              <a:rPr lang="en" sz="1520">
                <a:solidFill>
                  <a:srgbClr val="E4E5B8"/>
                </a:solidFill>
                <a:latin typeface="Georgia"/>
                <a:ea typeface="Georgia"/>
                <a:cs typeface="Georgia"/>
                <a:sym typeface="Georgia"/>
              </a:rPr>
              <a:t>April 22nd, 2021:  Russian Minister of Defence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520">
                <a:solidFill>
                  <a:srgbClr val="E4E5B8"/>
                </a:solidFill>
                <a:latin typeface="Georgia"/>
                <a:ea typeface="Georgia"/>
                <a:cs typeface="Georgia"/>
                <a:sym typeface="Georgia"/>
              </a:rPr>
              <a:t>Sergey Shoigu announced a drawdown of military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520">
                <a:solidFill>
                  <a:srgbClr val="E4E5B8"/>
                </a:solidFill>
                <a:latin typeface="Georgia"/>
                <a:ea typeface="Georgia"/>
                <a:cs typeface="Georgia"/>
                <a:sym typeface="Georgia"/>
              </a:rPr>
              <a:t>exercises, and multiple divisions return to their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rPr lang="en" sz="1520">
                <a:solidFill>
                  <a:srgbClr val="E4E5B8"/>
                </a:solidFill>
                <a:latin typeface="Georgia"/>
                <a:ea typeface="Georgia"/>
                <a:cs typeface="Georgia"/>
                <a:sym typeface="Georgia"/>
              </a:rPr>
              <a:t>bases, however military equipment is left there. </a:t>
            </a:r>
            <a:endParaRPr sz="1520">
              <a:solidFill>
                <a:srgbClr val="E4E5B8"/>
              </a:solidFill>
              <a:latin typeface="Georgia"/>
              <a:ea typeface="Georgia"/>
              <a:cs typeface="Georgia"/>
              <a:sym typeface="Georgia"/>
            </a:endParaRPr>
          </a:p>
          <a:p>
            <a:pPr indent="0" lvl="0" marL="457200" rtl="0" algn="l">
              <a:spcBef>
                <a:spcPts val="0"/>
              </a:spcBef>
              <a:spcAft>
                <a:spcPts val="0"/>
              </a:spcAft>
              <a:buSzPts val="990"/>
              <a:buNone/>
            </a:pPr>
            <a:r>
              <a:t/>
            </a:r>
            <a:endParaRPr sz="1520">
              <a:solidFill>
                <a:srgbClr val="E4E5B8"/>
              </a:solidFill>
              <a:latin typeface="Georgia"/>
              <a:ea typeface="Georgia"/>
              <a:cs typeface="Georgia"/>
              <a:sym typeface="Georgia"/>
            </a:endParaRPr>
          </a:p>
          <a:p>
            <a:pPr indent="-325120" lvl="0" marL="457200" rtl="0" algn="l">
              <a:spcBef>
                <a:spcPts val="0"/>
              </a:spcBef>
              <a:spcAft>
                <a:spcPts val="0"/>
              </a:spcAft>
              <a:buClr>
                <a:srgbClr val="E4E5B8"/>
              </a:buClr>
              <a:buSzPts val="1520"/>
              <a:buFont typeface="Georgia"/>
              <a:buChar char="●"/>
            </a:pPr>
            <a:r>
              <a:rPr lang="en" sz="1520">
                <a:solidFill>
                  <a:srgbClr val="E4E5B8"/>
                </a:solidFill>
                <a:latin typeface="Georgia"/>
                <a:ea typeface="Georgia"/>
                <a:cs typeface="Georgia"/>
                <a:sym typeface="Georgia"/>
              </a:rPr>
              <a:t>November 2021-January 2022: More reports again</a:t>
            </a:r>
            <a:endParaRPr sz="1520">
              <a:solidFill>
                <a:srgbClr val="E4E5B8"/>
              </a:solidFill>
              <a:latin typeface="Georgia"/>
              <a:ea typeface="Georgia"/>
              <a:cs typeface="Georgia"/>
              <a:sym typeface="Georgia"/>
            </a:endParaRPr>
          </a:p>
          <a:p>
            <a:pPr indent="0" lvl="0" marL="0" rtl="0" algn="l">
              <a:spcBef>
                <a:spcPts val="0"/>
              </a:spcBef>
              <a:spcAft>
                <a:spcPts val="0"/>
              </a:spcAft>
              <a:buSzPts val="990"/>
              <a:buNone/>
            </a:pPr>
            <a:r>
              <a:rPr lang="en" sz="1520">
                <a:solidFill>
                  <a:srgbClr val="E4E5B8"/>
                </a:solidFill>
                <a:latin typeface="Georgia"/>
                <a:ea typeface="Georgia"/>
                <a:cs typeface="Georgia"/>
                <a:sym typeface="Georgia"/>
              </a:rPr>
              <a:t>	of Russian military buildup near border with </a:t>
            </a:r>
            <a:endParaRPr sz="1520">
              <a:solidFill>
                <a:srgbClr val="E4E5B8"/>
              </a:solidFill>
              <a:latin typeface="Georgia"/>
              <a:ea typeface="Georgia"/>
              <a:cs typeface="Georgia"/>
              <a:sym typeface="Georgia"/>
            </a:endParaRPr>
          </a:p>
          <a:p>
            <a:pPr indent="0" lvl="0" marL="0" rtl="0" algn="l">
              <a:spcBef>
                <a:spcPts val="0"/>
              </a:spcBef>
              <a:spcAft>
                <a:spcPts val="0"/>
              </a:spcAft>
              <a:buSzPts val="990"/>
              <a:buNone/>
            </a:pPr>
            <a:r>
              <a:rPr lang="en" sz="1520">
                <a:solidFill>
                  <a:srgbClr val="E4E5B8"/>
                </a:solidFill>
                <a:latin typeface="Georgia"/>
                <a:ea typeface="Georgia"/>
                <a:cs typeface="Georgia"/>
                <a:sym typeface="Georgia"/>
              </a:rPr>
              <a:t>	Ukraine.</a:t>
            </a:r>
            <a:endParaRPr sz="1420">
              <a:solidFill>
                <a:srgbClr val="E4E5B8"/>
              </a:solidFill>
              <a:latin typeface="Georgia"/>
              <a:ea typeface="Georgia"/>
              <a:cs typeface="Georgia"/>
              <a:sym typeface="Georgia"/>
            </a:endParaRPr>
          </a:p>
        </p:txBody>
      </p:sp>
      <p:pic>
        <p:nvPicPr>
          <p:cNvPr id="114" name="Google Shape;114;p20"/>
          <p:cNvPicPr preferRelativeResize="0"/>
          <p:nvPr/>
        </p:nvPicPr>
        <p:blipFill>
          <a:blip r:embed="rId4">
            <a:alphaModFix/>
          </a:blip>
          <a:stretch>
            <a:fillRect/>
          </a:stretch>
        </p:blipFill>
        <p:spPr>
          <a:xfrm>
            <a:off x="5702200" y="2969250"/>
            <a:ext cx="3205750" cy="1804926"/>
          </a:xfrm>
          <a:prstGeom prst="rect">
            <a:avLst/>
          </a:prstGeom>
          <a:noFill/>
          <a:ln>
            <a:noFill/>
          </a:ln>
        </p:spPr>
      </p:pic>
      <p:pic>
        <p:nvPicPr>
          <p:cNvPr id="115" name="Google Shape;115;p20"/>
          <p:cNvPicPr preferRelativeResize="0"/>
          <p:nvPr/>
        </p:nvPicPr>
        <p:blipFill rotWithShape="1">
          <a:blip r:embed="rId5">
            <a:alphaModFix/>
          </a:blip>
          <a:srcRect b="9600" l="0" r="0" t="0"/>
          <a:stretch/>
        </p:blipFill>
        <p:spPr>
          <a:xfrm>
            <a:off x="5701325" y="1319125"/>
            <a:ext cx="3205750" cy="16501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21" name="Google Shape;121;p2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