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b66efd08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b66efd08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4791c5c3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f4791c5c3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f4791c5c39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f4791c5c39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Add a picture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f4388fbb3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f4388fbb3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Come back to the part of attending CP meetings w/her husband. </a:t>
            </a:r>
            <a:endParaRPr/>
          </a:p>
        </p:txBody>
      </p:sp>
      <p:sp>
        <p:nvSpPr>
          <p:cNvPr id="216" name="Google Shape;21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f4791c5c39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f4791c5c3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f4791c5c39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1f4791c5c39_1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f4388fbb3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f4388fbb3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f4791c5c39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f4791c5c39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b66efd083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b66efd083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b66efd0837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b66efd0837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b66efd0837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b66efd0837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b66efd0837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b66efd0837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b66efd0837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b66efd0837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f4388fbb3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f4388fbb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f4791c5c39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f4791c5c39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4791c5c3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f4791c5c3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f4791c5c3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f4791c5c3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f4791c5c3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f4791c5c3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650"/>
              <a:buNone/>
              <a:defRPr>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2800"/>
              <a:buNone/>
              <a:defRPr sz="28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 name="Google Shape;13;p2"/>
          <p:cNvPicPr preferRelativeResize="0"/>
          <p:nvPr/>
        </p:nvPicPr>
        <p:blipFill rotWithShape="1">
          <a:blip r:embed="rId2">
            <a:alphaModFix/>
          </a:blip>
          <a:srcRect b="0" l="0" r="0" t="0"/>
          <a:stretch/>
        </p:blipFill>
        <p:spPr>
          <a:xfrm>
            <a:off x="3702313" y="169450"/>
            <a:ext cx="1739374" cy="17393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 name="Google Shape;7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 name="Google Shape;7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8" name="Google Shape;7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2" name="Google Shape;8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1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7" name="Google Shape;8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3" name="Google Shape;93;p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1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7" name="Google Shape;9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8" name="Shape 98"/>
        <p:cNvGrpSpPr/>
        <p:nvPr/>
      </p:nvGrpSpPr>
      <p:grpSpPr>
        <a:xfrm>
          <a:off x="0" y="0"/>
          <a:ext cx="0" cy="0"/>
          <a:chOff x="0" y="0"/>
          <a:chExt cx="0" cy="0"/>
        </a:xfrm>
      </p:grpSpPr>
      <p:sp>
        <p:nvSpPr>
          <p:cNvPr id="99" name="Google Shape;99;p2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1" name="Google Shape;101;p2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2" name="Google Shape;102;p2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103" name="Google Shape;10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4" name="Shape 104"/>
        <p:cNvGrpSpPr/>
        <p:nvPr/>
      </p:nvGrpSpPr>
      <p:grpSpPr>
        <a:xfrm>
          <a:off x="0" y="0"/>
          <a:ext cx="0" cy="0"/>
          <a:chOff x="0" y="0"/>
          <a:chExt cx="0" cy="0"/>
        </a:xfrm>
      </p:grpSpPr>
      <p:sp>
        <p:nvSpPr>
          <p:cNvPr id="105" name="Google Shape;105;p2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6" name="Google Shape;10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ction summary" type="tx">
  <p:cSld name="TITLE_AND_BODY">
    <p:spTree>
      <p:nvGrpSpPr>
        <p:cNvPr id="14" name="Shape 14"/>
        <p:cNvGrpSpPr/>
        <p:nvPr/>
      </p:nvGrpSpPr>
      <p:grpSpPr>
        <a:xfrm>
          <a:off x="0" y="0"/>
          <a:ext cx="0" cy="0"/>
          <a:chOff x="0" y="0"/>
          <a:chExt cx="0" cy="0"/>
        </a:xfrm>
      </p:grpSpPr>
      <p:sp>
        <p:nvSpPr>
          <p:cNvPr id="15" name="Google Shape;15;p3"/>
          <p:cNvSpPr txBox="1"/>
          <p:nvPr>
            <p:ph type="title"/>
          </p:nvPr>
        </p:nvSpPr>
        <p:spPr>
          <a:xfrm>
            <a:off x="263700" y="1498200"/>
            <a:ext cx="3288300" cy="2147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
          <p:cNvSpPr txBox="1"/>
          <p:nvPr>
            <p:ph idx="1" type="body"/>
          </p:nvPr>
        </p:nvSpPr>
        <p:spPr>
          <a:xfrm>
            <a:off x="6240000" y="1152475"/>
            <a:ext cx="2592300" cy="3416400"/>
          </a:xfrm>
          <a:prstGeom prst="rect">
            <a:avLst/>
          </a:prstGeom>
          <a:noFill/>
          <a:ln>
            <a:noFill/>
          </a:ln>
        </p:spPr>
        <p:txBody>
          <a:bodyPr anchorCtr="0" anchor="t" bIns="91425" lIns="91425" spcFirstLastPara="1" rIns="91425" wrap="square" tIns="91425">
            <a:norm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p:nvPr/>
        </p:nvSpPr>
        <p:spPr>
          <a:xfrm>
            <a:off x="4584000" y="0"/>
            <a:ext cx="4560000" cy="5143500"/>
          </a:xfrm>
          <a:prstGeom prst="rect">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Georgia"/>
              <a:ea typeface="Georgia"/>
              <a:cs typeface="Georgia"/>
              <a:sym typeface="Georgia"/>
            </a:endParaRPr>
          </a:p>
        </p:txBody>
      </p:sp>
      <p:pic>
        <p:nvPicPr>
          <p:cNvPr id="19" name="Google Shape;19;p3"/>
          <p:cNvPicPr preferRelativeResize="0"/>
          <p:nvPr/>
        </p:nvPicPr>
        <p:blipFill rotWithShape="1">
          <a:blip r:embed="rId2">
            <a:alphaModFix/>
          </a:blip>
          <a:srcRect b="0" l="0" r="0" t="0"/>
          <a:stretch/>
        </p:blipFill>
        <p:spPr>
          <a:xfrm>
            <a:off x="4107494" y="0"/>
            <a:ext cx="929000" cy="929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7" name="Shape 107"/>
        <p:cNvGrpSpPr/>
        <p:nvPr/>
      </p:nvGrpSpPr>
      <p:grpSpPr>
        <a:xfrm>
          <a:off x="0" y="0"/>
          <a:ext cx="0" cy="0"/>
          <a:chOff x="0" y="0"/>
          <a:chExt cx="0" cy="0"/>
        </a:xfrm>
      </p:grpSpPr>
      <p:sp>
        <p:nvSpPr>
          <p:cNvPr id="108" name="Google Shape;108;p2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2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0" name="Google Shape;11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311700" y="1512000"/>
            <a:ext cx="2604300" cy="3151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4"/>
          <p:cNvSpPr/>
          <p:nvPr/>
        </p:nvSpPr>
        <p:spPr>
          <a:xfrm>
            <a:off x="0" y="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24" name="Google Shape;24;p4"/>
          <p:cNvPicPr preferRelativeResize="0"/>
          <p:nvPr/>
        </p:nvPicPr>
        <p:blipFill rotWithShape="1">
          <a:blip r:embed="rId2">
            <a:alphaModFix/>
          </a:blip>
          <a:srcRect b="0" l="0" r="0" t="0"/>
          <a:stretch/>
        </p:blipFill>
        <p:spPr>
          <a:xfrm>
            <a:off x="-6" y="0"/>
            <a:ext cx="929000" cy="929000"/>
          </a:xfrm>
          <a:prstGeom prst="rect">
            <a:avLst/>
          </a:prstGeom>
          <a:noFill/>
          <a:ln>
            <a:noFill/>
          </a:ln>
        </p:spPr>
      </p:pic>
      <p:sp>
        <p:nvSpPr>
          <p:cNvPr id="25" name="Google Shape;25;p4"/>
          <p:cNvSpPr txBox="1"/>
          <p:nvPr>
            <p:ph idx="2" type="title"/>
          </p:nvPr>
        </p:nvSpPr>
        <p:spPr>
          <a:xfrm>
            <a:off x="3488100" y="1512000"/>
            <a:ext cx="2604300" cy="3151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4"/>
          <p:cNvSpPr txBox="1"/>
          <p:nvPr>
            <p:ph idx="3" type="title"/>
          </p:nvPr>
        </p:nvSpPr>
        <p:spPr>
          <a:xfrm>
            <a:off x="6416850" y="1512000"/>
            <a:ext cx="2604300" cy="3151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CAPTION_ONLY">
    <p:spTree>
      <p:nvGrpSpPr>
        <p:cNvPr id="27" name="Shape 27"/>
        <p:cNvGrpSpPr/>
        <p:nvPr/>
      </p:nvGrpSpPr>
      <p:grpSpPr>
        <a:xfrm>
          <a:off x="0" y="0"/>
          <a:ext cx="0" cy="0"/>
          <a:chOff x="0" y="0"/>
          <a:chExt cx="0" cy="0"/>
        </a:xfrm>
      </p:grpSpPr>
      <p:sp>
        <p:nvSpPr>
          <p:cNvPr id="28" name="Google Shape;28;p5"/>
          <p:cNvSpPr txBox="1"/>
          <p:nvPr>
            <p:ph idx="1" type="body"/>
          </p:nvPr>
        </p:nvSpPr>
        <p:spPr>
          <a:xfrm>
            <a:off x="1572600" y="2628000"/>
            <a:ext cx="5998800" cy="15957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5400"/>
              <a:buNone/>
              <a:defRPr sz="5400"/>
            </a:lvl1pPr>
          </a:lstStyle>
          <a:p/>
        </p:txBody>
      </p:sp>
      <p:sp>
        <p:nvSpPr>
          <p:cNvPr id="29" name="Google Shape;2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p5"/>
          <p:cNvPicPr preferRelativeResize="0"/>
          <p:nvPr/>
        </p:nvPicPr>
        <p:blipFill rotWithShape="1">
          <a:blip r:embed="rId2">
            <a:alphaModFix/>
          </a:blip>
          <a:srcRect b="0" l="0" r="0" t="0"/>
          <a:stretch/>
        </p:blipFill>
        <p:spPr>
          <a:xfrm>
            <a:off x="3702313" y="169450"/>
            <a:ext cx="1739374" cy="17393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239700" y="1857565"/>
            <a:ext cx="8520600" cy="1877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5400"/>
              <a:buNone/>
              <a:defRPr sz="5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6"/>
          <p:cNvSpPr txBox="1"/>
          <p:nvPr>
            <p:ph idx="1" type="body"/>
          </p:nvPr>
        </p:nvSpPr>
        <p:spPr>
          <a:xfrm>
            <a:off x="239700" y="54937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6"/>
          <p:cNvSpPr txBox="1"/>
          <p:nvPr>
            <p:ph idx="2" type="body"/>
          </p:nvPr>
        </p:nvSpPr>
        <p:spPr>
          <a:xfrm>
            <a:off x="4652400" y="5544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6"/>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37" name="Google Shape;37;p6"/>
          <p:cNvPicPr preferRelativeResize="0"/>
          <p:nvPr/>
        </p:nvPicPr>
        <p:blipFill rotWithShape="1">
          <a:blip r:embed="rId2">
            <a:alphaModFix/>
          </a:blip>
          <a:srcRect b="0" l="0" r="0" t="0"/>
          <a:stretch/>
        </p:blipFill>
        <p:spPr>
          <a:xfrm>
            <a:off x="-6" y="0"/>
            <a:ext cx="929000" cy="929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1" type="titleOnly">
  <p:cSld name="TITLE_ONLY">
    <p:spTree>
      <p:nvGrpSpPr>
        <p:cNvPr id="38" name="Shape 38"/>
        <p:cNvGrpSpPr/>
        <p:nvPr/>
      </p:nvGrpSpPr>
      <p:grpSpPr>
        <a:xfrm>
          <a:off x="0" y="0"/>
          <a:ext cx="0" cy="0"/>
          <a:chOff x="0" y="0"/>
          <a:chExt cx="0" cy="0"/>
        </a:xfrm>
      </p:grpSpPr>
      <p:sp>
        <p:nvSpPr>
          <p:cNvPr id="39" name="Google Shape;39;p7"/>
          <p:cNvSpPr txBox="1"/>
          <p:nvPr>
            <p:ph type="title"/>
          </p:nvPr>
        </p:nvSpPr>
        <p:spPr>
          <a:xfrm>
            <a:off x="311700" y="1524000"/>
            <a:ext cx="3636300" cy="3072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 name="Google Shape;4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7"/>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42" name="Google Shape;42;p7"/>
          <p:cNvPicPr preferRelativeResize="0"/>
          <p:nvPr/>
        </p:nvPicPr>
        <p:blipFill rotWithShape="1">
          <a:blip r:embed="rId2">
            <a:alphaModFix/>
          </a:blip>
          <a:srcRect b="0" l="0" r="0" t="0"/>
          <a:stretch/>
        </p:blipFill>
        <p:spPr>
          <a:xfrm>
            <a:off x="-6" y="0"/>
            <a:ext cx="929000" cy="929000"/>
          </a:xfrm>
          <a:prstGeom prst="rect">
            <a:avLst/>
          </a:prstGeom>
          <a:noFill/>
          <a:ln>
            <a:noFill/>
          </a:ln>
        </p:spPr>
      </p:pic>
      <p:sp>
        <p:nvSpPr>
          <p:cNvPr id="43" name="Google Shape;43;p7"/>
          <p:cNvSpPr/>
          <p:nvPr/>
        </p:nvSpPr>
        <p:spPr>
          <a:xfrm>
            <a:off x="456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Insert Image</a:t>
            </a:r>
            <a:endParaRPr b="0" i="0" sz="32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2">
  <p:cSld name="ONE_COLUMN_TEXT">
    <p:spTree>
      <p:nvGrpSpPr>
        <p:cNvPr id="44" name="Shape 44"/>
        <p:cNvGrpSpPr/>
        <p:nvPr/>
      </p:nvGrpSpPr>
      <p:grpSpPr>
        <a:xfrm>
          <a:off x="0" y="0"/>
          <a:ext cx="0" cy="0"/>
          <a:chOff x="0" y="0"/>
          <a:chExt cx="0" cy="0"/>
        </a:xfrm>
      </p:grpSpPr>
      <p:sp>
        <p:nvSpPr>
          <p:cNvPr id="45" name="Google Shape;45;p8"/>
          <p:cNvSpPr txBox="1"/>
          <p:nvPr>
            <p:ph type="title"/>
          </p:nvPr>
        </p:nvSpPr>
        <p:spPr>
          <a:xfrm>
            <a:off x="0" y="1416000"/>
            <a:ext cx="2124000" cy="3640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46" name="Google Shape;46;p8"/>
          <p:cNvSpPr txBox="1"/>
          <p:nvPr>
            <p:ph idx="1" type="body"/>
          </p:nvPr>
        </p:nvSpPr>
        <p:spPr>
          <a:xfrm>
            <a:off x="7020000" y="1416000"/>
            <a:ext cx="2124000" cy="33657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7" name="Google Shape;4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8"/>
          <p:cNvSpPr/>
          <p:nvPr/>
        </p:nvSpPr>
        <p:spPr>
          <a:xfrm>
            <a:off x="2280000" y="976600"/>
            <a:ext cx="4584000" cy="416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Insert Image</a:t>
            </a:r>
            <a:endParaRPr b="0" i="0" sz="3200" u="none" cap="none" strike="noStrike">
              <a:solidFill>
                <a:srgbClr val="000000"/>
              </a:solidFill>
              <a:latin typeface="Arial"/>
              <a:ea typeface="Arial"/>
              <a:cs typeface="Arial"/>
              <a:sym typeface="Arial"/>
            </a:endParaRPr>
          </a:p>
        </p:txBody>
      </p:sp>
      <p:sp>
        <p:nvSpPr>
          <p:cNvPr id="49" name="Google Shape;49;p8"/>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50" name="Google Shape;50;p8"/>
          <p:cNvPicPr preferRelativeResize="0"/>
          <p:nvPr/>
        </p:nvPicPr>
        <p:blipFill rotWithShape="1">
          <a:blip r:embed="rId2">
            <a:alphaModFix/>
          </a:blip>
          <a:srcRect b="0" l="0" r="0" t="0"/>
          <a:stretch/>
        </p:blipFill>
        <p:spPr>
          <a:xfrm>
            <a:off x="-6" y="0"/>
            <a:ext cx="929000" cy="929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p:cSld name="MAIN_POINT">
    <p:spTree>
      <p:nvGrpSpPr>
        <p:cNvPr id="51" name="Shape 51"/>
        <p:cNvGrpSpPr/>
        <p:nvPr/>
      </p:nvGrpSpPr>
      <p:grpSpPr>
        <a:xfrm>
          <a:off x="0" y="0"/>
          <a:ext cx="0" cy="0"/>
          <a:chOff x="0" y="0"/>
          <a:chExt cx="0" cy="0"/>
        </a:xfrm>
      </p:grpSpPr>
      <p:sp>
        <p:nvSpPr>
          <p:cNvPr id="52" name="Google Shape;52;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3" name="Google Shape;5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9"/>
          <p:cNvSpPr/>
          <p:nvPr/>
        </p:nvSpPr>
        <p:spPr>
          <a:xfrm>
            <a:off x="-10950" y="-47600"/>
            <a:ext cx="9165900" cy="10242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55" name="Google Shape;55;p9"/>
          <p:cNvPicPr preferRelativeResize="0"/>
          <p:nvPr/>
        </p:nvPicPr>
        <p:blipFill rotWithShape="1">
          <a:blip r:embed="rId2">
            <a:alphaModFix/>
          </a:blip>
          <a:srcRect b="0" l="0" r="0" t="0"/>
          <a:stretch/>
        </p:blipFill>
        <p:spPr>
          <a:xfrm>
            <a:off x="-6" y="0"/>
            <a:ext cx="929000" cy="929000"/>
          </a:xfrm>
          <a:prstGeom prst="rect">
            <a:avLst/>
          </a:prstGeom>
          <a:noFill/>
          <a:ln>
            <a:noFill/>
          </a:ln>
        </p:spPr>
      </p:pic>
      <p:sp>
        <p:nvSpPr>
          <p:cNvPr id="56" name="Google Shape;56;p9"/>
          <p:cNvSpPr/>
          <p:nvPr/>
        </p:nvSpPr>
        <p:spPr>
          <a:xfrm>
            <a:off x="0" y="929000"/>
            <a:ext cx="9165900" cy="42144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chemeClr val="dk1"/>
                </a:solidFill>
                <a:latin typeface="Georgia"/>
                <a:ea typeface="Georgia"/>
                <a:cs typeface="Georgia"/>
                <a:sym typeface="Georgia"/>
              </a:rPr>
              <a:t>[Insert Video]</a:t>
            </a:r>
            <a:endParaRPr b="0" i="0" sz="4200" u="none" cap="none" strike="noStrike">
              <a:solidFill>
                <a:schemeClr val="dk1"/>
              </a:solidFill>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SECTION_TITLE_AND_DESCRIPTION">
    <p:spTree>
      <p:nvGrpSpPr>
        <p:cNvPr id="57" name="Shape 57"/>
        <p:cNvGrpSpPr/>
        <p:nvPr/>
      </p:nvGrpSpPr>
      <p:grpSpPr>
        <a:xfrm>
          <a:off x="0" y="0"/>
          <a:ext cx="0" cy="0"/>
          <a:chOff x="0" y="0"/>
          <a:chExt cx="0" cy="0"/>
        </a:xfrm>
      </p:grpSpPr>
      <p:sp>
        <p:nvSpPr>
          <p:cNvPr id="58" name="Google Shape;5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0" name="Google Shape;6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1" name="Google Shape;6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2" name="Google Shape;6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3" name="Google Shape;63;p10"/>
          <p:cNvSpPr/>
          <p:nvPr/>
        </p:nvSpPr>
        <p:spPr>
          <a:xfrm>
            <a:off x="4572000" y="0"/>
            <a:ext cx="4572000" cy="5143500"/>
          </a:xfrm>
          <a:prstGeom prst="rect">
            <a:avLst/>
          </a:prstGeom>
          <a:solidFill>
            <a:schemeClr val="lt1"/>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chemeClr val="dk1"/>
                </a:solidFill>
                <a:latin typeface="Georgia"/>
                <a:ea typeface="Georgia"/>
                <a:cs typeface="Georgia"/>
                <a:sym typeface="Georgia"/>
              </a:rPr>
              <a:t>[Insert Text Here]</a:t>
            </a:r>
            <a:endParaRPr b="0" i="0" sz="4200" u="none" cap="none" strike="noStrike">
              <a:solidFill>
                <a:schemeClr val="dk1"/>
              </a:solidFill>
              <a:latin typeface="Georgia"/>
              <a:ea typeface="Georgia"/>
              <a:cs typeface="Georgia"/>
              <a:sym typeface="Georgia"/>
            </a:endParaRPr>
          </a:p>
        </p:txBody>
      </p:sp>
      <p:sp>
        <p:nvSpPr>
          <p:cNvPr id="64" name="Google Shape;64;p10"/>
          <p:cNvSpPr/>
          <p:nvPr/>
        </p:nvSpPr>
        <p:spPr>
          <a:xfrm>
            <a:off x="0" y="0"/>
            <a:ext cx="4572000" cy="51435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200"/>
              <a:buFont typeface="Arial"/>
              <a:buNone/>
            </a:pPr>
            <a:r>
              <a:t/>
            </a:r>
            <a:endParaRPr b="0" i="0" sz="4200" u="none" cap="none" strike="noStrike">
              <a:solidFill>
                <a:schemeClr val="lt1"/>
              </a:solidFill>
              <a:latin typeface="Georgia"/>
              <a:ea typeface="Georgia"/>
              <a:cs typeface="Georgia"/>
              <a:sym typeface="Georgia"/>
            </a:endParaRPr>
          </a:p>
        </p:txBody>
      </p:sp>
      <p:pic>
        <p:nvPicPr>
          <p:cNvPr id="65" name="Google Shape;65;p10"/>
          <p:cNvPicPr preferRelativeResize="0"/>
          <p:nvPr/>
        </p:nvPicPr>
        <p:blipFill rotWithShape="1">
          <a:blip r:embed="rId2">
            <a:alphaModFix/>
          </a:blip>
          <a:srcRect b="0" l="0" r="0" t="0"/>
          <a:stretch/>
        </p:blipFill>
        <p:spPr>
          <a:xfrm>
            <a:off x="-6" y="0"/>
            <a:ext cx="929000" cy="929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4650"/>
              <a:buFont typeface="Georgia"/>
              <a:buNone/>
              <a:defRPr b="0" i="0" sz="4650" u="none" cap="none" strike="noStrike">
                <a:solidFill>
                  <a:schemeClr val="lt1"/>
                </a:solidFill>
                <a:latin typeface="Georgia"/>
                <a:ea typeface="Georgia"/>
                <a:cs typeface="Georgia"/>
                <a:sym typeface="Georgia"/>
              </a:defRPr>
            </a:lvl1pPr>
            <a:lvl2pPr lvl="1"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2pPr>
            <a:lvl3pPr lvl="2"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3pPr>
            <a:lvl4pPr lvl="3"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4pPr>
            <a:lvl5pPr lvl="4"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5pPr>
            <a:lvl6pPr lvl="5"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6pPr>
            <a:lvl7pPr lvl="6"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7pPr>
            <a:lvl8pPr lvl="7"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8pPr>
            <a:lvl9pPr lvl="8" marR="0" rtl="0" algn="l">
              <a:lnSpc>
                <a:spcPct val="100000"/>
              </a:lnSpc>
              <a:spcBef>
                <a:spcPts val="0"/>
              </a:spcBef>
              <a:spcAft>
                <a:spcPts val="0"/>
              </a:spcAft>
              <a:buClr>
                <a:schemeClr val="dk1"/>
              </a:buClr>
              <a:buSzPts val="2800"/>
              <a:buFont typeface="Georgia"/>
              <a:buNone/>
              <a:defRPr b="0" i="0" sz="2800" u="none" cap="none" strike="noStrike">
                <a:solidFill>
                  <a:schemeClr val="dk1"/>
                </a:solidFill>
                <a:latin typeface="Georgia"/>
                <a:ea typeface="Georgia"/>
                <a:cs typeface="Georgia"/>
                <a:sym typeface="Georgi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1"/>
              </a:buClr>
              <a:buSzPts val="1800"/>
              <a:buFont typeface="Georgia"/>
              <a:buChar char="●"/>
              <a:defRPr b="0" i="0" sz="1800" u="none" cap="none" strike="noStrike">
                <a:solidFill>
                  <a:schemeClr val="lt1"/>
                </a:solidFill>
                <a:latin typeface="Georgia"/>
                <a:ea typeface="Georgia"/>
                <a:cs typeface="Georgia"/>
                <a:sym typeface="Georgia"/>
              </a:defRPr>
            </a:lvl1pPr>
            <a:lvl2pPr indent="-317500" lvl="1" marL="9144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2pPr>
            <a:lvl3pPr indent="-317500" lvl="2" marL="13716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3pPr>
            <a:lvl4pPr indent="-317500" lvl="3" marL="18288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4pPr>
            <a:lvl5pPr indent="-317500" lvl="4" marL="22860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5pPr>
            <a:lvl6pPr indent="-317500" lvl="5" marL="27432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6pPr>
            <a:lvl7pPr indent="-317500" lvl="6" marL="32004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7pPr>
            <a:lvl8pPr indent="-317500" lvl="7" marL="36576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8pPr>
            <a:lvl9pPr indent="-317500" lvl="8" marL="4114800" marR="0" rtl="0" algn="l">
              <a:lnSpc>
                <a:spcPct val="115000"/>
              </a:lnSpc>
              <a:spcBef>
                <a:spcPts val="0"/>
              </a:spcBef>
              <a:spcAft>
                <a:spcPts val="0"/>
              </a:spcAft>
              <a:buClr>
                <a:schemeClr val="lt1"/>
              </a:buClr>
              <a:buSzPts val="1400"/>
              <a:buFont typeface="Georgia"/>
              <a:buChar char="■"/>
              <a:defRPr b="0" i="0" sz="1400" u="none" cap="none" strike="noStrike">
                <a:solidFill>
                  <a:schemeClr val="lt1"/>
                </a:solidFill>
                <a:latin typeface="Georgia"/>
                <a:ea typeface="Georgia"/>
                <a:cs typeface="Georgia"/>
                <a:sym typeface="Georgi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68" name="Shape 68"/>
        <p:cNvGrpSpPr/>
        <p:nvPr/>
      </p:nvGrpSpPr>
      <p:grpSpPr>
        <a:xfrm>
          <a:off x="0" y="0"/>
          <a:ext cx="0" cy="0"/>
          <a:chOff x="0" y="0"/>
          <a:chExt cx="0" cy="0"/>
        </a:xfrm>
      </p:grpSpPr>
      <p:sp>
        <p:nvSpPr>
          <p:cNvPr id="69" name="Google Shape;69;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0" name="Google Shape;70;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71" name="Google Shape;7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hyperlink" Target="http://www.youtube.com/watch?v=pO6q_mFjEUg" TargetMode="External"/><Relationship Id="rId5"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youtube.com/watch?v=akj4lrS1bF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hyperlink" Target="mailto:info@peoplesschool.u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hyperlink" Target="http://www.youtube.com/watch?v=N7IA2OTCNyY" TargetMode="External"/><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4"/>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118" name="Google Shape;118;p24"/>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sclaimer***&#10;&quot;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quot;&#10;&#10;All rights to their respective owners." id="119" name="Google Shape;119;p24" title="Anthem of the USSR/Soviet Union by Paul Robeson [English] [Lyrics]">
            <a:hlinkClick r:id="rId4"/>
          </p:cNvPr>
          <p:cNvPicPr preferRelativeResize="0"/>
          <p:nvPr/>
        </p:nvPicPr>
        <p:blipFill>
          <a:blip r:embed="rId5">
            <a:alphaModFix/>
          </a:blip>
          <a:stretch>
            <a:fillRect/>
          </a:stretch>
        </p:blipFill>
        <p:spPr>
          <a:xfrm>
            <a:off x="1645925" y="1089200"/>
            <a:ext cx="5869500" cy="3445000"/>
          </a:xfrm>
          <a:prstGeom prst="rect">
            <a:avLst/>
          </a:prstGeom>
          <a:noFill/>
          <a:ln>
            <a:noFill/>
          </a:ln>
        </p:spPr>
      </p:pic>
      <p:sp>
        <p:nvSpPr>
          <p:cNvPr id="120" name="Google Shape;120;p24"/>
          <p:cNvSpPr txBox="1"/>
          <p:nvPr/>
        </p:nvSpPr>
        <p:spPr>
          <a:xfrm>
            <a:off x="2548050" y="4534200"/>
            <a:ext cx="404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solidFill>
                  <a:srgbClr val="E4E5B8"/>
                </a:solidFill>
                <a:latin typeface="Georgia"/>
                <a:ea typeface="Georgia"/>
                <a:cs typeface="Georgia"/>
                <a:sym typeface="Georgia"/>
              </a:rPr>
              <a:t>Anthem of the USSR sung by Paul Robeson</a:t>
            </a:r>
            <a:endParaRPr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201275" y="528350"/>
            <a:ext cx="8692500" cy="3151200"/>
          </a:xfrm>
          <a:prstGeom prst="rect">
            <a:avLst/>
          </a:prstGeom>
        </p:spPr>
        <p:txBody>
          <a:bodyPr anchorCtr="0" anchor="ctr" bIns="91425" lIns="91425" spcFirstLastPara="1" rIns="91425" wrap="square" tIns="91425">
            <a:normAutofit/>
          </a:bodyPr>
          <a:lstStyle/>
          <a:p>
            <a:pPr indent="-317500" lvl="0" marL="457200" rtl="0" algn="ctr">
              <a:spcBef>
                <a:spcPts val="0"/>
              </a:spcBef>
              <a:spcAft>
                <a:spcPts val="0"/>
              </a:spcAft>
              <a:buSzPts val="1400"/>
              <a:buChar char="-"/>
            </a:pPr>
            <a:r>
              <a:rPr lang="en-US"/>
              <a:t>General Franco and other generals in Spain rose up against the New Republic in 1936 (Replaced the Spanish autocratic  Monarchy).</a:t>
            </a:r>
            <a:endParaRPr/>
          </a:p>
          <a:p>
            <a:pPr indent="-317500" lvl="0" marL="457200" rtl="0" algn="ctr">
              <a:spcBef>
                <a:spcPts val="0"/>
              </a:spcBef>
              <a:spcAft>
                <a:spcPts val="0"/>
              </a:spcAft>
              <a:buSzPts val="1400"/>
              <a:buChar char="-"/>
            </a:pPr>
            <a:r>
              <a:rPr lang="en-US"/>
              <a:t>The International Communist movement organized military brigades to go help the Republic (in a call of “No Pasaran” or “They shall not pass”). In the United States, the communists organized the Abraham Lincoln and George Washington Battalions. </a:t>
            </a:r>
            <a:endParaRPr/>
          </a:p>
          <a:p>
            <a:pPr indent="-317500" lvl="0" marL="457200" rtl="0" algn="ctr">
              <a:spcBef>
                <a:spcPts val="0"/>
              </a:spcBef>
              <a:spcAft>
                <a:spcPts val="0"/>
              </a:spcAft>
              <a:buSzPts val="1400"/>
              <a:buChar char="-"/>
            </a:pPr>
            <a:r>
              <a:rPr lang="en-US"/>
              <a:t>Notable members of the Party, such as James W. Ford, became volunteers in the fight against Fascism in Spain. </a:t>
            </a:r>
            <a:endParaRPr/>
          </a:p>
          <a:p>
            <a:pPr indent="0" lvl="0" marL="457200" rtl="0" algn="ctr">
              <a:spcBef>
                <a:spcPts val="0"/>
              </a:spcBef>
              <a:spcAft>
                <a:spcPts val="0"/>
              </a:spcAft>
              <a:buNone/>
            </a:pPr>
            <a:r>
              <a:t/>
            </a:r>
            <a:endParaRPr/>
          </a:p>
        </p:txBody>
      </p:sp>
      <p:sp>
        <p:nvSpPr>
          <p:cNvPr id="182" name="Google Shape;182;p33"/>
          <p:cNvSpPr txBox="1"/>
          <p:nvPr>
            <p:ph idx="2" type="title"/>
          </p:nvPr>
        </p:nvSpPr>
        <p:spPr>
          <a:xfrm>
            <a:off x="5495550" y="285700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83" name="Google Shape;183;p33"/>
          <p:cNvSpPr txBox="1"/>
          <p:nvPr>
            <p:ph idx="3" type="title"/>
          </p:nvPr>
        </p:nvSpPr>
        <p:spPr>
          <a:xfrm>
            <a:off x="6426875" y="412170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pic>
        <p:nvPicPr>
          <p:cNvPr id="184" name="Google Shape;184;p33"/>
          <p:cNvPicPr preferRelativeResize="0"/>
          <p:nvPr/>
        </p:nvPicPr>
        <p:blipFill>
          <a:blip r:embed="rId3">
            <a:alphaModFix/>
          </a:blip>
          <a:stretch>
            <a:fillRect/>
          </a:stretch>
        </p:blipFill>
        <p:spPr>
          <a:xfrm>
            <a:off x="613125" y="2942625"/>
            <a:ext cx="3151724" cy="2118800"/>
          </a:xfrm>
          <a:prstGeom prst="rect">
            <a:avLst/>
          </a:prstGeom>
          <a:noFill/>
          <a:ln>
            <a:noFill/>
          </a:ln>
        </p:spPr>
      </p:pic>
      <p:sp>
        <p:nvSpPr>
          <p:cNvPr id="185" name="Google Shape;185;p33"/>
          <p:cNvSpPr txBox="1"/>
          <p:nvPr/>
        </p:nvSpPr>
        <p:spPr>
          <a:xfrm>
            <a:off x="1094900" y="163025"/>
            <a:ext cx="7236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lt1"/>
                </a:solidFill>
                <a:latin typeface="Georgia"/>
                <a:ea typeface="Georgia"/>
                <a:cs typeface="Georgia"/>
                <a:sym typeface="Georgia"/>
              </a:rPr>
              <a:t>The Fight against Fascism </a:t>
            </a:r>
            <a:endParaRPr sz="2400">
              <a:solidFill>
                <a:schemeClr val="lt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11700" y="1512000"/>
            <a:ext cx="6745200" cy="3151200"/>
          </a:xfrm>
          <a:prstGeom prst="rect">
            <a:avLst/>
          </a:prstGeom>
        </p:spPr>
        <p:txBody>
          <a:bodyPr anchorCtr="0" anchor="ctr" bIns="91425" lIns="91425" spcFirstLastPara="1" rIns="91425" wrap="square" tIns="91425">
            <a:normAutofit/>
          </a:bodyPr>
          <a:lstStyle/>
          <a:p>
            <a:pPr indent="-317500" lvl="0" marL="457200" rtl="0" algn="ctr">
              <a:spcBef>
                <a:spcPts val="0"/>
              </a:spcBef>
              <a:spcAft>
                <a:spcPts val="0"/>
              </a:spcAft>
              <a:buSzPts val="1400"/>
              <a:buChar char="-"/>
            </a:pPr>
            <a:r>
              <a:rPr lang="en-US"/>
              <a:t>Around this time, the Black Belt thesis went away because African Americans moved from the South to the North looking for employment. </a:t>
            </a:r>
            <a:endParaRPr/>
          </a:p>
          <a:p>
            <a:pPr indent="-317500" lvl="0" marL="457200" rtl="0" algn="ctr">
              <a:spcBef>
                <a:spcPts val="0"/>
              </a:spcBef>
              <a:spcAft>
                <a:spcPts val="0"/>
              </a:spcAft>
              <a:buSzPts val="1400"/>
              <a:buChar char="-"/>
            </a:pPr>
            <a:r>
              <a:rPr lang="en-US"/>
              <a:t>The Mass Mobilization for the war effort ramped up around this time as well guiding Party policy in the fight against Fascism by supporting it. </a:t>
            </a:r>
            <a:endParaRPr/>
          </a:p>
          <a:p>
            <a:pPr indent="-317500" lvl="0" marL="457200" rtl="0" algn="ctr">
              <a:spcBef>
                <a:spcPts val="0"/>
              </a:spcBef>
              <a:spcAft>
                <a:spcPts val="0"/>
              </a:spcAft>
              <a:buSzPts val="1400"/>
              <a:buChar char="-"/>
            </a:pPr>
            <a:r>
              <a:t/>
            </a:r>
            <a:endParaRPr/>
          </a:p>
        </p:txBody>
      </p:sp>
      <p:sp>
        <p:nvSpPr>
          <p:cNvPr id="191" name="Google Shape;191;p34"/>
          <p:cNvSpPr txBox="1"/>
          <p:nvPr>
            <p:ph idx="2" type="title"/>
          </p:nvPr>
        </p:nvSpPr>
        <p:spPr>
          <a:xfrm>
            <a:off x="6609725" y="389085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92" name="Google Shape;192;p34"/>
          <p:cNvSpPr txBox="1"/>
          <p:nvPr>
            <p:ph idx="3" type="title"/>
          </p:nvPr>
        </p:nvSpPr>
        <p:spPr>
          <a:xfrm>
            <a:off x="7099375" y="448305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93" name="Google Shape;193;p34"/>
          <p:cNvSpPr txBox="1"/>
          <p:nvPr/>
        </p:nvSpPr>
        <p:spPr>
          <a:xfrm>
            <a:off x="1104950" y="173050"/>
            <a:ext cx="674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lt1"/>
                </a:solidFill>
                <a:latin typeface="Georgia"/>
                <a:ea typeface="Georgia"/>
                <a:cs typeface="Georgia"/>
                <a:sym typeface="Georgia"/>
              </a:rPr>
              <a:t>The Fight Against Fascism (Cont.) </a:t>
            </a:r>
            <a:endParaRPr sz="2200">
              <a:solidFill>
                <a:schemeClr val="lt1"/>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311700" y="1512000"/>
            <a:ext cx="7006200" cy="3151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a:p>
            <a:pPr indent="-317500" lvl="0" marL="457200" rtl="0" algn="ctr">
              <a:spcBef>
                <a:spcPts val="0"/>
              </a:spcBef>
              <a:spcAft>
                <a:spcPts val="0"/>
              </a:spcAft>
              <a:buSzPts val="1400"/>
              <a:buChar char="-"/>
            </a:pPr>
            <a:r>
              <a:rPr lang="en-US"/>
              <a:t>The fight against Fascism in Europe saw the Communist Party join the war efforts to fight against the Axis powers and throughout the end of World War II.</a:t>
            </a:r>
            <a:endParaRPr/>
          </a:p>
          <a:p>
            <a:pPr indent="-317500" lvl="0" marL="457200" rtl="0" algn="ctr">
              <a:spcBef>
                <a:spcPts val="0"/>
              </a:spcBef>
              <a:spcAft>
                <a:spcPts val="0"/>
              </a:spcAft>
              <a:buSzPts val="1400"/>
              <a:buChar char="-"/>
            </a:pPr>
            <a:r>
              <a:rPr lang="en-US"/>
              <a:t>Following the war against fascism the leadership of the Communist Party were sent to prison under the guise of the Smith Act.  </a:t>
            </a:r>
            <a:endParaRPr/>
          </a:p>
          <a:p>
            <a:pPr indent="-317500" lvl="0" marL="457200" rtl="0" algn="ctr">
              <a:spcBef>
                <a:spcPts val="0"/>
              </a:spcBef>
              <a:spcAft>
                <a:spcPts val="0"/>
              </a:spcAft>
              <a:buSzPts val="1400"/>
              <a:buChar char="-"/>
            </a:pPr>
            <a:r>
              <a:rPr lang="en-US"/>
              <a:t>The Party had to go underground during this time due to the McCarthy Period.  </a:t>
            </a:r>
            <a:endParaRPr/>
          </a:p>
          <a:p>
            <a:pPr indent="-317500" lvl="0" marL="457200" rtl="0" algn="ctr">
              <a:spcBef>
                <a:spcPts val="0"/>
              </a:spcBef>
              <a:spcAft>
                <a:spcPts val="0"/>
              </a:spcAft>
              <a:buSzPts val="1400"/>
              <a:buChar char="-"/>
            </a:pPr>
            <a:r>
              <a:rPr lang="en-US" sz="1100" u="sng">
                <a:solidFill>
                  <a:schemeClr val="dk1"/>
                </a:solidFill>
                <a:latin typeface="Arial"/>
                <a:ea typeface="Arial"/>
                <a:cs typeface="Arial"/>
                <a:sym typeface="Arial"/>
                <a:hlinkClick r:id="rId3">
                  <a:extLst>
                    <a:ext uri="{A12FA001-AC4F-418D-AE19-62706E023703}">
                      <ahyp:hlinkClr val="tx"/>
                    </a:ext>
                  </a:extLst>
                </a:hlinkClick>
              </a:rPr>
              <a:t>Paul Robeson testifying at the House Un-American Activities Committee - YouTube</a:t>
            </a:r>
            <a:r>
              <a:rPr lang="en-US"/>
              <a:t> </a:t>
            </a:r>
            <a:endParaRPr/>
          </a:p>
        </p:txBody>
      </p:sp>
      <p:sp>
        <p:nvSpPr>
          <p:cNvPr id="199" name="Google Shape;199;p35"/>
          <p:cNvSpPr txBox="1"/>
          <p:nvPr/>
        </p:nvSpPr>
        <p:spPr>
          <a:xfrm>
            <a:off x="1114975" y="193125"/>
            <a:ext cx="6775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Georgia"/>
                <a:ea typeface="Georgia"/>
                <a:cs typeface="Georgia"/>
                <a:sym typeface="Georgia"/>
              </a:rPr>
              <a:t>The Post-War McCarthy Period (1947 - 1955)</a:t>
            </a:r>
            <a:endParaRPr sz="2100">
              <a:solidFill>
                <a:schemeClr val="lt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502434" y="457676"/>
            <a:ext cx="3420927" cy="1699948"/>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200"/>
              <a:buNone/>
            </a:pPr>
            <a:r>
              <a:rPr lang="en-US"/>
              <a:t>Claudia Jones</a:t>
            </a:r>
            <a:endParaRPr/>
          </a:p>
        </p:txBody>
      </p:sp>
      <p:pic>
        <p:nvPicPr>
          <p:cNvPr descr="A person smiling for the camera&#10;&#10;Description automatically generated with low confidence" id="205" name="Google Shape;205;p36"/>
          <p:cNvPicPr preferRelativeResize="0"/>
          <p:nvPr/>
        </p:nvPicPr>
        <p:blipFill rotWithShape="1">
          <a:blip r:embed="rId3">
            <a:alphaModFix/>
          </a:blip>
          <a:srcRect b="0" l="0" r="0" t="0"/>
          <a:stretch/>
        </p:blipFill>
        <p:spPr>
          <a:xfrm>
            <a:off x="5860479" y="788369"/>
            <a:ext cx="2486025" cy="3810000"/>
          </a:xfrm>
          <a:prstGeom prst="rect">
            <a:avLst/>
          </a:prstGeom>
          <a:noFill/>
          <a:ln>
            <a:noFill/>
          </a:ln>
        </p:spPr>
      </p:pic>
      <p:sp>
        <p:nvSpPr>
          <p:cNvPr id="206" name="Google Shape;206;p36"/>
          <p:cNvSpPr txBox="1"/>
          <p:nvPr/>
        </p:nvSpPr>
        <p:spPr>
          <a:xfrm>
            <a:off x="153151" y="2157624"/>
            <a:ext cx="4315247" cy="2893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At the age of 18, Jones became a member of the Young Communist League (YCL)</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Wrote on the behalf of the Scottsboro Boys’ legal defense for the YCL journal </a:t>
            </a:r>
            <a:r>
              <a:rPr b="0" i="1" lang="en-US" sz="1400" u="none" cap="none" strike="noStrike">
                <a:solidFill>
                  <a:schemeClr val="lt1"/>
                </a:solidFill>
                <a:latin typeface="Arial"/>
                <a:ea typeface="Arial"/>
                <a:cs typeface="Arial"/>
                <a:sym typeface="Arial"/>
              </a:rPr>
              <a:t>Weekly Review</a:t>
            </a:r>
            <a:r>
              <a:rPr b="0" i="0" lang="en-US" sz="1400" u="none" cap="none" strike="noStrike">
                <a:solidFill>
                  <a:schemeClr val="lt1"/>
                </a:solidFill>
                <a:latin typeface="Arial"/>
                <a:ea typeface="Arial"/>
                <a:cs typeface="Arial"/>
                <a:sym typeface="Arial"/>
              </a:rPr>
              <a:t>. Later she wrote for the Communist Party newspaper </a:t>
            </a:r>
            <a:r>
              <a:rPr b="0" i="1" lang="en-US" sz="1400" u="none" cap="none" strike="noStrike">
                <a:solidFill>
                  <a:schemeClr val="lt1"/>
                </a:solidFill>
                <a:latin typeface="Arial"/>
                <a:ea typeface="Arial"/>
                <a:cs typeface="Arial"/>
                <a:sym typeface="Arial"/>
              </a:rPr>
              <a:t>The Daily World.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chemeClr val="lt1"/>
                </a:solidFill>
                <a:latin typeface="Arial"/>
                <a:ea typeface="Arial"/>
                <a:cs typeface="Arial"/>
                <a:sym typeface="Arial"/>
              </a:rPr>
              <a:t>Jones was arrested in 1948 and 1955. Since she never gained U.S. citizenship, Jones was deported from the United States to England where she immediately became involved in the various struggles of the West Indian community and other nationally oppressed groups.</a:t>
            </a:r>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283779" y="178401"/>
            <a:ext cx="4603531" cy="2147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200"/>
              <a:buNone/>
            </a:pPr>
            <a:r>
              <a:rPr lang="en-US"/>
              <a:t>Esther Cooper Jackson</a:t>
            </a:r>
            <a:endParaRPr/>
          </a:p>
        </p:txBody>
      </p:sp>
      <p:sp>
        <p:nvSpPr>
          <p:cNvPr id="212" name="Google Shape;212;p37"/>
          <p:cNvSpPr txBox="1"/>
          <p:nvPr>
            <p:ph idx="1" type="body"/>
          </p:nvPr>
        </p:nvSpPr>
        <p:spPr>
          <a:xfrm>
            <a:off x="-108106" y="1658845"/>
            <a:ext cx="4544974" cy="34164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US" sz="1200"/>
              <a:t>Jackson became a member of the staff of the Voting Project in Birminghan, Alabama, for the Southern Negro Youth Congress (SNYC).</a:t>
            </a:r>
            <a:endParaRPr/>
          </a:p>
          <a:p>
            <a:pPr indent="-381000" lvl="0" marL="457200" rtl="0" algn="l">
              <a:lnSpc>
                <a:spcPct val="115000"/>
              </a:lnSpc>
              <a:spcBef>
                <a:spcPts val="0"/>
              </a:spcBef>
              <a:spcAft>
                <a:spcPts val="0"/>
              </a:spcAft>
              <a:buSzPts val="2400"/>
              <a:buChar char="●"/>
            </a:pPr>
            <a:r>
              <a:rPr lang="en-US" sz="1200"/>
              <a:t>For seven years as a prominent leader of SNYC, Esther Cooper Jackson worked with her husband, Louis and numerous others, conducting many campaigns promoting the rights of blacks and poor whites.</a:t>
            </a:r>
            <a:endParaRPr/>
          </a:p>
          <a:p>
            <a:pPr indent="-381000" lvl="0" marL="457200" rtl="0" algn="l">
              <a:lnSpc>
                <a:spcPct val="115000"/>
              </a:lnSpc>
              <a:spcBef>
                <a:spcPts val="0"/>
              </a:spcBef>
              <a:spcAft>
                <a:spcPts val="0"/>
              </a:spcAft>
              <a:buSzPts val="2400"/>
              <a:buChar char="●"/>
            </a:pPr>
            <a:r>
              <a:rPr lang="en-US" sz="1200"/>
              <a:t>In New York of 1961, Jackson became managing editor of </a:t>
            </a:r>
            <a:r>
              <a:rPr i="1" lang="en-US" sz="1200"/>
              <a:t>Freedomway.</a:t>
            </a:r>
            <a:endParaRPr/>
          </a:p>
          <a:p>
            <a:pPr indent="0" lvl="0" marL="76200" rtl="0" algn="l">
              <a:lnSpc>
                <a:spcPct val="115000"/>
              </a:lnSpc>
              <a:spcBef>
                <a:spcPts val="0"/>
              </a:spcBef>
              <a:spcAft>
                <a:spcPts val="0"/>
              </a:spcAft>
              <a:buSzPts val="2400"/>
              <a:buNone/>
            </a:pPr>
            <a:r>
              <a:t/>
            </a:r>
            <a:endParaRPr sz="1200"/>
          </a:p>
        </p:txBody>
      </p:sp>
      <p:pic>
        <p:nvPicPr>
          <p:cNvPr descr="A person speaking into a microphone&#10;&#10;Description automatically generated with medium confidence" id="213" name="Google Shape;213;p37"/>
          <p:cNvPicPr preferRelativeResize="0"/>
          <p:nvPr/>
        </p:nvPicPr>
        <p:blipFill rotWithShape="1">
          <a:blip r:embed="rId3">
            <a:alphaModFix/>
          </a:blip>
          <a:srcRect b="0" l="0" r="0" t="0"/>
          <a:stretch/>
        </p:blipFill>
        <p:spPr>
          <a:xfrm>
            <a:off x="5334310" y="1251951"/>
            <a:ext cx="2985780" cy="26075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ph type="title"/>
          </p:nvPr>
        </p:nvSpPr>
        <p:spPr>
          <a:xfrm>
            <a:off x="-283779" y="178401"/>
            <a:ext cx="4603531" cy="2147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200"/>
              <a:buNone/>
            </a:pPr>
            <a:r>
              <a:rPr lang="en-US"/>
              <a:t>Rosa Parks</a:t>
            </a:r>
            <a:endParaRPr/>
          </a:p>
        </p:txBody>
      </p:sp>
      <p:sp>
        <p:nvSpPr>
          <p:cNvPr id="219" name="Google Shape;219;p38"/>
          <p:cNvSpPr txBox="1"/>
          <p:nvPr>
            <p:ph idx="1" type="body"/>
          </p:nvPr>
        </p:nvSpPr>
        <p:spPr>
          <a:xfrm>
            <a:off x="-108106" y="1658845"/>
            <a:ext cx="4544974" cy="34164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US" sz="1050"/>
              <a:t>Parks became a NAACP activist in 1943, participating in several high profile civil rights campaigns.</a:t>
            </a:r>
            <a:endParaRPr/>
          </a:p>
          <a:p>
            <a:pPr indent="-381000" lvl="0" marL="457200" rtl="0" algn="l">
              <a:lnSpc>
                <a:spcPct val="115000"/>
              </a:lnSpc>
              <a:spcBef>
                <a:spcPts val="0"/>
              </a:spcBef>
              <a:spcAft>
                <a:spcPts val="0"/>
              </a:spcAft>
              <a:buSzPts val="2400"/>
              <a:buChar char="●"/>
            </a:pPr>
            <a:r>
              <a:rPr lang="en-US" sz="1050"/>
              <a:t>On December 1, 1955, in Montegormy, Alabama Parks rejected the bus driver order to vacate a row of four seats in the  “colored” section in favor of a White passenger, once the "White" section was filled</a:t>
            </a:r>
            <a:endParaRPr/>
          </a:p>
          <a:p>
            <a:pPr indent="-381000" lvl="0" marL="457200" rtl="0" algn="l">
              <a:lnSpc>
                <a:spcPct val="115000"/>
              </a:lnSpc>
              <a:spcBef>
                <a:spcPts val="0"/>
              </a:spcBef>
              <a:spcAft>
                <a:spcPts val="0"/>
              </a:spcAft>
              <a:buSzPts val="2400"/>
              <a:buChar char="●"/>
            </a:pPr>
            <a:r>
              <a:rPr lang="en-US" sz="1050"/>
              <a:t>Attended CPUSA meetings with her husband.</a:t>
            </a:r>
            <a:endParaRPr sz="1200"/>
          </a:p>
        </p:txBody>
      </p:sp>
      <p:pic>
        <p:nvPicPr>
          <p:cNvPr id="220" name="Google Shape;220;p38"/>
          <p:cNvPicPr preferRelativeResize="0"/>
          <p:nvPr/>
        </p:nvPicPr>
        <p:blipFill rotWithShape="1">
          <a:blip r:embed="rId3">
            <a:alphaModFix/>
          </a:blip>
          <a:srcRect b="0" l="0" r="0" t="0"/>
          <a:stretch/>
        </p:blipFill>
        <p:spPr>
          <a:xfrm>
            <a:off x="5748940" y="1251951"/>
            <a:ext cx="2156520" cy="260750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0" y="233500"/>
            <a:ext cx="4414500" cy="214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W.E.B. Dubois</a:t>
            </a:r>
            <a:endParaRPr/>
          </a:p>
        </p:txBody>
      </p:sp>
      <p:sp>
        <p:nvSpPr>
          <p:cNvPr id="226" name="Google Shape;226;p39"/>
          <p:cNvSpPr txBox="1"/>
          <p:nvPr>
            <p:ph idx="1" type="body"/>
          </p:nvPr>
        </p:nvSpPr>
        <p:spPr>
          <a:xfrm>
            <a:off x="6240000" y="1152475"/>
            <a:ext cx="259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27" name="Google Shape;227;p39"/>
          <p:cNvPicPr preferRelativeResize="0"/>
          <p:nvPr/>
        </p:nvPicPr>
        <p:blipFill>
          <a:blip r:embed="rId3">
            <a:alphaModFix/>
          </a:blip>
          <a:stretch>
            <a:fillRect/>
          </a:stretch>
        </p:blipFill>
        <p:spPr>
          <a:xfrm>
            <a:off x="5301550" y="906300"/>
            <a:ext cx="2949720" cy="2458100"/>
          </a:xfrm>
          <a:prstGeom prst="rect">
            <a:avLst/>
          </a:prstGeom>
          <a:noFill/>
          <a:ln>
            <a:noFill/>
          </a:ln>
        </p:spPr>
      </p:pic>
      <p:sp>
        <p:nvSpPr>
          <p:cNvPr id="228" name="Google Shape;228;p39"/>
          <p:cNvSpPr txBox="1"/>
          <p:nvPr/>
        </p:nvSpPr>
        <p:spPr>
          <a:xfrm>
            <a:off x="392300" y="1237000"/>
            <a:ext cx="37137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first African American in history to receive a Ph.D from Harvard University.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Founded the NAACP</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Joined the Communist Party in 1961 at the age of 93. Gus Hall processed and accepted his application.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At the same time, he </a:t>
            </a:r>
            <a:r>
              <a:rPr lang="en-US">
                <a:solidFill>
                  <a:schemeClr val="lt1"/>
                </a:solidFill>
                <a:latin typeface="Georgia"/>
                <a:ea typeface="Georgia"/>
                <a:cs typeface="Georgia"/>
                <a:sym typeface="Georgia"/>
              </a:rPr>
              <a:t>became a citizen of Ghana honored by socialist leader Kwame Nkrumah.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He would live out the rest of his life in Ghana until his death in 1963.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Dr. Martin Luther King Jr. Attended one of his speeches in 1958.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Awarded the Lenin Peace Prize in 1959. </a:t>
            </a:r>
            <a:endParaRPr>
              <a:solidFill>
                <a:schemeClr val="lt1"/>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idx="1" type="body"/>
          </p:nvPr>
        </p:nvSpPr>
        <p:spPr>
          <a:xfrm>
            <a:off x="1572600" y="2628000"/>
            <a:ext cx="5998800" cy="1595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400"/>
              <a:buNone/>
            </a:pPr>
            <a:r>
              <a:rPr lang="en-US">
                <a:solidFill>
                  <a:srgbClr val="E4E5B8"/>
                </a:solidFill>
              </a:rPr>
              <a:t>Discussion</a:t>
            </a:r>
            <a:endParaRPr>
              <a:solidFill>
                <a:srgbClr val="E4E5B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ph type="title"/>
          </p:nvPr>
        </p:nvSpPr>
        <p:spPr>
          <a:xfrm>
            <a:off x="311700" y="1512000"/>
            <a:ext cx="7267200" cy="3151200"/>
          </a:xfrm>
          <a:prstGeom prst="rect">
            <a:avLst/>
          </a:prstGeom>
        </p:spPr>
        <p:txBody>
          <a:bodyPr anchorCtr="0" anchor="ctr" bIns="91425" lIns="91425" spcFirstLastPara="1" rIns="91425" wrap="square" tIns="91425">
            <a:normAutofit/>
          </a:bodyPr>
          <a:lstStyle/>
          <a:p>
            <a:pPr indent="-317500" lvl="0" marL="457200" rtl="0" algn="ctr">
              <a:spcBef>
                <a:spcPts val="0"/>
              </a:spcBef>
              <a:spcAft>
                <a:spcPts val="0"/>
              </a:spcAft>
              <a:buSzPts val="1400"/>
              <a:buChar char="-"/>
            </a:pPr>
            <a:r>
              <a:rPr lang="en-US"/>
              <a:t>During this period, came the emergence of what’s called the New Left. </a:t>
            </a:r>
            <a:endParaRPr/>
          </a:p>
          <a:p>
            <a:pPr indent="-317500" lvl="0" marL="457200" rtl="0" algn="ctr">
              <a:spcBef>
                <a:spcPts val="0"/>
              </a:spcBef>
              <a:spcAft>
                <a:spcPts val="0"/>
              </a:spcAft>
              <a:buSzPts val="1400"/>
              <a:buChar char="-"/>
            </a:pPr>
            <a:r>
              <a:rPr lang="en-US"/>
              <a:t>With the start of the War in Vietnam along with the ongoing Civil Rights Movement, we saw the return of the Communist Party from its underground period during the McCarthy Period. </a:t>
            </a:r>
            <a:endParaRPr/>
          </a:p>
        </p:txBody>
      </p:sp>
      <p:sp>
        <p:nvSpPr>
          <p:cNvPr id="239" name="Google Shape;239;p41"/>
          <p:cNvSpPr txBox="1"/>
          <p:nvPr/>
        </p:nvSpPr>
        <p:spPr>
          <a:xfrm>
            <a:off x="1024650" y="92750"/>
            <a:ext cx="7106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Georgia"/>
                <a:ea typeface="Georgia"/>
                <a:cs typeface="Georgia"/>
                <a:sym typeface="Georgia"/>
              </a:rPr>
              <a:t>Civil Rights Era (1956-1973) </a:t>
            </a:r>
            <a:endParaRPr sz="2100">
              <a:solidFill>
                <a:schemeClr val="lt1"/>
              </a:solidFill>
              <a:latin typeface="Georgia"/>
              <a:ea typeface="Georgia"/>
              <a:cs typeface="Georgia"/>
              <a:sym typeface="Georgi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ph type="title"/>
          </p:nvPr>
        </p:nvSpPr>
        <p:spPr>
          <a:xfrm>
            <a:off x="-283779" y="178401"/>
            <a:ext cx="4603500" cy="2147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4200"/>
              <a:buNone/>
            </a:pPr>
            <a:r>
              <a:rPr lang="en-US"/>
              <a:t>Henry Winston -</a:t>
            </a:r>
            <a:endParaRPr/>
          </a:p>
          <a:p>
            <a:pPr indent="0" lvl="0" marL="0" rtl="0" algn="ctr">
              <a:lnSpc>
                <a:spcPct val="100000"/>
              </a:lnSpc>
              <a:spcBef>
                <a:spcPts val="0"/>
              </a:spcBef>
              <a:spcAft>
                <a:spcPts val="0"/>
              </a:spcAft>
              <a:buSzPts val="4200"/>
              <a:buNone/>
            </a:pPr>
            <a:r>
              <a:t/>
            </a:r>
            <a:endParaRPr/>
          </a:p>
        </p:txBody>
      </p:sp>
      <p:sp>
        <p:nvSpPr>
          <p:cNvPr id="245" name="Google Shape;245;p42"/>
          <p:cNvSpPr txBox="1"/>
          <p:nvPr>
            <p:ph idx="1" type="body"/>
          </p:nvPr>
        </p:nvSpPr>
        <p:spPr>
          <a:xfrm>
            <a:off x="26994" y="943995"/>
            <a:ext cx="4545000" cy="1381500"/>
          </a:xfrm>
          <a:prstGeom prst="rect">
            <a:avLst/>
          </a:prstGeom>
          <a:noFill/>
          <a:ln>
            <a:noFill/>
          </a:ln>
        </p:spPr>
        <p:txBody>
          <a:bodyPr anchorCtr="0" anchor="t" bIns="91425" lIns="91425" spcFirstLastPara="1" rIns="91425" wrap="square" tIns="91425">
            <a:normAutofit fontScale="85000" lnSpcReduction="20000"/>
          </a:bodyPr>
          <a:lstStyle/>
          <a:p>
            <a:pPr indent="-293370" lvl="0" marL="457200" rtl="0" algn="l">
              <a:lnSpc>
                <a:spcPct val="115000"/>
              </a:lnSpc>
              <a:spcBef>
                <a:spcPts val="0"/>
              </a:spcBef>
              <a:spcAft>
                <a:spcPts val="0"/>
              </a:spcAft>
              <a:buSzPct val="100000"/>
              <a:buChar char="●"/>
            </a:pPr>
            <a:r>
              <a:rPr lang="en-US" sz="1200"/>
              <a:t>Joined LYC at the age of 19</a:t>
            </a:r>
            <a:endParaRPr/>
          </a:p>
          <a:p>
            <a:pPr indent="-293370" lvl="0" marL="457200" rtl="0" algn="l">
              <a:lnSpc>
                <a:spcPct val="115000"/>
              </a:lnSpc>
              <a:spcBef>
                <a:spcPts val="0"/>
              </a:spcBef>
              <a:spcAft>
                <a:spcPts val="0"/>
              </a:spcAft>
              <a:buSzPct val="100000"/>
              <a:buChar char="●"/>
            </a:pPr>
            <a:r>
              <a:rPr lang="en-US" sz="1200"/>
              <a:t>World war II veteran</a:t>
            </a:r>
            <a:endParaRPr sz="1200"/>
          </a:p>
          <a:p>
            <a:pPr indent="-293370" lvl="0" marL="457200" rtl="0" algn="l">
              <a:lnSpc>
                <a:spcPct val="115000"/>
              </a:lnSpc>
              <a:spcBef>
                <a:spcPts val="0"/>
              </a:spcBef>
              <a:spcAft>
                <a:spcPts val="0"/>
              </a:spcAft>
              <a:buSzPct val="100000"/>
              <a:buChar char="●"/>
            </a:pPr>
            <a:r>
              <a:rPr lang="en-US" sz="1200"/>
              <a:t>Arrested under the Smith Act. Went blind during his period of incarceration. </a:t>
            </a:r>
            <a:endParaRPr sz="1200"/>
          </a:p>
          <a:p>
            <a:pPr indent="-293370" lvl="0" marL="457200" rtl="0" algn="l">
              <a:lnSpc>
                <a:spcPct val="115000"/>
              </a:lnSpc>
              <a:spcBef>
                <a:spcPts val="0"/>
              </a:spcBef>
              <a:spcAft>
                <a:spcPts val="0"/>
              </a:spcAft>
              <a:buSzPct val="100000"/>
              <a:buChar char="●"/>
            </a:pPr>
            <a:r>
              <a:rPr lang="en-US" sz="1200"/>
              <a:t>National Chair of the CPUSA from 1966 - 1986</a:t>
            </a:r>
            <a:endParaRPr sz="1200"/>
          </a:p>
          <a:p>
            <a:pPr indent="-293370" lvl="0" marL="457200" rtl="0" algn="l">
              <a:lnSpc>
                <a:spcPct val="115000"/>
              </a:lnSpc>
              <a:spcBef>
                <a:spcPts val="0"/>
              </a:spcBef>
              <a:spcAft>
                <a:spcPts val="0"/>
              </a:spcAft>
              <a:buSzPct val="100000"/>
              <a:buChar char="●"/>
            </a:pPr>
            <a:r>
              <a:rPr lang="en-US" sz="1200"/>
              <a:t>Wrote  </a:t>
            </a:r>
            <a:r>
              <a:rPr i="1" lang="en-US" sz="1200"/>
              <a:t>Strategy for a Black Agenda</a:t>
            </a:r>
            <a:r>
              <a:rPr lang="en-US" sz="1200"/>
              <a:t>. and </a:t>
            </a:r>
            <a:r>
              <a:rPr i="1" lang="en-US" sz="1200"/>
              <a:t>Class, Race, Black Liberation</a:t>
            </a:r>
            <a:endParaRPr i="1" sz="1200"/>
          </a:p>
          <a:p>
            <a:pPr indent="-293370" lvl="0" marL="457200" rtl="0" algn="l">
              <a:lnSpc>
                <a:spcPct val="115000"/>
              </a:lnSpc>
              <a:spcBef>
                <a:spcPts val="0"/>
              </a:spcBef>
              <a:spcAft>
                <a:spcPts val="0"/>
              </a:spcAft>
              <a:buSzPct val="100000"/>
              <a:buChar char="●"/>
            </a:pPr>
            <a:r>
              <a:rPr lang="en-US" sz="1200"/>
              <a:t>Winston died in 1986 in the Soviet Union</a:t>
            </a:r>
            <a:endParaRPr sz="1200"/>
          </a:p>
        </p:txBody>
      </p:sp>
      <p:pic>
        <p:nvPicPr>
          <p:cNvPr id="246" name="Google Shape;246;p42"/>
          <p:cNvPicPr preferRelativeResize="0"/>
          <p:nvPr/>
        </p:nvPicPr>
        <p:blipFill rotWithShape="1">
          <a:blip r:embed="rId3">
            <a:alphaModFix/>
          </a:blip>
          <a:srcRect b="0" l="0" r="0" t="0"/>
          <a:stretch/>
        </p:blipFill>
        <p:spPr>
          <a:xfrm>
            <a:off x="5748940" y="1491756"/>
            <a:ext cx="2156520" cy="2127893"/>
          </a:xfrm>
          <a:prstGeom prst="rect">
            <a:avLst/>
          </a:prstGeom>
          <a:noFill/>
          <a:ln>
            <a:noFill/>
          </a:ln>
        </p:spPr>
      </p:pic>
      <p:sp>
        <p:nvSpPr>
          <p:cNvPr id="247" name="Google Shape;247;p42"/>
          <p:cNvSpPr txBox="1"/>
          <p:nvPr>
            <p:ph idx="1" type="body"/>
          </p:nvPr>
        </p:nvSpPr>
        <p:spPr>
          <a:xfrm>
            <a:off x="72369" y="2238145"/>
            <a:ext cx="4545000" cy="1381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SzPts val="440"/>
              <a:buNone/>
            </a:pPr>
            <a:r>
              <a:rPr i="1" lang="en-US" sz="780"/>
              <a:t>The giant industrial monopolies, the big banks and insurance companies, the financiers and landowners, all spawn racism and use it as one of their chief class weapons to maintain and defend their regime of exploitation and oppression, of enmity among peoples, of imperialist wars of aggression.</a:t>
            </a:r>
            <a:endParaRPr i="1" sz="780"/>
          </a:p>
          <a:p>
            <a:pPr indent="0" lvl="0" marL="0" rtl="0" algn="l">
              <a:spcBef>
                <a:spcPts val="1200"/>
              </a:spcBef>
              <a:spcAft>
                <a:spcPts val="0"/>
              </a:spcAft>
              <a:buSzPts val="440"/>
              <a:buNone/>
            </a:pPr>
            <a:r>
              <a:rPr i="1" lang="en-US" sz="780"/>
              <a:t>It follows that all democratic and antimonopoly forces, with the working class and Black liberation movement in the van, can effectively defend the interests of the vast majority of people only when they actively further the struggle against racism. This is an essential precondition for the development of a fighting alliance which will unite all democratic and antimonopoly [anticapitalist] forces in the country.</a:t>
            </a:r>
            <a:endParaRPr i="1" sz="780"/>
          </a:p>
          <a:p>
            <a:pPr indent="0" lvl="0" marL="0" rtl="0" algn="l">
              <a:lnSpc>
                <a:spcPct val="115000"/>
              </a:lnSpc>
              <a:spcBef>
                <a:spcPts val="1200"/>
              </a:spcBef>
              <a:spcAft>
                <a:spcPts val="0"/>
              </a:spcAft>
              <a:buSzPts val="440"/>
              <a:buNone/>
            </a:pPr>
            <a:r>
              <a:rPr i="1" lang="en-US" sz="780"/>
              <a:t>Marx wrote long ago that “labor in a white skin can never be free so long as labor in the black skin is branded.” This profound observation points up the fact that racism is the consciously employed weapon of the white imperialist oppressors, who use it to create division in the ranks of the working class. And Marx correctly suggests that white workers must take the lead in the struggle against racism. This is the path which can lead to unity of Black and white workers in struggle, which can achieve Black equality and a real improvement in the conditions of all workers.</a:t>
            </a:r>
            <a:endParaRPr i="1" sz="78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ctrTitle"/>
          </p:nvPr>
        </p:nvSpPr>
        <p:spPr>
          <a:xfrm>
            <a:off x="311708" y="135590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650"/>
              <a:buNone/>
            </a:pPr>
            <a:r>
              <a:rPr lang="en-US">
                <a:solidFill>
                  <a:srgbClr val="E4E5B8"/>
                </a:solidFill>
              </a:rPr>
              <a:t>Black Communists of the 20th Century </a:t>
            </a:r>
            <a:endParaRPr>
              <a:solidFill>
                <a:srgbClr val="E4E5B8"/>
              </a:solidFill>
            </a:endParaRPr>
          </a:p>
        </p:txBody>
      </p:sp>
      <p:sp>
        <p:nvSpPr>
          <p:cNvPr id="126" name="Google Shape;126;p25"/>
          <p:cNvSpPr txBox="1"/>
          <p:nvPr>
            <p:ph idx="1" type="subTitle"/>
          </p:nvPr>
        </p:nvSpPr>
        <p:spPr>
          <a:xfrm>
            <a:off x="374300" y="350182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US">
                <a:solidFill>
                  <a:srgbClr val="E4E5B8"/>
                </a:solidFill>
              </a:rPr>
              <a:t>PSMLS 02/28/23 - 03/01/23 </a:t>
            </a:r>
            <a:endParaRPr>
              <a:solidFill>
                <a:srgbClr val="E4E5B8"/>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3"/>
          <p:cNvSpPr txBox="1"/>
          <p:nvPr>
            <p:ph type="title"/>
          </p:nvPr>
        </p:nvSpPr>
        <p:spPr>
          <a:xfrm>
            <a:off x="0" y="62875"/>
            <a:ext cx="4288200" cy="214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Paul Robeson</a:t>
            </a:r>
            <a:endParaRPr/>
          </a:p>
        </p:txBody>
      </p:sp>
      <p:sp>
        <p:nvSpPr>
          <p:cNvPr id="253" name="Google Shape;253;p43"/>
          <p:cNvSpPr txBox="1"/>
          <p:nvPr>
            <p:ph idx="1" type="body"/>
          </p:nvPr>
        </p:nvSpPr>
        <p:spPr>
          <a:xfrm>
            <a:off x="6240000" y="1152475"/>
            <a:ext cx="259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54" name="Google Shape;254;p43"/>
          <p:cNvPicPr preferRelativeResize="0"/>
          <p:nvPr/>
        </p:nvPicPr>
        <p:blipFill>
          <a:blip r:embed="rId3">
            <a:alphaModFix/>
          </a:blip>
          <a:stretch>
            <a:fillRect/>
          </a:stretch>
        </p:blipFill>
        <p:spPr>
          <a:xfrm>
            <a:off x="6506387" y="1318500"/>
            <a:ext cx="2059530" cy="2628725"/>
          </a:xfrm>
          <a:prstGeom prst="rect">
            <a:avLst/>
          </a:prstGeom>
          <a:noFill/>
          <a:ln>
            <a:noFill/>
          </a:ln>
        </p:spPr>
      </p:pic>
      <p:sp>
        <p:nvSpPr>
          <p:cNvPr id="255" name="Google Shape;255;p43"/>
          <p:cNvSpPr txBox="1"/>
          <p:nvPr/>
        </p:nvSpPr>
        <p:spPr>
          <a:xfrm>
            <a:off x="352150" y="1036275"/>
            <a:ext cx="43662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 former Football player and Lawyer who graduated from Columbia Law School, he became a Communist activist by the 1930’s.</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He led the We Charge Genocide campaign in 1951 alongisde W.E.B. Dubois and William L Patterson.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He visited the Soviet Union in the 1930’s where he claimed “this is the first time I felt fully human.”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His passport was taken from him as a result of his political activities.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His right to travel was restored by 1958. </a:t>
            </a:r>
            <a:endParaRPr>
              <a:solidFill>
                <a:schemeClr val="lt1"/>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4"/>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262" name="Google Shape;262;p44"/>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63" name="Google Shape;263;p44"/>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rtl="0" algn="l">
              <a:lnSpc>
                <a:spcPct val="1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What is your name, pronouns and state (or country/territory)?</a:t>
            </a:r>
            <a:endParaRPr sz="250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Where do you work? Is it unionized?</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How did you find out about the People’s School?</a:t>
            </a:r>
            <a:endParaRPr sz="2500">
              <a:solidFill>
                <a:srgbClr val="E4E5B8"/>
              </a:solidFill>
              <a:latin typeface="Georgia"/>
              <a:ea typeface="Georgia"/>
              <a:cs typeface="Georgia"/>
              <a:sym typeface="Georgia"/>
            </a:endParaRPr>
          </a:p>
          <a:p>
            <a:pPr indent="-387350" lvl="0" marL="457200" rtl="0" algn="l">
              <a:lnSpc>
                <a:spcPct val="2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What do you think about tonight's class?</a:t>
            </a:r>
            <a:endParaRPr sz="2500">
              <a:solidFill>
                <a:srgbClr val="E4E5B8"/>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5"/>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5"/>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70" name="Google Shape;270;p45"/>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71" name="Google Shape;271;p45"/>
          <p:cNvSpPr txBox="1"/>
          <p:nvPr/>
        </p:nvSpPr>
        <p:spPr>
          <a:xfrm>
            <a:off x="523800" y="1150750"/>
            <a:ext cx="8096400" cy="4032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2500">
                <a:solidFill>
                  <a:srgbClr val="E4E5B8"/>
                </a:solidFill>
                <a:latin typeface="Georgia"/>
                <a:ea typeface="Georgia"/>
                <a:cs typeface="Georgia"/>
                <a:sym typeface="Georgia"/>
              </a:rPr>
              <a:t>We are in need of volunteers for the staff of the People’s School! Here’s a few roles we need filled:</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People to help manage posting on our social media and podcast platforms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Video Editors, Audio Editors, Graphic Designers, Artists, Narrators</a:t>
            </a:r>
            <a:endParaRPr sz="2500">
              <a:solidFill>
                <a:srgbClr val="E4E5B8"/>
              </a:solidFill>
              <a:latin typeface="Georgia"/>
              <a:ea typeface="Georgia"/>
              <a:cs typeface="Georgia"/>
              <a:sym typeface="Georgia"/>
            </a:endParaRPr>
          </a:p>
          <a:p>
            <a:pPr indent="-387350" lvl="0" marL="457200" rtl="0" algn="l">
              <a:lnSpc>
                <a:spcPct val="100000"/>
              </a:lnSpc>
              <a:spcBef>
                <a:spcPts val="0"/>
              </a:spcBef>
              <a:spcAft>
                <a:spcPts val="0"/>
              </a:spcAft>
              <a:buClr>
                <a:srgbClr val="E4E5B8"/>
              </a:buClr>
              <a:buSzPts val="2500"/>
              <a:buFont typeface="Georgia"/>
              <a:buChar char="●"/>
            </a:pPr>
            <a:r>
              <a:rPr lang="en-US" sz="2500">
                <a:solidFill>
                  <a:srgbClr val="E4E5B8"/>
                </a:solidFill>
                <a:latin typeface="Georgia"/>
                <a:ea typeface="Georgia"/>
                <a:cs typeface="Georgia"/>
                <a:sym typeface="Georgia"/>
              </a:rPr>
              <a:t>Facilitators, Web Controls, Moderators</a:t>
            </a:r>
            <a:endParaRPr sz="2500">
              <a:solidFill>
                <a:srgbClr val="E4E5B8"/>
              </a:solidFill>
              <a:latin typeface="Georgia"/>
              <a:ea typeface="Georgia"/>
              <a:cs typeface="Georgia"/>
              <a:sym typeface="Georgia"/>
            </a:endParaRPr>
          </a:p>
          <a:p>
            <a:pPr indent="0" lvl="0" marL="0" rtl="0" algn="l">
              <a:lnSpc>
                <a:spcPct val="100000"/>
              </a:lnSpc>
              <a:spcBef>
                <a:spcPts val="0"/>
              </a:spcBef>
              <a:spcAft>
                <a:spcPts val="0"/>
              </a:spcAft>
              <a:buNone/>
            </a:pPr>
            <a:r>
              <a:rPr lang="en-US" sz="2500">
                <a:solidFill>
                  <a:srgbClr val="E4E5B8"/>
                </a:solidFill>
                <a:latin typeface="Georgia"/>
                <a:ea typeface="Georgia"/>
                <a:cs typeface="Georgia"/>
                <a:sym typeface="Georgia"/>
              </a:rPr>
              <a:t>Email </a:t>
            </a:r>
            <a:r>
              <a:rPr lang="en-US" sz="2500" u="sng">
                <a:solidFill>
                  <a:schemeClr val="hlink"/>
                </a:solidFill>
                <a:latin typeface="Georgia"/>
                <a:ea typeface="Georgia"/>
                <a:cs typeface="Georgia"/>
                <a:sym typeface="Georgia"/>
                <a:hlinkClick r:id="rId4"/>
              </a:rPr>
              <a:t>info@peoplesschool.us</a:t>
            </a:r>
            <a:r>
              <a:rPr lang="en-US" sz="2500">
                <a:solidFill>
                  <a:srgbClr val="E4E5B8"/>
                </a:solidFill>
                <a:latin typeface="Georgia"/>
                <a:ea typeface="Georgia"/>
                <a:cs typeface="Georgia"/>
                <a:sym typeface="Georgia"/>
              </a:rPr>
              <a:t> if you’re interested and try to attend our next staff meeting on March 2nd if possible.</a:t>
            </a:r>
            <a:endParaRPr sz="2500">
              <a:solidFill>
                <a:srgbClr val="E4E5B8"/>
              </a:solidFill>
              <a:latin typeface="Georgia"/>
              <a:ea typeface="Georgia"/>
              <a:cs typeface="Georgia"/>
              <a:sym typeface="Georg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6"/>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6"/>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spcBef>
                <a:spcPts val="0"/>
              </a:spcBef>
              <a:spcAft>
                <a:spcPts val="0"/>
              </a:spcAft>
              <a:buNone/>
            </a:pPr>
            <a:r>
              <a:rPr lang="en-US"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278" name="Google Shape;278;p46"/>
          <p:cNvPicPr preferRelativeResize="0"/>
          <p:nvPr/>
        </p:nvPicPr>
        <p:blipFill>
          <a:blip r:embed="rId3">
            <a:alphaModFix/>
          </a:blip>
          <a:stretch>
            <a:fillRect/>
          </a:stretch>
        </p:blipFill>
        <p:spPr>
          <a:xfrm>
            <a:off x="406550" y="112500"/>
            <a:ext cx="876299" cy="876299"/>
          </a:xfrm>
          <a:prstGeom prst="rect">
            <a:avLst/>
          </a:prstGeom>
          <a:noFill/>
          <a:ln>
            <a:noFill/>
          </a:ln>
        </p:spPr>
      </p:pic>
      <p:pic>
        <p:nvPicPr>
          <p:cNvPr id="279" name="Google Shape;279;p46"/>
          <p:cNvPicPr preferRelativeResize="0"/>
          <p:nvPr/>
        </p:nvPicPr>
        <p:blipFill>
          <a:blip r:embed="rId4">
            <a:alphaModFix/>
          </a:blip>
          <a:stretch>
            <a:fillRect/>
          </a:stretch>
        </p:blipFill>
        <p:spPr>
          <a:xfrm>
            <a:off x="6813150" y="1754643"/>
            <a:ext cx="1873424" cy="2819758"/>
          </a:xfrm>
          <a:prstGeom prst="rect">
            <a:avLst/>
          </a:prstGeom>
          <a:noFill/>
          <a:ln>
            <a:noFill/>
          </a:ln>
        </p:spPr>
      </p:pic>
      <p:sp>
        <p:nvSpPr>
          <p:cNvPr id="280" name="Google Shape;280;p46"/>
          <p:cNvSpPr txBox="1"/>
          <p:nvPr>
            <p:ph type="title"/>
          </p:nvPr>
        </p:nvSpPr>
        <p:spPr>
          <a:xfrm>
            <a:off x="898350" y="1141625"/>
            <a:ext cx="7249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US">
                <a:solidFill>
                  <a:srgbClr val="E4E5B8"/>
                </a:solidFill>
                <a:latin typeface="Georgia"/>
                <a:ea typeface="Georgia"/>
                <a:cs typeface="Georgia"/>
                <a:sym typeface="Georgia"/>
              </a:rPr>
              <a:t>Latest Releases</a:t>
            </a:r>
            <a:endParaRPr>
              <a:solidFill>
                <a:srgbClr val="E4E5B8"/>
              </a:solidFill>
              <a:latin typeface="Georgia"/>
              <a:ea typeface="Georgia"/>
              <a:cs typeface="Georgia"/>
              <a:sym typeface="Georgia"/>
            </a:endParaRPr>
          </a:p>
        </p:txBody>
      </p:sp>
      <p:pic>
        <p:nvPicPr>
          <p:cNvPr id="281" name="Google Shape;281;p46"/>
          <p:cNvPicPr preferRelativeResize="0"/>
          <p:nvPr/>
        </p:nvPicPr>
        <p:blipFill>
          <a:blip r:embed="rId5">
            <a:alphaModFix/>
          </a:blip>
          <a:stretch>
            <a:fillRect/>
          </a:stretch>
        </p:blipFill>
        <p:spPr>
          <a:xfrm>
            <a:off x="4693375" y="1754650"/>
            <a:ext cx="1873425" cy="2823512"/>
          </a:xfrm>
          <a:prstGeom prst="rect">
            <a:avLst/>
          </a:prstGeom>
          <a:noFill/>
          <a:ln>
            <a:noFill/>
          </a:ln>
        </p:spPr>
      </p:pic>
      <p:pic>
        <p:nvPicPr>
          <p:cNvPr id="282" name="Google Shape;282;p46"/>
          <p:cNvPicPr preferRelativeResize="0"/>
          <p:nvPr/>
        </p:nvPicPr>
        <p:blipFill>
          <a:blip r:embed="rId6">
            <a:alphaModFix/>
          </a:blip>
          <a:stretch>
            <a:fillRect/>
          </a:stretch>
        </p:blipFill>
        <p:spPr>
          <a:xfrm>
            <a:off x="2573600" y="1754638"/>
            <a:ext cx="1873425" cy="2810138"/>
          </a:xfrm>
          <a:prstGeom prst="rect">
            <a:avLst/>
          </a:prstGeom>
          <a:noFill/>
          <a:ln>
            <a:noFill/>
          </a:ln>
        </p:spPr>
      </p:pic>
      <p:pic>
        <p:nvPicPr>
          <p:cNvPr id="283" name="Google Shape;283;p46"/>
          <p:cNvPicPr preferRelativeResize="0"/>
          <p:nvPr/>
        </p:nvPicPr>
        <p:blipFill>
          <a:blip r:embed="rId7">
            <a:alphaModFix/>
          </a:blip>
          <a:stretch>
            <a:fillRect/>
          </a:stretch>
        </p:blipFill>
        <p:spPr>
          <a:xfrm>
            <a:off x="453825" y="1754638"/>
            <a:ext cx="1873425" cy="28101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7"/>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7"/>
          <p:cNvSpPr txBox="1"/>
          <p:nvPr>
            <p:ph type="title"/>
          </p:nvPr>
        </p:nvSpPr>
        <p:spPr>
          <a:xfrm>
            <a:off x="1658025" y="264300"/>
            <a:ext cx="7249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US">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290" name="Google Shape;290;p47"/>
          <p:cNvPicPr preferRelativeResize="0"/>
          <p:nvPr/>
        </p:nvPicPr>
        <p:blipFill>
          <a:blip r:embed="rId3">
            <a:alphaModFix/>
          </a:blip>
          <a:stretch>
            <a:fillRect/>
          </a:stretch>
        </p:blipFill>
        <p:spPr>
          <a:xfrm>
            <a:off x="406550" y="112500"/>
            <a:ext cx="876299" cy="876299"/>
          </a:xfrm>
          <a:prstGeom prst="rect">
            <a:avLst/>
          </a:prstGeom>
          <a:noFill/>
          <a:ln>
            <a:noFill/>
          </a:ln>
        </p:spPr>
      </p:pic>
      <p:sp>
        <p:nvSpPr>
          <p:cNvPr id="291" name="Google Shape;291;p47"/>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US" sz="1950">
                <a:solidFill>
                  <a:srgbClr val="E4E5B8"/>
                </a:solidFill>
                <a:latin typeface="Georgia"/>
                <a:ea typeface="Georgia"/>
                <a:cs typeface="Georgia"/>
                <a:sym typeface="Georgia"/>
              </a:rPr>
              <a:t>Last year we were attacked and sabotaged by wreckers</a:t>
            </a:r>
            <a:r>
              <a:rPr lang="en-US" sz="1950">
                <a:solidFill>
                  <a:srgbClr val="E4E5B8"/>
                </a:solidFill>
                <a:latin typeface="Georgia"/>
                <a:ea typeface="Georgia"/>
                <a:cs typeface="Georgia"/>
                <a:sym typeface="Georgia"/>
              </a:rPr>
              <a:t> that tried to </a:t>
            </a:r>
            <a:r>
              <a:rPr b="1" lang="en-US" sz="1950">
                <a:solidFill>
                  <a:srgbClr val="E4E5B8"/>
                </a:solidFill>
                <a:latin typeface="Georgia"/>
                <a:ea typeface="Georgia"/>
                <a:cs typeface="Georgia"/>
                <a:sym typeface="Georgia"/>
              </a:rPr>
              <a:t>steal the PSMLS</a:t>
            </a:r>
            <a:r>
              <a:rPr lang="en-US" sz="1950">
                <a:solidFill>
                  <a:srgbClr val="E4E5B8"/>
                </a:solidFill>
                <a:latin typeface="Georgia"/>
                <a:ea typeface="Georgia"/>
                <a:cs typeface="Georgia"/>
                <a:sym typeface="Georgia"/>
              </a:rPr>
              <a:t> and </a:t>
            </a:r>
            <a:r>
              <a:rPr b="1" lang="en-US" sz="1950">
                <a:solidFill>
                  <a:srgbClr val="E4E5B8"/>
                </a:solidFill>
                <a:latin typeface="Georgia"/>
                <a:ea typeface="Georgia"/>
                <a:cs typeface="Georgia"/>
                <a:sym typeface="Georgia"/>
              </a:rPr>
              <a:t>destroy the PCUSA</a:t>
            </a:r>
            <a:r>
              <a:rPr lang="en-US"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b="1" lang="en-US" sz="1950">
                <a:solidFill>
                  <a:srgbClr val="E4E5B8"/>
                </a:solidFill>
                <a:latin typeface="Georgia"/>
                <a:ea typeface="Georgia"/>
                <a:cs typeface="Georgia"/>
                <a:sym typeface="Georgia"/>
              </a:rPr>
              <a:t>They failed</a:t>
            </a:r>
            <a:r>
              <a:rPr lang="en-US" sz="1950">
                <a:solidFill>
                  <a:srgbClr val="E4E5B8"/>
                </a:solidFill>
                <a:latin typeface="Georgia"/>
                <a:ea typeface="Georgia"/>
                <a:cs typeface="Georgia"/>
                <a:sym typeface="Georgia"/>
              </a:rPr>
              <a:t>, but they </a:t>
            </a:r>
            <a:r>
              <a:rPr b="1" lang="en-US" sz="1950">
                <a:solidFill>
                  <a:srgbClr val="E4E5B8"/>
                </a:solidFill>
                <a:latin typeface="Georgia"/>
                <a:ea typeface="Georgia"/>
                <a:cs typeface="Georgia"/>
                <a:sym typeface="Georgia"/>
              </a:rPr>
              <a:t>will be held accountable</a:t>
            </a:r>
            <a:r>
              <a:rPr lang="en-US" sz="1950">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US" sz="1950">
                <a:solidFill>
                  <a:srgbClr val="E4E5B8"/>
                </a:solidFill>
                <a:latin typeface="Georgia"/>
                <a:ea typeface="Georgia"/>
                <a:cs typeface="Georgia"/>
                <a:sym typeface="Georgia"/>
              </a:rPr>
              <a:t>To donate, go to </a:t>
            </a:r>
            <a:r>
              <a:rPr b="1" lang="en-US" sz="1950" u="sng">
                <a:solidFill>
                  <a:srgbClr val="E4E5B8"/>
                </a:solidFill>
                <a:latin typeface="Georgia"/>
                <a:ea typeface="Georgia"/>
                <a:cs typeface="Georgia"/>
                <a:sym typeface="Georgia"/>
              </a:rPr>
              <a:t>partyofcommunistsusa.net/donations/</a:t>
            </a:r>
            <a:r>
              <a:rPr lang="en-US" sz="1950">
                <a:solidFill>
                  <a:srgbClr val="E4E5B8"/>
                </a:solidFill>
                <a:latin typeface="Georgia"/>
                <a:ea typeface="Georgia"/>
                <a:cs typeface="Georgia"/>
                <a:sym typeface="Georgia"/>
              </a:rPr>
              <a:t>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t/>
            </a:r>
            <a:endParaRPr sz="1950">
              <a:solidFill>
                <a:srgbClr val="E4E5B8"/>
              </a:solidFill>
              <a:latin typeface="Georgia"/>
              <a:ea typeface="Georgia"/>
              <a:cs typeface="Georgia"/>
              <a:sym typeface="Georgia"/>
            </a:endParaRPr>
          </a:p>
          <a:p>
            <a:pPr indent="0" lvl="0" marL="457200" rtl="0" algn="l">
              <a:lnSpc>
                <a:spcPct val="100000"/>
              </a:lnSpc>
              <a:spcBef>
                <a:spcPts val="0"/>
              </a:spcBef>
              <a:spcAft>
                <a:spcPts val="0"/>
              </a:spcAft>
              <a:buNone/>
            </a:pPr>
            <a:r>
              <a:rPr lang="en-US" sz="1950">
                <a:solidFill>
                  <a:srgbClr val="E4E5B8"/>
                </a:solidFill>
                <a:latin typeface="Georgia"/>
                <a:ea typeface="Georgia"/>
                <a:cs typeface="Georgia"/>
                <a:sym typeface="Georgia"/>
              </a:rPr>
              <a:t>Put “For legal funds” in the details box and try to donate on Tuesday or Thursday so it is easier for us to sort through. It </a:t>
            </a:r>
            <a:r>
              <a:rPr lang="en-US" sz="1950" u="sng">
                <a:solidFill>
                  <a:srgbClr val="E4E5B8"/>
                </a:solidFill>
                <a:latin typeface="Georgia"/>
                <a:ea typeface="Georgia"/>
                <a:cs typeface="Georgia"/>
                <a:sym typeface="Georgia"/>
              </a:rPr>
              <a:t>will</a:t>
            </a:r>
            <a:r>
              <a:rPr lang="en-US" sz="1950">
                <a:solidFill>
                  <a:srgbClr val="E4E5B8"/>
                </a:solidFill>
                <a:latin typeface="Georgia"/>
                <a:ea typeface="Georgia"/>
                <a:cs typeface="Georgia"/>
                <a:sym typeface="Georgia"/>
              </a:rPr>
              <a:t> go to the legal fund. Anything helps!</a:t>
            </a:r>
            <a:endParaRPr sz="1950">
              <a:solidFill>
                <a:srgbClr val="E4E5B8"/>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48"/>
          <p:cNvPicPr preferRelativeResize="0"/>
          <p:nvPr/>
        </p:nvPicPr>
        <p:blipFill>
          <a:blip r:embed="rId3">
            <a:alphaModFix/>
          </a:blip>
          <a:stretch>
            <a:fillRect/>
          </a:stretch>
        </p:blipFill>
        <p:spPr>
          <a:xfrm>
            <a:off x="4182251" y="152400"/>
            <a:ext cx="779501" cy="779501"/>
          </a:xfrm>
          <a:prstGeom prst="rect">
            <a:avLst/>
          </a:prstGeom>
          <a:noFill/>
          <a:ln>
            <a:noFill/>
          </a:ln>
        </p:spPr>
      </p:pic>
      <p:sp>
        <p:nvSpPr>
          <p:cNvPr id="297" name="Google Shape;297;p48"/>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8"/>
          <p:cNvSpPr txBox="1"/>
          <p:nvPr/>
        </p:nvSpPr>
        <p:spPr>
          <a:xfrm>
            <a:off x="2548050" y="4534200"/>
            <a:ext cx="4047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a:solidFill>
                  <a:srgbClr val="E4E5B8"/>
                </a:solidFill>
                <a:latin typeface="Georgia"/>
                <a:ea typeface="Georgia"/>
                <a:cs typeface="Georgia"/>
                <a:sym typeface="Georgia"/>
              </a:rPr>
              <a:t>The House I Live In</a:t>
            </a:r>
            <a:r>
              <a:rPr i="1" lang="en-US">
                <a:solidFill>
                  <a:srgbClr val="E4E5B8"/>
                </a:solidFill>
                <a:latin typeface="Georgia"/>
                <a:ea typeface="Georgia"/>
                <a:cs typeface="Georgia"/>
                <a:sym typeface="Georgia"/>
              </a:rPr>
              <a:t> sung by Paul Robeson</a:t>
            </a:r>
            <a:endParaRPr i="1">
              <a:solidFill>
                <a:srgbClr val="E4E5B8"/>
              </a:solidFill>
              <a:latin typeface="Georgia"/>
              <a:ea typeface="Georgia"/>
              <a:cs typeface="Georgia"/>
              <a:sym typeface="Georgia"/>
            </a:endParaRPr>
          </a:p>
        </p:txBody>
      </p:sp>
      <p:pic>
        <p:nvPicPr>
          <p:cNvPr descr="This is a recording of American Communist Comrade Paul Robeson singing &quot;The House I Live In&quot;, which was used to close the 2nd Congress of the League of Young Communists USA. It was written by American Communists Comrades Abel Meeropol and Earl Robinson during World War II as an expression of their patriotism.&#10;&#10;Connect with PCUSA: https://linktr.ee/partyofcommunistsusa" id="299" name="Google Shape;299;p48" title="The House I Live In - Paul Robeson">
            <a:hlinkClick r:id="rId4"/>
          </p:cNvPr>
          <p:cNvPicPr preferRelativeResize="0"/>
          <p:nvPr/>
        </p:nvPicPr>
        <p:blipFill>
          <a:blip r:embed="rId5">
            <a:alphaModFix/>
          </a:blip>
          <a:stretch>
            <a:fillRect/>
          </a:stretch>
        </p:blipFill>
        <p:spPr>
          <a:xfrm>
            <a:off x="1645925" y="1089200"/>
            <a:ext cx="5869500" cy="344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title"/>
          </p:nvPr>
        </p:nvSpPr>
        <p:spPr>
          <a:xfrm>
            <a:off x="311700" y="1512000"/>
            <a:ext cx="7197000" cy="3151200"/>
          </a:xfrm>
          <a:prstGeom prst="rect">
            <a:avLst/>
          </a:prstGeom>
        </p:spPr>
        <p:txBody>
          <a:bodyPr anchorCtr="0" anchor="ctr" bIns="91425" lIns="91425" spcFirstLastPara="1" rIns="91425" wrap="square" tIns="91425">
            <a:normAutofit/>
          </a:bodyPr>
          <a:lstStyle/>
          <a:p>
            <a:pPr indent="-317500" lvl="0" marL="457200" rtl="0" algn="ctr">
              <a:spcBef>
                <a:spcPts val="0"/>
              </a:spcBef>
              <a:spcAft>
                <a:spcPts val="0"/>
              </a:spcAft>
              <a:buSzPts val="1400"/>
              <a:buChar char="-"/>
            </a:pPr>
            <a:r>
              <a:rPr lang="en-US"/>
              <a:t>During the initial formation of the American Communist Party in 1919 there were no black workers in the party. It consisted of predominantly whites. </a:t>
            </a:r>
            <a:endParaRPr/>
          </a:p>
          <a:p>
            <a:pPr indent="-317500" lvl="0" marL="457200" rtl="0" algn="ctr">
              <a:spcBef>
                <a:spcPts val="0"/>
              </a:spcBef>
              <a:spcAft>
                <a:spcPts val="0"/>
              </a:spcAft>
              <a:buSzPts val="1400"/>
              <a:buChar char="-"/>
            </a:pPr>
            <a:r>
              <a:rPr lang="en-US"/>
              <a:t>The Socialist Party, which the founders of the Communist Party USA split from, did not do anything on the race question either. </a:t>
            </a:r>
            <a:endParaRPr/>
          </a:p>
          <a:p>
            <a:pPr indent="-317500" lvl="0" marL="457200" rtl="0" algn="ctr">
              <a:spcBef>
                <a:spcPts val="0"/>
              </a:spcBef>
              <a:spcAft>
                <a:spcPts val="0"/>
              </a:spcAft>
              <a:buSzPts val="1400"/>
              <a:buChar char="-"/>
            </a:pPr>
            <a:r>
              <a:rPr lang="en-US"/>
              <a:t>Everything changed at the 4th Comintern Congress at which a thesis was passed which guided the Communist Party to focus on national liberation movements within their own country, most notably the struggle of African Americans and their struggles for self determination. </a:t>
            </a:r>
            <a:endParaRPr/>
          </a:p>
          <a:p>
            <a:pPr indent="-317500" lvl="0" marL="457200" rtl="0" algn="ctr">
              <a:spcBef>
                <a:spcPts val="0"/>
              </a:spcBef>
              <a:spcAft>
                <a:spcPts val="0"/>
              </a:spcAft>
              <a:buSzPts val="1400"/>
              <a:buChar char="-"/>
            </a:pPr>
            <a:r>
              <a:rPr lang="en-US">
                <a:solidFill>
                  <a:schemeClr val="accent6"/>
                </a:solidFill>
              </a:rPr>
              <a:t>S</a:t>
            </a:r>
            <a:r>
              <a:rPr lang="en-US">
                <a:solidFill>
                  <a:schemeClr val="accent6"/>
                </a:solidFill>
              </a:rPr>
              <a:t>elf determination</a:t>
            </a:r>
            <a:r>
              <a:rPr lang="en-US"/>
              <a:t> would present itself in the forms of the </a:t>
            </a:r>
            <a:r>
              <a:rPr lang="en-US"/>
              <a:t>establishment</a:t>
            </a:r>
            <a:r>
              <a:rPr lang="en-US"/>
              <a:t> of unemployment councils, the support of the creation of a Black Belt in the South, and running African American candidates in elections.</a:t>
            </a:r>
            <a:endParaRPr/>
          </a:p>
          <a:p>
            <a:pPr indent="0" lvl="0" marL="457200" rtl="0" algn="l">
              <a:spcBef>
                <a:spcPts val="0"/>
              </a:spcBef>
              <a:spcAft>
                <a:spcPts val="0"/>
              </a:spcAft>
              <a:buNone/>
            </a:pPr>
            <a:r>
              <a:t/>
            </a:r>
            <a:endParaRPr/>
          </a:p>
        </p:txBody>
      </p:sp>
      <p:sp>
        <p:nvSpPr>
          <p:cNvPr id="132" name="Google Shape;132;p26"/>
          <p:cNvSpPr txBox="1"/>
          <p:nvPr/>
        </p:nvSpPr>
        <p:spPr>
          <a:xfrm>
            <a:off x="1135050" y="213200"/>
            <a:ext cx="6745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lt1"/>
                </a:solidFill>
                <a:latin typeface="Georgia"/>
                <a:ea typeface="Georgia"/>
                <a:cs typeface="Georgia"/>
                <a:sym typeface="Georgia"/>
              </a:rPr>
              <a:t>The Age of Proletarian Revolution (1919 - 1935) </a:t>
            </a:r>
            <a:endParaRPr sz="2000">
              <a:solidFill>
                <a:schemeClr val="lt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151100" y="1120525"/>
            <a:ext cx="6725400" cy="31512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Arial"/>
              <a:buChar char="-"/>
            </a:pPr>
            <a:r>
              <a:rPr lang="en-US" sz="1500">
                <a:latin typeface="Arial"/>
                <a:ea typeface="Arial"/>
                <a:cs typeface="Arial"/>
                <a:sym typeface="Arial"/>
              </a:rPr>
              <a:t>Born in Nebraska to former slaves in 1898 , Haywood is best known for his role in formulating the “Black Belt” thesis adopted by the 1928 Comintern. According to Haywood, African-Americans in the Deep South constituted an oppressed nation according to the Bolshevik definition, and as such were entitled to self-determination.</a:t>
            </a:r>
            <a:endParaRPr sz="1500">
              <a:latin typeface="Arial"/>
              <a:ea typeface="Arial"/>
              <a:cs typeface="Arial"/>
              <a:sym typeface="Arial"/>
            </a:endParaRPr>
          </a:p>
          <a:p>
            <a:pPr indent="0" lvl="0" marL="0" rtl="0" algn="l">
              <a:spcBef>
                <a:spcPts val="0"/>
              </a:spcBef>
              <a:spcAft>
                <a:spcPts val="0"/>
              </a:spcAft>
              <a:buNone/>
            </a:pPr>
            <a:r>
              <a:t/>
            </a:r>
            <a:endParaRPr sz="1500">
              <a:latin typeface="Arial"/>
              <a:ea typeface="Arial"/>
              <a:cs typeface="Arial"/>
              <a:sym typeface="Arial"/>
            </a:endParaRPr>
          </a:p>
          <a:p>
            <a:pPr indent="-323850" lvl="0" marL="457200" rtl="0" algn="ctr">
              <a:lnSpc>
                <a:spcPct val="115000"/>
              </a:lnSpc>
              <a:spcBef>
                <a:spcPts val="500"/>
              </a:spcBef>
              <a:spcAft>
                <a:spcPts val="0"/>
              </a:spcAft>
              <a:buSzPts val="1500"/>
              <a:buFont typeface="Arial"/>
              <a:buChar char="-"/>
            </a:pPr>
            <a:r>
              <a:rPr lang="en-US" sz="1500">
                <a:latin typeface="Arial"/>
                <a:ea typeface="Arial"/>
                <a:cs typeface="Arial"/>
                <a:sym typeface="Arial"/>
              </a:rPr>
              <a:t>His answer to the two main trends of black liberation, the integrationalists like the NAACP, and the separatists like Marcus Garvey’s “Back to Africa” movement.  </a:t>
            </a:r>
            <a:endParaRPr sz="1500">
              <a:latin typeface="Arial"/>
              <a:ea typeface="Arial"/>
              <a:cs typeface="Arial"/>
              <a:sym typeface="Arial"/>
            </a:endParaRPr>
          </a:p>
          <a:p>
            <a:pPr indent="-323850" lvl="0" marL="457200" rtl="0" algn="ctr">
              <a:lnSpc>
                <a:spcPct val="115000"/>
              </a:lnSpc>
              <a:spcBef>
                <a:spcPts val="0"/>
              </a:spcBef>
              <a:spcAft>
                <a:spcPts val="0"/>
              </a:spcAft>
              <a:buSzPts val="1500"/>
              <a:buFont typeface="Arial"/>
              <a:buChar char="-"/>
            </a:pPr>
            <a:r>
              <a:rPr lang="en-US" sz="1500">
                <a:latin typeface="Arial"/>
                <a:ea typeface="Arial"/>
                <a:cs typeface="Arial"/>
                <a:sym typeface="Arial"/>
              </a:rPr>
              <a:t>He saw that during times of economic distress like the 20s and 30s, separatist movements surged in popularity, and it was important to address the dual desires for autonomy and economic self-determination in in order to win the masses to the side of the Communist Party.  </a:t>
            </a:r>
            <a:endParaRPr sz="1500">
              <a:latin typeface="Arial"/>
              <a:ea typeface="Arial"/>
              <a:cs typeface="Arial"/>
              <a:sym typeface="Arial"/>
            </a:endParaRPr>
          </a:p>
          <a:p>
            <a:pPr indent="0" lvl="0" marL="457200" rtl="0" algn="l">
              <a:spcBef>
                <a:spcPts val="0"/>
              </a:spcBef>
              <a:spcAft>
                <a:spcPts val="0"/>
              </a:spcAft>
              <a:buNone/>
            </a:pPr>
            <a:r>
              <a:t/>
            </a:r>
            <a:endParaRPr sz="1300">
              <a:solidFill>
                <a:schemeClr val="dk1"/>
              </a:solidFill>
              <a:latin typeface="Arial"/>
              <a:ea typeface="Arial"/>
              <a:cs typeface="Arial"/>
              <a:sym typeface="Arial"/>
            </a:endParaRPr>
          </a:p>
        </p:txBody>
      </p:sp>
      <p:sp>
        <p:nvSpPr>
          <p:cNvPr id="138" name="Google Shape;138;p27"/>
          <p:cNvSpPr txBox="1"/>
          <p:nvPr>
            <p:ph idx="2" type="title"/>
          </p:nvPr>
        </p:nvSpPr>
        <p:spPr>
          <a:xfrm>
            <a:off x="4230875" y="518565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39" name="Google Shape;139;p27"/>
          <p:cNvSpPr txBox="1"/>
          <p:nvPr>
            <p:ph idx="3" type="title"/>
          </p:nvPr>
        </p:nvSpPr>
        <p:spPr>
          <a:xfrm>
            <a:off x="6539700" y="4663200"/>
            <a:ext cx="2604300" cy="315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40" name="Google Shape;140;p27"/>
          <p:cNvSpPr txBox="1"/>
          <p:nvPr/>
        </p:nvSpPr>
        <p:spPr>
          <a:xfrm>
            <a:off x="1406075" y="323625"/>
            <a:ext cx="488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Georgia"/>
              <a:ea typeface="Georgia"/>
              <a:cs typeface="Georgia"/>
              <a:sym typeface="Georgia"/>
            </a:endParaRPr>
          </a:p>
        </p:txBody>
      </p:sp>
      <p:sp>
        <p:nvSpPr>
          <p:cNvPr id="141" name="Google Shape;141;p27"/>
          <p:cNvSpPr txBox="1"/>
          <p:nvPr/>
        </p:nvSpPr>
        <p:spPr>
          <a:xfrm>
            <a:off x="959375" y="154425"/>
            <a:ext cx="5781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lt1"/>
                </a:solidFill>
                <a:latin typeface="Georgia"/>
                <a:ea typeface="Georgia"/>
                <a:cs typeface="Georgia"/>
                <a:sym typeface="Georgia"/>
              </a:rPr>
              <a:t>Harry Haywood - 1923 - 1959</a:t>
            </a:r>
            <a:endParaRPr sz="3200">
              <a:solidFill>
                <a:schemeClr val="lt1"/>
              </a:solidFill>
              <a:latin typeface="Georgia"/>
              <a:ea typeface="Georgia"/>
              <a:cs typeface="Georgia"/>
              <a:sym typeface="Georgia"/>
            </a:endParaRPr>
          </a:p>
        </p:txBody>
      </p:sp>
      <p:pic>
        <p:nvPicPr>
          <p:cNvPr id="142" name="Google Shape;142;p27"/>
          <p:cNvPicPr preferRelativeResize="0"/>
          <p:nvPr/>
        </p:nvPicPr>
        <p:blipFill>
          <a:blip r:embed="rId3">
            <a:alphaModFix/>
          </a:blip>
          <a:stretch>
            <a:fillRect/>
          </a:stretch>
        </p:blipFill>
        <p:spPr>
          <a:xfrm>
            <a:off x="6860500" y="1099725"/>
            <a:ext cx="1962700" cy="2944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0" y="0"/>
            <a:ext cx="5207400" cy="214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US" sz="3400"/>
              <a:t>The Scottsboro Boys</a:t>
            </a:r>
            <a:endParaRPr sz="3400"/>
          </a:p>
        </p:txBody>
      </p:sp>
      <p:pic>
        <p:nvPicPr>
          <p:cNvPr id="148" name="Google Shape;148;p28"/>
          <p:cNvPicPr preferRelativeResize="0"/>
          <p:nvPr/>
        </p:nvPicPr>
        <p:blipFill>
          <a:blip r:embed="rId3">
            <a:alphaModFix/>
          </a:blip>
          <a:stretch>
            <a:fillRect/>
          </a:stretch>
        </p:blipFill>
        <p:spPr>
          <a:xfrm>
            <a:off x="5964000" y="776475"/>
            <a:ext cx="2721580" cy="2367775"/>
          </a:xfrm>
          <a:prstGeom prst="rect">
            <a:avLst/>
          </a:prstGeom>
          <a:noFill/>
          <a:ln>
            <a:noFill/>
          </a:ln>
        </p:spPr>
      </p:pic>
      <p:sp>
        <p:nvSpPr>
          <p:cNvPr id="149" name="Google Shape;149;p28"/>
          <p:cNvSpPr txBox="1"/>
          <p:nvPr/>
        </p:nvSpPr>
        <p:spPr>
          <a:xfrm>
            <a:off x="502700" y="1006150"/>
            <a:ext cx="3984900" cy="3848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 group of 9 black boys ranging from the ages of 13 to 20 were falsely accused of rape and were risking imprisonment.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Communist Party, through the International Labor Defense, came to their defense in a battle for civil rights, the NAACP did not involve itself until 4 years later.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Samuel Leibowitz was the attorney that took on the boys’ case pro bono.  He was their attorney the whole time.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case lasted from 1930 through 1937.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case was fought all throughout the legal system in United States until it was thrown out by the Supreme Court, resulting in the case being won by the defendants. </a:t>
            </a:r>
            <a:endParaRPr>
              <a:solidFill>
                <a:schemeClr val="lt1"/>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9"/>
          <p:cNvSpPr txBox="1"/>
          <p:nvPr>
            <p:ph type="title"/>
          </p:nvPr>
        </p:nvSpPr>
        <p:spPr>
          <a:xfrm>
            <a:off x="42875" y="0"/>
            <a:ext cx="4103400" cy="214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Angelo Herndon</a:t>
            </a:r>
            <a:endParaRPr/>
          </a:p>
        </p:txBody>
      </p:sp>
      <p:sp>
        <p:nvSpPr>
          <p:cNvPr id="155" name="Google Shape;155;p29"/>
          <p:cNvSpPr txBox="1"/>
          <p:nvPr>
            <p:ph idx="1" type="body"/>
          </p:nvPr>
        </p:nvSpPr>
        <p:spPr>
          <a:xfrm>
            <a:off x="5722850" y="479488"/>
            <a:ext cx="259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56" name="Google Shape;156;p29"/>
          <p:cNvSpPr txBox="1"/>
          <p:nvPr/>
        </p:nvSpPr>
        <p:spPr>
          <a:xfrm>
            <a:off x="352150" y="986075"/>
            <a:ext cx="39546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An African American labor organizer who got his start working in the railroad industry.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Joined the Communist Party in 1930 and </a:t>
            </a:r>
            <a:r>
              <a:rPr lang="en-US">
                <a:solidFill>
                  <a:schemeClr val="lt1"/>
                </a:solidFill>
                <a:latin typeface="Georgia"/>
                <a:ea typeface="Georgia"/>
                <a:cs typeface="Georgia"/>
                <a:sym typeface="Georgia"/>
              </a:rPr>
              <a:t>quickly</a:t>
            </a:r>
            <a:r>
              <a:rPr lang="en-US">
                <a:solidFill>
                  <a:schemeClr val="lt1"/>
                </a:solidFill>
                <a:latin typeface="Georgia"/>
                <a:ea typeface="Georgia"/>
                <a:cs typeface="Georgia"/>
                <a:sym typeface="Georgia"/>
              </a:rPr>
              <a:t> helped build the Party up while organizing black and white workers in the South.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This led to his arrest by police in 1932.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Angelo was also defended by the International Labor Defense.</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state convicted Herndon but the ILD would continue to support him up until he left the party in the 1940’s. </a:t>
            </a:r>
            <a:endParaRPr>
              <a:solidFill>
                <a:schemeClr val="lt1"/>
              </a:solidFill>
              <a:latin typeface="Georgia"/>
              <a:ea typeface="Georgia"/>
              <a:cs typeface="Georgia"/>
              <a:sym typeface="Georgia"/>
            </a:endParaRPr>
          </a:p>
        </p:txBody>
      </p:sp>
      <p:pic>
        <p:nvPicPr>
          <p:cNvPr id="157" name="Google Shape;157;p29"/>
          <p:cNvPicPr preferRelativeResize="0"/>
          <p:nvPr/>
        </p:nvPicPr>
        <p:blipFill>
          <a:blip r:embed="rId3">
            <a:alphaModFix/>
          </a:blip>
          <a:stretch>
            <a:fillRect/>
          </a:stretch>
        </p:blipFill>
        <p:spPr>
          <a:xfrm>
            <a:off x="5785895" y="314926"/>
            <a:ext cx="2359379"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23925" y="92975"/>
            <a:ext cx="3932700" cy="2147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James W. Ford</a:t>
            </a:r>
            <a:endParaRPr/>
          </a:p>
        </p:txBody>
      </p:sp>
      <p:sp>
        <p:nvSpPr>
          <p:cNvPr id="163" name="Google Shape;163;p30"/>
          <p:cNvSpPr txBox="1"/>
          <p:nvPr>
            <p:ph idx="1" type="body"/>
          </p:nvPr>
        </p:nvSpPr>
        <p:spPr>
          <a:xfrm>
            <a:off x="6240000" y="1152475"/>
            <a:ext cx="2592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64" name="Google Shape;164;p30"/>
          <p:cNvSpPr txBox="1"/>
          <p:nvPr/>
        </p:nvSpPr>
        <p:spPr>
          <a:xfrm>
            <a:off x="291925" y="1026225"/>
            <a:ext cx="41253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The first African American to run as a presidential candidate in the United States.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He ran on the party ticket in the 1932, 1936, and 1940 elections running with William Z Foster and Earl Browder. </a:t>
            </a:r>
            <a:endParaRPr>
              <a:solidFill>
                <a:schemeClr val="lt1"/>
              </a:solidFill>
              <a:latin typeface="Georgia"/>
              <a:ea typeface="Georgia"/>
              <a:cs typeface="Georgia"/>
              <a:sym typeface="Georgia"/>
            </a:endParaRPr>
          </a:p>
          <a:p>
            <a:pPr indent="-317500" lvl="0" marL="457200" rtl="0" algn="l">
              <a:spcBef>
                <a:spcPts val="0"/>
              </a:spcBef>
              <a:spcAft>
                <a:spcPts val="0"/>
              </a:spcAft>
              <a:buClr>
                <a:schemeClr val="lt1"/>
              </a:buClr>
              <a:buSzPts val="1400"/>
              <a:buFont typeface="Georgia"/>
              <a:buChar char="-"/>
            </a:pPr>
            <a:r>
              <a:rPr lang="en-US">
                <a:solidFill>
                  <a:schemeClr val="lt1"/>
                </a:solidFill>
                <a:latin typeface="Georgia"/>
                <a:ea typeface="Georgia"/>
                <a:cs typeface="Georgia"/>
                <a:sym typeface="Georgia"/>
              </a:rPr>
              <a:t>He Joined the Party in 1928 and would soon be a representative at important conventions at the time such as the League Against Imperialism and Colonial Oppression.  </a:t>
            </a:r>
            <a:endParaRPr>
              <a:solidFill>
                <a:schemeClr val="lt1"/>
              </a:solidFill>
              <a:latin typeface="Georgia"/>
              <a:ea typeface="Georgia"/>
              <a:cs typeface="Georgia"/>
              <a:sym typeface="Georgia"/>
            </a:endParaRPr>
          </a:p>
          <a:p>
            <a:pPr indent="-317500" lvl="0" marL="457200" rtl="0" algn="l">
              <a:spcBef>
                <a:spcPts val="0"/>
              </a:spcBef>
              <a:spcAft>
                <a:spcPts val="0"/>
              </a:spcAft>
              <a:buSzPts val="1400"/>
              <a:buFont typeface="Georgia"/>
              <a:buChar char="-"/>
            </a:pPr>
            <a:r>
              <a:t/>
            </a:r>
            <a:endParaRPr>
              <a:latin typeface="Georgia"/>
              <a:ea typeface="Georgia"/>
              <a:cs typeface="Georgia"/>
              <a:sym typeface="Georgia"/>
            </a:endParaRPr>
          </a:p>
        </p:txBody>
      </p:sp>
      <p:pic>
        <p:nvPicPr>
          <p:cNvPr id="165" name="Google Shape;165;p30"/>
          <p:cNvPicPr preferRelativeResize="0"/>
          <p:nvPr/>
        </p:nvPicPr>
        <p:blipFill>
          <a:blip r:embed="rId3">
            <a:alphaModFix/>
          </a:blip>
          <a:stretch>
            <a:fillRect/>
          </a:stretch>
        </p:blipFill>
        <p:spPr>
          <a:xfrm>
            <a:off x="5979338" y="766750"/>
            <a:ext cx="2505075" cy="3609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ph idx="1" type="body"/>
          </p:nvPr>
        </p:nvSpPr>
        <p:spPr>
          <a:xfrm>
            <a:off x="1572600" y="2628000"/>
            <a:ext cx="5998800" cy="1595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5400"/>
              <a:buNone/>
            </a:pPr>
            <a:r>
              <a:rPr lang="en-US">
                <a:solidFill>
                  <a:srgbClr val="E4E5B8"/>
                </a:solidFill>
              </a:rPr>
              <a:t>Discussion</a:t>
            </a:r>
            <a:endParaRPr>
              <a:solidFill>
                <a:srgbClr val="E4E5B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221250" y="1157700"/>
            <a:ext cx="6374400" cy="282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40"/>
          </a:p>
          <a:p>
            <a:pPr indent="-345440" lvl="0" marL="457200" rtl="0" algn="l">
              <a:lnSpc>
                <a:spcPct val="115000"/>
              </a:lnSpc>
              <a:spcBef>
                <a:spcPts val="0"/>
              </a:spcBef>
              <a:spcAft>
                <a:spcPts val="0"/>
              </a:spcAft>
              <a:buSzPts val="1840"/>
              <a:buChar char="-"/>
            </a:pPr>
            <a:r>
              <a:rPr lang="en-US" sz="1840"/>
              <a:t>Everything changed in 1935 during the 7th Congress of the Comintern when the policy changed from class against class to United Front against Fascism.  </a:t>
            </a:r>
            <a:endParaRPr sz="1840"/>
          </a:p>
          <a:p>
            <a:pPr indent="-345440" lvl="0" marL="457200" rtl="0" algn="l">
              <a:lnSpc>
                <a:spcPct val="115000"/>
              </a:lnSpc>
              <a:spcBef>
                <a:spcPts val="0"/>
              </a:spcBef>
              <a:spcAft>
                <a:spcPts val="0"/>
              </a:spcAft>
              <a:buSzPts val="1840"/>
              <a:buChar char="-"/>
            </a:pPr>
            <a:r>
              <a:rPr lang="en-US" sz="1840"/>
              <a:t>The conference deemed that the International Communist movement will now be focused on the fight against fascism with the rise of it across Europe such as in Nazi Germany,  Mussolini’s Italy, and Imperial Japan. </a:t>
            </a:r>
            <a:endParaRPr sz="1840"/>
          </a:p>
        </p:txBody>
      </p:sp>
      <p:sp>
        <p:nvSpPr>
          <p:cNvPr id="176" name="Google Shape;176;p32"/>
          <p:cNvSpPr txBox="1"/>
          <p:nvPr/>
        </p:nvSpPr>
        <p:spPr>
          <a:xfrm>
            <a:off x="1275575" y="213200"/>
            <a:ext cx="4878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chemeClr val="lt1"/>
                </a:solidFill>
                <a:latin typeface="Georgia"/>
                <a:ea typeface="Georgia"/>
                <a:cs typeface="Georgia"/>
                <a:sym typeface="Georgia"/>
              </a:rPr>
              <a:t>The Anti Fascist Period (1935-1947)  </a:t>
            </a:r>
            <a:endParaRPr sz="2100">
              <a:solidFill>
                <a:schemeClr val="lt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SMLS">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