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Lst>
  <p:sldSz cy="5143500" cx="9144000"/>
  <p:notesSz cx="6858000" cy="9144000"/>
  <p:embeddedFontLst>
    <p:embeddedFont>
      <p:font typeface="Raleway"/>
      <p:regular r:id="rId20"/>
      <p:bold r:id="rId21"/>
      <p:italic r:id="rId22"/>
      <p:boldItalic r:id="rId23"/>
    </p:embeddedFont>
    <p:embeddedFont>
      <p:font typeface="Lato"/>
      <p:regular r:id="rId24"/>
      <p:bold r:id="rId25"/>
      <p:italic r:id="rId26"/>
      <p:boldItalic r:id="rId27"/>
    </p:embeddedFont>
    <p:embeddedFont>
      <p:font typeface="Raleway Black"/>
      <p:bold r:id="rId28"/>
      <p:boldItalic r:id="rId29"/>
    </p:embeddedFont>
    <p:embeddedFont>
      <p:font typeface="Lora"/>
      <p:regular r:id="rId30"/>
      <p:bold r:id="rId31"/>
      <p:italic r:id="rId32"/>
      <p:boldItalic r:id="rId33"/>
    </p:embeddedFont>
    <p:embeddedFont>
      <p:font typeface="Lato Black"/>
      <p:bold r:id="rId34"/>
      <p:boldItalic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aleway-regular.fntdata"/><Relationship Id="rId22" Type="http://schemas.openxmlformats.org/officeDocument/2006/relationships/font" Target="fonts/Raleway-italic.fntdata"/><Relationship Id="rId21" Type="http://schemas.openxmlformats.org/officeDocument/2006/relationships/font" Target="fonts/Raleway-bold.fntdata"/><Relationship Id="rId24" Type="http://schemas.openxmlformats.org/officeDocument/2006/relationships/font" Target="fonts/Lato-regular.fntdata"/><Relationship Id="rId23" Type="http://schemas.openxmlformats.org/officeDocument/2006/relationships/font" Target="fonts/Raleway-bold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Lato-italic.fntdata"/><Relationship Id="rId25" Type="http://schemas.openxmlformats.org/officeDocument/2006/relationships/font" Target="fonts/Lato-bold.fntdata"/><Relationship Id="rId28" Type="http://schemas.openxmlformats.org/officeDocument/2006/relationships/font" Target="fonts/RalewayBlack-bold.fntdata"/><Relationship Id="rId27" Type="http://schemas.openxmlformats.org/officeDocument/2006/relationships/font" Target="fonts/Lato-bold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RalewayBlack-bold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Lora-bold.fntdata"/><Relationship Id="rId30" Type="http://schemas.openxmlformats.org/officeDocument/2006/relationships/font" Target="fonts/Lora-regular.fntdata"/><Relationship Id="rId11" Type="http://schemas.openxmlformats.org/officeDocument/2006/relationships/slide" Target="slides/slide6.xml"/><Relationship Id="rId33" Type="http://schemas.openxmlformats.org/officeDocument/2006/relationships/font" Target="fonts/Lora-boldItalic.fntdata"/><Relationship Id="rId10" Type="http://schemas.openxmlformats.org/officeDocument/2006/relationships/slide" Target="slides/slide5.xml"/><Relationship Id="rId32" Type="http://schemas.openxmlformats.org/officeDocument/2006/relationships/font" Target="fonts/Lora-italic.fntdata"/><Relationship Id="rId13" Type="http://schemas.openxmlformats.org/officeDocument/2006/relationships/slide" Target="slides/slide8.xml"/><Relationship Id="rId35" Type="http://schemas.openxmlformats.org/officeDocument/2006/relationships/font" Target="fonts/LatoBlack-boldItalic.fntdata"/><Relationship Id="rId12" Type="http://schemas.openxmlformats.org/officeDocument/2006/relationships/slide" Target="slides/slide7.xml"/><Relationship Id="rId34" Type="http://schemas.openxmlformats.org/officeDocument/2006/relationships/font" Target="fonts/LatoBlack-bold.fnt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cb9a0b074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cb9a0b074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d814cf7d3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d814cf7d3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723630543_5_23: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723630543_5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e965474a9_3_379: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e965474a9_3_3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cb9a0b074_1_1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cb9a0b074_1_1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15b22cb3137_1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15b22cb3137_1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d5b15f0a3_5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d5b15f0a3_5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723630543_3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723630543_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d251bb473_0_60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d251bb473_0_6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d251bb473_0_6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d251bb473_0_6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e965474a9_3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e965474a9_3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cb9a0b074_1_1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cb9a0b074_1_1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723630543_10_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723630543_1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cb9a0b074_1_122: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cb9a0b074_1_1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cxnSp>
        <p:nvCxnSpPr>
          <p:cNvPr id="10" name="Google Shape;10;p2"/>
          <p:cNvCxnSpPr/>
          <p:nvPr/>
        </p:nvCxnSpPr>
        <p:spPr>
          <a:xfrm>
            <a:off x="2477724" y="415650"/>
            <a:ext cx="6244200" cy="0"/>
          </a:xfrm>
          <a:prstGeom prst="straightConnector1">
            <a:avLst/>
          </a:prstGeom>
          <a:noFill/>
          <a:ln cap="flat" cmpd="sng" w="38100">
            <a:solidFill>
              <a:schemeClr val="lt1"/>
            </a:solidFill>
            <a:prstDash val="solid"/>
            <a:round/>
            <a:headEnd len="sm" w="sm" type="none"/>
            <a:tailEnd len="sm" w="sm" type="none"/>
          </a:ln>
        </p:spPr>
      </p:cxnSp>
      <p:cxnSp>
        <p:nvCxnSpPr>
          <p:cNvPr id="11" name="Google Shape;11;p2"/>
          <p:cNvCxnSpPr/>
          <p:nvPr/>
        </p:nvCxnSpPr>
        <p:spPr>
          <a:xfrm>
            <a:off x="2477724" y="4740000"/>
            <a:ext cx="6244200" cy="0"/>
          </a:xfrm>
          <a:prstGeom prst="straightConnector1">
            <a:avLst/>
          </a:prstGeom>
          <a:noFill/>
          <a:ln cap="flat" cmpd="sng" w="19050">
            <a:solidFill>
              <a:schemeClr val="lt1"/>
            </a:solidFill>
            <a:prstDash val="solid"/>
            <a:round/>
            <a:headEnd len="sm" w="sm" type="none"/>
            <a:tailEnd len="sm" w="sm" type="none"/>
          </a:ln>
        </p:spPr>
      </p:cxnSp>
      <p:cxnSp>
        <p:nvCxnSpPr>
          <p:cNvPr id="12" name="Google Shape;12;p2"/>
          <p:cNvCxnSpPr/>
          <p:nvPr/>
        </p:nvCxnSpPr>
        <p:spPr>
          <a:xfrm>
            <a:off x="425198" y="415650"/>
            <a:ext cx="183300" cy="0"/>
          </a:xfrm>
          <a:prstGeom prst="straightConnector1">
            <a:avLst/>
          </a:prstGeom>
          <a:noFill/>
          <a:ln cap="flat" cmpd="sng" w="19050">
            <a:solidFill>
              <a:schemeClr val="lt1"/>
            </a:solidFill>
            <a:prstDash val="solid"/>
            <a:round/>
            <a:headEnd len="sm" w="sm" type="none"/>
            <a:tailEnd len="sm" w="sm" type="none"/>
          </a:ln>
        </p:spPr>
      </p:cxnSp>
      <p:sp>
        <p:nvSpPr>
          <p:cNvPr id="13" name="Google Shape;13;p2"/>
          <p:cNvSpPr txBox="1"/>
          <p:nvPr>
            <p:ph type="ctrTitle"/>
          </p:nvPr>
        </p:nvSpPr>
        <p:spPr>
          <a:xfrm>
            <a:off x="2371725" y="630225"/>
            <a:ext cx="6331500" cy="15420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p:txBody>
      </p:sp>
      <p:sp>
        <p:nvSpPr>
          <p:cNvPr id="14" name="Google Shape;14;p2"/>
          <p:cNvSpPr txBox="1"/>
          <p:nvPr>
            <p:ph idx="1" type="subTitle"/>
          </p:nvPr>
        </p:nvSpPr>
        <p:spPr>
          <a:xfrm>
            <a:off x="2390267" y="3238450"/>
            <a:ext cx="6331500" cy="1241700"/>
          </a:xfrm>
          <a:prstGeom prst="rect">
            <a:avLst/>
          </a:prstGeom>
        </p:spPr>
        <p:txBody>
          <a:bodyPr anchorCtr="0" anchor="b" bIns="91425" lIns="91425" spcFirstLastPara="1" rIns="91425" wrap="square" tIns="91425">
            <a:noAutofit/>
          </a:bodyPr>
          <a:lstStyle>
            <a:lvl1pPr lvl="0" rtl="0">
              <a:lnSpc>
                <a:spcPct val="100000"/>
              </a:lnSpc>
              <a:spcBef>
                <a:spcPts val="0"/>
              </a:spcBef>
              <a:spcAft>
                <a:spcPts val="0"/>
              </a:spcAft>
              <a:buClr>
                <a:schemeClr val="lt1"/>
              </a:buClr>
              <a:buSzPts val="1800"/>
              <a:buNone/>
              <a:defRPr>
                <a:solidFill>
                  <a:schemeClr val="lt1"/>
                </a:solidFill>
              </a:defRPr>
            </a:lvl1pPr>
            <a:lvl2pPr lvl="1" rtl="0">
              <a:lnSpc>
                <a:spcPct val="100000"/>
              </a:lnSpc>
              <a:spcBef>
                <a:spcPts val="0"/>
              </a:spcBef>
              <a:spcAft>
                <a:spcPts val="0"/>
              </a:spcAft>
              <a:buClr>
                <a:schemeClr val="lt1"/>
              </a:buClr>
              <a:buSzPts val="1800"/>
              <a:buNone/>
              <a:defRPr sz="1800">
                <a:solidFill>
                  <a:schemeClr val="lt1"/>
                </a:solidFill>
              </a:defRPr>
            </a:lvl2pPr>
            <a:lvl3pPr lvl="2" rtl="0">
              <a:lnSpc>
                <a:spcPct val="100000"/>
              </a:lnSpc>
              <a:spcBef>
                <a:spcPts val="0"/>
              </a:spcBef>
              <a:spcAft>
                <a:spcPts val="0"/>
              </a:spcAft>
              <a:buClr>
                <a:schemeClr val="lt1"/>
              </a:buClr>
              <a:buSzPts val="1800"/>
              <a:buNone/>
              <a:defRPr sz="1800">
                <a:solidFill>
                  <a:schemeClr val="lt1"/>
                </a:solidFill>
              </a:defRPr>
            </a:lvl3pPr>
            <a:lvl4pPr lvl="3" rtl="0">
              <a:lnSpc>
                <a:spcPct val="100000"/>
              </a:lnSpc>
              <a:spcBef>
                <a:spcPts val="0"/>
              </a:spcBef>
              <a:spcAft>
                <a:spcPts val="0"/>
              </a:spcAft>
              <a:buClr>
                <a:schemeClr val="lt1"/>
              </a:buClr>
              <a:buSzPts val="1800"/>
              <a:buNone/>
              <a:defRPr sz="1800">
                <a:solidFill>
                  <a:schemeClr val="lt1"/>
                </a:solidFill>
              </a:defRPr>
            </a:lvl4pPr>
            <a:lvl5pPr lvl="4" rtl="0">
              <a:lnSpc>
                <a:spcPct val="100000"/>
              </a:lnSpc>
              <a:spcBef>
                <a:spcPts val="0"/>
              </a:spcBef>
              <a:spcAft>
                <a:spcPts val="0"/>
              </a:spcAft>
              <a:buClr>
                <a:schemeClr val="lt1"/>
              </a:buClr>
              <a:buSzPts val="1800"/>
              <a:buNone/>
              <a:defRPr sz="1800">
                <a:solidFill>
                  <a:schemeClr val="lt1"/>
                </a:solidFill>
              </a:defRPr>
            </a:lvl5pPr>
            <a:lvl6pPr lvl="5" rtl="0">
              <a:lnSpc>
                <a:spcPct val="100000"/>
              </a:lnSpc>
              <a:spcBef>
                <a:spcPts val="0"/>
              </a:spcBef>
              <a:spcAft>
                <a:spcPts val="0"/>
              </a:spcAft>
              <a:buClr>
                <a:schemeClr val="lt1"/>
              </a:buClr>
              <a:buSzPts val="1800"/>
              <a:buNone/>
              <a:defRPr sz="1800">
                <a:solidFill>
                  <a:schemeClr val="lt1"/>
                </a:solidFill>
              </a:defRPr>
            </a:lvl6pPr>
            <a:lvl7pPr lvl="6" rtl="0">
              <a:lnSpc>
                <a:spcPct val="100000"/>
              </a:lnSpc>
              <a:spcBef>
                <a:spcPts val="0"/>
              </a:spcBef>
              <a:spcAft>
                <a:spcPts val="0"/>
              </a:spcAft>
              <a:buClr>
                <a:schemeClr val="lt1"/>
              </a:buClr>
              <a:buSzPts val="1800"/>
              <a:buNone/>
              <a:defRPr sz="1800">
                <a:solidFill>
                  <a:schemeClr val="lt1"/>
                </a:solidFill>
              </a:defRPr>
            </a:lvl7pPr>
            <a:lvl8pPr lvl="7" rtl="0">
              <a:lnSpc>
                <a:spcPct val="100000"/>
              </a:lnSpc>
              <a:spcBef>
                <a:spcPts val="0"/>
              </a:spcBef>
              <a:spcAft>
                <a:spcPts val="0"/>
              </a:spcAft>
              <a:buClr>
                <a:schemeClr val="lt1"/>
              </a:buClr>
              <a:buSzPts val="1800"/>
              <a:buNone/>
              <a:defRPr sz="1800">
                <a:solidFill>
                  <a:schemeClr val="lt1"/>
                </a:solidFill>
              </a:defRPr>
            </a:lvl8pPr>
            <a:lvl9pPr lvl="8" rtl="0">
              <a:lnSpc>
                <a:spcPct val="100000"/>
              </a:lnSpc>
              <a:spcBef>
                <a:spcPts val="0"/>
              </a:spcBef>
              <a:spcAft>
                <a:spcPts val="0"/>
              </a:spcAft>
              <a:buClr>
                <a:schemeClr val="lt1"/>
              </a:buClr>
              <a:buSzPts val="1800"/>
              <a:buNone/>
              <a:defRPr sz="1800">
                <a:solidFill>
                  <a:schemeClr val="lt1"/>
                </a:solidFill>
              </a:defRPr>
            </a:lvl9pPr>
          </a:lstStyle>
          <a:p/>
        </p:txBody>
      </p:sp>
      <p:sp>
        <p:nvSpPr>
          <p:cNvPr id="15" name="Google Shape;15;p2"/>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60" name="Shape 60"/>
        <p:cNvGrpSpPr/>
        <p:nvPr/>
      </p:nvGrpSpPr>
      <p:grpSpPr>
        <a:xfrm>
          <a:off x="0" y="0"/>
          <a:ext cx="0" cy="0"/>
          <a:chOff x="0" y="0"/>
          <a:chExt cx="0" cy="0"/>
        </a:xfrm>
      </p:grpSpPr>
      <p:cxnSp>
        <p:nvCxnSpPr>
          <p:cNvPr id="61" name="Google Shape;61;p11"/>
          <p:cNvCxnSpPr/>
          <p:nvPr/>
        </p:nvCxnSpPr>
        <p:spPr>
          <a:xfrm>
            <a:off x="425200" y="4740000"/>
            <a:ext cx="8296800" cy="0"/>
          </a:xfrm>
          <a:prstGeom prst="straightConnector1">
            <a:avLst/>
          </a:prstGeom>
          <a:noFill/>
          <a:ln cap="flat" cmpd="sng" w="19050">
            <a:solidFill>
              <a:schemeClr val="dk2"/>
            </a:solidFill>
            <a:prstDash val="solid"/>
            <a:round/>
            <a:headEnd len="sm" w="sm" type="none"/>
            <a:tailEnd len="sm" w="sm" type="none"/>
          </a:ln>
        </p:spPr>
      </p:cxnSp>
      <p:cxnSp>
        <p:nvCxnSpPr>
          <p:cNvPr id="62" name="Google Shape;62;p11"/>
          <p:cNvCxnSpPr/>
          <p:nvPr/>
        </p:nvCxnSpPr>
        <p:spPr>
          <a:xfrm>
            <a:off x="425200" y="415650"/>
            <a:ext cx="8296800" cy="0"/>
          </a:xfrm>
          <a:prstGeom prst="straightConnector1">
            <a:avLst/>
          </a:prstGeom>
          <a:noFill/>
          <a:ln cap="flat" cmpd="sng" w="38100">
            <a:solidFill>
              <a:schemeClr val="dk2"/>
            </a:solidFill>
            <a:prstDash val="solid"/>
            <a:round/>
            <a:headEnd len="sm" w="sm" type="none"/>
            <a:tailEnd len="sm" w="sm" type="none"/>
          </a:ln>
        </p:spPr>
      </p:cxnSp>
      <p:sp>
        <p:nvSpPr>
          <p:cNvPr id="63" name="Google Shape;63;p11"/>
          <p:cNvSpPr txBox="1"/>
          <p:nvPr>
            <p:ph hasCustomPrompt="1" type="title"/>
          </p:nvPr>
        </p:nvSpPr>
        <p:spPr>
          <a:xfrm>
            <a:off x="853950" y="1304850"/>
            <a:ext cx="7436100" cy="15384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1pPr>
            <a:lvl2pPr lvl="1"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2pPr>
            <a:lvl3pPr lvl="2"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3pPr>
            <a:lvl4pPr lvl="3"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4pPr>
            <a:lvl5pPr lvl="4"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5pPr>
            <a:lvl6pPr lvl="5"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6pPr>
            <a:lvl7pPr lvl="6"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7pPr>
            <a:lvl8pPr lvl="7"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8pPr>
            <a:lvl9pPr lvl="8" rt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9pPr>
          </a:lstStyle>
          <a:p>
            <a:r>
              <a:t>xx%</a:t>
            </a:r>
          </a:p>
        </p:txBody>
      </p:sp>
      <p:sp>
        <p:nvSpPr>
          <p:cNvPr id="64" name="Google Shape;64;p11"/>
          <p:cNvSpPr txBox="1"/>
          <p:nvPr>
            <p:ph idx="1" type="body"/>
          </p:nvPr>
        </p:nvSpPr>
        <p:spPr>
          <a:xfrm>
            <a:off x="853950" y="2919450"/>
            <a:ext cx="7436100" cy="10716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65" name="Google Shape;65;p11"/>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6" name="Shape 66"/>
        <p:cNvGrpSpPr/>
        <p:nvPr/>
      </p:nvGrpSpPr>
      <p:grpSpPr>
        <a:xfrm>
          <a:off x="0" y="0"/>
          <a:ext cx="0" cy="0"/>
          <a:chOff x="0" y="0"/>
          <a:chExt cx="0" cy="0"/>
        </a:xfrm>
      </p:grpSpPr>
      <p:sp>
        <p:nvSpPr>
          <p:cNvPr id="67" name="Google Shape;67;p12"/>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6" name="Shape 16"/>
        <p:cNvGrpSpPr/>
        <p:nvPr/>
      </p:nvGrpSpPr>
      <p:grpSpPr>
        <a:xfrm>
          <a:off x="0" y="0"/>
          <a:ext cx="0" cy="0"/>
          <a:chOff x="0" y="0"/>
          <a:chExt cx="0" cy="0"/>
        </a:xfrm>
      </p:grpSpPr>
      <p:cxnSp>
        <p:nvCxnSpPr>
          <p:cNvPr id="17" name="Google Shape;17;p3"/>
          <p:cNvCxnSpPr/>
          <p:nvPr/>
        </p:nvCxnSpPr>
        <p:spPr>
          <a:xfrm>
            <a:off x="425200" y="415650"/>
            <a:ext cx="8296800" cy="0"/>
          </a:xfrm>
          <a:prstGeom prst="straightConnector1">
            <a:avLst/>
          </a:prstGeom>
          <a:noFill/>
          <a:ln cap="flat" cmpd="sng" w="38100">
            <a:solidFill>
              <a:schemeClr val="lt1"/>
            </a:solidFill>
            <a:prstDash val="solid"/>
            <a:round/>
            <a:headEnd len="sm" w="sm" type="none"/>
            <a:tailEnd len="sm" w="sm" type="none"/>
          </a:ln>
        </p:spPr>
      </p:cxnSp>
      <p:cxnSp>
        <p:nvCxnSpPr>
          <p:cNvPr id="18" name="Google Shape;18;p3"/>
          <p:cNvCxnSpPr/>
          <p:nvPr/>
        </p:nvCxnSpPr>
        <p:spPr>
          <a:xfrm>
            <a:off x="425200" y="4740000"/>
            <a:ext cx="8296800" cy="0"/>
          </a:xfrm>
          <a:prstGeom prst="straightConnector1">
            <a:avLst/>
          </a:prstGeom>
          <a:noFill/>
          <a:ln cap="flat" cmpd="sng" w="19050">
            <a:solidFill>
              <a:schemeClr val="lt1"/>
            </a:solidFill>
            <a:prstDash val="solid"/>
            <a:round/>
            <a:headEnd len="sm" w="sm" type="none"/>
            <a:tailEnd len="sm" w="sm" type="none"/>
          </a:ln>
        </p:spPr>
      </p:cxnSp>
      <p:sp>
        <p:nvSpPr>
          <p:cNvPr id="19" name="Google Shape;19;p3"/>
          <p:cNvSpPr txBox="1"/>
          <p:nvPr>
            <p:ph type="title"/>
          </p:nvPr>
        </p:nvSpPr>
        <p:spPr>
          <a:xfrm>
            <a:off x="406425" y="1806825"/>
            <a:ext cx="8296800" cy="1542000"/>
          </a:xfrm>
          <a:prstGeom prst="rect">
            <a:avLst/>
          </a:prstGeom>
        </p:spPr>
        <p:txBody>
          <a:bodyPr anchorCtr="0" anchor="ctr" bIns="91425" lIns="91425" spcFirstLastPara="1" rIns="91425" wrap="square" tIns="91425">
            <a:noAutofit/>
          </a:bodyPr>
          <a:lstStyle>
            <a:lvl1pPr lvl="0" rtl="0" algn="ctr">
              <a:spcBef>
                <a:spcPts val="0"/>
              </a:spcBef>
              <a:spcAft>
                <a:spcPts val="0"/>
              </a:spcAft>
              <a:buClr>
                <a:schemeClr val="lt1"/>
              </a:buClr>
              <a:buSzPts val="4800"/>
              <a:buNone/>
              <a:defRPr sz="4800">
                <a:solidFill>
                  <a:schemeClr val="lt1"/>
                </a:solidFill>
              </a:defRPr>
            </a:lvl1pPr>
            <a:lvl2pPr lvl="1" rtl="0" algn="ctr">
              <a:spcBef>
                <a:spcPts val="0"/>
              </a:spcBef>
              <a:spcAft>
                <a:spcPts val="0"/>
              </a:spcAft>
              <a:buClr>
                <a:schemeClr val="lt1"/>
              </a:buClr>
              <a:buSzPts val="4800"/>
              <a:buNone/>
              <a:defRPr sz="4800">
                <a:solidFill>
                  <a:schemeClr val="lt1"/>
                </a:solidFill>
              </a:defRPr>
            </a:lvl2pPr>
            <a:lvl3pPr lvl="2" rtl="0" algn="ctr">
              <a:spcBef>
                <a:spcPts val="0"/>
              </a:spcBef>
              <a:spcAft>
                <a:spcPts val="0"/>
              </a:spcAft>
              <a:buClr>
                <a:schemeClr val="lt1"/>
              </a:buClr>
              <a:buSzPts val="4800"/>
              <a:buNone/>
              <a:defRPr sz="4800">
                <a:solidFill>
                  <a:schemeClr val="lt1"/>
                </a:solidFill>
              </a:defRPr>
            </a:lvl3pPr>
            <a:lvl4pPr lvl="3" rtl="0" algn="ctr">
              <a:spcBef>
                <a:spcPts val="0"/>
              </a:spcBef>
              <a:spcAft>
                <a:spcPts val="0"/>
              </a:spcAft>
              <a:buClr>
                <a:schemeClr val="lt1"/>
              </a:buClr>
              <a:buSzPts val="4800"/>
              <a:buNone/>
              <a:defRPr sz="4800">
                <a:solidFill>
                  <a:schemeClr val="lt1"/>
                </a:solidFill>
              </a:defRPr>
            </a:lvl4pPr>
            <a:lvl5pPr lvl="4" rtl="0" algn="ctr">
              <a:spcBef>
                <a:spcPts val="0"/>
              </a:spcBef>
              <a:spcAft>
                <a:spcPts val="0"/>
              </a:spcAft>
              <a:buClr>
                <a:schemeClr val="lt1"/>
              </a:buClr>
              <a:buSzPts val="4800"/>
              <a:buNone/>
              <a:defRPr sz="4800">
                <a:solidFill>
                  <a:schemeClr val="lt1"/>
                </a:solidFill>
              </a:defRPr>
            </a:lvl5pPr>
            <a:lvl6pPr lvl="5" rtl="0" algn="ctr">
              <a:spcBef>
                <a:spcPts val="0"/>
              </a:spcBef>
              <a:spcAft>
                <a:spcPts val="0"/>
              </a:spcAft>
              <a:buClr>
                <a:schemeClr val="lt1"/>
              </a:buClr>
              <a:buSzPts val="4800"/>
              <a:buNone/>
              <a:defRPr sz="4800">
                <a:solidFill>
                  <a:schemeClr val="lt1"/>
                </a:solidFill>
              </a:defRPr>
            </a:lvl6pPr>
            <a:lvl7pPr lvl="6" rtl="0" algn="ctr">
              <a:spcBef>
                <a:spcPts val="0"/>
              </a:spcBef>
              <a:spcAft>
                <a:spcPts val="0"/>
              </a:spcAft>
              <a:buClr>
                <a:schemeClr val="lt1"/>
              </a:buClr>
              <a:buSzPts val="4800"/>
              <a:buNone/>
              <a:defRPr sz="4800">
                <a:solidFill>
                  <a:schemeClr val="lt1"/>
                </a:solidFill>
              </a:defRPr>
            </a:lvl7pPr>
            <a:lvl8pPr lvl="7" rtl="0" algn="ctr">
              <a:spcBef>
                <a:spcPts val="0"/>
              </a:spcBef>
              <a:spcAft>
                <a:spcPts val="0"/>
              </a:spcAft>
              <a:buClr>
                <a:schemeClr val="lt1"/>
              </a:buClr>
              <a:buSzPts val="4800"/>
              <a:buNone/>
              <a:defRPr sz="4800">
                <a:solidFill>
                  <a:schemeClr val="lt1"/>
                </a:solidFill>
              </a:defRPr>
            </a:lvl8pPr>
            <a:lvl9pPr lvl="8" rtl="0" algn="ctr">
              <a:spcBef>
                <a:spcPts val="0"/>
              </a:spcBef>
              <a:spcAft>
                <a:spcPts val="0"/>
              </a:spcAft>
              <a:buClr>
                <a:schemeClr val="lt1"/>
              </a:buClr>
              <a:buSzPts val="4800"/>
              <a:buNone/>
              <a:defRPr sz="4800">
                <a:solidFill>
                  <a:schemeClr val="lt1"/>
                </a:solidFill>
              </a:defRPr>
            </a:lvl9pPr>
          </a:lstStyle>
          <a:p/>
        </p:txBody>
      </p:sp>
      <p:sp>
        <p:nvSpPr>
          <p:cNvPr id="20" name="Google Shape;20;p3"/>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1" name="Shape 21"/>
        <p:cNvGrpSpPr/>
        <p:nvPr/>
      </p:nvGrpSpPr>
      <p:grpSpPr>
        <a:xfrm>
          <a:off x="0" y="0"/>
          <a:ext cx="0" cy="0"/>
          <a:chOff x="0" y="0"/>
          <a:chExt cx="0" cy="0"/>
        </a:xfrm>
      </p:grpSpPr>
      <p:cxnSp>
        <p:nvCxnSpPr>
          <p:cNvPr id="22" name="Google Shape;22;p4"/>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23" name="Google Shape;23;p4"/>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cxnSp>
        <p:nvCxnSpPr>
          <p:cNvPr id="24" name="Google Shape;24;p4"/>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25" name="Google Shape;25;p4"/>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26" name="Google Shape;26;p4"/>
          <p:cNvSpPr txBox="1"/>
          <p:nvPr>
            <p:ph idx="1" type="body"/>
          </p:nvPr>
        </p:nvSpPr>
        <p:spPr>
          <a:xfrm>
            <a:off x="2410112" y="1595776"/>
            <a:ext cx="6321600" cy="30024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27" name="Google Shape;27;p4"/>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8" name="Shape 28"/>
        <p:cNvGrpSpPr/>
        <p:nvPr/>
      </p:nvGrpSpPr>
      <p:grpSpPr>
        <a:xfrm>
          <a:off x="0" y="0"/>
          <a:ext cx="0" cy="0"/>
          <a:chOff x="0" y="0"/>
          <a:chExt cx="0" cy="0"/>
        </a:xfrm>
      </p:grpSpPr>
      <p:cxnSp>
        <p:nvCxnSpPr>
          <p:cNvPr id="29" name="Google Shape;29;p5"/>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30" name="Google Shape;30;p5"/>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cxnSp>
        <p:nvCxnSpPr>
          <p:cNvPr id="31" name="Google Shape;31;p5"/>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32" name="Google Shape;32;p5"/>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33" name="Google Shape;33;p5"/>
          <p:cNvSpPr txBox="1"/>
          <p:nvPr>
            <p:ph idx="1" type="body"/>
          </p:nvPr>
        </p:nvSpPr>
        <p:spPr>
          <a:xfrm>
            <a:off x="2400303" y="1602675"/>
            <a:ext cx="3071400" cy="3002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34" name="Google Shape;34;p5"/>
          <p:cNvSpPr txBox="1"/>
          <p:nvPr>
            <p:ph idx="2" type="body"/>
          </p:nvPr>
        </p:nvSpPr>
        <p:spPr>
          <a:xfrm>
            <a:off x="5650572" y="1602675"/>
            <a:ext cx="3071400" cy="3002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35" name="Google Shape;35;p5"/>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6" name="Shape 36"/>
        <p:cNvGrpSpPr/>
        <p:nvPr/>
      </p:nvGrpSpPr>
      <p:grpSpPr>
        <a:xfrm>
          <a:off x="0" y="0"/>
          <a:ext cx="0" cy="0"/>
          <a:chOff x="0" y="0"/>
          <a:chExt cx="0" cy="0"/>
        </a:xfrm>
      </p:grpSpPr>
      <p:sp>
        <p:nvSpPr>
          <p:cNvPr id="37" name="Google Shape;37;p6"/>
          <p:cNvSpPr txBox="1"/>
          <p:nvPr>
            <p:ph type="title"/>
          </p:nvPr>
        </p:nvSpPr>
        <p:spPr>
          <a:xfrm>
            <a:off x="303300" y="411575"/>
            <a:ext cx="8520600" cy="639600"/>
          </a:xfrm>
          <a:prstGeom prst="rect">
            <a:avLst/>
          </a:prstGeom>
        </p:spPr>
        <p:txBody>
          <a:bodyPr anchorCtr="0" anchor="t" bIns="91425" lIns="91425" spcFirstLastPara="1" rIns="91425" wrap="square" tIns="91425">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38" name="Google Shape;38;p6"/>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9" name="Shape 39"/>
        <p:cNvGrpSpPr/>
        <p:nvPr/>
      </p:nvGrpSpPr>
      <p:grpSpPr>
        <a:xfrm>
          <a:off x="0" y="0"/>
          <a:ext cx="0" cy="0"/>
          <a:chOff x="0" y="0"/>
          <a:chExt cx="0" cy="0"/>
        </a:xfrm>
      </p:grpSpPr>
      <p:cxnSp>
        <p:nvCxnSpPr>
          <p:cNvPr id="40" name="Google Shape;40;p7"/>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41" name="Google Shape;41;p7"/>
          <p:cNvSpPr txBox="1"/>
          <p:nvPr>
            <p:ph type="title"/>
          </p:nvPr>
        </p:nvSpPr>
        <p:spPr>
          <a:xfrm>
            <a:off x="319500" y="936600"/>
            <a:ext cx="28080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42" name="Google Shape;42;p7"/>
          <p:cNvSpPr txBox="1"/>
          <p:nvPr>
            <p:ph idx="1" type="body"/>
          </p:nvPr>
        </p:nvSpPr>
        <p:spPr>
          <a:xfrm>
            <a:off x="319500" y="1846804"/>
            <a:ext cx="2808000" cy="28062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43" name="Google Shape;43;p7"/>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rgbClr val="353535"/>
        </a:solidFill>
      </p:bgPr>
    </p:bg>
    <p:spTree>
      <p:nvGrpSpPr>
        <p:cNvPr id="44" name="Shape 44"/>
        <p:cNvGrpSpPr/>
        <p:nvPr/>
      </p:nvGrpSpPr>
      <p:grpSpPr>
        <a:xfrm>
          <a:off x="0" y="0"/>
          <a:ext cx="0" cy="0"/>
          <a:chOff x="0" y="0"/>
          <a:chExt cx="0" cy="0"/>
        </a:xfrm>
      </p:grpSpPr>
      <p:cxnSp>
        <p:nvCxnSpPr>
          <p:cNvPr id="45" name="Google Shape;45;p8"/>
          <p:cNvCxnSpPr/>
          <p:nvPr/>
        </p:nvCxnSpPr>
        <p:spPr>
          <a:xfrm>
            <a:off x="425198" y="415650"/>
            <a:ext cx="183300" cy="0"/>
          </a:xfrm>
          <a:prstGeom prst="straightConnector1">
            <a:avLst/>
          </a:prstGeom>
          <a:noFill/>
          <a:ln cap="flat" cmpd="sng" w="19050">
            <a:solidFill>
              <a:schemeClr val="lt1"/>
            </a:solidFill>
            <a:prstDash val="solid"/>
            <a:round/>
            <a:headEnd len="sm" w="sm" type="none"/>
            <a:tailEnd len="sm" w="sm" type="none"/>
          </a:ln>
        </p:spPr>
      </p:cxnSp>
      <p:sp>
        <p:nvSpPr>
          <p:cNvPr id="46" name="Google Shape;46;p8"/>
          <p:cNvSpPr txBox="1"/>
          <p:nvPr>
            <p:ph type="title"/>
          </p:nvPr>
        </p:nvSpPr>
        <p:spPr>
          <a:xfrm>
            <a:off x="283103" y="712141"/>
            <a:ext cx="6244200" cy="3835500"/>
          </a:xfrm>
          <a:prstGeom prst="rect">
            <a:avLst/>
          </a:prstGeom>
        </p:spPr>
        <p:txBody>
          <a:bodyPr anchorCtr="0" anchor="ctr" bIns="91425" lIns="91425" spcFirstLastPara="1" rIns="91425" wrap="square" tIns="91425">
            <a:no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None/>
              <a:defRPr sz="4800">
                <a:solidFill>
                  <a:schemeClr val="lt1"/>
                </a:solidFill>
              </a:defRPr>
            </a:lvl2pPr>
            <a:lvl3pPr lvl="2" rtl="0">
              <a:spcBef>
                <a:spcPts val="0"/>
              </a:spcBef>
              <a:spcAft>
                <a:spcPts val="0"/>
              </a:spcAft>
              <a:buClr>
                <a:schemeClr val="lt1"/>
              </a:buClr>
              <a:buSzPts val="4800"/>
              <a:buNone/>
              <a:defRPr sz="4800">
                <a:solidFill>
                  <a:schemeClr val="lt1"/>
                </a:solidFill>
              </a:defRPr>
            </a:lvl3pPr>
            <a:lvl4pPr lvl="3" rtl="0">
              <a:spcBef>
                <a:spcPts val="0"/>
              </a:spcBef>
              <a:spcAft>
                <a:spcPts val="0"/>
              </a:spcAft>
              <a:buClr>
                <a:schemeClr val="lt1"/>
              </a:buClr>
              <a:buSzPts val="4800"/>
              <a:buNone/>
              <a:defRPr sz="4800">
                <a:solidFill>
                  <a:schemeClr val="lt1"/>
                </a:solidFill>
              </a:defRPr>
            </a:lvl4pPr>
            <a:lvl5pPr lvl="4" rtl="0">
              <a:spcBef>
                <a:spcPts val="0"/>
              </a:spcBef>
              <a:spcAft>
                <a:spcPts val="0"/>
              </a:spcAft>
              <a:buClr>
                <a:schemeClr val="lt1"/>
              </a:buClr>
              <a:buSzPts val="4800"/>
              <a:buNone/>
              <a:defRPr sz="4800">
                <a:solidFill>
                  <a:schemeClr val="lt1"/>
                </a:solidFill>
              </a:defRPr>
            </a:lvl5pPr>
            <a:lvl6pPr lvl="5" rtl="0">
              <a:spcBef>
                <a:spcPts val="0"/>
              </a:spcBef>
              <a:spcAft>
                <a:spcPts val="0"/>
              </a:spcAft>
              <a:buClr>
                <a:schemeClr val="lt1"/>
              </a:buClr>
              <a:buSzPts val="4800"/>
              <a:buNone/>
              <a:defRPr sz="4800">
                <a:solidFill>
                  <a:schemeClr val="lt1"/>
                </a:solidFill>
              </a:defRPr>
            </a:lvl6pPr>
            <a:lvl7pPr lvl="6" rtl="0">
              <a:spcBef>
                <a:spcPts val="0"/>
              </a:spcBef>
              <a:spcAft>
                <a:spcPts val="0"/>
              </a:spcAft>
              <a:buClr>
                <a:schemeClr val="lt1"/>
              </a:buClr>
              <a:buSzPts val="4800"/>
              <a:buNone/>
              <a:defRPr sz="4800">
                <a:solidFill>
                  <a:schemeClr val="lt1"/>
                </a:solidFill>
              </a:defRPr>
            </a:lvl7pPr>
            <a:lvl8pPr lvl="7" rtl="0">
              <a:spcBef>
                <a:spcPts val="0"/>
              </a:spcBef>
              <a:spcAft>
                <a:spcPts val="0"/>
              </a:spcAft>
              <a:buClr>
                <a:schemeClr val="lt1"/>
              </a:buClr>
              <a:buSzPts val="4800"/>
              <a:buNone/>
              <a:defRPr sz="4800">
                <a:solidFill>
                  <a:schemeClr val="lt1"/>
                </a:solidFill>
              </a:defRPr>
            </a:lvl8pPr>
            <a:lvl9pPr lvl="8" rtl="0">
              <a:spcBef>
                <a:spcPts val="0"/>
              </a:spcBef>
              <a:spcAft>
                <a:spcPts val="0"/>
              </a:spcAft>
              <a:buClr>
                <a:schemeClr val="lt1"/>
              </a:buClr>
              <a:buSzPts val="4800"/>
              <a:buNone/>
              <a:defRPr sz="4800">
                <a:solidFill>
                  <a:schemeClr val="lt1"/>
                </a:solidFill>
              </a:defRPr>
            </a:lvl9pPr>
          </a:lstStyle>
          <a:p/>
        </p:txBody>
      </p:sp>
      <p:sp>
        <p:nvSpPr>
          <p:cNvPr id="47" name="Google Shape;47;p8"/>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8" name="Shape 48"/>
        <p:cNvGrpSpPr/>
        <p:nvPr/>
      </p:nvGrpSpPr>
      <p:grpSpPr>
        <a:xfrm>
          <a:off x="0" y="0"/>
          <a:ext cx="0" cy="0"/>
          <a:chOff x="0" y="0"/>
          <a:chExt cx="0" cy="0"/>
        </a:xfrm>
      </p:grpSpPr>
      <p:sp>
        <p:nvSpPr>
          <p:cNvPr id="49" name="Google Shape;49;p9"/>
          <p:cNvSpPr/>
          <p:nvPr/>
        </p:nvSpPr>
        <p:spPr>
          <a:xfrm>
            <a:off x="4572000" y="1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0" name="Google Shape;50;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51" name="Google Shape;51;p9"/>
          <p:cNvSpPr txBox="1"/>
          <p:nvPr>
            <p:ph type="title"/>
          </p:nvPr>
        </p:nvSpPr>
        <p:spPr>
          <a:xfrm>
            <a:off x="265500" y="1397350"/>
            <a:ext cx="4045200" cy="13182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dk1"/>
              </a:buClr>
              <a:buSzPts val="3600"/>
              <a:buNone/>
              <a:defRPr sz="3600">
                <a:solidFill>
                  <a:schemeClr val="dk1"/>
                </a:solidFill>
              </a:defRPr>
            </a:lvl1pPr>
            <a:lvl2pPr lvl="1" rtl="0" algn="ctr">
              <a:spcBef>
                <a:spcPts val="0"/>
              </a:spcBef>
              <a:spcAft>
                <a:spcPts val="0"/>
              </a:spcAft>
              <a:buClr>
                <a:schemeClr val="dk1"/>
              </a:buClr>
              <a:buSzPts val="3600"/>
              <a:buNone/>
              <a:defRPr sz="3600">
                <a:solidFill>
                  <a:schemeClr val="dk1"/>
                </a:solidFill>
              </a:defRPr>
            </a:lvl2pPr>
            <a:lvl3pPr lvl="2" rtl="0" algn="ctr">
              <a:spcBef>
                <a:spcPts val="0"/>
              </a:spcBef>
              <a:spcAft>
                <a:spcPts val="0"/>
              </a:spcAft>
              <a:buClr>
                <a:schemeClr val="dk1"/>
              </a:buClr>
              <a:buSzPts val="3600"/>
              <a:buNone/>
              <a:defRPr sz="3600">
                <a:solidFill>
                  <a:schemeClr val="dk1"/>
                </a:solidFill>
              </a:defRPr>
            </a:lvl3pPr>
            <a:lvl4pPr lvl="3" rtl="0" algn="ctr">
              <a:spcBef>
                <a:spcPts val="0"/>
              </a:spcBef>
              <a:spcAft>
                <a:spcPts val="0"/>
              </a:spcAft>
              <a:buClr>
                <a:schemeClr val="dk1"/>
              </a:buClr>
              <a:buSzPts val="3600"/>
              <a:buNone/>
              <a:defRPr sz="3600">
                <a:solidFill>
                  <a:schemeClr val="dk1"/>
                </a:solidFill>
              </a:defRPr>
            </a:lvl4pPr>
            <a:lvl5pPr lvl="4" rtl="0" algn="ctr">
              <a:spcBef>
                <a:spcPts val="0"/>
              </a:spcBef>
              <a:spcAft>
                <a:spcPts val="0"/>
              </a:spcAft>
              <a:buClr>
                <a:schemeClr val="dk1"/>
              </a:buClr>
              <a:buSzPts val="3600"/>
              <a:buNone/>
              <a:defRPr sz="3600">
                <a:solidFill>
                  <a:schemeClr val="dk1"/>
                </a:solidFill>
              </a:defRPr>
            </a:lvl5pPr>
            <a:lvl6pPr lvl="5" rtl="0" algn="ctr">
              <a:spcBef>
                <a:spcPts val="0"/>
              </a:spcBef>
              <a:spcAft>
                <a:spcPts val="0"/>
              </a:spcAft>
              <a:buClr>
                <a:schemeClr val="dk1"/>
              </a:buClr>
              <a:buSzPts val="3600"/>
              <a:buNone/>
              <a:defRPr sz="3600">
                <a:solidFill>
                  <a:schemeClr val="dk1"/>
                </a:solidFill>
              </a:defRPr>
            </a:lvl6pPr>
            <a:lvl7pPr lvl="6" rtl="0" algn="ctr">
              <a:spcBef>
                <a:spcPts val="0"/>
              </a:spcBef>
              <a:spcAft>
                <a:spcPts val="0"/>
              </a:spcAft>
              <a:buClr>
                <a:schemeClr val="dk1"/>
              </a:buClr>
              <a:buSzPts val="3600"/>
              <a:buNone/>
              <a:defRPr sz="3600">
                <a:solidFill>
                  <a:schemeClr val="dk1"/>
                </a:solidFill>
              </a:defRPr>
            </a:lvl7pPr>
            <a:lvl8pPr lvl="7" rtl="0" algn="ctr">
              <a:spcBef>
                <a:spcPts val="0"/>
              </a:spcBef>
              <a:spcAft>
                <a:spcPts val="0"/>
              </a:spcAft>
              <a:buClr>
                <a:schemeClr val="dk1"/>
              </a:buClr>
              <a:buSzPts val="3600"/>
              <a:buNone/>
              <a:defRPr sz="3600">
                <a:solidFill>
                  <a:schemeClr val="dk1"/>
                </a:solidFill>
              </a:defRPr>
            </a:lvl8pPr>
            <a:lvl9pPr lvl="8" rtl="0" algn="ctr">
              <a:spcBef>
                <a:spcPts val="0"/>
              </a:spcBef>
              <a:spcAft>
                <a:spcPts val="0"/>
              </a:spcAft>
              <a:buClr>
                <a:schemeClr val="dk1"/>
              </a:buClr>
              <a:buSzPts val="3600"/>
              <a:buNone/>
              <a:defRPr sz="3600">
                <a:solidFill>
                  <a:schemeClr val="dk1"/>
                </a:solidFill>
              </a:defRPr>
            </a:lvl9pPr>
          </a:lstStyle>
          <a:p/>
        </p:txBody>
      </p:sp>
      <p:sp>
        <p:nvSpPr>
          <p:cNvPr id="52" name="Google Shape;52;p9"/>
          <p:cNvSpPr txBox="1"/>
          <p:nvPr>
            <p:ph idx="1" type="subTitle"/>
          </p:nvPr>
        </p:nvSpPr>
        <p:spPr>
          <a:xfrm>
            <a:off x="265500" y="2735371"/>
            <a:ext cx="4045200" cy="13455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53" name="Google Shape;53;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Clr>
                <a:schemeClr val="lt1"/>
              </a:buClr>
              <a:buSzPts val="1800"/>
              <a:buChar char="●"/>
              <a:defRPr>
                <a:solidFill>
                  <a:schemeClr val="lt1"/>
                </a:solidFill>
              </a:defRPr>
            </a:lvl1pPr>
            <a:lvl2pPr indent="-317500" lvl="1" marL="914400" rtl="0">
              <a:spcBef>
                <a:spcPts val="1600"/>
              </a:spcBef>
              <a:spcAft>
                <a:spcPts val="0"/>
              </a:spcAft>
              <a:buClr>
                <a:schemeClr val="lt1"/>
              </a:buClr>
              <a:buSzPts val="1400"/>
              <a:buChar char="○"/>
              <a:defRPr>
                <a:solidFill>
                  <a:schemeClr val="lt1"/>
                </a:solidFill>
              </a:defRPr>
            </a:lvl2pPr>
            <a:lvl3pPr indent="-317500" lvl="2" marL="1371600" rtl="0">
              <a:spcBef>
                <a:spcPts val="1600"/>
              </a:spcBef>
              <a:spcAft>
                <a:spcPts val="0"/>
              </a:spcAft>
              <a:buClr>
                <a:schemeClr val="lt1"/>
              </a:buClr>
              <a:buSzPts val="1400"/>
              <a:buChar char="■"/>
              <a:defRPr>
                <a:solidFill>
                  <a:schemeClr val="lt1"/>
                </a:solidFill>
              </a:defRPr>
            </a:lvl3pPr>
            <a:lvl4pPr indent="-317500" lvl="3" marL="1828800" rtl="0">
              <a:spcBef>
                <a:spcPts val="1600"/>
              </a:spcBef>
              <a:spcAft>
                <a:spcPts val="0"/>
              </a:spcAft>
              <a:buClr>
                <a:schemeClr val="lt1"/>
              </a:buClr>
              <a:buSzPts val="1400"/>
              <a:buChar char="●"/>
              <a:defRPr>
                <a:solidFill>
                  <a:schemeClr val="lt1"/>
                </a:solidFill>
              </a:defRPr>
            </a:lvl4pPr>
            <a:lvl5pPr indent="-317500" lvl="4" marL="2286000" rtl="0">
              <a:spcBef>
                <a:spcPts val="1600"/>
              </a:spcBef>
              <a:spcAft>
                <a:spcPts val="0"/>
              </a:spcAft>
              <a:buClr>
                <a:schemeClr val="lt1"/>
              </a:buClr>
              <a:buSzPts val="1400"/>
              <a:buChar char="○"/>
              <a:defRPr>
                <a:solidFill>
                  <a:schemeClr val="lt1"/>
                </a:solidFill>
              </a:defRPr>
            </a:lvl5pPr>
            <a:lvl6pPr indent="-317500" lvl="5" marL="2743200" rtl="0">
              <a:spcBef>
                <a:spcPts val="1600"/>
              </a:spcBef>
              <a:spcAft>
                <a:spcPts val="0"/>
              </a:spcAft>
              <a:buClr>
                <a:schemeClr val="lt1"/>
              </a:buClr>
              <a:buSzPts val="1400"/>
              <a:buChar char="■"/>
              <a:defRPr>
                <a:solidFill>
                  <a:schemeClr val="lt1"/>
                </a:solidFill>
              </a:defRPr>
            </a:lvl6pPr>
            <a:lvl7pPr indent="-317500" lvl="6" marL="3200400" rtl="0">
              <a:spcBef>
                <a:spcPts val="1600"/>
              </a:spcBef>
              <a:spcAft>
                <a:spcPts val="0"/>
              </a:spcAft>
              <a:buClr>
                <a:schemeClr val="lt1"/>
              </a:buClr>
              <a:buSzPts val="1400"/>
              <a:buChar char="●"/>
              <a:defRPr>
                <a:solidFill>
                  <a:schemeClr val="lt1"/>
                </a:solidFill>
              </a:defRPr>
            </a:lvl7pPr>
            <a:lvl8pPr indent="-317500" lvl="7" marL="3657600" rtl="0">
              <a:spcBef>
                <a:spcPts val="1600"/>
              </a:spcBef>
              <a:spcAft>
                <a:spcPts val="0"/>
              </a:spcAft>
              <a:buClr>
                <a:schemeClr val="lt1"/>
              </a:buClr>
              <a:buSzPts val="1400"/>
              <a:buChar char="○"/>
              <a:defRPr>
                <a:solidFill>
                  <a:schemeClr val="lt1"/>
                </a:solidFill>
              </a:defRPr>
            </a:lvl8pPr>
            <a:lvl9pPr indent="-317500" lvl="8" marL="4114800" rtl="0">
              <a:spcBef>
                <a:spcPts val="1600"/>
              </a:spcBef>
              <a:spcAft>
                <a:spcPts val="1600"/>
              </a:spcAft>
              <a:buClr>
                <a:schemeClr val="lt1"/>
              </a:buClr>
              <a:buSzPts val="1400"/>
              <a:buChar char="■"/>
              <a:defRPr>
                <a:solidFill>
                  <a:schemeClr val="lt1"/>
                </a:solidFill>
              </a:defRPr>
            </a:lvl9pPr>
          </a:lstStyle>
          <a:p/>
        </p:txBody>
      </p:sp>
      <p:sp>
        <p:nvSpPr>
          <p:cNvPr id="54" name="Google Shape;54;p9"/>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5" name="Shape 55"/>
        <p:cNvGrpSpPr/>
        <p:nvPr/>
      </p:nvGrpSpPr>
      <p:grpSpPr>
        <a:xfrm>
          <a:off x="0" y="0"/>
          <a:ext cx="0" cy="0"/>
          <a:chOff x="0" y="0"/>
          <a:chExt cx="0" cy="0"/>
        </a:xfrm>
      </p:grpSpPr>
      <p:cxnSp>
        <p:nvCxnSpPr>
          <p:cNvPr id="56" name="Google Shape;56;p10"/>
          <p:cNvCxnSpPr/>
          <p:nvPr/>
        </p:nvCxnSpPr>
        <p:spPr>
          <a:xfrm>
            <a:off x="425200" y="4740000"/>
            <a:ext cx="8296800" cy="0"/>
          </a:xfrm>
          <a:prstGeom prst="straightConnector1">
            <a:avLst/>
          </a:prstGeom>
          <a:noFill/>
          <a:ln cap="flat" cmpd="sng" w="19050">
            <a:solidFill>
              <a:schemeClr val="dk2"/>
            </a:solidFill>
            <a:prstDash val="solid"/>
            <a:round/>
            <a:headEnd len="sm" w="sm" type="none"/>
            <a:tailEnd len="sm" w="sm" type="none"/>
          </a:ln>
        </p:spPr>
      </p:cxnSp>
      <p:cxnSp>
        <p:nvCxnSpPr>
          <p:cNvPr id="57" name="Google Shape;57;p10"/>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58" name="Google Shape;58;p10"/>
          <p:cNvSpPr txBox="1"/>
          <p:nvPr>
            <p:ph idx="1" type="body"/>
          </p:nvPr>
        </p:nvSpPr>
        <p:spPr>
          <a:xfrm>
            <a:off x="328017" y="4226025"/>
            <a:ext cx="8388600" cy="3936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800"/>
              <a:buNone/>
              <a:defRPr/>
            </a:lvl1pPr>
          </a:lstStyle>
          <a:p/>
        </p:txBody>
      </p:sp>
      <p:sp>
        <p:nvSpPr>
          <p:cNvPr id="59" name="Google Shape;59;p10"/>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wiss-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1pPr>
            <a:lvl2pPr lvl="1"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2pPr>
            <a:lvl3pPr lvl="2"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3pPr>
            <a:lvl4pPr lvl="3"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4pPr>
            <a:lvl5pPr lvl="4"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5pPr>
            <a:lvl6pPr lvl="5"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6pPr>
            <a:lvl7pPr lvl="6"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7pPr>
            <a:lvl8pPr lvl="7"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8pPr>
            <a:lvl9pPr lvl="8" rt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9pPr>
          </a:lstStyle>
          <a:p/>
        </p:txBody>
      </p:sp>
      <p:sp>
        <p:nvSpPr>
          <p:cNvPr id="7" name="Google Shape;7;p1"/>
          <p:cNvSpPr txBox="1"/>
          <p:nvPr>
            <p:ph idx="1" type="body"/>
          </p:nvPr>
        </p:nvSpPr>
        <p:spPr>
          <a:xfrm>
            <a:off x="2410112" y="1595776"/>
            <a:ext cx="6321600" cy="30024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indent="-317500" lvl="1" marL="9144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2pPr>
            <a:lvl3pPr indent="-317500" lvl="2" marL="13716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3pPr>
            <a:lvl4pPr indent="-317500" lvl="3" marL="18288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4pPr>
            <a:lvl5pPr indent="-317500" lvl="4" marL="22860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5pPr>
            <a:lvl6pPr indent="-317500" lvl="5" marL="27432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6pPr>
            <a:lvl7pPr indent="-317500" lvl="6" marL="32004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7pPr>
            <a:lvl8pPr indent="-317500" lvl="7" marL="3657600" rtl="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8pPr>
            <a:lvl9pPr indent="-317500" lvl="8" marL="4114800" rtl="0">
              <a:lnSpc>
                <a:spcPct val="115000"/>
              </a:lnSpc>
              <a:spcBef>
                <a:spcPts val="1600"/>
              </a:spcBef>
              <a:spcAft>
                <a:spcPts val="1600"/>
              </a:spcAft>
              <a:buClr>
                <a:schemeClr val="dk2"/>
              </a:buClr>
              <a:buSzPts val="1400"/>
              <a:buFont typeface="Lato"/>
              <a:buChar char="■"/>
              <a:defRPr>
                <a:solidFill>
                  <a:schemeClr val="dk2"/>
                </a:solidFill>
                <a:latin typeface="Lato"/>
                <a:ea typeface="Lato"/>
                <a:cs typeface="Lato"/>
                <a:sym typeface="Lato"/>
              </a:defRPr>
            </a:lvl9pPr>
          </a:lstStyle>
          <a:p/>
        </p:txBody>
      </p:sp>
      <p:sp>
        <p:nvSpPr>
          <p:cNvPr id="8" name="Google Shape;8;p1"/>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latin typeface="Lato"/>
                <a:ea typeface="Lato"/>
                <a:cs typeface="Lato"/>
                <a:sym typeface="Lato"/>
              </a:defRPr>
            </a:lvl1pPr>
            <a:lvl2pPr lvl="1" rtl="0" algn="r">
              <a:buNone/>
              <a:defRPr sz="1000">
                <a:solidFill>
                  <a:schemeClr val="dk2"/>
                </a:solidFill>
                <a:latin typeface="Lato"/>
                <a:ea typeface="Lato"/>
                <a:cs typeface="Lato"/>
                <a:sym typeface="Lato"/>
              </a:defRPr>
            </a:lvl2pPr>
            <a:lvl3pPr lvl="2" rtl="0" algn="r">
              <a:buNone/>
              <a:defRPr sz="1000">
                <a:solidFill>
                  <a:schemeClr val="dk2"/>
                </a:solidFill>
                <a:latin typeface="Lato"/>
                <a:ea typeface="Lato"/>
                <a:cs typeface="Lato"/>
                <a:sym typeface="Lato"/>
              </a:defRPr>
            </a:lvl3pPr>
            <a:lvl4pPr lvl="3" rtl="0" algn="r">
              <a:buNone/>
              <a:defRPr sz="1000">
                <a:solidFill>
                  <a:schemeClr val="dk2"/>
                </a:solidFill>
                <a:latin typeface="Lato"/>
                <a:ea typeface="Lato"/>
                <a:cs typeface="Lato"/>
                <a:sym typeface="Lato"/>
              </a:defRPr>
            </a:lvl4pPr>
            <a:lvl5pPr lvl="4" rtl="0" algn="r">
              <a:buNone/>
              <a:defRPr sz="1000">
                <a:solidFill>
                  <a:schemeClr val="dk2"/>
                </a:solidFill>
                <a:latin typeface="Lato"/>
                <a:ea typeface="Lato"/>
                <a:cs typeface="Lato"/>
                <a:sym typeface="Lato"/>
              </a:defRPr>
            </a:lvl5pPr>
            <a:lvl6pPr lvl="5" rtl="0" algn="r">
              <a:buNone/>
              <a:defRPr sz="1000">
                <a:solidFill>
                  <a:schemeClr val="dk2"/>
                </a:solidFill>
                <a:latin typeface="Lato"/>
                <a:ea typeface="Lato"/>
                <a:cs typeface="Lato"/>
                <a:sym typeface="Lato"/>
              </a:defRPr>
            </a:lvl6pPr>
            <a:lvl7pPr lvl="6" rtl="0" algn="r">
              <a:buNone/>
              <a:defRPr sz="1000">
                <a:solidFill>
                  <a:schemeClr val="dk2"/>
                </a:solidFill>
                <a:latin typeface="Lato"/>
                <a:ea typeface="Lato"/>
                <a:cs typeface="Lato"/>
                <a:sym typeface="Lato"/>
              </a:defRPr>
            </a:lvl7pPr>
            <a:lvl8pPr lvl="7" rtl="0" algn="r">
              <a:buNone/>
              <a:defRPr sz="1000">
                <a:solidFill>
                  <a:schemeClr val="dk2"/>
                </a:solidFill>
                <a:latin typeface="Lato"/>
                <a:ea typeface="Lato"/>
                <a:cs typeface="Lato"/>
                <a:sym typeface="Lato"/>
              </a:defRPr>
            </a:lvl8pPr>
            <a:lvl9pPr lvl="8" rtl="0" algn="r">
              <a:buNone/>
              <a:defRPr sz="1000">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 Id="rId3" Type="http://schemas.openxmlformats.org/officeDocument/2006/relationships/image" Target="../media/image19.png"/><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 Id="rId3" Type="http://schemas.openxmlformats.org/officeDocument/2006/relationships/hyperlink" Target="https://zinnedproject.org/2013/03/bread-and-roses-strike-great-silences-in-curriculum/" TargetMode="External"/><Relationship Id="rId4" Type="http://schemas.openxmlformats.org/officeDocument/2006/relationships/image" Target="../media/image1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18.png"/><Relationship Id="rId4" Type="http://schemas.openxmlformats.org/officeDocument/2006/relationships/image" Target="../media/image11.jpg"/><Relationship Id="rId5" Type="http://schemas.openxmlformats.org/officeDocument/2006/relationships/image" Target="../media/image1.png"/><Relationship Id="rId6" Type="http://schemas.openxmlformats.org/officeDocument/2006/relationships/hyperlink" Target="http://www.digitalforsyth.org/photos/4939"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 Id="rId3" Type="http://schemas.openxmlformats.org/officeDocument/2006/relationships/image" Target="../media/image1.png"/><Relationship Id="rId4" Type="http://schemas.openxmlformats.org/officeDocument/2006/relationships/image" Target="../media/image3.jpg"/><Relationship Id="rId5" Type="http://schemas.openxmlformats.org/officeDocument/2006/relationships/image" Target="../media/image7.jpg"/><Relationship Id="rId6"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 Id="rId3" Type="http://schemas.openxmlformats.org/officeDocument/2006/relationships/image" Target="../media/image1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image" Target="../media/image1.png"/><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1.png"/><Relationship Id="rId4" Type="http://schemas.openxmlformats.org/officeDocument/2006/relationships/image" Target="../media/image15.png"/><Relationship Id="rId5"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image" Target="../media/image1.pn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1.png"/><Relationship Id="rId4" Type="http://schemas.openxmlformats.org/officeDocument/2006/relationships/image" Target="../media/image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 Id="rId3"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3"/>
          <p:cNvSpPr txBox="1"/>
          <p:nvPr>
            <p:ph type="ctrTitle"/>
          </p:nvPr>
        </p:nvSpPr>
        <p:spPr>
          <a:xfrm>
            <a:off x="2371725" y="630225"/>
            <a:ext cx="6331500" cy="1542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     Women Union Activists in the 1900s </a:t>
            </a:r>
            <a:endParaRPr/>
          </a:p>
          <a:p>
            <a:pPr indent="0" lvl="0" marL="0" rtl="0" algn="l">
              <a:spcBef>
                <a:spcPts val="0"/>
              </a:spcBef>
              <a:spcAft>
                <a:spcPts val="0"/>
              </a:spcAft>
              <a:buNone/>
            </a:pPr>
            <a:r>
              <a:t/>
            </a:r>
            <a:endParaRPr/>
          </a:p>
        </p:txBody>
      </p:sp>
      <p:sp>
        <p:nvSpPr>
          <p:cNvPr id="73" name="Google Shape;73;p13"/>
          <p:cNvSpPr txBox="1"/>
          <p:nvPr>
            <p:ph idx="1" type="subTitle"/>
          </p:nvPr>
        </p:nvSpPr>
        <p:spPr>
          <a:xfrm>
            <a:off x="2390267" y="3238450"/>
            <a:ext cx="6331500" cy="923400"/>
          </a:xfrm>
          <a:prstGeom prst="rect">
            <a:avLst/>
          </a:prstGeom>
        </p:spPr>
        <p:txBody>
          <a:bodyPr anchorCtr="0" anchor="b" bIns="91425" lIns="91425" spcFirstLastPara="1" rIns="91425" wrap="square" tIns="91425">
            <a:spAutoFit/>
          </a:bodyPr>
          <a:lstStyle/>
          <a:p>
            <a:pPr indent="0" lvl="0" marL="0" rtl="0" algn="ctr">
              <a:spcBef>
                <a:spcPts val="0"/>
              </a:spcBef>
              <a:spcAft>
                <a:spcPts val="0"/>
              </a:spcAft>
              <a:buNone/>
            </a:pPr>
            <a:r>
              <a:rPr b="1" lang="en" sz="2400"/>
              <a:t>Capturing  American History </a:t>
            </a:r>
            <a:endParaRPr b="1" sz="2400"/>
          </a:p>
          <a:p>
            <a:pPr indent="0" lvl="0" marL="0" rtl="0" algn="ctr">
              <a:spcBef>
                <a:spcPts val="0"/>
              </a:spcBef>
              <a:spcAft>
                <a:spcPts val="0"/>
              </a:spcAft>
              <a:buNone/>
            </a:pPr>
            <a:r>
              <a:rPr b="1" lang="en" sz="2400"/>
              <a:t>that has been </a:t>
            </a:r>
            <a:r>
              <a:rPr b="1" lang="en" sz="2400"/>
              <a:t>lost.</a:t>
            </a:r>
            <a:endParaRPr b="1" sz="2400"/>
          </a:p>
        </p:txBody>
      </p:sp>
      <p:pic>
        <p:nvPicPr>
          <p:cNvPr id="74" name="Google Shape;74;p13"/>
          <p:cNvPicPr preferRelativeResize="0"/>
          <p:nvPr/>
        </p:nvPicPr>
        <p:blipFill>
          <a:blip r:embed="rId3">
            <a:alphaModFix/>
          </a:blip>
          <a:stretch>
            <a:fillRect/>
          </a:stretch>
        </p:blipFill>
        <p:spPr>
          <a:xfrm>
            <a:off x="61300" y="559975"/>
            <a:ext cx="2328975" cy="40093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pic>
        <p:nvPicPr>
          <p:cNvPr descr="Screen Shot 2015-11-20 at 9.47.21 AM.png" id="155" name="Google Shape;155;p22"/>
          <p:cNvPicPr preferRelativeResize="0"/>
          <p:nvPr/>
        </p:nvPicPr>
        <p:blipFill rotWithShape="1">
          <a:blip r:embed="rId3">
            <a:alphaModFix/>
          </a:blip>
          <a:srcRect b="0" l="4413" r="4404" t="0"/>
          <a:stretch/>
        </p:blipFill>
        <p:spPr>
          <a:xfrm>
            <a:off x="0" y="0"/>
            <a:ext cx="9144000" cy="5143504"/>
          </a:xfrm>
          <a:prstGeom prst="rect">
            <a:avLst/>
          </a:prstGeom>
          <a:noFill/>
          <a:ln>
            <a:noFill/>
          </a:ln>
        </p:spPr>
      </p:pic>
      <p:sp>
        <p:nvSpPr>
          <p:cNvPr id="156" name="Google Shape;156;p22"/>
          <p:cNvSpPr txBox="1"/>
          <p:nvPr>
            <p:ph type="title"/>
          </p:nvPr>
        </p:nvSpPr>
        <p:spPr>
          <a:xfrm>
            <a:off x="283101" y="712150"/>
            <a:ext cx="4288800" cy="3835500"/>
          </a:xfrm>
          <a:prstGeom prst="rect">
            <a:avLst/>
          </a:prstGeom>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2"/>
              </a:buClr>
              <a:buSzPts val="1100"/>
              <a:buFont typeface="Arial"/>
              <a:buNone/>
            </a:pPr>
            <a:r>
              <a:rPr lang="en" sz="1650">
                <a:highlight>
                  <a:srgbClr val="000000"/>
                </a:highlight>
                <a:latin typeface="Times New Roman"/>
                <a:ea typeface="Times New Roman"/>
                <a:cs typeface="Times New Roman"/>
                <a:sym typeface="Times New Roman"/>
              </a:rPr>
              <a:t>In 1912, Lawrence, Mass. was one of the textile capitals of the world. Half of all the city's residents over the age of 14 worked in the mills.</a:t>
            </a:r>
            <a:endParaRPr sz="1650">
              <a:highlight>
                <a:srgbClr val="000000"/>
              </a:highlight>
              <a:latin typeface="Times New Roman"/>
              <a:ea typeface="Times New Roman"/>
              <a:cs typeface="Times New Roman"/>
              <a:sym typeface="Times New Roman"/>
            </a:endParaRPr>
          </a:p>
          <a:p>
            <a:pPr indent="0" lvl="0" marL="0" rtl="0" algn="l">
              <a:lnSpc>
                <a:spcPct val="115000"/>
              </a:lnSpc>
              <a:spcBef>
                <a:spcPts val="1900"/>
              </a:spcBef>
              <a:spcAft>
                <a:spcPts val="0"/>
              </a:spcAft>
              <a:buClr>
                <a:schemeClr val="dk2"/>
              </a:buClr>
              <a:buSzPts val="1100"/>
              <a:buFont typeface="Arial"/>
              <a:buNone/>
            </a:pPr>
            <a:r>
              <a:rPr lang="en" sz="1650">
                <a:highlight>
                  <a:srgbClr val="000000"/>
                </a:highlight>
                <a:latin typeface="Times New Roman"/>
                <a:ea typeface="Times New Roman"/>
                <a:cs typeface="Times New Roman"/>
                <a:sym typeface="Times New Roman"/>
              </a:rPr>
              <a:t>The giant Wood Mill was the largest cloth producing factory on the planet. It alone employed 40,000 workers. The workers came from more than 30 countries, spoke more than 45 different languages and they worked in hot, dangerous, deplorable conditions. Then, on January 12, 1912, some 25,000 workers walked off the job.</a:t>
            </a:r>
            <a:endParaRPr sz="1650">
              <a:highlight>
                <a:srgbClr val="000000"/>
              </a:highlight>
              <a:latin typeface="Times New Roman"/>
              <a:ea typeface="Times New Roman"/>
              <a:cs typeface="Times New Roman"/>
              <a:sym typeface="Times New Roman"/>
            </a:endParaRPr>
          </a:p>
          <a:p>
            <a:pPr indent="0" lvl="0" marL="0" rtl="0" algn="l">
              <a:spcBef>
                <a:spcPts val="1900"/>
              </a:spcBef>
              <a:spcAft>
                <a:spcPts val="0"/>
              </a:spcAft>
              <a:buNone/>
            </a:pPr>
            <a:r>
              <a:t/>
            </a:r>
            <a:endParaRPr sz="2400"/>
          </a:p>
        </p:txBody>
      </p:sp>
      <p:pic>
        <p:nvPicPr>
          <p:cNvPr id="157" name="Google Shape;157;p22"/>
          <p:cNvPicPr preferRelativeResize="0"/>
          <p:nvPr/>
        </p:nvPicPr>
        <p:blipFill>
          <a:blip r:embed="rId4">
            <a:alphaModFix/>
          </a:blip>
          <a:stretch>
            <a:fillRect/>
          </a:stretch>
        </p:blipFill>
        <p:spPr>
          <a:xfrm>
            <a:off x="5832816" y="0"/>
            <a:ext cx="3079068" cy="5143501"/>
          </a:xfrm>
          <a:prstGeom prst="rect">
            <a:avLst/>
          </a:prstGeom>
          <a:noFill/>
          <a:ln>
            <a:noFill/>
          </a:ln>
        </p:spPr>
      </p:pic>
      <p:sp>
        <p:nvSpPr>
          <p:cNvPr id="158" name="Google Shape;158;p22"/>
          <p:cNvSpPr txBox="1"/>
          <p:nvPr/>
        </p:nvSpPr>
        <p:spPr>
          <a:xfrm>
            <a:off x="303925" y="128700"/>
            <a:ext cx="4268100" cy="5694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 sz="2500">
                <a:solidFill>
                  <a:schemeClr val="dk1"/>
                </a:solidFill>
                <a:latin typeface="Lato Black"/>
                <a:ea typeface="Lato Black"/>
                <a:cs typeface="Lato Black"/>
                <a:sym typeface="Lato Black"/>
              </a:rPr>
              <a:t>ELIZABETH GURLY FLYNN</a:t>
            </a:r>
            <a:endParaRPr sz="2500">
              <a:solidFill>
                <a:schemeClr val="dk1"/>
              </a:solidFill>
              <a:latin typeface="Lato Black"/>
              <a:ea typeface="Lato Black"/>
              <a:cs typeface="Lato Black"/>
              <a:sym typeface="Lato Black"/>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162" name="Shape 162"/>
        <p:cNvGrpSpPr/>
        <p:nvPr/>
      </p:nvGrpSpPr>
      <p:grpSpPr>
        <a:xfrm>
          <a:off x="0" y="0"/>
          <a:ext cx="0" cy="0"/>
          <a:chOff x="0" y="0"/>
          <a:chExt cx="0" cy="0"/>
        </a:xfrm>
      </p:grpSpPr>
      <p:sp>
        <p:nvSpPr>
          <p:cNvPr id="163" name="Google Shape;163;p23"/>
          <p:cNvSpPr/>
          <p:nvPr/>
        </p:nvSpPr>
        <p:spPr>
          <a:xfrm>
            <a:off x="283000" y="297900"/>
            <a:ext cx="4547700" cy="4547700"/>
          </a:xfrm>
          <a:prstGeom prst="rect">
            <a:avLst/>
          </a:prstGeom>
          <a:solidFill>
            <a:srgbClr val="000000">
              <a:alpha val="769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23"/>
          <p:cNvSpPr txBox="1"/>
          <p:nvPr>
            <p:ph idx="4294967295" type="body"/>
          </p:nvPr>
        </p:nvSpPr>
        <p:spPr>
          <a:xfrm>
            <a:off x="0" y="529650"/>
            <a:ext cx="4349400" cy="4084200"/>
          </a:xfrm>
          <a:prstGeom prst="rect">
            <a:avLst/>
          </a:prstGeom>
        </p:spPr>
        <p:txBody>
          <a:bodyPr anchorCtr="0" anchor="ctr" bIns="91425" lIns="91425" spcFirstLastPara="1" rIns="91425" wrap="square" tIns="91425">
            <a:noAutofit/>
          </a:bodyPr>
          <a:lstStyle/>
          <a:p>
            <a:pPr indent="-342900" lvl="0" marL="457200" rtl="0" algn="l">
              <a:lnSpc>
                <a:spcPct val="100000"/>
              </a:lnSpc>
              <a:spcBef>
                <a:spcPts val="0"/>
              </a:spcBef>
              <a:spcAft>
                <a:spcPts val="0"/>
              </a:spcAft>
              <a:buSzPts val="1800"/>
              <a:buFont typeface="Lora"/>
              <a:buChar char="●"/>
            </a:pPr>
            <a:r>
              <a:rPr b="1" lang="en" sz="1550">
                <a:solidFill>
                  <a:schemeClr val="lt1"/>
                </a:solidFill>
                <a:highlight>
                  <a:srgbClr val="000000"/>
                </a:highlight>
                <a:latin typeface="Lora"/>
                <a:ea typeface="Lora"/>
                <a:cs typeface="Lora"/>
                <a:sym typeface="Lora"/>
              </a:rPr>
              <a:t>In</a:t>
            </a:r>
            <a:r>
              <a:rPr b="1" lang="en" sz="1550">
                <a:solidFill>
                  <a:schemeClr val="lt1"/>
                </a:solidFill>
                <a:highlight>
                  <a:srgbClr val="000000"/>
                </a:highlight>
                <a:latin typeface="Lora"/>
                <a:ea typeface="Lora"/>
                <a:cs typeface="Lora"/>
                <a:sym typeface="Lora"/>
              </a:rPr>
              <a:t> 1907</a:t>
            </a:r>
            <a:r>
              <a:rPr lang="en" sz="1350">
                <a:highlight>
                  <a:srgbClr val="000000"/>
                </a:highlight>
                <a:latin typeface="Lora"/>
                <a:ea typeface="Lora"/>
                <a:cs typeface="Lora"/>
                <a:sym typeface="Lora"/>
              </a:rPr>
              <a:t>, </a:t>
            </a:r>
            <a:r>
              <a:rPr b="1" lang="en" sz="1850">
                <a:solidFill>
                  <a:schemeClr val="dk1"/>
                </a:solidFill>
                <a:highlight>
                  <a:srgbClr val="000000"/>
                </a:highlight>
                <a:latin typeface="Lora"/>
                <a:ea typeface="Lora"/>
                <a:cs typeface="Lora"/>
                <a:sym typeface="Lora"/>
              </a:rPr>
              <a:t>Elizabeth Gurley Flynn</a:t>
            </a:r>
            <a:r>
              <a:rPr lang="en" sz="1350">
                <a:highlight>
                  <a:srgbClr val="000000"/>
                </a:highlight>
                <a:latin typeface="Lora"/>
                <a:ea typeface="Lora"/>
                <a:cs typeface="Lora"/>
                <a:sym typeface="Lora"/>
              </a:rPr>
              <a:t> </a:t>
            </a:r>
            <a:r>
              <a:rPr b="1" lang="en" sz="1350">
                <a:solidFill>
                  <a:schemeClr val="lt1"/>
                </a:solidFill>
                <a:highlight>
                  <a:srgbClr val="000000"/>
                </a:highlight>
                <a:latin typeface="Lora"/>
                <a:ea typeface="Lora"/>
                <a:cs typeface="Lora"/>
                <a:sym typeface="Lora"/>
              </a:rPr>
              <a:t>became </a:t>
            </a:r>
            <a:r>
              <a:rPr b="1" lang="en" sz="1550">
                <a:solidFill>
                  <a:schemeClr val="lt1"/>
                </a:solidFill>
                <a:highlight>
                  <a:srgbClr val="000000"/>
                </a:highlight>
                <a:latin typeface="Lora"/>
                <a:ea typeface="Lora"/>
                <a:cs typeface="Lora"/>
                <a:sym typeface="Lora"/>
              </a:rPr>
              <a:t>a full-time organizer for the Industrial Workers of the World and in 1912 traveled to Lawrence, MA during the </a:t>
            </a:r>
            <a:r>
              <a:rPr b="1" lang="en" sz="1550">
                <a:solidFill>
                  <a:schemeClr val="lt1"/>
                </a:solidFill>
                <a:highlight>
                  <a:srgbClr val="000000"/>
                </a:highlight>
                <a:uFill>
                  <a:noFill/>
                </a:uFill>
                <a:latin typeface="Lora"/>
                <a:ea typeface="Lora"/>
                <a:cs typeface="Lora"/>
                <a:sym typeface="Lora"/>
                <a:hlinkClick r:id="rId3">
                  <a:extLst>
                    <a:ext uri="{A12FA001-AC4F-418D-AE19-62706E023703}">
                      <ahyp:hlinkClr val="tx"/>
                    </a:ext>
                  </a:extLst>
                </a:hlinkClick>
              </a:rPr>
              <a:t>Great Textile Strike</a:t>
            </a:r>
            <a:r>
              <a:rPr b="1" lang="en" sz="1550">
                <a:solidFill>
                  <a:schemeClr val="lt1"/>
                </a:solidFill>
                <a:highlight>
                  <a:srgbClr val="000000"/>
                </a:highlight>
                <a:latin typeface="Lora"/>
                <a:ea typeface="Lora"/>
                <a:cs typeface="Lora"/>
                <a:sym typeface="Lora"/>
              </a:rPr>
              <a:t>. With the arrests of Joseph Ettor and Arturo Giovannitti Flynn at the end of January she became “the strike’s leading lady.”</a:t>
            </a:r>
            <a:endParaRPr b="1" sz="1550">
              <a:solidFill>
                <a:schemeClr val="lt1"/>
              </a:solidFill>
              <a:highlight>
                <a:srgbClr val="000000"/>
              </a:highlight>
              <a:latin typeface="Lora"/>
              <a:ea typeface="Lora"/>
              <a:cs typeface="Lora"/>
              <a:sym typeface="Lora"/>
            </a:endParaRPr>
          </a:p>
          <a:p>
            <a:pPr indent="-327025" lvl="0" marL="457200" rtl="0" algn="l">
              <a:lnSpc>
                <a:spcPct val="100000"/>
              </a:lnSpc>
              <a:spcBef>
                <a:spcPts val="0"/>
              </a:spcBef>
              <a:spcAft>
                <a:spcPts val="0"/>
              </a:spcAft>
              <a:buClr>
                <a:schemeClr val="lt1"/>
              </a:buClr>
              <a:buSzPts val="1550"/>
              <a:buFont typeface="Lora"/>
              <a:buChar char="●"/>
            </a:pPr>
            <a:r>
              <a:rPr b="1" lang="en" sz="1550">
                <a:solidFill>
                  <a:schemeClr val="lt1"/>
                </a:solidFill>
                <a:highlight>
                  <a:srgbClr val="000000"/>
                </a:highlight>
                <a:latin typeface="Lora"/>
                <a:ea typeface="Lora"/>
                <a:cs typeface="Lora"/>
                <a:sym typeface="Lora"/>
              </a:rPr>
              <a:t>She was a major organizer of the various trips by children of textile workers to supportive cities like New York. She called the children’s demonstrations “the most wonderful that I have ever seen. I have been in strikes and battles for free speech but I have never seen such an outburst of human brotherhood as I saw Saturday.”</a:t>
            </a:r>
            <a:endParaRPr b="1" sz="2000">
              <a:solidFill>
                <a:schemeClr val="lt1"/>
              </a:solidFill>
              <a:highlight>
                <a:srgbClr val="000000"/>
              </a:highlight>
            </a:endParaRPr>
          </a:p>
        </p:txBody>
      </p:sp>
      <p:pic>
        <p:nvPicPr>
          <p:cNvPr id="165" name="Google Shape;165;p23"/>
          <p:cNvPicPr preferRelativeResize="0"/>
          <p:nvPr/>
        </p:nvPicPr>
        <p:blipFill>
          <a:blip r:embed="rId4">
            <a:alphaModFix/>
          </a:blip>
          <a:stretch>
            <a:fillRect/>
          </a:stretch>
        </p:blipFill>
        <p:spPr>
          <a:xfrm>
            <a:off x="4964050" y="776288"/>
            <a:ext cx="3781425" cy="35909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9" name="Shape 169"/>
        <p:cNvGrpSpPr/>
        <p:nvPr/>
      </p:nvGrpSpPr>
      <p:grpSpPr>
        <a:xfrm>
          <a:off x="0" y="0"/>
          <a:ext cx="0" cy="0"/>
          <a:chOff x="0" y="0"/>
          <a:chExt cx="0" cy="0"/>
        </a:xfrm>
      </p:grpSpPr>
      <p:pic>
        <p:nvPicPr>
          <p:cNvPr descr="Screen Shot 2015-11-19 at 11.48.18 PM.png" id="170" name="Google Shape;170;p24"/>
          <p:cNvPicPr preferRelativeResize="0"/>
          <p:nvPr/>
        </p:nvPicPr>
        <p:blipFill rotWithShape="1">
          <a:blip r:embed="rId3">
            <a:alphaModFix/>
          </a:blip>
          <a:srcRect b="0" l="26321" r="26321" t="0"/>
          <a:stretch/>
        </p:blipFill>
        <p:spPr>
          <a:xfrm>
            <a:off x="0" y="0"/>
            <a:ext cx="4567201" cy="5143499"/>
          </a:xfrm>
          <a:prstGeom prst="rect">
            <a:avLst/>
          </a:prstGeom>
          <a:noFill/>
          <a:ln>
            <a:noFill/>
          </a:ln>
        </p:spPr>
      </p:pic>
      <p:sp>
        <p:nvSpPr>
          <p:cNvPr id="171" name="Google Shape;171;p24"/>
          <p:cNvSpPr txBox="1"/>
          <p:nvPr>
            <p:ph idx="1" type="body"/>
          </p:nvPr>
        </p:nvSpPr>
        <p:spPr>
          <a:xfrm>
            <a:off x="4775600" y="313650"/>
            <a:ext cx="4033800" cy="48300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sz="3000">
                <a:solidFill>
                  <a:schemeClr val="dk1"/>
                </a:solidFill>
              </a:rPr>
              <a:t>    VELMA HOPKINS</a:t>
            </a:r>
            <a:endParaRPr sz="3000">
              <a:solidFill>
                <a:schemeClr val="dk1"/>
              </a:solidFill>
            </a:endParaRPr>
          </a:p>
          <a:p>
            <a:pPr indent="0" lvl="0" marL="0" rtl="0" algn="l">
              <a:lnSpc>
                <a:spcPct val="160000"/>
              </a:lnSpc>
              <a:spcBef>
                <a:spcPts val="1600"/>
              </a:spcBef>
              <a:spcAft>
                <a:spcPts val="0"/>
              </a:spcAft>
              <a:buClr>
                <a:schemeClr val="dk2"/>
              </a:buClr>
              <a:buSzPts val="1100"/>
              <a:buFont typeface="Arial"/>
              <a:buNone/>
            </a:pPr>
            <a:r>
              <a:rPr lang="en" sz="1350">
                <a:highlight>
                  <a:srgbClr val="FFFFFF"/>
                </a:highlight>
                <a:latin typeface="Lora"/>
                <a:ea typeface="Lora"/>
                <a:cs typeface="Lora"/>
                <a:sym typeface="Lora"/>
              </a:rPr>
              <a:t>“I know my limitations and I surround myself with people who I can designate to be sure it’s carried out. If you can’t do that, you’re not an organizer.” </a:t>
            </a:r>
            <a:endParaRPr sz="1350">
              <a:highlight>
                <a:srgbClr val="FFFFFF"/>
              </a:highlight>
              <a:latin typeface="Lora"/>
              <a:ea typeface="Lora"/>
              <a:cs typeface="Lora"/>
              <a:sym typeface="Lora"/>
            </a:endParaRPr>
          </a:p>
          <a:p>
            <a:pPr indent="0" lvl="0" marL="0" rtl="0" algn="l">
              <a:lnSpc>
                <a:spcPct val="160000"/>
              </a:lnSpc>
              <a:spcBef>
                <a:spcPts val="1200"/>
              </a:spcBef>
              <a:spcAft>
                <a:spcPts val="1200"/>
              </a:spcAft>
              <a:buClr>
                <a:schemeClr val="dk2"/>
              </a:buClr>
              <a:buSzPts val="1100"/>
              <a:buFont typeface="Arial"/>
              <a:buNone/>
            </a:pPr>
            <a:r>
              <a:rPr lang="en" sz="1350">
                <a:highlight>
                  <a:srgbClr val="FFFFFF"/>
                </a:highlight>
                <a:latin typeface="Lora"/>
                <a:ea typeface="Lora"/>
                <a:cs typeface="Lora"/>
                <a:sym typeface="Lora"/>
              </a:rPr>
              <a:t>Velma Hopkins helped mobilize 10,000 workers into the streets of Winston-Salem, NC, as part of an attempt to bring unions to R.J. Reynolds Tobacco Company. The union, called Local 22 of the Food, Tobacco, Agricultural and Allied Workers of America-CIO, was integrated and led primarily by African American women. They pushed the boundaries of economic, racial and gender equality.</a:t>
            </a:r>
            <a:endParaRPr sz="1800">
              <a:solidFill>
                <a:srgbClr val="000000"/>
              </a:solidFill>
            </a:endParaRPr>
          </a:p>
        </p:txBody>
      </p:sp>
      <p:pic>
        <p:nvPicPr>
          <p:cNvPr id="172" name="Google Shape;172;p24"/>
          <p:cNvPicPr preferRelativeResize="0"/>
          <p:nvPr/>
        </p:nvPicPr>
        <p:blipFill>
          <a:blip r:embed="rId4">
            <a:alphaModFix/>
          </a:blip>
          <a:stretch>
            <a:fillRect/>
          </a:stretch>
        </p:blipFill>
        <p:spPr>
          <a:xfrm>
            <a:off x="-130323" y="0"/>
            <a:ext cx="4702324" cy="5143501"/>
          </a:xfrm>
          <a:prstGeom prst="rect">
            <a:avLst/>
          </a:prstGeom>
          <a:noFill/>
          <a:ln>
            <a:noFill/>
          </a:ln>
        </p:spPr>
      </p:pic>
      <p:grpSp>
        <p:nvGrpSpPr>
          <p:cNvPr id="173" name="Google Shape;173;p24"/>
          <p:cNvGrpSpPr/>
          <p:nvPr/>
        </p:nvGrpSpPr>
        <p:grpSpPr>
          <a:xfrm>
            <a:off x="134988" y="2496117"/>
            <a:ext cx="2212050" cy="2504994"/>
            <a:chOff x="6803275" y="427445"/>
            <a:chExt cx="2212050" cy="2504994"/>
          </a:xfrm>
        </p:grpSpPr>
        <p:pic>
          <p:nvPicPr>
            <p:cNvPr id="174" name="Google Shape;174;p24"/>
            <p:cNvPicPr preferRelativeResize="0"/>
            <p:nvPr/>
          </p:nvPicPr>
          <p:blipFill>
            <a:blip r:embed="rId5">
              <a:alphaModFix/>
            </a:blip>
            <a:stretch>
              <a:fillRect/>
            </a:stretch>
          </p:blipFill>
          <p:spPr>
            <a:xfrm>
              <a:off x="6803275" y="427445"/>
              <a:ext cx="2212050" cy="2504994"/>
            </a:xfrm>
            <a:prstGeom prst="rect">
              <a:avLst/>
            </a:prstGeom>
            <a:noFill/>
            <a:ln>
              <a:noFill/>
            </a:ln>
          </p:spPr>
        </p:pic>
        <p:sp>
          <p:nvSpPr>
            <p:cNvPr id="175" name="Google Shape;175;p24"/>
            <p:cNvSpPr txBox="1"/>
            <p:nvPr/>
          </p:nvSpPr>
          <p:spPr>
            <a:xfrm>
              <a:off x="6944800" y="684231"/>
              <a:ext cx="1929000" cy="2004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800"/>
                </a:spcAft>
                <a:buNone/>
              </a:pPr>
              <a:r>
                <a:rPr b="1" lang="en" sz="1200">
                  <a:solidFill>
                    <a:schemeClr val="dk2"/>
                  </a:solidFill>
                  <a:highlight>
                    <a:srgbClr val="FFFFFF"/>
                  </a:highlight>
                  <a:latin typeface="Lora"/>
                  <a:ea typeface="Lora"/>
                  <a:cs typeface="Lora"/>
                  <a:sym typeface="Lora"/>
                </a:rPr>
                <a:t>Velma Hopkins, center, became active in the Civil Rights Movement. Here she is escorting the first black student to the newly desegregated R. J. Reynolds High School in North Carolina. Image: </a:t>
              </a:r>
              <a:r>
                <a:rPr b="1" lang="en" sz="1200">
                  <a:solidFill>
                    <a:srgbClr val="17516A"/>
                  </a:solidFill>
                  <a:highlight>
                    <a:srgbClr val="FFFFFF"/>
                  </a:highlight>
                  <a:uFill>
                    <a:noFill/>
                  </a:uFill>
                  <a:latin typeface="Lora"/>
                  <a:ea typeface="Lora"/>
                  <a:cs typeface="Lora"/>
                  <a:sym typeface="Lora"/>
                  <a:hlinkClick r:id="rId6">
                    <a:extLst>
                      <a:ext uri="{A12FA001-AC4F-418D-AE19-62706E023703}">
                        <ahyp:hlinkClr val="tx"/>
                      </a:ext>
                    </a:extLst>
                  </a:hlinkClick>
                </a:rPr>
                <a:t>Digital Forsyth</a:t>
              </a:r>
              <a:r>
                <a:rPr b="1" lang="en" sz="1200">
                  <a:solidFill>
                    <a:schemeClr val="dk2"/>
                  </a:solidFill>
                  <a:highlight>
                    <a:srgbClr val="FFFFFF"/>
                  </a:highlight>
                  <a:latin typeface="Lora"/>
                  <a:ea typeface="Lora"/>
                  <a:cs typeface="Lora"/>
                  <a:sym typeface="Lora"/>
                </a:rPr>
                <a:t>.</a:t>
              </a:r>
              <a:endParaRPr b="1" sz="1500">
                <a:solidFill>
                  <a:schemeClr val="dk1"/>
                </a:solidFill>
                <a:latin typeface="Raleway"/>
                <a:ea typeface="Raleway"/>
                <a:cs typeface="Raleway"/>
                <a:sym typeface="Raleway"/>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79" name="Shape 179"/>
        <p:cNvGrpSpPr/>
        <p:nvPr/>
      </p:nvGrpSpPr>
      <p:grpSpPr>
        <a:xfrm>
          <a:off x="0" y="0"/>
          <a:ext cx="0" cy="0"/>
          <a:chOff x="0" y="0"/>
          <a:chExt cx="0" cy="0"/>
        </a:xfrm>
      </p:grpSpPr>
      <p:pic>
        <p:nvPicPr>
          <p:cNvPr id="180" name="Google Shape;180;p25"/>
          <p:cNvPicPr preferRelativeResize="0"/>
          <p:nvPr/>
        </p:nvPicPr>
        <p:blipFill>
          <a:blip r:embed="rId3">
            <a:alphaModFix/>
          </a:blip>
          <a:stretch>
            <a:fillRect/>
          </a:stretch>
        </p:blipFill>
        <p:spPr>
          <a:xfrm>
            <a:off x="2444700" y="162737"/>
            <a:ext cx="4254600" cy="4818038"/>
          </a:xfrm>
          <a:prstGeom prst="rect">
            <a:avLst/>
          </a:prstGeom>
          <a:noFill/>
          <a:ln>
            <a:noFill/>
          </a:ln>
        </p:spPr>
      </p:pic>
      <p:sp>
        <p:nvSpPr>
          <p:cNvPr id="181" name="Google Shape;181;p25"/>
          <p:cNvSpPr txBox="1"/>
          <p:nvPr/>
        </p:nvSpPr>
        <p:spPr>
          <a:xfrm>
            <a:off x="2855550" y="500572"/>
            <a:ext cx="3432900" cy="7626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3000">
                <a:solidFill>
                  <a:schemeClr val="lt2"/>
                </a:solidFill>
                <a:latin typeface="Raleway"/>
                <a:ea typeface="Raleway"/>
                <a:cs typeface="Raleway"/>
                <a:sym typeface="Raleway"/>
              </a:rPr>
              <a:t>Jessie de la Cruz</a:t>
            </a:r>
            <a:endParaRPr b="1" sz="3000">
              <a:solidFill>
                <a:schemeClr val="lt2"/>
              </a:solidFill>
              <a:latin typeface="Raleway"/>
              <a:ea typeface="Raleway"/>
              <a:cs typeface="Raleway"/>
              <a:sym typeface="Raleway"/>
            </a:endParaRPr>
          </a:p>
        </p:txBody>
      </p:sp>
      <p:sp>
        <p:nvSpPr>
          <p:cNvPr id="182" name="Google Shape;182;p25"/>
          <p:cNvSpPr txBox="1"/>
          <p:nvPr>
            <p:ph idx="4294967295" type="body"/>
          </p:nvPr>
        </p:nvSpPr>
        <p:spPr>
          <a:xfrm>
            <a:off x="2620100" y="1263175"/>
            <a:ext cx="3865800" cy="33279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lang="en" sz="1350">
                <a:highlight>
                  <a:srgbClr val="FFFFFF"/>
                </a:highlight>
                <a:latin typeface="Lora"/>
                <a:ea typeface="Lora"/>
                <a:cs typeface="Lora"/>
                <a:sym typeface="Lora"/>
              </a:rPr>
              <a:t>A field worker since the age of five, Jessie knew poverty, harsh working conditions, and the exploitation of Mexicans and all poor people. Her response was to take a stand. She joined the United Farm Workers union in 1965 and, at Cesar Chavez’s request, became its first woman recruiter. She also participated in strikes, helped ban the crippling short-handle hoe, became a delegate to the Democratic National Convention, testified before the Senate, and met with the Pope. She continued to be a political activist until her death in 2013.</a:t>
            </a:r>
            <a:endParaRPr sz="1200">
              <a:latin typeface="Raleway"/>
              <a:ea typeface="Raleway"/>
              <a:cs typeface="Raleway"/>
              <a:sym typeface="Raleway"/>
            </a:endParaRPr>
          </a:p>
        </p:txBody>
      </p:sp>
      <p:pic>
        <p:nvPicPr>
          <p:cNvPr id="183" name="Google Shape;183;p25"/>
          <p:cNvPicPr preferRelativeResize="0"/>
          <p:nvPr/>
        </p:nvPicPr>
        <p:blipFill>
          <a:blip r:embed="rId4">
            <a:alphaModFix/>
          </a:blip>
          <a:stretch>
            <a:fillRect/>
          </a:stretch>
        </p:blipFill>
        <p:spPr>
          <a:xfrm>
            <a:off x="6699300" y="2667875"/>
            <a:ext cx="2139900" cy="1923201"/>
          </a:xfrm>
          <a:prstGeom prst="rect">
            <a:avLst/>
          </a:prstGeom>
          <a:noFill/>
          <a:ln>
            <a:noFill/>
          </a:ln>
        </p:spPr>
      </p:pic>
      <p:pic>
        <p:nvPicPr>
          <p:cNvPr id="184" name="Google Shape;184;p25"/>
          <p:cNvPicPr preferRelativeResize="0"/>
          <p:nvPr/>
        </p:nvPicPr>
        <p:blipFill>
          <a:blip r:embed="rId5">
            <a:alphaModFix/>
          </a:blip>
          <a:stretch>
            <a:fillRect/>
          </a:stretch>
        </p:blipFill>
        <p:spPr>
          <a:xfrm>
            <a:off x="190500" y="500575"/>
            <a:ext cx="2139900" cy="1738669"/>
          </a:xfrm>
          <a:prstGeom prst="rect">
            <a:avLst/>
          </a:prstGeom>
          <a:noFill/>
          <a:ln>
            <a:noFill/>
          </a:ln>
        </p:spPr>
      </p:pic>
      <p:pic>
        <p:nvPicPr>
          <p:cNvPr id="185" name="Google Shape;185;p25"/>
          <p:cNvPicPr preferRelativeResize="0"/>
          <p:nvPr/>
        </p:nvPicPr>
        <p:blipFill>
          <a:blip r:embed="rId6">
            <a:alphaModFix/>
          </a:blip>
          <a:stretch>
            <a:fillRect/>
          </a:stretch>
        </p:blipFill>
        <p:spPr>
          <a:xfrm>
            <a:off x="6699300" y="547469"/>
            <a:ext cx="2139901" cy="1691780"/>
          </a:xfrm>
          <a:prstGeom prst="rect">
            <a:avLst/>
          </a:prstGeom>
          <a:noFill/>
          <a:ln>
            <a:noFill/>
          </a:ln>
        </p:spPr>
      </p:pic>
      <p:sp>
        <p:nvSpPr>
          <p:cNvPr id="186" name="Google Shape;186;p25"/>
          <p:cNvSpPr txBox="1"/>
          <p:nvPr/>
        </p:nvSpPr>
        <p:spPr>
          <a:xfrm>
            <a:off x="257400" y="2239250"/>
            <a:ext cx="2006100" cy="877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500">
                <a:solidFill>
                  <a:schemeClr val="lt1"/>
                </a:solidFill>
                <a:latin typeface="Lato"/>
                <a:ea typeface="Lato"/>
                <a:cs typeface="Lato"/>
                <a:sym typeface="Lato"/>
              </a:rPr>
              <a:t>Helped ban the crippling short-handle hoe</a:t>
            </a:r>
            <a:endParaRPr b="1" sz="1500">
              <a:solidFill>
                <a:schemeClr val="lt1"/>
              </a:solidFill>
              <a:latin typeface="Lato"/>
              <a:ea typeface="Lato"/>
              <a:cs typeface="Lato"/>
              <a:sym typeface="Lato"/>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90" name="Shape 190"/>
        <p:cNvGrpSpPr/>
        <p:nvPr/>
      </p:nvGrpSpPr>
      <p:grpSpPr>
        <a:xfrm>
          <a:off x="0" y="0"/>
          <a:ext cx="0" cy="0"/>
          <a:chOff x="0" y="0"/>
          <a:chExt cx="0" cy="0"/>
        </a:xfrm>
      </p:grpSpPr>
      <p:sp>
        <p:nvSpPr>
          <p:cNvPr id="191" name="Google Shape;191;p26"/>
          <p:cNvSpPr txBox="1"/>
          <p:nvPr/>
        </p:nvSpPr>
        <p:spPr>
          <a:xfrm>
            <a:off x="229025" y="3430075"/>
            <a:ext cx="86487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Lato"/>
                <a:ea typeface="Lato"/>
                <a:cs typeface="Lato"/>
                <a:sym typeface="Lato"/>
              </a:rPr>
              <a:t>	</a:t>
            </a:r>
            <a:r>
              <a:rPr b="1" lang="en" sz="2800">
                <a:latin typeface="Lato"/>
                <a:ea typeface="Lato"/>
                <a:cs typeface="Lato"/>
                <a:sym typeface="Lato"/>
              </a:rPr>
              <a:t>WHAT DID THESE WOMEN HAVE IN COMMON?</a:t>
            </a:r>
            <a:endParaRPr b="1" sz="2800">
              <a:latin typeface="Lato"/>
              <a:ea typeface="Lato"/>
              <a:cs typeface="Lato"/>
              <a:sym typeface="Lato"/>
            </a:endParaRPr>
          </a:p>
        </p:txBody>
      </p:sp>
      <p:sp>
        <p:nvSpPr>
          <p:cNvPr id="192" name="Google Shape;192;p26"/>
          <p:cNvSpPr txBox="1"/>
          <p:nvPr/>
        </p:nvSpPr>
        <p:spPr>
          <a:xfrm>
            <a:off x="1614275" y="4045675"/>
            <a:ext cx="5159700" cy="954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500">
                <a:latin typeface="Lato"/>
                <a:ea typeface="Lato"/>
                <a:cs typeface="Lato"/>
                <a:sym typeface="Lato"/>
              </a:rPr>
              <a:t>WHAT DIFFERENT ATTITUDES </a:t>
            </a:r>
            <a:endParaRPr b="1" sz="2500">
              <a:latin typeface="Lato"/>
              <a:ea typeface="Lato"/>
              <a:cs typeface="Lato"/>
              <a:sym typeface="Lato"/>
            </a:endParaRPr>
          </a:p>
          <a:p>
            <a:pPr indent="0" lvl="0" marL="0" rtl="0" algn="l">
              <a:spcBef>
                <a:spcPts val="0"/>
              </a:spcBef>
              <a:spcAft>
                <a:spcPts val="0"/>
              </a:spcAft>
              <a:buNone/>
            </a:pPr>
            <a:r>
              <a:rPr b="1" lang="en" sz="2500">
                <a:latin typeface="Lato"/>
                <a:ea typeface="Lato"/>
                <a:cs typeface="Lato"/>
                <a:sym typeface="Lato"/>
              </a:rPr>
              <a:t>OR TECHNIQUES DID THEY USE?</a:t>
            </a:r>
            <a:endParaRPr b="1" sz="2500">
              <a:latin typeface="Lato"/>
              <a:ea typeface="Lato"/>
              <a:cs typeface="Lato"/>
              <a:sym typeface="Lat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155CC"/>
        </a:solidFill>
      </p:bgPr>
    </p:bg>
    <p:spTree>
      <p:nvGrpSpPr>
        <p:cNvPr id="78" name="Shape 78"/>
        <p:cNvGrpSpPr/>
        <p:nvPr/>
      </p:nvGrpSpPr>
      <p:grpSpPr>
        <a:xfrm>
          <a:off x="0" y="0"/>
          <a:ext cx="0" cy="0"/>
          <a:chOff x="0" y="0"/>
          <a:chExt cx="0" cy="0"/>
        </a:xfrm>
      </p:grpSpPr>
      <p:sp>
        <p:nvSpPr>
          <p:cNvPr id="79" name="Google Shape;79;p14"/>
          <p:cNvSpPr txBox="1"/>
          <p:nvPr>
            <p:ph idx="4294967295" type="title"/>
          </p:nvPr>
        </p:nvSpPr>
        <p:spPr>
          <a:xfrm>
            <a:off x="456050" y="446775"/>
            <a:ext cx="8460000" cy="16722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b="0" lang="en" sz="3400">
                <a:solidFill>
                  <a:schemeClr val="dk1"/>
                </a:solidFill>
                <a:latin typeface="Impact"/>
                <a:ea typeface="Impact"/>
                <a:cs typeface="Impact"/>
                <a:sym typeface="Impact"/>
              </a:rPr>
              <a:t>Why concentrate on the women’s involvement  </a:t>
            </a:r>
            <a:endParaRPr b="0" sz="3400">
              <a:solidFill>
                <a:schemeClr val="dk1"/>
              </a:solidFill>
              <a:latin typeface="Impact"/>
              <a:ea typeface="Impact"/>
              <a:cs typeface="Impact"/>
              <a:sym typeface="Impact"/>
            </a:endParaRPr>
          </a:p>
          <a:p>
            <a:pPr indent="0" lvl="0" marL="0" rtl="0" algn="ctr">
              <a:lnSpc>
                <a:spcPct val="100000"/>
              </a:lnSpc>
              <a:spcBef>
                <a:spcPts val="1600"/>
              </a:spcBef>
              <a:spcAft>
                <a:spcPts val="1600"/>
              </a:spcAft>
              <a:buClr>
                <a:schemeClr val="dk2"/>
              </a:buClr>
              <a:buSzPts val="1100"/>
              <a:buFont typeface="Arial"/>
              <a:buNone/>
            </a:pPr>
            <a:r>
              <a:rPr b="0" lang="en" sz="3400">
                <a:solidFill>
                  <a:schemeClr val="dk1"/>
                </a:solidFill>
                <a:latin typeface="Impact"/>
                <a:ea typeface="Impact"/>
                <a:cs typeface="Impact"/>
                <a:sym typeface="Impact"/>
              </a:rPr>
              <a:t>in the American Union Movement? </a:t>
            </a:r>
            <a:endParaRPr sz="4000">
              <a:solidFill>
                <a:schemeClr val="dk1"/>
              </a:solidFill>
              <a:latin typeface="Impact"/>
              <a:ea typeface="Impact"/>
              <a:cs typeface="Impact"/>
              <a:sym typeface="Impact"/>
            </a:endParaRPr>
          </a:p>
        </p:txBody>
      </p:sp>
      <p:sp>
        <p:nvSpPr>
          <p:cNvPr id="80" name="Google Shape;80;p14"/>
          <p:cNvSpPr txBox="1"/>
          <p:nvPr>
            <p:ph idx="4294967295" type="title"/>
          </p:nvPr>
        </p:nvSpPr>
        <p:spPr>
          <a:xfrm>
            <a:off x="599475" y="1892275"/>
            <a:ext cx="5197200" cy="2719800"/>
          </a:xfrm>
          <a:prstGeom prst="rect">
            <a:avLst/>
          </a:prstGeom>
        </p:spPr>
        <p:txBody>
          <a:bodyPr anchorCtr="0" anchor="t" bIns="91425" lIns="91425" spcFirstLastPara="1" rIns="91425" wrap="square" tIns="91425">
            <a:noAutofit/>
          </a:bodyPr>
          <a:lstStyle/>
          <a:p>
            <a:pPr indent="0" lvl="0" marL="0" rtl="0" algn="just">
              <a:lnSpc>
                <a:spcPct val="100000"/>
              </a:lnSpc>
              <a:spcBef>
                <a:spcPts val="0"/>
              </a:spcBef>
              <a:spcAft>
                <a:spcPts val="1600"/>
              </a:spcAft>
              <a:buNone/>
            </a:pPr>
            <a:r>
              <a:rPr lang="en" sz="2100">
                <a:solidFill>
                  <a:srgbClr val="000000"/>
                </a:solidFill>
                <a:latin typeface="Lato"/>
                <a:ea typeface="Lato"/>
                <a:cs typeface="Lato"/>
                <a:sym typeface="Lato"/>
              </a:rPr>
              <a:t> </a:t>
            </a:r>
            <a:r>
              <a:rPr lang="en" sz="2300">
                <a:solidFill>
                  <a:schemeClr val="lt1"/>
                </a:solidFill>
                <a:latin typeface="Lato"/>
                <a:ea typeface="Lato"/>
                <a:cs typeface="Lato"/>
                <a:sym typeface="Lato"/>
              </a:rPr>
              <a:t>Not only has the American Union Movement itself been downplayed, or eliminated from our textbooks, but women’s contributions are almost non-existent. This class will work on restoring our rightful place in American History.</a:t>
            </a:r>
            <a:endParaRPr sz="2200">
              <a:solidFill>
                <a:schemeClr val="lt1"/>
              </a:solidFill>
              <a:latin typeface="Lato"/>
              <a:ea typeface="Lato"/>
              <a:cs typeface="Lato"/>
              <a:sym typeface="Lato"/>
            </a:endParaRPr>
          </a:p>
        </p:txBody>
      </p:sp>
      <p:pic>
        <p:nvPicPr>
          <p:cNvPr id="81" name="Google Shape;81;p14"/>
          <p:cNvPicPr preferRelativeResize="0"/>
          <p:nvPr/>
        </p:nvPicPr>
        <p:blipFill>
          <a:blip r:embed="rId3">
            <a:alphaModFix/>
          </a:blip>
          <a:stretch>
            <a:fillRect/>
          </a:stretch>
        </p:blipFill>
        <p:spPr>
          <a:xfrm>
            <a:off x="6006025" y="2024625"/>
            <a:ext cx="2659731" cy="27197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1155CC"/>
        </a:solidFill>
      </p:bgPr>
    </p:bg>
    <p:spTree>
      <p:nvGrpSpPr>
        <p:cNvPr id="85" name="Shape 85"/>
        <p:cNvGrpSpPr/>
        <p:nvPr/>
      </p:nvGrpSpPr>
      <p:grpSpPr>
        <a:xfrm>
          <a:off x="0" y="0"/>
          <a:ext cx="0" cy="0"/>
          <a:chOff x="0" y="0"/>
          <a:chExt cx="0" cy="0"/>
        </a:xfrm>
      </p:grpSpPr>
      <p:pic>
        <p:nvPicPr>
          <p:cNvPr id="86" name="Google Shape;86;p15"/>
          <p:cNvPicPr preferRelativeResize="0"/>
          <p:nvPr/>
        </p:nvPicPr>
        <p:blipFill>
          <a:blip r:embed="rId3">
            <a:alphaModFix/>
          </a:blip>
          <a:stretch>
            <a:fillRect/>
          </a:stretch>
        </p:blipFill>
        <p:spPr>
          <a:xfrm>
            <a:off x="2444700" y="162737"/>
            <a:ext cx="4254600" cy="4818038"/>
          </a:xfrm>
          <a:prstGeom prst="rect">
            <a:avLst/>
          </a:prstGeom>
          <a:noFill/>
          <a:ln>
            <a:noFill/>
          </a:ln>
        </p:spPr>
      </p:pic>
      <p:pic>
        <p:nvPicPr>
          <p:cNvPr id="87" name="Google Shape;87;p15"/>
          <p:cNvPicPr preferRelativeResize="0"/>
          <p:nvPr/>
        </p:nvPicPr>
        <p:blipFill rotWithShape="1">
          <a:blip r:embed="rId4">
            <a:alphaModFix/>
          </a:blip>
          <a:srcRect b="23390" l="0" r="0" t="23390"/>
          <a:stretch/>
        </p:blipFill>
        <p:spPr>
          <a:xfrm rot="154831">
            <a:off x="3365449" y="716364"/>
            <a:ext cx="2413103" cy="954421"/>
          </a:xfrm>
          <a:prstGeom prst="rect">
            <a:avLst/>
          </a:prstGeom>
          <a:noFill/>
          <a:ln>
            <a:noFill/>
          </a:ln>
        </p:spPr>
      </p:pic>
      <p:sp>
        <p:nvSpPr>
          <p:cNvPr id="88" name="Google Shape;88;p15"/>
          <p:cNvSpPr txBox="1"/>
          <p:nvPr/>
        </p:nvSpPr>
        <p:spPr>
          <a:xfrm>
            <a:off x="3227850" y="962025"/>
            <a:ext cx="2688300" cy="7626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3000">
                <a:solidFill>
                  <a:schemeClr val="lt2"/>
                </a:solidFill>
                <a:latin typeface="Raleway"/>
                <a:ea typeface="Raleway"/>
                <a:cs typeface="Raleway"/>
                <a:sym typeface="Raleway"/>
              </a:rPr>
              <a:t> </a:t>
            </a:r>
            <a:endParaRPr sz="3000">
              <a:solidFill>
                <a:schemeClr val="dk1"/>
              </a:solidFill>
              <a:latin typeface="Impact"/>
              <a:ea typeface="Impact"/>
              <a:cs typeface="Impact"/>
              <a:sym typeface="Impact"/>
            </a:endParaRPr>
          </a:p>
        </p:txBody>
      </p:sp>
      <p:sp>
        <p:nvSpPr>
          <p:cNvPr id="89" name="Google Shape;89;p15"/>
          <p:cNvSpPr txBox="1"/>
          <p:nvPr>
            <p:ph idx="4294967295" type="body"/>
          </p:nvPr>
        </p:nvSpPr>
        <p:spPr>
          <a:xfrm>
            <a:off x="3115350" y="1305525"/>
            <a:ext cx="2913300" cy="3375300"/>
          </a:xfrm>
          <a:prstGeom prst="rect">
            <a:avLst/>
          </a:prstGeom>
        </p:spPr>
        <p:txBody>
          <a:bodyPr anchorCtr="0" anchor="t" bIns="91425" lIns="91425" spcFirstLastPara="1" rIns="87675" wrap="square" tIns="91425">
            <a:noAutofit/>
          </a:bodyPr>
          <a:lstStyle/>
          <a:p>
            <a:pPr indent="457200" lvl="0" marL="0" rtl="0" algn="l">
              <a:spcBef>
                <a:spcPts val="0"/>
              </a:spcBef>
              <a:spcAft>
                <a:spcPts val="0"/>
              </a:spcAft>
              <a:buNone/>
            </a:pPr>
            <a:r>
              <a:t/>
            </a:r>
            <a:endParaRPr>
              <a:solidFill>
                <a:schemeClr val="dk1"/>
              </a:solidFill>
              <a:latin typeface="Raleway Black"/>
              <a:ea typeface="Raleway Black"/>
              <a:cs typeface="Raleway Black"/>
              <a:sym typeface="Raleway Black"/>
            </a:endParaRPr>
          </a:p>
          <a:p>
            <a:pPr indent="457200" lvl="0" marL="0" rtl="0" algn="l">
              <a:spcBef>
                <a:spcPts val="1000"/>
              </a:spcBef>
              <a:spcAft>
                <a:spcPts val="0"/>
              </a:spcAft>
              <a:buNone/>
            </a:pPr>
            <a:r>
              <a:rPr lang="en">
                <a:solidFill>
                  <a:schemeClr val="dk1"/>
                </a:solidFill>
                <a:latin typeface="Raleway Black"/>
                <a:ea typeface="Raleway Black"/>
                <a:cs typeface="Raleway Black"/>
                <a:sym typeface="Raleway Black"/>
              </a:rPr>
              <a:t>Fannie Sellins</a:t>
            </a:r>
            <a:endParaRPr>
              <a:solidFill>
                <a:schemeClr val="dk1"/>
              </a:solidFill>
              <a:latin typeface="Raleway Black"/>
              <a:ea typeface="Raleway Black"/>
              <a:cs typeface="Raleway Black"/>
              <a:sym typeface="Raleway Black"/>
            </a:endParaRPr>
          </a:p>
          <a:p>
            <a:pPr indent="0" lvl="0" marL="457200" rtl="0" algn="l">
              <a:spcBef>
                <a:spcPts val="1000"/>
              </a:spcBef>
              <a:spcAft>
                <a:spcPts val="0"/>
              </a:spcAft>
              <a:buNone/>
            </a:pPr>
            <a:r>
              <a:rPr lang="en">
                <a:solidFill>
                  <a:schemeClr val="dk1"/>
                </a:solidFill>
                <a:latin typeface="Raleway Black"/>
                <a:ea typeface="Raleway Black"/>
                <a:cs typeface="Raleway Black"/>
                <a:sym typeface="Raleway Black"/>
              </a:rPr>
              <a:t>Lucy Parsons</a:t>
            </a:r>
            <a:endParaRPr>
              <a:solidFill>
                <a:schemeClr val="dk1"/>
              </a:solidFill>
              <a:latin typeface="Raleway Black"/>
              <a:ea typeface="Raleway Black"/>
              <a:cs typeface="Raleway Black"/>
              <a:sym typeface="Raleway Black"/>
            </a:endParaRPr>
          </a:p>
          <a:p>
            <a:pPr indent="0" lvl="0" marL="457200" rtl="0" algn="l">
              <a:spcBef>
                <a:spcPts val="1000"/>
              </a:spcBef>
              <a:spcAft>
                <a:spcPts val="0"/>
              </a:spcAft>
              <a:buNone/>
            </a:pPr>
            <a:r>
              <a:rPr lang="en">
                <a:solidFill>
                  <a:schemeClr val="dk1"/>
                </a:solidFill>
                <a:latin typeface="Raleway Black"/>
                <a:ea typeface="Raleway Black"/>
                <a:cs typeface="Raleway Black"/>
                <a:sym typeface="Raleway Black"/>
              </a:rPr>
              <a:t>Emma Tenayuca</a:t>
            </a:r>
            <a:endParaRPr sz="1600">
              <a:solidFill>
                <a:schemeClr val="dk1"/>
              </a:solidFill>
              <a:latin typeface="Raleway Black"/>
              <a:ea typeface="Raleway Black"/>
              <a:cs typeface="Raleway Black"/>
              <a:sym typeface="Raleway Black"/>
            </a:endParaRPr>
          </a:p>
          <a:p>
            <a:pPr indent="0" lvl="0" marL="457200" rtl="0" algn="l">
              <a:spcBef>
                <a:spcPts val="1000"/>
              </a:spcBef>
              <a:spcAft>
                <a:spcPts val="0"/>
              </a:spcAft>
              <a:buNone/>
            </a:pPr>
            <a:r>
              <a:rPr lang="en">
                <a:solidFill>
                  <a:schemeClr val="dk1"/>
                </a:solidFill>
                <a:latin typeface="Raleway Black"/>
                <a:ea typeface="Raleway Black"/>
                <a:cs typeface="Raleway Black"/>
                <a:sym typeface="Raleway Black"/>
              </a:rPr>
              <a:t>Elizabeth G.Flynn</a:t>
            </a:r>
            <a:endParaRPr>
              <a:solidFill>
                <a:schemeClr val="dk1"/>
              </a:solidFill>
              <a:latin typeface="Raleway Black"/>
              <a:ea typeface="Raleway Black"/>
              <a:cs typeface="Raleway Black"/>
              <a:sym typeface="Raleway Black"/>
            </a:endParaRPr>
          </a:p>
          <a:p>
            <a:pPr indent="0" lvl="0" marL="457200" rtl="0" algn="l">
              <a:spcBef>
                <a:spcPts val="1000"/>
              </a:spcBef>
              <a:spcAft>
                <a:spcPts val="0"/>
              </a:spcAft>
              <a:buNone/>
            </a:pPr>
            <a:r>
              <a:rPr lang="en">
                <a:solidFill>
                  <a:schemeClr val="dk1"/>
                </a:solidFill>
                <a:latin typeface="Raleway Black"/>
                <a:ea typeface="Raleway Black"/>
                <a:cs typeface="Raleway Black"/>
                <a:sym typeface="Raleway Black"/>
              </a:rPr>
              <a:t>Velma Hopkins</a:t>
            </a:r>
            <a:endParaRPr>
              <a:solidFill>
                <a:schemeClr val="dk1"/>
              </a:solidFill>
              <a:latin typeface="Raleway Black"/>
              <a:ea typeface="Raleway Black"/>
              <a:cs typeface="Raleway Black"/>
              <a:sym typeface="Raleway Black"/>
            </a:endParaRPr>
          </a:p>
          <a:p>
            <a:pPr indent="0" lvl="0" marL="457200" rtl="0" algn="l">
              <a:spcBef>
                <a:spcPts val="1000"/>
              </a:spcBef>
              <a:spcAft>
                <a:spcPts val="0"/>
              </a:spcAft>
              <a:buNone/>
            </a:pPr>
            <a:r>
              <a:rPr lang="en">
                <a:solidFill>
                  <a:schemeClr val="dk1"/>
                </a:solidFill>
                <a:latin typeface="Raleway Black"/>
                <a:ea typeface="Raleway Black"/>
                <a:cs typeface="Raleway Black"/>
                <a:sym typeface="Raleway Black"/>
              </a:rPr>
              <a:t>Jessie de la Cruz</a:t>
            </a:r>
            <a:endParaRPr>
              <a:solidFill>
                <a:schemeClr val="dk1"/>
              </a:solidFill>
              <a:latin typeface="Raleway Black"/>
              <a:ea typeface="Raleway Black"/>
              <a:cs typeface="Raleway Black"/>
              <a:sym typeface="Raleway Black"/>
            </a:endParaRPr>
          </a:p>
          <a:p>
            <a:pPr indent="0" lvl="0" marL="457200" rtl="0" algn="l">
              <a:spcBef>
                <a:spcPts val="1000"/>
              </a:spcBef>
              <a:spcAft>
                <a:spcPts val="0"/>
              </a:spcAft>
              <a:buNone/>
            </a:pPr>
            <a:r>
              <a:t/>
            </a:r>
            <a:endParaRPr>
              <a:solidFill>
                <a:schemeClr val="dk1"/>
              </a:solidFill>
              <a:latin typeface="Raleway Black"/>
              <a:ea typeface="Raleway Black"/>
              <a:cs typeface="Raleway Black"/>
              <a:sym typeface="Raleway Black"/>
            </a:endParaRPr>
          </a:p>
          <a:p>
            <a:pPr indent="0" lvl="0" marL="457200" rtl="0" algn="l">
              <a:spcBef>
                <a:spcPts val="1000"/>
              </a:spcBef>
              <a:spcAft>
                <a:spcPts val="0"/>
              </a:spcAft>
              <a:buNone/>
            </a:pPr>
            <a:r>
              <a:t/>
            </a:r>
            <a:endParaRPr>
              <a:solidFill>
                <a:schemeClr val="dk1"/>
              </a:solidFill>
              <a:latin typeface="Raleway Black"/>
              <a:ea typeface="Raleway Black"/>
              <a:cs typeface="Raleway Black"/>
              <a:sym typeface="Raleway Black"/>
            </a:endParaRPr>
          </a:p>
          <a:p>
            <a:pPr indent="0" lvl="0" marL="457200" rtl="0" algn="l">
              <a:spcBef>
                <a:spcPts val="1000"/>
              </a:spcBef>
              <a:spcAft>
                <a:spcPts val="0"/>
              </a:spcAft>
              <a:buNone/>
            </a:pPr>
            <a:r>
              <a:t/>
            </a:r>
            <a:endParaRPr>
              <a:solidFill>
                <a:schemeClr val="dk1"/>
              </a:solidFill>
              <a:latin typeface="Raleway Black"/>
              <a:ea typeface="Raleway Black"/>
              <a:cs typeface="Raleway Black"/>
              <a:sym typeface="Raleway Black"/>
            </a:endParaRPr>
          </a:p>
          <a:p>
            <a:pPr indent="0" lvl="0" marL="457200" rtl="0" algn="l">
              <a:spcBef>
                <a:spcPts val="1000"/>
              </a:spcBef>
              <a:spcAft>
                <a:spcPts val="0"/>
              </a:spcAft>
              <a:buNone/>
            </a:pPr>
            <a:r>
              <a:t/>
            </a:r>
            <a:endParaRPr>
              <a:solidFill>
                <a:schemeClr val="dk1"/>
              </a:solidFill>
              <a:latin typeface="Raleway Black"/>
              <a:ea typeface="Raleway Black"/>
              <a:cs typeface="Raleway Black"/>
              <a:sym typeface="Raleway Black"/>
            </a:endParaRPr>
          </a:p>
          <a:p>
            <a:pPr indent="0" lvl="0" marL="457200" rtl="0" algn="l">
              <a:spcBef>
                <a:spcPts val="1000"/>
              </a:spcBef>
              <a:spcAft>
                <a:spcPts val="0"/>
              </a:spcAft>
              <a:buNone/>
            </a:pPr>
            <a:r>
              <a:t/>
            </a:r>
            <a:endParaRPr>
              <a:solidFill>
                <a:schemeClr val="dk1"/>
              </a:solidFill>
              <a:latin typeface="Raleway Black"/>
              <a:ea typeface="Raleway Black"/>
              <a:cs typeface="Raleway Black"/>
              <a:sym typeface="Raleway Black"/>
            </a:endParaRPr>
          </a:p>
          <a:p>
            <a:pPr indent="0" lvl="0" marL="457200" rtl="0" algn="l">
              <a:spcBef>
                <a:spcPts val="1000"/>
              </a:spcBef>
              <a:spcAft>
                <a:spcPts val="0"/>
              </a:spcAft>
              <a:buNone/>
            </a:pPr>
            <a:r>
              <a:t/>
            </a:r>
            <a:endParaRPr>
              <a:solidFill>
                <a:schemeClr val="dk1"/>
              </a:solidFill>
              <a:latin typeface="Raleway Black"/>
              <a:ea typeface="Raleway Black"/>
              <a:cs typeface="Raleway Black"/>
              <a:sym typeface="Raleway Black"/>
            </a:endParaRPr>
          </a:p>
          <a:p>
            <a:pPr indent="0" lvl="0" marL="457200" rtl="0" algn="l">
              <a:spcBef>
                <a:spcPts val="1000"/>
              </a:spcBef>
              <a:spcAft>
                <a:spcPts val="0"/>
              </a:spcAft>
              <a:buNone/>
            </a:pPr>
            <a:r>
              <a:t/>
            </a:r>
            <a:endParaRPr>
              <a:solidFill>
                <a:schemeClr val="dk1"/>
              </a:solidFill>
              <a:latin typeface="Raleway Black"/>
              <a:ea typeface="Raleway Black"/>
              <a:cs typeface="Raleway Black"/>
              <a:sym typeface="Raleway Black"/>
            </a:endParaRPr>
          </a:p>
          <a:p>
            <a:pPr indent="0" lvl="0" marL="457200" rtl="0" algn="l">
              <a:spcBef>
                <a:spcPts val="1000"/>
              </a:spcBef>
              <a:spcAft>
                <a:spcPts val="0"/>
              </a:spcAft>
              <a:buNone/>
            </a:pPr>
            <a:r>
              <a:t/>
            </a:r>
            <a:endParaRPr>
              <a:solidFill>
                <a:schemeClr val="dk1"/>
              </a:solidFill>
              <a:latin typeface="Raleway Black"/>
              <a:ea typeface="Raleway Black"/>
              <a:cs typeface="Raleway Black"/>
              <a:sym typeface="Raleway Black"/>
            </a:endParaRPr>
          </a:p>
          <a:p>
            <a:pPr indent="0" lvl="0" marL="457200" rtl="0" algn="l">
              <a:spcBef>
                <a:spcPts val="1000"/>
              </a:spcBef>
              <a:spcAft>
                <a:spcPts val="0"/>
              </a:spcAft>
              <a:buNone/>
            </a:pPr>
            <a:r>
              <a:t/>
            </a:r>
            <a:endParaRPr>
              <a:solidFill>
                <a:schemeClr val="dk1"/>
              </a:solidFill>
              <a:latin typeface="Raleway Black"/>
              <a:ea typeface="Raleway Black"/>
              <a:cs typeface="Raleway Black"/>
              <a:sym typeface="Raleway Black"/>
            </a:endParaRPr>
          </a:p>
          <a:p>
            <a:pPr indent="0" lvl="0" marL="457200" rtl="0" algn="l">
              <a:spcBef>
                <a:spcPts val="1000"/>
              </a:spcBef>
              <a:spcAft>
                <a:spcPts val="0"/>
              </a:spcAft>
              <a:buNone/>
            </a:pPr>
            <a:r>
              <a:t/>
            </a:r>
            <a:endParaRPr>
              <a:solidFill>
                <a:schemeClr val="dk1"/>
              </a:solidFill>
              <a:latin typeface="Raleway Black"/>
              <a:ea typeface="Raleway Black"/>
              <a:cs typeface="Raleway Black"/>
              <a:sym typeface="Raleway Black"/>
            </a:endParaRPr>
          </a:p>
          <a:p>
            <a:pPr indent="0" lvl="0" marL="457200" rtl="0" algn="l">
              <a:spcBef>
                <a:spcPts val="1000"/>
              </a:spcBef>
              <a:spcAft>
                <a:spcPts val="0"/>
              </a:spcAft>
              <a:buNone/>
            </a:pPr>
            <a:r>
              <a:t/>
            </a:r>
            <a:endParaRPr>
              <a:solidFill>
                <a:schemeClr val="dk1"/>
              </a:solidFill>
              <a:latin typeface="Raleway Black"/>
              <a:ea typeface="Raleway Black"/>
              <a:cs typeface="Raleway Black"/>
              <a:sym typeface="Raleway Black"/>
            </a:endParaRPr>
          </a:p>
          <a:p>
            <a:pPr indent="0" lvl="0" marL="457200" rtl="0" algn="l">
              <a:spcBef>
                <a:spcPts val="1000"/>
              </a:spcBef>
              <a:spcAft>
                <a:spcPts val="0"/>
              </a:spcAft>
              <a:buNone/>
            </a:pPr>
            <a:r>
              <a:t/>
            </a:r>
            <a:endParaRPr>
              <a:solidFill>
                <a:schemeClr val="dk1"/>
              </a:solidFill>
              <a:latin typeface="Raleway Black"/>
              <a:ea typeface="Raleway Black"/>
              <a:cs typeface="Raleway Black"/>
              <a:sym typeface="Raleway Black"/>
            </a:endParaRPr>
          </a:p>
          <a:p>
            <a:pPr indent="0" lvl="0" marL="457200" rtl="0" algn="l">
              <a:spcBef>
                <a:spcPts val="1000"/>
              </a:spcBef>
              <a:spcAft>
                <a:spcPts val="1000"/>
              </a:spcAft>
              <a:buNone/>
            </a:pPr>
            <a:r>
              <a:t/>
            </a:r>
            <a:endParaRPr>
              <a:solidFill>
                <a:schemeClr val="dk1"/>
              </a:solidFill>
              <a:latin typeface="Raleway Black"/>
              <a:ea typeface="Raleway Black"/>
              <a:cs typeface="Raleway Black"/>
              <a:sym typeface="Raleway Black"/>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6"/>
          <p:cNvSpPr txBox="1"/>
          <p:nvPr>
            <p:ph type="title"/>
          </p:nvPr>
        </p:nvSpPr>
        <p:spPr>
          <a:xfrm>
            <a:off x="283100" y="712150"/>
            <a:ext cx="8631600" cy="1651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             Fannie Sellins </a:t>
            </a:r>
            <a:endParaRPr/>
          </a:p>
          <a:p>
            <a:pPr indent="0" lvl="0" marL="0" rtl="0" algn="l">
              <a:spcBef>
                <a:spcPts val="0"/>
              </a:spcBef>
              <a:spcAft>
                <a:spcPts val="0"/>
              </a:spcAft>
              <a:buNone/>
            </a:pPr>
            <a:r>
              <a:rPr lang="en"/>
              <a:t>Born - 1872  Murdered 1919</a:t>
            </a:r>
            <a:endParaRPr>
              <a:solidFill>
                <a:schemeClr val="accent5"/>
              </a:solidFill>
            </a:endParaRPr>
          </a:p>
        </p:txBody>
      </p:sp>
      <p:grpSp>
        <p:nvGrpSpPr>
          <p:cNvPr id="95" name="Google Shape;95;p16"/>
          <p:cNvGrpSpPr/>
          <p:nvPr/>
        </p:nvGrpSpPr>
        <p:grpSpPr>
          <a:xfrm>
            <a:off x="6781388" y="2464029"/>
            <a:ext cx="2212050" cy="2537076"/>
            <a:chOff x="6803275" y="395363"/>
            <a:chExt cx="2212050" cy="2537076"/>
          </a:xfrm>
        </p:grpSpPr>
        <p:pic>
          <p:nvPicPr>
            <p:cNvPr id="96" name="Google Shape;96;p16"/>
            <p:cNvPicPr preferRelativeResize="0"/>
            <p:nvPr/>
          </p:nvPicPr>
          <p:blipFill>
            <a:blip r:embed="rId3">
              <a:alphaModFix/>
            </a:blip>
            <a:stretch>
              <a:fillRect/>
            </a:stretch>
          </p:blipFill>
          <p:spPr>
            <a:xfrm>
              <a:off x="6803275" y="427445"/>
              <a:ext cx="2212050" cy="2504994"/>
            </a:xfrm>
            <a:prstGeom prst="rect">
              <a:avLst/>
            </a:prstGeom>
            <a:noFill/>
            <a:ln>
              <a:noFill/>
            </a:ln>
          </p:spPr>
        </p:pic>
        <p:pic>
          <p:nvPicPr>
            <p:cNvPr descr="Piece of duct tape sticking a note to the slide" id="97" name="Google Shape;97;p16"/>
            <p:cNvPicPr preferRelativeResize="0"/>
            <p:nvPr/>
          </p:nvPicPr>
          <p:blipFill rotWithShape="1">
            <a:blip r:embed="rId4">
              <a:alphaModFix/>
            </a:blip>
            <a:srcRect b="10011" l="9244" r="2118" t="5926"/>
            <a:stretch/>
          </p:blipFill>
          <p:spPr>
            <a:xfrm rot="154826">
              <a:off x="7370663" y="419419"/>
              <a:ext cx="1077273" cy="382687"/>
            </a:xfrm>
            <a:prstGeom prst="rect">
              <a:avLst/>
            </a:prstGeom>
            <a:noFill/>
            <a:ln>
              <a:noFill/>
            </a:ln>
          </p:spPr>
        </p:pic>
        <p:sp>
          <p:nvSpPr>
            <p:cNvPr id="98" name="Google Shape;98;p16"/>
            <p:cNvSpPr txBox="1"/>
            <p:nvPr/>
          </p:nvSpPr>
          <p:spPr>
            <a:xfrm>
              <a:off x="6944800" y="684231"/>
              <a:ext cx="1929000" cy="200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2"/>
                </a:buClr>
                <a:buSzPts val="1100"/>
                <a:buFont typeface="Arial"/>
                <a:buNone/>
              </a:pPr>
              <a:r>
                <a:rPr b="1" lang="en">
                  <a:solidFill>
                    <a:schemeClr val="dk1"/>
                  </a:solidFill>
                  <a:latin typeface="Raleway"/>
                  <a:ea typeface="Raleway"/>
                  <a:cs typeface="Raleway"/>
                  <a:sym typeface="Raleway"/>
                </a:rPr>
                <a:t>Tip</a:t>
              </a:r>
              <a:endParaRPr b="1">
                <a:solidFill>
                  <a:schemeClr val="dk1"/>
                </a:solidFill>
                <a:latin typeface="Raleway"/>
                <a:ea typeface="Raleway"/>
                <a:cs typeface="Raleway"/>
                <a:sym typeface="Raleway"/>
              </a:endParaRPr>
            </a:p>
            <a:p>
              <a:pPr indent="0" lvl="0" marL="0" rtl="0" algn="l">
                <a:spcBef>
                  <a:spcPts val="800"/>
                </a:spcBef>
                <a:spcAft>
                  <a:spcPts val="0"/>
                </a:spcAft>
                <a:buClr>
                  <a:schemeClr val="dk2"/>
                </a:buClr>
                <a:buSzPts val="1100"/>
                <a:buFont typeface="Arial"/>
                <a:buNone/>
              </a:pPr>
              <a:r>
                <a:rPr lang="en" sz="1200">
                  <a:solidFill>
                    <a:schemeClr val="dk2"/>
                  </a:solidFill>
                  <a:latin typeface="Raleway"/>
                  <a:ea typeface="Raleway"/>
                  <a:cs typeface="Raleway"/>
                  <a:sym typeface="Raleway"/>
                </a:rPr>
                <a:t>In this example, we’re leading off with something </a:t>
              </a:r>
              <a:r>
                <a:rPr b="1" lang="en" sz="1200">
                  <a:solidFill>
                    <a:schemeClr val="dk2"/>
                  </a:solidFill>
                  <a:latin typeface="Raleway"/>
                  <a:ea typeface="Raleway"/>
                  <a:cs typeface="Raleway"/>
                  <a:sym typeface="Raleway"/>
                </a:rPr>
                <a:t>unexpected.</a:t>
              </a:r>
              <a:r>
                <a:rPr lang="en" sz="1200">
                  <a:solidFill>
                    <a:schemeClr val="dk2"/>
                  </a:solidFill>
                  <a:latin typeface="Raleway"/>
                  <a:ea typeface="Raleway"/>
                  <a:cs typeface="Raleway"/>
                  <a:sym typeface="Raleway"/>
                </a:rPr>
                <a:t> </a:t>
              </a:r>
              <a:endParaRPr sz="1200">
                <a:solidFill>
                  <a:schemeClr val="dk2"/>
                </a:solidFill>
                <a:latin typeface="Raleway"/>
                <a:ea typeface="Raleway"/>
                <a:cs typeface="Raleway"/>
                <a:sym typeface="Raleway"/>
              </a:endParaRPr>
            </a:p>
            <a:p>
              <a:pPr indent="0" lvl="0" marL="0" rtl="0" algn="l">
                <a:spcBef>
                  <a:spcPts val="800"/>
                </a:spcBef>
                <a:spcAft>
                  <a:spcPts val="800"/>
                </a:spcAft>
                <a:buNone/>
              </a:pPr>
              <a:r>
                <a:rPr lang="en" sz="1200">
                  <a:solidFill>
                    <a:schemeClr val="dk2"/>
                  </a:solidFill>
                  <a:latin typeface="Raleway"/>
                  <a:ea typeface="Raleway"/>
                  <a:cs typeface="Raleway"/>
                  <a:sym typeface="Raleway"/>
                </a:rPr>
                <a:t>While the audience is trying to come up with a number, we’ll surprise them with the next slide.</a:t>
              </a:r>
              <a:endParaRPr b="1" sz="1200">
                <a:solidFill>
                  <a:schemeClr val="dk2"/>
                </a:solidFill>
                <a:latin typeface="Raleway"/>
                <a:ea typeface="Raleway"/>
                <a:cs typeface="Raleway"/>
                <a:sym typeface="Raleway"/>
              </a:endParaRPr>
            </a:p>
          </p:txBody>
        </p:sp>
      </p:grpSp>
      <p:pic>
        <p:nvPicPr>
          <p:cNvPr id="99" name="Google Shape;99;p16"/>
          <p:cNvPicPr preferRelativeResize="0"/>
          <p:nvPr/>
        </p:nvPicPr>
        <p:blipFill>
          <a:blip r:embed="rId5">
            <a:alphaModFix/>
          </a:blip>
          <a:stretch>
            <a:fillRect/>
          </a:stretch>
        </p:blipFill>
        <p:spPr>
          <a:xfrm>
            <a:off x="5450150" y="2494313"/>
            <a:ext cx="3543300" cy="2476500"/>
          </a:xfrm>
          <a:prstGeom prst="rect">
            <a:avLst/>
          </a:prstGeom>
          <a:noFill/>
          <a:ln>
            <a:noFill/>
          </a:ln>
        </p:spPr>
      </p:pic>
      <p:sp>
        <p:nvSpPr>
          <p:cNvPr id="100" name="Google Shape;100;p16"/>
          <p:cNvSpPr txBox="1"/>
          <p:nvPr/>
        </p:nvSpPr>
        <p:spPr>
          <a:xfrm>
            <a:off x="324275" y="2494325"/>
            <a:ext cx="4781700" cy="2893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600">
                <a:solidFill>
                  <a:schemeClr val="lt1"/>
                </a:solidFill>
                <a:latin typeface="Lato"/>
                <a:ea typeface="Lato"/>
                <a:cs typeface="Lato"/>
                <a:sym typeface="Lato"/>
              </a:rPr>
              <a:t>After the death of Fannie’s husband, she worked in a garment shop where she helped organize the United Garment Workers of America and in 1911 participated in a major strike. </a:t>
            </a:r>
            <a:endParaRPr sz="1600">
              <a:solidFill>
                <a:schemeClr val="lt1"/>
              </a:solidFill>
              <a:latin typeface="Lato"/>
              <a:ea typeface="Lato"/>
              <a:cs typeface="Lato"/>
              <a:sym typeface="Lato"/>
            </a:endParaRPr>
          </a:p>
          <a:p>
            <a:pPr indent="0" lvl="0" marL="0" rtl="0" algn="l">
              <a:spcBef>
                <a:spcPts val="0"/>
              </a:spcBef>
              <a:spcAft>
                <a:spcPts val="0"/>
              </a:spcAft>
              <a:buNone/>
            </a:pPr>
            <a:r>
              <a:rPr lang="en" sz="1600">
                <a:solidFill>
                  <a:schemeClr val="lt1"/>
                </a:solidFill>
                <a:latin typeface="Lato"/>
                <a:ea typeface="Lato"/>
                <a:cs typeface="Lato"/>
                <a:sym typeface="Lato"/>
              </a:rPr>
              <a:t>Moving to Chicago, she became an Organizer for the United Mine Workers of America and was sent to work in the nonunion coalfields of West Virginia. There she was sent to prison for “inciting a riot”.  She served  six (6) months before she was pardoned by President Woodrow Wilson.</a:t>
            </a:r>
            <a:endParaRPr sz="1600">
              <a:solidFill>
                <a:schemeClr val="lt1"/>
              </a:solidFill>
              <a:latin typeface="Lato"/>
              <a:ea typeface="Lato"/>
              <a:cs typeface="Lato"/>
              <a:sym typeface="Lato"/>
            </a:endParaRPr>
          </a:p>
          <a:p>
            <a:pPr indent="0" lvl="0" marL="0" rtl="0" algn="l">
              <a:spcBef>
                <a:spcPts val="0"/>
              </a:spcBef>
              <a:spcAft>
                <a:spcPts val="0"/>
              </a:spcAft>
              <a:buNone/>
            </a:pPr>
            <a:r>
              <a:t/>
            </a:r>
            <a:endParaRPr sz="1600">
              <a:solidFill>
                <a:schemeClr val="lt1"/>
              </a:solidFill>
              <a:latin typeface="Lato"/>
              <a:ea typeface="Lato"/>
              <a:cs typeface="Lato"/>
              <a:sym typeface="Lat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17"/>
          <p:cNvSpPr txBox="1"/>
          <p:nvPr>
            <p:ph type="title"/>
          </p:nvPr>
        </p:nvSpPr>
        <p:spPr>
          <a:xfrm>
            <a:off x="2806925" y="552425"/>
            <a:ext cx="3391200" cy="902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accent5"/>
                </a:solidFill>
              </a:rPr>
              <a:t>Highlights</a:t>
            </a:r>
            <a:endParaRPr>
              <a:solidFill>
                <a:schemeClr val="accent5"/>
              </a:solidFill>
            </a:endParaRPr>
          </a:p>
          <a:p>
            <a:pPr indent="-352425" lvl="0" marL="457200" rtl="0" algn="l">
              <a:spcBef>
                <a:spcPts val="1000"/>
              </a:spcBef>
              <a:spcAft>
                <a:spcPts val="0"/>
              </a:spcAft>
              <a:buClr>
                <a:schemeClr val="dk1"/>
              </a:buClr>
              <a:buSzPts val="1950"/>
              <a:buFont typeface="Lora"/>
              <a:buChar char="●"/>
            </a:pPr>
            <a:r>
              <a:rPr lang="en" sz="1950">
                <a:solidFill>
                  <a:schemeClr val="dk1"/>
                </a:solidFill>
                <a:latin typeface="Lora"/>
                <a:ea typeface="Lora"/>
                <a:cs typeface="Lora"/>
                <a:sym typeface="Lora"/>
              </a:rPr>
              <a:t>Worked with the miner’s wives to organize across ethnic barriers. </a:t>
            </a:r>
            <a:endParaRPr sz="1950">
              <a:solidFill>
                <a:schemeClr val="dk1"/>
              </a:solidFill>
              <a:latin typeface="Lora"/>
              <a:ea typeface="Lora"/>
              <a:cs typeface="Lora"/>
              <a:sym typeface="Lora"/>
            </a:endParaRPr>
          </a:p>
          <a:p>
            <a:pPr indent="-352425" lvl="0" marL="457200" rtl="0" algn="l">
              <a:spcBef>
                <a:spcPts val="0"/>
              </a:spcBef>
              <a:spcAft>
                <a:spcPts val="0"/>
              </a:spcAft>
              <a:buClr>
                <a:schemeClr val="dk1"/>
              </a:buClr>
              <a:buSzPts val="1950"/>
              <a:buFont typeface="Lora"/>
              <a:buChar char="●"/>
            </a:pPr>
            <a:r>
              <a:rPr lang="en" sz="1950">
                <a:solidFill>
                  <a:schemeClr val="dk1"/>
                </a:solidFill>
                <a:latin typeface="Lora"/>
                <a:ea typeface="Lora"/>
                <a:cs typeface="Lora"/>
                <a:sym typeface="Lora"/>
              </a:rPr>
              <a:t>Recruited black workers, who originally came north as strike-breakers, into the United Mine Workers America.</a:t>
            </a:r>
            <a:endParaRPr sz="4300">
              <a:solidFill>
                <a:schemeClr val="dk1"/>
              </a:solidFill>
            </a:endParaRPr>
          </a:p>
          <a:p>
            <a:pPr indent="0" lvl="0" marL="0" rtl="0" algn="l">
              <a:spcBef>
                <a:spcPts val="1000"/>
              </a:spcBef>
              <a:spcAft>
                <a:spcPts val="1000"/>
              </a:spcAft>
              <a:buNone/>
            </a:pPr>
            <a:r>
              <a:t/>
            </a:r>
            <a:endParaRPr b="0" sz="2600"/>
          </a:p>
        </p:txBody>
      </p:sp>
      <p:sp>
        <p:nvSpPr>
          <p:cNvPr id="106" name="Google Shape;106;p17"/>
          <p:cNvSpPr txBox="1"/>
          <p:nvPr/>
        </p:nvSpPr>
        <p:spPr>
          <a:xfrm>
            <a:off x="6437800" y="1390600"/>
            <a:ext cx="2300100" cy="33015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b="1" lang="en" sz="1350">
                <a:solidFill>
                  <a:schemeClr val="lt1"/>
                </a:solidFill>
                <a:highlight>
                  <a:srgbClr val="000000"/>
                </a:highlight>
              </a:rPr>
              <a:t>During a tense confrontation between townspeople and armed company guards outside the Allegheny Coal and Coke company mine in Brackenridge on August 26, 1919, Fannie Sellins and miner Joseph Strzelecki were brutally gunned down. A coroner’s jury and a trial in 1923 ended in the acquittal of two men accused of her murder.</a:t>
            </a:r>
            <a:endParaRPr/>
          </a:p>
        </p:txBody>
      </p:sp>
      <p:sp>
        <p:nvSpPr>
          <p:cNvPr id="107" name="Google Shape;107;p17"/>
          <p:cNvSpPr txBox="1"/>
          <p:nvPr/>
        </p:nvSpPr>
        <p:spPr>
          <a:xfrm>
            <a:off x="6437800" y="803375"/>
            <a:ext cx="2437200" cy="477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900">
                <a:solidFill>
                  <a:schemeClr val="lt1"/>
                </a:solidFill>
              </a:rPr>
              <a:t> August 26, 1919</a:t>
            </a:r>
            <a:endParaRPr sz="2500">
              <a:solidFill>
                <a:schemeClr val="lt1"/>
              </a:solidFill>
            </a:endParaRPr>
          </a:p>
        </p:txBody>
      </p:sp>
      <p:sp>
        <p:nvSpPr>
          <p:cNvPr id="108" name="Google Shape;108;p17"/>
          <p:cNvSpPr txBox="1"/>
          <p:nvPr/>
        </p:nvSpPr>
        <p:spPr>
          <a:xfrm>
            <a:off x="303750" y="900000"/>
            <a:ext cx="2263500" cy="3909600"/>
          </a:xfrm>
          <a:prstGeom prst="rect">
            <a:avLst/>
          </a:prstGeom>
          <a:solidFill>
            <a:schemeClr val="dk2"/>
          </a:solidFill>
          <a:ln>
            <a:noFill/>
          </a:ln>
        </p:spPr>
        <p:txBody>
          <a:bodyPr anchorCtr="0" anchor="t" bIns="91425" lIns="91425" spcFirstLastPara="1" rIns="91425" wrap="square" tIns="91425">
            <a:spAutoFit/>
          </a:bodyPr>
          <a:lstStyle/>
          <a:p>
            <a:pPr indent="0" lvl="0" marL="0" rtl="0" algn="just">
              <a:spcBef>
                <a:spcPts val="0"/>
              </a:spcBef>
              <a:spcAft>
                <a:spcPts val="0"/>
              </a:spcAft>
              <a:buClr>
                <a:schemeClr val="dk2"/>
              </a:buClr>
              <a:buSzPts val="1100"/>
              <a:buFont typeface="Arial"/>
              <a:buNone/>
            </a:pPr>
            <a:r>
              <a:rPr b="1" lang="en" sz="1500">
                <a:solidFill>
                  <a:schemeClr val="lt1"/>
                </a:solidFill>
                <a:highlight>
                  <a:srgbClr val="000000"/>
                </a:highlight>
              </a:rPr>
              <a:t>Fannie </a:t>
            </a:r>
            <a:r>
              <a:rPr b="1" lang="en" sz="1500">
                <a:solidFill>
                  <a:schemeClr val="lt1"/>
                </a:solidFill>
                <a:highlight>
                  <a:srgbClr val="000000"/>
                </a:highlight>
              </a:rPr>
              <a:t>Sellins was “a thorn in the side of the Allegheny Valley coal operators”. A marked woman, she could have “set her own price to move out of the valley, but she refused to betray the miners, or desert them”. The operators openly threatened to “get her”. Their opportunity came on August 26, 1919</a:t>
            </a:r>
            <a:endParaRPr b="1" sz="1500">
              <a:solidFill>
                <a:schemeClr val="lt1"/>
              </a:solidFill>
              <a:highlight>
                <a:srgbClr val="000000"/>
              </a:highlight>
            </a:endParaRPr>
          </a:p>
          <a:p>
            <a:pPr indent="0" lvl="0" marL="0" rtl="0" algn="l">
              <a:spcBef>
                <a:spcPts val="0"/>
              </a:spcBef>
              <a:spcAft>
                <a:spcPts val="0"/>
              </a:spcAft>
              <a:buNone/>
            </a:pPr>
            <a:r>
              <a:t/>
            </a:r>
            <a:endParaRPr sz="1700">
              <a:solidFill>
                <a:schemeClr val="dk1"/>
              </a:solidFill>
              <a:latin typeface="Lato"/>
              <a:ea typeface="Lato"/>
              <a:cs typeface="Lato"/>
              <a:sym typeface="Lat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9CB9C"/>
        </a:solidFill>
      </p:bgPr>
    </p:bg>
    <p:spTree>
      <p:nvGrpSpPr>
        <p:cNvPr id="112" name="Shape 112"/>
        <p:cNvGrpSpPr/>
        <p:nvPr/>
      </p:nvGrpSpPr>
      <p:grpSpPr>
        <a:xfrm>
          <a:off x="0" y="0"/>
          <a:ext cx="0" cy="0"/>
          <a:chOff x="0" y="0"/>
          <a:chExt cx="0" cy="0"/>
        </a:xfrm>
      </p:grpSpPr>
      <p:sp>
        <p:nvSpPr>
          <p:cNvPr id="113" name="Google Shape;113;p18"/>
          <p:cNvSpPr txBox="1"/>
          <p:nvPr>
            <p:ph type="title"/>
          </p:nvPr>
        </p:nvSpPr>
        <p:spPr>
          <a:xfrm>
            <a:off x="145575" y="0"/>
            <a:ext cx="4426500" cy="383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400">
                <a:solidFill>
                  <a:schemeClr val="dk2"/>
                </a:solidFill>
              </a:rPr>
              <a:t>Lucy Parsons</a:t>
            </a:r>
            <a:r>
              <a:rPr lang="en" sz="2400">
                <a:solidFill>
                  <a:schemeClr val="dk2"/>
                </a:solidFill>
                <a:highlight>
                  <a:srgbClr val="F9CB9C"/>
                </a:highlight>
              </a:rPr>
              <a:t> </a:t>
            </a:r>
            <a:r>
              <a:rPr lang="en" sz="1500">
                <a:solidFill>
                  <a:schemeClr val="dk2"/>
                </a:solidFill>
                <a:highlight>
                  <a:srgbClr val="F9CB9C"/>
                </a:highlight>
              </a:rPr>
              <a:t>c. </a:t>
            </a:r>
            <a:r>
              <a:rPr lang="en" sz="1400">
                <a:solidFill>
                  <a:srgbClr val="333333"/>
                </a:solidFill>
                <a:highlight>
                  <a:srgbClr val="F9CB9C"/>
                </a:highlight>
                <a:latin typeface="Arial"/>
                <a:ea typeface="Arial"/>
                <a:cs typeface="Arial"/>
                <a:sym typeface="Arial"/>
              </a:rPr>
              <a:t>1853 – March 7, 1942</a:t>
            </a:r>
            <a:endParaRPr sz="2600">
              <a:solidFill>
                <a:schemeClr val="dk2"/>
              </a:solidFill>
              <a:highlight>
                <a:srgbClr val="F9CB9C"/>
              </a:highlight>
            </a:endParaRPr>
          </a:p>
        </p:txBody>
      </p:sp>
      <p:sp>
        <p:nvSpPr>
          <p:cNvPr id="114" name="Google Shape;114;p18"/>
          <p:cNvSpPr txBox="1"/>
          <p:nvPr/>
        </p:nvSpPr>
        <p:spPr>
          <a:xfrm>
            <a:off x="238300" y="470550"/>
            <a:ext cx="4218000" cy="2193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450">
                <a:solidFill>
                  <a:srgbClr val="1155CC"/>
                </a:solidFill>
                <a:highlight>
                  <a:srgbClr val="F9CB9C"/>
                </a:highlight>
              </a:rPr>
              <a:t>On May 1, 1886, Lucy Parsons helped launch the world’s first May Day and the demand for the eight-hour work day. A new international holiday was born.</a:t>
            </a:r>
            <a:endParaRPr b="1" sz="1450">
              <a:solidFill>
                <a:srgbClr val="1155CC"/>
              </a:solidFill>
              <a:highlight>
                <a:srgbClr val="F9CB9C"/>
              </a:highlight>
            </a:endParaRPr>
          </a:p>
          <a:p>
            <a:pPr indent="0" lvl="0" marL="0" rtl="0" algn="l">
              <a:spcBef>
                <a:spcPts val="0"/>
              </a:spcBef>
              <a:spcAft>
                <a:spcPts val="0"/>
              </a:spcAft>
              <a:buNone/>
            </a:pPr>
            <a:r>
              <a:rPr b="1" lang="en" sz="1450">
                <a:solidFill>
                  <a:srgbClr val="1155CC"/>
                </a:solidFill>
                <a:highlight>
                  <a:srgbClr val="F9CB9C"/>
                </a:highlight>
              </a:rPr>
              <a:t>Parsons went on to help found the International Workers of the World, and worked tirelessly for equality throughout the rest of her life until her death in 1942 at the age of 89.</a:t>
            </a:r>
            <a:endParaRPr b="1" sz="1450">
              <a:solidFill>
                <a:srgbClr val="1155CC"/>
              </a:solidFill>
              <a:highlight>
                <a:srgbClr val="F9CB9C"/>
              </a:highlight>
            </a:endParaRPr>
          </a:p>
        </p:txBody>
      </p:sp>
      <p:pic>
        <p:nvPicPr>
          <p:cNvPr id="115" name="Google Shape;115;p18"/>
          <p:cNvPicPr preferRelativeResize="0"/>
          <p:nvPr/>
        </p:nvPicPr>
        <p:blipFill>
          <a:blip r:embed="rId3">
            <a:alphaModFix/>
          </a:blip>
          <a:stretch>
            <a:fillRect/>
          </a:stretch>
        </p:blipFill>
        <p:spPr>
          <a:xfrm>
            <a:off x="6967625" y="2369772"/>
            <a:ext cx="2212050" cy="2773728"/>
          </a:xfrm>
          <a:prstGeom prst="rect">
            <a:avLst/>
          </a:prstGeom>
          <a:noFill/>
          <a:ln>
            <a:noFill/>
          </a:ln>
        </p:spPr>
      </p:pic>
      <p:sp>
        <p:nvSpPr>
          <p:cNvPr id="116" name="Google Shape;116;p18"/>
          <p:cNvSpPr txBox="1"/>
          <p:nvPr/>
        </p:nvSpPr>
        <p:spPr>
          <a:xfrm>
            <a:off x="4874850" y="317425"/>
            <a:ext cx="4045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Lato"/>
              <a:ea typeface="Lato"/>
              <a:cs typeface="Lato"/>
              <a:sym typeface="Lato"/>
            </a:endParaRPr>
          </a:p>
        </p:txBody>
      </p:sp>
      <p:sp>
        <p:nvSpPr>
          <p:cNvPr id="117" name="Google Shape;117;p18"/>
          <p:cNvSpPr txBox="1"/>
          <p:nvPr/>
        </p:nvSpPr>
        <p:spPr>
          <a:xfrm>
            <a:off x="5286325" y="120450"/>
            <a:ext cx="30861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800"/>
              <a:t>      </a:t>
            </a:r>
            <a:r>
              <a:rPr b="1" lang="en" sz="1800"/>
              <a:t>HAYMARKET RIOT</a:t>
            </a:r>
            <a:endParaRPr b="1" sz="1800"/>
          </a:p>
        </p:txBody>
      </p:sp>
      <p:sp>
        <p:nvSpPr>
          <p:cNvPr id="118" name="Google Shape;118;p18"/>
          <p:cNvSpPr txBox="1"/>
          <p:nvPr/>
        </p:nvSpPr>
        <p:spPr>
          <a:xfrm>
            <a:off x="4720375" y="470550"/>
            <a:ext cx="4218000" cy="1639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2"/>
              </a:buClr>
              <a:buSzPts val="1100"/>
              <a:buFont typeface="Arial"/>
              <a:buNone/>
            </a:pPr>
            <a:r>
              <a:rPr b="1" lang="en" sz="1350">
                <a:solidFill>
                  <a:schemeClr val="lt1"/>
                </a:solidFill>
                <a:highlight>
                  <a:schemeClr val="dk1"/>
                </a:highlight>
              </a:rPr>
              <a:t> A protest rally, called by Albert, Lucy’s husband, a few days after May Day became known as the Haymarket Riot when seven Chicago policemen died in a bomb blast. No evidence has ever been found pointing to those who made or detonated the bomb, but Parsons and seven immigrant union leaders were arrested.</a:t>
            </a:r>
            <a:endParaRPr sz="1350">
              <a:solidFill>
                <a:schemeClr val="lt1"/>
              </a:solidFill>
              <a:highlight>
                <a:schemeClr val="dk1"/>
              </a:highlight>
            </a:endParaRPr>
          </a:p>
        </p:txBody>
      </p:sp>
      <p:sp>
        <p:nvSpPr>
          <p:cNvPr id="119" name="Google Shape;119;p18"/>
          <p:cNvSpPr txBox="1"/>
          <p:nvPr/>
        </p:nvSpPr>
        <p:spPr>
          <a:xfrm>
            <a:off x="4702050" y="2031450"/>
            <a:ext cx="2265600" cy="1854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2"/>
              </a:buClr>
              <a:buSzPts val="1100"/>
              <a:buFont typeface="Arial"/>
              <a:buNone/>
            </a:pPr>
            <a:r>
              <a:rPr b="1" lang="en" sz="1350">
                <a:solidFill>
                  <a:schemeClr val="lt1"/>
                </a:solidFill>
                <a:highlight>
                  <a:schemeClr val="dk1"/>
                </a:highlight>
              </a:rPr>
              <a:t>As the corporate media whipped up patriotic and law-and-order fervor, a rigged legal system rushed the eight to convictions and death sentences.</a:t>
            </a:r>
            <a:endParaRPr b="1">
              <a:solidFill>
                <a:schemeClr val="lt1"/>
              </a:solidFill>
              <a:highlight>
                <a:schemeClr val="dk1"/>
              </a:highlight>
            </a:endParaRPr>
          </a:p>
          <a:p>
            <a:pPr indent="0" lvl="0" marL="0" rtl="0" algn="l">
              <a:spcBef>
                <a:spcPts val="0"/>
              </a:spcBef>
              <a:spcAft>
                <a:spcPts val="0"/>
              </a:spcAft>
              <a:buNone/>
            </a:pPr>
            <a:r>
              <a:t/>
            </a:r>
            <a:endParaRPr>
              <a:solidFill>
                <a:schemeClr val="lt1"/>
              </a:solidFill>
              <a:highlight>
                <a:schemeClr val="dk1"/>
              </a:highlight>
              <a:latin typeface="Lato"/>
              <a:ea typeface="Lato"/>
              <a:cs typeface="Lato"/>
              <a:sym typeface="Lato"/>
            </a:endParaRPr>
          </a:p>
        </p:txBody>
      </p:sp>
      <p:sp>
        <p:nvSpPr>
          <p:cNvPr id="120" name="Google Shape;120;p18"/>
          <p:cNvSpPr txBox="1"/>
          <p:nvPr/>
        </p:nvSpPr>
        <p:spPr>
          <a:xfrm>
            <a:off x="238300" y="2423775"/>
            <a:ext cx="3909000" cy="2270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450">
                <a:solidFill>
                  <a:srgbClr val="1155CC"/>
                </a:solidFill>
                <a:highlight>
                  <a:srgbClr val="F9CB9C"/>
                </a:highlight>
              </a:rPr>
              <a:t>Lucy Gonzales started life in Texas, born into slavery. The path she chose after emancipation led to conflict with the Ku Klux Klan, painful personal losses, and many nights in jail. </a:t>
            </a:r>
            <a:r>
              <a:rPr b="1" lang="en" sz="1550">
                <a:solidFill>
                  <a:srgbClr val="1155CC"/>
                </a:solidFill>
                <a:highlight>
                  <a:srgbClr val="F9CB9C"/>
                </a:highlight>
              </a:rPr>
              <a:t>The white supremacy forces in Texas considered the couple, (her husband was white), dangerous and their marriage illegal, and soon drove them from the state.</a:t>
            </a:r>
            <a:endParaRPr b="1" sz="1700">
              <a:solidFill>
                <a:srgbClr val="1155CC"/>
              </a:solidFill>
              <a:highlight>
                <a:srgbClr val="F9CB9C"/>
              </a:highlight>
            </a:endParaRPr>
          </a:p>
        </p:txBody>
      </p:sp>
      <p:sp>
        <p:nvSpPr>
          <p:cNvPr id="121" name="Google Shape;121;p18"/>
          <p:cNvSpPr txBox="1"/>
          <p:nvPr/>
        </p:nvSpPr>
        <p:spPr>
          <a:xfrm>
            <a:off x="4702050" y="3504300"/>
            <a:ext cx="1946700" cy="1639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350">
                <a:solidFill>
                  <a:schemeClr val="lt1"/>
                </a:solidFill>
                <a:highlight>
                  <a:schemeClr val="dk1"/>
                </a:highlight>
                <a:latin typeface="Lora"/>
                <a:ea typeface="Lora"/>
                <a:cs typeface="Lora"/>
                <a:sym typeface="Lora"/>
              </a:rPr>
              <a:t>When Lucy led the campaign to win a new trial, one Chicago official called her “more dangerous than a thousand rioters.”</a:t>
            </a:r>
            <a:r>
              <a:rPr lang="en" sz="1350">
                <a:solidFill>
                  <a:schemeClr val="lt1"/>
                </a:solidFill>
                <a:highlight>
                  <a:schemeClr val="dk1"/>
                </a:highlight>
                <a:latin typeface="Lora"/>
                <a:ea typeface="Lora"/>
                <a:cs typeface="Lora"/>
                <a:sym typeface="Lora"/>
              </a:rPr>
              <a:t> </a:t>
            </a:r>
            <a:endParaRPr>
              <a:solidFill>
                <a:schemeClr val="lt1"/>
              </a:solidFill>
              <a:highlight>
                <a:schemeClr val="dk1"/>
              </a:highlight>
              <a:latin typeface="Lato"/>
              <a:ea typeface="Lato"/>
              <a:cs typeface="Lato"/>
              <a:sym typeface="Lat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25" name="Shape 125"/>
        <p:cNvGrpSpPr/>
        <p:nvPr/>
      </p:nvGrpSpPr>
      <p:grpSpPr>
        <a:xfrm>
          <a:off x="0" y="0"/>
          <a:ext cx="0" cy="0"/>
          <a:chOff x="0" y="0"/>
          <a:chExt cx="0" cy="0"/>
        </a:xfrm>
      </p:grpSpPr>
      <p:pic>
        <p:nvPicPr>
          <p:cNvPr id="126" name="Google Shape;126;p19"/>
          <p:cNvPicPr preferRelativeResize="0"/>
          <p:nvPr/>
        </p:nvPicPr>
        <p:blipFill>
          <a:blip r:embed="rId3">
            <a:alphaModFix/>
          </a:blip>
          <a:stretch>
            <a:fillRect/>
          </a:stretch>
        </p:blipFill>
        <p:spPr>
          <a:xfrm>
            <a:off x="2444700" y="162737"/>
            <a:ext cx="4254600" cy="4818038"/>
          </a:xfrm>
          <a:prstGeom prst="rect">
            <a:avLst/>
          </a:prstGeom>
          <a:noFill/>
          <a:ln>
            <a:noFill/>
          </a:ln>
        </p:spPr>
      </p:pic>
      <p:sp>
        <p:nvSpPr>
          <p:cNvPr id="127" name="Google Shape;127;p19"/>
          <p:cNvSpPr txBox="1"/>
          <p:nvPr/>
        </p:nvSpPr>
        <p:spPr>
          <a:xfrm>
            <a:off x="3366700" y="495725"/>
            <a:ext cx="2559900" cy="495600"/>
          </a:xfrm>
          <a:prstGeom prst="rect">
            <a:avLst/>
          </a:prstGeom>
          <a:noFill/>
          <a:ln>
            <a:noFill/>
          </a:ln>
        </p:spPr>
        <p:txBody>
          <a:bodyPr anchorCtr="0" anchor="b" bIns="91425" lIns="91425" spcFirstLastPara="1" rIns="91425" wrap="square" tIns="91425">
            <a:noAutofit/>
          </a:bodyPr>
          <a:lstStyle/>
          <a:p>
            <a:pPr indent="0" lvl="0" marL="0" rtl="0" algn="l">
              <a:spcBef>
                <a:spcPts val="0"/>
              </a:spcBef>
              <a:spcAft>
                <a:spcPts val="0"/>
              </a:spcAft>
              <a:buNone/>
            </a:pPr>
            <a:r>
              <a:rPr b="1" lang="en" sz="3000">
                <a:solidFill>
                  <a:schemeClr val="dk2"/>
                </a:solidFill>
                <a:latin typeface="Raleway"/>
                <a:ea typeface="Raleway"/>
                <a:cs typeface="Raleway"/>
                <a:sym typeface="Raleway"/>
              </a:rPr>
              <a:t>HIGHLIGHTS</a:t>
            </a:r>
            <a:endParaRPr b="1" sz="3000">
              <a:solidFill>
                <a:schemeClr val="dk2"/>
              </a:solidFill>
              <a:latin typeface="Raleway"/>
              <a:ea typeface="Raleway"/>
              <a:cs typeface="Raleway"/>
              <a:sym typeface="Raleway"/>
            </a:endParaRPr>
          </a:p>
        </p:txBody>
      </p:sp>
      <p:sp>
        <p:nvSpPr>
          <p:cNvPr id="128" name="Google Shape;128;p19"/>
          <p:cNvSpPr txBox="1"/>
          <p:nvPr>
            <p:ph idx="4294967295" type="body"/>
          </p:nvPr>
        </p:nvSpPr>
        <p:spPr>
          <a:xfrm>
            <a:off x="2631925" y="991325"/>
            <a:ext cx="3432900" cy="3623100"/>
          </a:xfrm>
          <a:prstGeom prst="rect">
            <a:avLst/>
          </a:prstGeom>
        </p:spPr>
        <p:txBody>
          <a:bodyPr anchorCtr="0" anchor="t" bIns="91425" lIns="91425" spcFirstLastPara="1" rIns="91425" wrap="square" tIns="91425">
            <a:noAutofit/>
          </a:bodyPr>
          <a:lstStyle/>
          <a:p>
            <a:pPr indent="-314325" lvl="0" marL="457200" rtl="0" algn="l">
              <a:spcBef>
                <a:spcPts val="0"/>
              </a:spcBef>
              <a:spcAft>
                <a:spcPts val="0"/>
              </a:spcAft>
              <a:buSzPts val="1350"/>
              <a:buFont typeface="Lora"/>
              <a:buChar char="●"/>
            </a:pPr>
            <a:r>
              <a:rPr b="1" lang="en" sz="1350">
                <a:highlight>
                  <a:srgbClr val="FFFFFF"/>
                </a:highlight>
                <a:latin typeface="Lora"/>
                <a:ea typeface="Lora"/>
                <a:cs typeface="Lora"/>
                <a:sym typeface="Lora"/>
              </a:rPr>
              <a:t>First she advocated a measure close to her heart when she called women “the slaves of slaves” and urged IWW delegates to fight for equality and assess underpaid women lower union fees.</a:t>
            </a:r>
            <a:endParaRPr b="1" sz="1350">
              <a:highlight>
                <a:srgbClr val="FFFFFF"/>
              </a:highlight>
              <a:latin typeface="Lora"/>
              <a:ea typeface="Lora"/>
              <a:cs typeface="Lora"/>
              <a:sym typeface="Lora"/>
            </a:endParaRPr>
          </a:p>
          <a:p>
            <a:pPr indent="-314325" lvl="0" marL="457200" rtl="0" algn="l">
              <a:spcBef>
                <a:spcPts val="0"/>
              </a:spcBef>
              <a:spcAft>
                <a:spcPts val="0"/>
              </a:spcAft>
              <a:buSzPts val="1350"/>
              <a:buFont typeface="Lora"/>
              <a:buChar char="●"/>
            </a:pPr>
            <a:r>
              <a:rPr b="1" lang="en" sz="1350">
                <a:highlight>
                  <a:srgbClr val="FFFFFF"/>
                </a:highlight>
                <a:latin typeface="Lora"/>
                <a:ea typeface="Lora"/>
                <a:cs typeface="Lora"/>
                <a:sym typeface="Lora"/>
              </a:rPr>
              <a:t>In a longer speech, she called for the use of nonviolence that would have broad meaning for the world’s protest movements. She told delegates workers shouldn’t “strike and go out and starve, but to strike and remain in and take possession of the necessary property of production.”</a:t>
            </a:r>
            <a:endParaRPr b="1" sz="1350">
              <a:highlight>
                <a:srgbClr val="FFFFFF"/>
              </a:highlight>
              <a:latin typeface="Lora"/>
              <a:ea typeface="Lora"/>
              <a:cs typeface="Lora"/>
              <a:sym typeface="Lora"/>
            </a:endParaRPr>
          </a:p>
        </p:txBody>
      </p:sp>
      <p:pic>
        <p:nvPicPr>
          <p:cNvPr id="129" name="Google Shape;129;p19"/>
          <p:cNvPicPr preferRelativeResize="0"/>
          <p:nvPr/>
        </p:nvPicPr>
        <p:blipFill>
          <a:blip r:embed="rId4">
            <a:alphaModFix/>
          </a:blip>
          <a:stretch>
            <a:fillRect/>
          </a:stretch>
        </p:blipFill>
        <p:spPr>
          <a:xfrm>
            <a:off x="152400" y="152400"/>
            <a:ext cx="2139900" cy="2683260"/>
          </a:xfrm>
          <a:prstGeom prst="rect">
            <a:avLst/>
          </a:prstGeom>
          <a:noFill/>
          <a:ln>
            <a:noFill/>
          </a:ln>
        </p:spPr>
      </p:pic>
      <p:sp>
        <p:nvSpPr>
          <p:cNvPr id="130" name="Google Shape;130;p19"/>
          <p:cNvSpPr txBox="1"/>
          <p:nvPr/>
        </p:nvSpPr>
        <p:spPr>
          <a:xfrm>
            <a:off x="288900" y="2887375"/>
            <a:ext cx="1866900" cy="2093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1550">
                <a:solidFill>
                  <a:schemeClr val="lt1"/>
                </a:solidFill>
                <a:highlight>
                  <a:schemeClr val="dk1"/>
                </a:highlight>
                <a:latin typeface="Lora"/>
                <a:ea typeface="Lora"/>
                <a:cs typeface="Lora"/>
                <a:sym typeface="Lora"/>
              </a:rPr>
              <a:t>Lucy was of Mexican American, African American, and Native American descent and born into slavery.</a:t>
            </a:r>
            <a:endParaRPr b="1" sz="1600">
              <a:solidFill>
                <a:schemeClr val="lt1"/>
              </a:solidFill>
              <a:highlight>
                <a:schemeClr val="dk1"/>
              </a:highlight>
              <a:latin typeface="Lato"/>
              <a:ea typeface="Lato"/>
              <a:cs typeface="Lato"/>
              <a:sym typeface="Lato"/>
            </a:endParaRPr>
          </a:p>
        </p:txBody>
      </p:sp>
      <p:sp>
        <p:nvSpPr>
          <p:cNvPr id="131" name="Google Shape;131;p19"/>
          <p:cNvSpPr txBox="1"/>
          <p:nvPr/>
        </p:nvSpPr>
        <p:spPr>
          <a:xfrm>
            <a:off x="6699300" y="152400"/>
            <a:ext cx="2310000" cy="46101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b="1" lang="en" sz="1250">
                <a:solidFill>
                  <a:schemeClr val="lt1"/>
                </a:solidFill>
                <a:highlight>
                  <a:schemeClr val="dk1"/>
                </a:highlight>
                <a:latin typeface="Lora"/>
                <a:ea typeface="Lora"/>
                <a:cs typeface="Lora"/>
                <a:sym typeface="Lora"/>
              </a:rPr>
              <a:t>In February 1941, poor and living on a pension for the blind, the Farm Equipment Workers Union asked Lucy Parsons to give an inspirational speech to its workers. On March 7, 1942, fire engulfed the simple home of 89-year-old Lucy Gonzales Parsons ending a life dedicated to liberating working women and men of the world from capitalism and racial oppression. Federal and local lawmen arrived at the gutted Parsons home to make sure her legacy died with her. They poked through the wreckage, confiscated her vast library and personal writings, and never returned them.</a:t>
            </a:r>
            <a:endParaRPr b="1" sz="1300">
              <a:solidFill>
                <a:schemeClr val="lt1"/>
              </a:solidFill>
              <a:highlight>
                <a:schemeClr val="dk1"/>
              </a:highlight>
              <a:latin typeface="Lora"/>
              <a:ea typeface="Lora"/>
              <a:cs typeface="Lora"/>
              <a:sym typeface="Lora"/>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9CB9C"/>
        </a:solidFill>
      </p:bgPr>
    </p:bg>
    <p:spTree>
      <p:nvGrpSpPr>
        <p:cNvPr id="135" name="Shape 135"/>
        <p:cNvGrpSpPr/>
        <p:nvPr/>
      </p:nvGrpSpPr>
      <p:grpSpPr>
        <a:xfrm>
          <a:off x="0" y="0"/>
          <a:ext cx="0" cy="0"/>
          <a:chOff x="0" y="0"/>
          <a:chExt cx="0" cy="0"/>
        </a:xfrm>
      </p:grpSpPr>
      <p:sp>
        <p:nvSpPr>
          <p:cNvPr id="136" name="Google Shape;136;p20"/>
          <p:cNvSpPr txBox="1"/>
          <p:nvPr>
            <p:ph idx="1" type="body"/>
          </p:nvPr>
        </p:nvSpPr>
        <p:spPr>
          <a:xfrm>
            <a:off x="4896050" y="372300"/>
            <a:ext cx="4033800" cy="4628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sz="3000">
                <a:solidFill>
                  <a:schemeClr val="dk1"/>
                </a:solidFill>
              </a:rPr>
              <a:t>Meet Emma Tenayuca</a:t>
            </a:r>
            <a:endParaRPr sz="3000">
              <a:solidFill>
                <a:schemeClr val="dk1"/>
              </a:solidFill>
            </a:endParaRPr>
          </a:p>
          <a:p>
            <a:pPr indent="0" lvl="0" marL="0" rtl="0" algn="l">
              <a:spcBef>
                <a:spcPts val="1600"/>
              </a:spcBef>
              <a:spcAft>
                <a:spcPts val="1600"/>
              </a:spcAft>
              <a:buNone/>
            </a:pPr>
            <a:r>
              <a:rPr b="1" lang="en" sz="1350">
                <a:highlight>
                  <a:srgbClr val="F9CB9C"/>
                </a:highlight>
              </a:rPr>
              <a:t>From 1934-48, Emma supported almost every strike in San Antonio, writing leaflets, visiting homes of strikers, and joining them on picket lines. She joined the Communist Party and the Workers Alliance (WA) in 1936. Due to anti-Mexican, anti-Communist, and anti-union hysteria Tenayuca fled San Antonio for her safety but later returned as a teacher. </a:t>
            </a:r>
            <a:r>
              <a:rPr b="1" lang="en" sz="1400">
                <a:solidFill>
                  <a:srgbClr val="444444"/>
                </a:solidFill>
                <a:highlight>
                  <a:srgbClr val="F9CB9C"/>
                </a:highlight>
              </a:rPr>
              <a:t>She led a wave of strikes by women workers in Texas in the 1930s. During this time, the Great Depression had led to terrible hardship for many Americans. New Deal laws expanded the rights of workers to organize unions and demand better conditions. But it was leaders like Tenayuca who brought people together to fight for changes in their lives.</a:t>
            </a:r>
            <a:r>
              <a:rPr lang="en" sz="1600">
                <a:solidFill>
                  <a:srgbClr val="444444"/>
                </a:solidFill>
                <a:highlight>
                  <a:srgbClr val="F9CB9C"/>
                </a:highlight>
                <a:latin typeface="Georgia"/>
                <a:ea typeface="Georgia"/>
                <a:cs typeface="Georgia"/>
                <a:sym typeface="Georgia"/>
              </a:rPr>
              <a:t> </a:t>
            </a:r>
            <a:endParaRPr b="1" sz="1150">
              <a:highlight>
                <a:srgbClr val="F9CB9C"/>
              </a:highlight>
            </a:endParaRPr>
          </a:p>
        </p:txBody>
      </p:sp>
      <p:grpSp>
        <p:nvGrpSpPr>
          <p:cNvPr id="137" name="Google Shape;137;p20"/>
          <p:cNvGrpSpPr/>
          <p:nvPr/>
        </p:nvGrpSpPr>
        <p:grpSpPr>
          <a:xfrm>
            <a:off x="134988" y="2496117"/>
            <a:ext cx="2212050" cy="2504994"/>
            <a:chOff x="6803275" y="427445"/>
            <a:chExt cx="2212050" cy="2504994"/>
          </a:xfrm>
        </p:grpSpPr>
        <p:pic>
          <p:nvPicPr>
            <p:cNvPr id="138" name="Google Shape;138;p20"/>
            <p:cNvPicPr preferRelativeResize="0"/>
            <p:nvPr/>
          </p:nvPicPr>
          <p:blipFill>
            <a:blip r:embed="rId3">
              <a:alphaModFix/>
            </a:blip>
            <a:stretch>
              <a:fillRect/>
            </a:stretch>
          </p:blipFill>
          <p:spPr>
            <a:xfrm>
              <a:off x="6803275" y="427445"/>
              <a:ext cx="2212050" cy="2504994"/>
            </a:xfrm>
            <a:prstGeom prst="rect">
              <a:avLst/>
            </a:prstGeom>
            <a:noFill/>
            <a:ln>
              <a:noFill/>
            </a:ln>
          </p:spPr>
        </p:pic>
        <p:sp>
          <p:nvSpPr>
            <p:cNvPr id="139" name="Google Shape;139;p20"/>
            <p:cNvSpPr txBox="1"/>
            <p:nvPr/>
          </p:nvSpPr>
          <p:spPr>
            <a:xfrm>
              <a:off x="6944800" y="684231"/>
              <a:ext cx="1929000" cy="200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800"/>
                </a:spcAft>
                <a:buNone/>
              </a:pPr>
              <a:r>
                <a:t/>
              </a:r>
              <a:endParaRPr b="1" sz="1200">
                <a:solidFill>
                  <a:schemeClr val="dk1"/>
                </a:solidFill>
                <a:latin typeface="Raleway"/>
                <a:ea typeface="Raleway"/>
                <a:cs typeface="Raleway"/>
                <a:sym typeface="Raleway"/>
              </a:endParaRPr>
            </a:p>
          </p:txBody>
        </p:sp>
      </p:grpSp>
      <p:pic>
        <p:nvPicPr>
          <p:cNvPr id="140" name="Google Shape;140;p20"/>
          <p:cNvPicPr preferRelativeResize="0"/>
          <p:nvPr/>
        </p:nvPicPr>
        <p:blipFill>
          <a:blip r:embed="rId4">
            <a:alphaModFix/>
          </a:blip>
          <a:stretch>
            <a:fillRect/>
          </a:stretch>
        </p:blipFill>
        <p:spPr>
          <a:xfrm>
            <a:off x="154800" y="2162650"/>
            <a:ext cx="4033800" cy="2838450"/>
          </a:xfrm>
          <a:prstGeom prst="rect">
            <a:avLst/>
          </a:prstGeom>
          <a:noFill/>
          <a:ln>
            <a:noFill/>
          </a:ln>
        </p:spPr>
      </p:pic>
      <p:sp>
        <p:nvSpPr>
          <p:cNvPr id="141" name="Google Shape;141;p20"/>
          <p:cNvSpPr txBox="1"/>
          <p:nvPr/>
        </p:nvSpPr>
        <p:spPr>
          <a:xfrm>
            <a:off x="248075" y="286825"/>
            <a:ext cx="4033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Lato"/>
              <a:ea typeface="Lato"/>
              <a:cs typeface="Lato"/>
              <a:sym typeface="Lato"/>
            </a:endParaRPr>
          </a:p>
        </p:txBody>
      </p:sp>
      <p:sp>
        <p:nvSpPr>
          <p:cNvPr id="142" name="Google Shape;142;p20"/>
          <p:cNvSpPr txBox="1"/>
          <p:nvPr/>
        </p:nvSpPr>
        <p:spPr>
          <a:xfrm>
            <a:off x="248075" y="286825"/>
            <a:ext cx="3940500" cy="1446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050">
                <a:solidFill>
                  <a:schemeClr val="dk2"/>
                </a:solidFill>
                <a:highlight>
                  <a:srgbClr val="F9CB9C"/>
                </a:highlight>
                <a:latin typeface="Lora"/>
                <a:ea typeface="Lora"/>
                <a:cs typeface="Lora"/>
                <a:sym typeface="Lora"/>
              </a:rPr>
              <a:t>“I was arrested a number of times. I never thought in terms of fear. I thought in terms of justice.”</a:t>
            </a:r>
            <a:r>
              <a:rPr b="1" lang="en" sz="2050">
                <a:solidFill>
                  <a:schemeClr val="dk2"/>
                </a:solidFill>
                <a:highlight>
                  <a:srgbClr val="FFFFFF"/>
                </a:highlight>
                <a:latin typeface="Lora"/>
                <a:ea typeface="Lora"/>
                <a:cs typeface="Lora"/>
                <a:sym typeface="Lora"/>
              </a:rPr>
              <a:t> </a:t>
            </a:r>
            <a:endParaRPr b="1" sz="2100">
              <a:latin typeface="Lato"/>
              <a:ea typeface="Lato"/>
              <a:cs typeface="Lato"/>
              <a:sym typeface="Lato"/>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6" name="Shape 146"/>
        <p:cNvGrpSpPr/>
        <p:nvPr/>
      </p:nvGrpSpPr>
      <p:grpSpPr>
        <a:xfrm>
          <a:off x="0" y="0"/>
          <a:ext cx="0" cy="0"/>
          <a:chOff x="0" y="0"/>
          <a:chExt cx="0" cy="0"/>
        </a:xfrm>
      </p:grpSpPr>
      <p:sp>
        <p:nvSpPr>
          <p:cNvPr id="147" name="Google Shape;147;p21"/>
          <p:cNvSpPr txBox="1"/>
          <p:nvPr>
            <p:ph idx="1" type="subTitle"/>
          </p:nvPr>
        </p:nvSpPr>
        <p:spPr>
          <a:xfrm>
            <a:off x="283100" y="192600"/>
            <a:ext cx="4045200" cy="4462500"/>
          </a:xfrm>
          <a:prstGeom prst="rect">
            <a:avLst/>
          </a:prstGeom>
        </p:spPr>
        <p:txBody>
          <a:bodyPr anchorCtr="0" anchor="ctr" bIns="91425" lIns="91425" spcFirstLastPara="1" rIns="91425" wrap="square" tIns="91425">
            <a:noAutofit/>
          </a:bodyPr>
          <a:lstStyle/>
          <a:p>
            <a:pPr indent="0" lvl="0" marL="0" rtl="0" algn="l">
              <a:lnSpc>
                <a:spcPct val="115000"/>
              </a:lnSpc>
              <a:spcBef>
                <a:spcPts val="0"/>
              </a:spcBef>
              <a:spcAft>
                <a:spcPts val="1600"/>
              </a:spcAft>
              <a:buClr>
                <a:schemeClr val="dk2"/>
              </a:buClr>
              <a:buSzPts val="1100"/>
              <a:buFont typeface="Arial"/>
              <a:buNone/>
            </a:pPr>
            <a:r>
              <a:t/>
            </a:r>
            <a:endParaRPr/>
          </a:p>
        </p:txBody>
      </p:sp>
      <p:sp>
        <p:nvSpPr>
          <p:cNvPr id="148" name="Google Shape;148;p21"/>
          <p:cNvSpPr txBox="1"/>
          <p:nvPr/>
        </p:nvSpPr>
        <p:spPr>
          <a:xfrm>
            <a:off x="283100" y="4654975"/>
            <a:ext cx="3471000" cy="257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i="1" sz="1200">
              <a:solidFill>
                <a:schemeClr val="lt2"/>
              </a:solidFill>
              <a:latin typeface="Lato"/>
              <a:ea typeface="Lato"/>
              <a:cs typeface="Lato"/>
              <a:sym typeface="Lato"/>
            </a:endParaRPr>
          </a:p>
        </p:txBody>
      </p:sp>
      <p:pic>
        <p:nvPicPr>
          <p:cNvPr id="149" name="Google Shape;149;p21"/>
          <p:cNvPicPr preferRelativeResize="0"/>
          <p:nvPr/>
        </p:nvPicPr>
        <p:blipFill>
          <a:blip r:embed="rId3">
            <a:alphaModFix/>
          </a:blip>
          <a:stretch>
            <a:fillRect/>
          </a:stretch>
        </p:blipFill>
        <p:spPr>
          <a:xfrm>
            <a:off x="5165812" y="0"/>
            <a:ext cx="3978176" cy="5143501"/>
          </a:xfrm>
          <a:prstGeom prst="rect">
            <a:avLst/>
          </a:prstGeom>
          <a:noFill/>
          <a:ln>
            <a:noFill/>
          </a:ln>
        </p:spPr>
      </p:pic>
      <p:sp>
        <p:nvSpPr>
          <p:cNvPr id="150" name="Google Shape;150;p21"/>
          <p:cNvSpPr txBox="1"/>
          <p:nvPr/>
        </p:nvSpPr>
        <p:spPr>
          <a:xfrm>
            <a:off x="894975" y="266100"/>
            <a:ext cx="3003000" cy="4315500"/>
          </a:xfrm>
          <a:prstGeom prst="rect">
            <a:avLst/>
          </a:prstGeom>
          <a:noFill/>
          <a:ln>
            <a:noFill/>
          </a:ln>
        </p:spPr>
        <p:txBody>
          <a:bodyPr anchorCtr="0" anchor="ctr" bIns="91425" lIns="91425" spcFirstLastPara="1" rIns="91425" wrap="square" tIns="91425">
            <a:spAutoFit/>
          </a:bodyPr>
          <a:lstStyle/>
          <a:p>
            <a:pPr indent="0" lvl="0" marL="0" rtl="0" algn="l">
              <a:lnSpc>
                <a:spcPct val="115000"/>
              </a:lnSpc>
              <a:spcBef>
                <a:spcPts val="0"/>
              </a:spcBef>
              <a:spcAft>
                <a:spcPts val="0"/>
              </a:spcAft>
              <a:buNone/>
            </a:pPr>
            <a:r>
              <a:rPr b="1" lang="en" sz="3000">
                <a:solidFill>
                  <a:schemeClr val="dk1"/>
                </a:solidFill>
                <a:latin typeface="Lato"/>
                <a:ea typeface="Lato"/>
                <a:cs typeface="Lato"/>
                <a:sym typeface="Lato"/>
              </a:rPr>
              <a:t>HIGHLIGHTS</a:t>
            </a:r>
            <a:endParaRPr b="1" sz="3000">
              <a:solidFill>
                <a:schemeClr val="dk1"/>
              </a:solidFill>
              <a:latin typeface="Lato"/>
              <a:ea typeface="Lato"/>
              <a:cs typeface="Lato"/>
              <a:sym typeface="Lato"/>
            </a:endParaRPr>
          </a:p>
          <a:p>
            <a:pPr indent="0" lvl="0" marL="0" rtl="0" algn="l">
              <a:lnSpc>
                <a:spcPct val="115000"/>
              </a:lnSpc>
              <a:spcBef>
                <a:spcPts val="1600"/>
              </a:spcBef>
              <a:spcAft>
                <a:spcPts val="0"/>
              </a:spcAft>
              <a:buNone/>
            </a:pPr>
            <a:r>
              <a:rPr lang="en">
                <a:solidFill>
                  <a:srgbClr val="191919"/>
                </a:solidFill>
                <a:highlight>
                  <a:srgbClr val="FFFFFF"/>
                </a:highlight>
              </a:rPr>
              <a:t>Emma organized a protest over the beating of Mexican migrants by United States Border Patrol agents and was instrumental in the 1938 Pecan Shellers Strike in San Antonio.</a:t>
            </a:r>
            <a:endParaRPr>
              <a:solidFill>
                <a:srgbClr val="191919"/>
              </a:solidFill>
              <a:highlight>
                <a:srgbClr val="FFFFFF"/>
              </a:highlight>
            </a:endParaRPr>
          </a:p>
          <a:p>
            <a:pPr indent="0" lvl="0" marL="0" rtl="0" algn="l">
              <a:lnSpc>
                <a:spcPct val="115000"/>
              </a:lnSpc>
              <a:spcBef>
                <a:spcPts val="1600"/>
              </a:spcBef>
              <a:spcAft>
                <a:spcPts val="1600"/>
              </a:spcAft>
              <a:buClr>
                <a:schemeClr val="dk2"/>
              </a:buClr>
              <a:buSzPts val="1100"/>
              <a:buFont typeface="Arial"/>
              <a:buNone/>
            </a:pPr>
            <a:r>
              <a:rPr lang="en">
                <a:solidFill>
                  <a:srgbClr val="191919"/>
                </a:solidFill>
                <a:highlight>
                  <a:srgbClr val="FFFFFF"/>
                </a:highlight>
              </a:rPr>
              <a:t> In August of 1939, Tenayuca received death threats due to her involvement with the Communist Party and was blacklisted in San Antonio, forcing her to relocate to Houston, Texas, and eventually to San Francisco, California.</a:t>
            </a:r>
            <a:endParaRPr b="1" sz="3200">
              <a:solidFill>
                <a:schemeClr val="dk1"/>
              </a:solidFill>
              <a:latin typeface="Lato"/>
              <a:ea typeface="Lato"/>
              <a:cs typeface="Lato"/>
              <a:sym typeface="Lato"/>
            </a:endParaRPr>
          </a:p>
        </p:txBody>
      </p:sp>
    </p:spTree>
  </p:cSld>
  <p:clrMapOvr>
    <a:masterClrMapping/>
  </p:clrMapOvr>
</p:sld>
</file>

<file path=ppt/theme/theme1.xml><?xml version="1.0" encoding="utf-8"?>
<a:theme xmlns:a="http://schemas.openxmlformats.org/drawingml/2006/main" xmlns:r="http://schemas.openxmlformats.org/officeDocument/2006/relationships" name="Swiss">
  <a:themeElements>
    <a:clrScheme name="Swiss">
      <a:dk1>
        <a:srgbClr val="F46524"/>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