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Merriweather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Merriweather-regular.fntdata"/><Relationship Id="rId21" Type="http://schemas.openxmlformats.org/officeDocument/2006/relationships/slide" Target="slides/slide16.xml"/><Relationship Id="rId24" Type="http://schemas.openxmlformats.org/officeDocument/2006/relationships/font" Target="fonts/Merriweather-italic.fntdata"/><Relationship Id="rId23" Type="http://schemas.openxmlformats.org/officeDocument/2006/relationships/font" Target="fonts/Merriweather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Merriweather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77cf5d0c85b8ed71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77cf5d0c85b8ed71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77cf5d0c85b8ed71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77cf5d0c85b8ed71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77cf5d0c85b8ed71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77cf5d0c85b8ed71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7cf5d0c85b8ed71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77cf5d0c85b8ed71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77cf5d0c85b8ed71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77cf5d0c85b8ed71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77cf5d0c85b8ed71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77cf5d0c85b8ed71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77cf5d0c85b8ed71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77cf5d0c85b8ed71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77cf5d0c85b8ed7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77cf5d0c85b8ed7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77cf5d0c85b8ed7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77cf5d0c85b8ed7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Agitation - gets people riled up on a topic, draws attentio</a:t>
            </a:r>
            <a:r>
              <a:rPr lang="en"/>
              <a:t>n to something they may not be aware of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Education - teaches people about a topic more in depth and develops their understanding of it, along with their ideology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Calls to Action - pushing people into more substantial organizing and actions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Account for local ideology - do not be too advanced, do not tail behind. Propaganda should be a level more advanced than the masses to push them forward while not going too far ahead so as not to alienate them.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Reflects immediate class interests - people need to understand why something impacts them and why they should care, and all work should be working class focused.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Concretely advances struggle - every action taken should directly advance the revolutionary working class struggle in a concrete, material way. All propaganda must be tied into the struggle in a way that pushes it forward.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7cf5d0c85b8ed7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77cf5d0c85b8ed7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7cf5d0c85b8ed71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7cf5d0c85b8ed7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77cf5d0c85b8ed71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77cf5d0c85b8ed71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7cf5d0c85b8ed71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77cf5d0c85b8ed7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77cf5d0c85b8ed71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77cf5d0c85b8ed7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local sentiments are overly hostile, be extremely cautious during fl</a:t>
            </a:r>
            <a:r>
              <a:rPr lang="en"/>
              <a:t>yer posting, and exclusively use wheat pasting so they're harder to rip down.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77cf5d0c85b8ed71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77cf5d0c85b8ed71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rgbClr val="CC0000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Relationship Id="rId4" Type="http://schemas.openxmlformats.org/officeDocument/2006/relationships/image" Target="../media/image4.jpg"/><Relationship Id="rId5" Type="http://schemas.openxmlformats.org/officeDocument/2006/relationships/image" Target="../media/image2.png"/><Relationship Id="rId6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124075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  <a:latin typeface="Georgia"/>
                <a:ea typeface="Georgia"/>
                <a:cs typeface="Georgia"/>
                <a:sym typeface="Georgia"/>
              </a:rPr>
              <a:t>Propaganda Distribution</a:t>
            </a:r>
            <a:endParaRPr>
              <a:solidFill>
                <a:srgbClr val="FFF2C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293350"/>
            <a:ext cx="8520600" cy="155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CE5CD"/>
                </a:solidFill>
              </a:rPr>
              <a:t>PSMLS 10/11/22-10/13/22</a:t>
            </a:r>
            <a:endParaRPr>
              <a:solidFill>
                <a:srgbClr val="FCE5CD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2313" y="169450"/>
            <a:ext cx="1739374" cy="1739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/>
          <p:nvPr>
            <p:ph type="title"/>
          </p:nvPr>
        </p:nvSpPr>
        <p:spPr>
          <a:xfrm>
            <a:off x="311700" y="227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320">
                <a:solidFill>
                  <a:srgbClr val="FFF2CC"/>
                </a:solidFill>
                <a:latin typeface="Georgia"/>
                <a:ea typeface="Georgia"/>
                <a:cs typeface="Georgia"/>
                <a:sym typeface="Georgia"/>
              </a:rPr>
              <a:t>Tabling</a:t>
            </a:r>
            <a:endParaRPr sz="3320">
              <a:solidFill>
                <a:srgbClr val="FFF2C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3" name="Google Shape;123;p22"/>
          <p:cNvSpPr txBox="1"/>
          <p:nvPr>
            <p:ph idx="1" type="body"/>
          </p:nvPr>
        </p:nvSpPr>
        <p:spPr>
          <a:xfrm>
            <a:off x="311700" y="922550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FFF2CC"/>
                </a:solidFill>
                <a:latin typeface="Georgia"/>
                <a:ea typeface="Georgia"/>
                <a:cs typeface="Georgia"/>
                <a:sym typeface="Georgia"/>
              </a:rPr>
              <a:t>Material Needs</a:t>
            </a:r>
            <a:endParaRPr b="1" sz="2200">
              <a:solidFill>
                <a:srgbClr val="FFF2CC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Clr>
                <a:srgbClr val="FFF2CC"/>
              </a:buClr>
              <a:buSzPts val="2000"/>
              <a:buFont typeface="Georgia"/>
              <a:buChar char="●"/>
            </a:pPr>
            <a:r>
              <a:rPr lang="en" sz="2000">
                <a:solidFill>
                  <a:srgbClr val="FFF2CC"/>
                </a:solidFill>
                <a:latin typeface="Georgia"/>
                <a:ea typeface="Georgia"/>
                <a:cs typeface="Georgia"/>
                <a:sym typeface="Georgia"/>
              </a:rPr>
              <a:t>Table</a:t>
            </a:r>
            <a:endParaRPr sz="2000">
              <a:solidFill>
                <a:srgbClr val="FFF2CC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2000"/>
              <a:buFont typeface="Georgia"/>
              <a:buChar char="●"/>
            </a:pPr>
            <a:r>
              <a:rPr lang="en" sz="2000">
                <a:solidFill>
                  <a:srgbClr val="FFF2CC"/>
                </a:solidFill>
                <a:latin typeface="Georgia"/>
                <a:ea typeface="Georgia"/>
                <a:cs typeface="Georgia"/>
                <a:sym typeface="Georgia"/>
              </a:rPr>
              <a:t>Flag/Banner</a:t>
            </a:r>
            <a:endParaRPr sz="2000">
              <a:solidFill>
                <a:srgbClr val="FFF2CC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2000"/>
              <a:buFont typeface="Georgia"/>
              <a:buChar char="●"/>
            </a:pPr>
            <a:r>
              <a:rPr lang="en" sz="2000">
                <a:solidFill>
                  <a:srgbClr val="FFF2CC"/>
                </a:solidFill>
                <a:latin typeface="Georgia"/>
                <a:ea typeface="Georgia"/>
                <a:cs typeface="Georgia"/>
                <a:sym typeface="Georgia"/>
              </a:rPr>
              <a:t>Propaganda</a:t>
            </a:r>
            <a:endParaRPr sz="2000">
              <a:solidFill>
                <a:srgbClr val="FFF2CC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2000"/>
              <a:buFont typeface="Georgia"/>
              <a:buChar char="●"/>
            </a:pPr>
            <a:r>
              <a:rPr lang="en" sz="2000">
                <a:solidFill>
                  <a:srgbClr val="FFF2CC"/>
                </a:solidFill>
                <a:latin typeface="Georgia"/>
                <a:ea typeface="Georgia"/>
                <a:cs typeface="Georgia"/>
                <a:sym typeface="Georgia"/>
              </a:rPr>
              <a:t>Contact sheet</a:t>
            </a:r>
            <a:endParaRPr sz="2000">
              <a:solidFill>
                <a:srgbClr val="FFF2CC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2000"/>
              <a:buFont typeface="Georgia"/>
              <a:buChar char="●"/>
            </a:pPr>
            <a:r>
              <a:rPr lang="en" sz="2000">
                <a:solidFill>
                  <a:srgbClr val="FFF2CC"/>
                </a:solidFill>
                <a:latin typeface="Georgia"/>
                <a:ea typeface="Georgia"/>
                <a:cs typeface="Georgia"/>
                <a:sym typeface="Georgia"/>
              </a:rPr>
              <a:t>Snacks</a:t>
            </a:r>
            <a:endParaRPr sz="2000">
              <a:solidFill>
                <a:srgbClr val="FFF2CC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2000"/>
              <a:buFont typeface="Georgia"/>
              <a:buChar char="●"/>
            </a:pPr>
            <a:r>
              <a:rPr lang="en" sz="2000">
                <a:solidFill>
                  <a:srgbClr val="FFF2CC"/>
                </a:solidFill>
                <a:latin typeface="Georgia"/>
                <a:ea typeface="Georgia"/>
                <a:cs typeface="Georgia"/>
                <a:sym typeface="Georgia"/>
              </a:rPr>
              <a:t>Water</a:t>
            </a:r>
            <a:endParaRPr sz="2000">
              <a:solidFill>
                <a:srgbClr val="FFF2CC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2000"/>
              <a:buFont typeface="Georgia"/>
              <a:buChar char="●"/>
            </a:pPr>
            <a:r>
              <a:rPr lang="en" sz="2000">
                <a:solidFill>
                  <a:srgbClr val="FFF2CC"/>
                </a:solidFill>
                <a:latin typeface="Georgia"/>
                <a:ea typeface="Georgia"/>
                <a:cs typeface="Georgia"/>
                <a:sym typeface="Georgia"/>
              </a:rPr>
              <a:t>Dog treats</a:t>
            </a:r>
            <a:endParaRPr sz="2000">
              <a:solidFill>
                <a:srgbClr val="FFF2CC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2000"/>
              <a:buFont typeface="Georgia"/>
              <a:buChar char="●"/>
            </a:pPr>
            <a:r>
              <a:rPr lang="en" sz="2000">
                <a:solidFill>
                  <a:srgbClr val="FFF2CC"/>
                </a:solidFill>
                <a:latin typeface="Georgia"/>
                <a:ea typeface="Georgia"/>
                <a:cs typeface="Georgia"/>
                <a:sym typeface="Georgia"/>
              </a:rPr>
              <a:t>Coffee</a:t>
            </a:r>
            <a:endParaRPr sz="2000">
              <a:solidFill>
                <a:srgbClr val="FFF2CC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2000"/>
              <a:buFont typeface="Georgia"/>
              <a:buChar char="●"/>
            </a:pPr>
            <a:r>
              <a:rPr lang="en" sz="2000">
                <a:solidFill>
                  <a:srgbClr val="FFF2CC"/>
                </a:solidFill>
                <a:latin typeface="Georgia"/>
                <a:ea typeface="Georgia"/>
                <a:cs typeface="Georgia"/>
                <a:sym typeface="Georgia"/>
              </a:rPr>
              <a:t>First Aid Supplies</a:t>
            </a:r>
            <a:endParaRPr sz="2000">
              <a:solidFill>
                <a:srgbClr val="FFF2C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4" name="Google Shape;124;p22"/>
          <p:cNvSpPr txBox="1"/>
          <p:nvPr>
            <p:ph idx="2" type="body"/>
          </p:nvPr>
        </p:nvSpPr>
        <p:spPr>
          <a:xfrm>
            <a:off x="4832400" y="922550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FFF2CC"/>
                </a:solidFill>
                <a:latin typeface="Georgia"/>
                <a:ea typeface="Georgia"/>
                <a:cs typeface="Georgia"/>
                <a:sym typeface="Georgia"/>
              </a:rPr>
              <a:t>Personnel Needs</a:t>
            </a:r>
            <a:endParaRPr b="1" sz="2200">
              <a:solidFill>
                <a:srgbClr val="FFF2CC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Clr>
                <a:srgbClr val="FFF2CC"/>
              </a:buClr>
              <a:buSzPts val="2000"/>
              <a:buFont typeface="Georgia"/>
              <a:buChar char="●"/>
            </a:pPr>
            <a:r>
              <a:rPr lang="en" sz="2000">
                <a:solidFill>
                  <a:srgbClr val="FFF2CC"/>
                </a:solidFill>
                <a:latin typeface="Georgia"/>
                <a:ea typeface="Georgia"/>
                <a:cs typeface="Georgia"/>
                <a:sym typeface="Georgia"/>
              </a:rPr>
              <a:t>Speaker</a:t>
            </a:r>
            <a:endParaRPr sz="2000">
              <a:solidFill>
                <a:srgbClr val="FFF2CC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2000"/>
              <a:buFont typeface="Georgia"/>
              <a:buChar char="●"/>
            </a:pPr>
            <a:r>
              <a:rPr lang="en" sz="2000">
                <a:solidFill>
                  <a:srgbClr val="FFF2CC"/>
                </a:solidFill>
                <a:latin typeface="Georgia"/>
                <a:ea typeface="Georgia"/>
                <a:cs typeface="Georgia"/>
                <a:sym typeface="Georgia"/>
              </a:rPr>
              <a:t>Security (2)</a:t>
            </a:r>
            <a:endParaRPr sz="2000">
              <a:solidFill>
                <a:srgbClr val="FFF2CC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2000"/>
              <a:buFont typeface="Georgia"/>
              <a:buChar char="●"/>
            </a:pPr>
            <a:r>
              <a:rPr lang="en" sz="2000">
                <a:solidFill>
                  <a:srgbClr val="FFF2CC"/>
                </a:solidFill>
                <a:latin typeface="Georgia"/>
                <a:ea typeface="Georgia"/>
                <a:cs typeface="Georgia"/>
                <a:sym typeface="Georgia"/>
              </a:rPr>
              <a:t>Driver</a:t>
            </a:r>
            <a:endParaRPr sz="2000">
              <a:solidFill>
                <a:srgbClr val="FFF2CC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2000"/>
              <a:buFont typeface="Georgia"/>
              <a:buChar char="●"/>
            </a:pPr>
            <a:r>
              <a:rPr lang="en" sz="2000">
                <a:solidFill>
                  <a:srgbClr val="FFF2CC"/>
                </a:solidFill>
                <a:latin typeface="Georgia"/>
                <a:ea typeface="Georgia"/>
                <a:cs typeface="Georgia"/>
                <a:sym typeface="Georgia"/>
              </a:rPr>
              <a:t>Person w/ first aid certification</a:t>
            </a:r>
            <a:endParaRPr sz="2000">
              <a:solidFill>
                <a:srgbClr val="FFF2C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220">
                <a:solidFill>
                  <a:srgbClr val="FFF2CC"/>
                </a:solidFill>
                <a:latin typeface="Georgia"/>
                <a:ea typeface="Georgia"/>
                <a:cs typeface="Georgia"/>
                <a:sym typeface="Georgia"/>
              </a:rPr>
              <a:t>Wher</a:t>
            </a:r>
            <a:r>
              <a:rPr lang="en" sz="3220">
                <a:solidFill>
                  <a:srgbClr val="FFF2CC"/>
                </a:solidFill>
                <a:latin typeface="Georgia"/>
                <a:ea typeface="Georgia"/>
                <a:cs typeface="Georgia"/>
                <a:sym typeface="Georgia"/>
              </a:rPr>
              <a:t>e to Table</a:t>
            </a:r>
            <a:endParaRPr sz="3220">
              <a:solidFill>
                <a:srgbClr val="FFF2C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0" name="Google Shape;130;p23"/>
          <p:cNvSpPr txBox="1"/>
          <p:nvPr>
            <p:ph idx="1" type="body"/>
          </p:nvPr>
        </p:nvSpPr>
        <p:spPr>
          <a:xfrm>
            <a:off x="311700" y="1017725"/>
            <a:ext cx="8520600" cy="35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2300"/>
              <a:buFont typeface="Georgia"/>
              <a:buChar char="●"/>
            </a:pPr>
            <a:r>
              <a:rPr lang="en" sz="2300">
                <a:solidFill>
                  <a:srgbClr val="FFF2CC"/>
                </a:solidFill>
                <a:latin typeface="Georgia"/>
                <a:ea typeface="Georgia"/>
                <a:cs typeface="Georgia"/>
                <a:sym typeface="Georgia"/>
              </a:rPr>
              <a:t>Parks and p</a:t>
            </a:r>
            <a:r>
              <a:rPr lang="en" sz="2300">
                <a:solidFill>
                  <a:srgbClr val="FFF2CC"/>
                </a:solidFill>
                <a:latin typeface="Georgia"/>
                <a:ea typeface="Georgia"/>
                <a:cs typeface="Georgia"/>
                <a:sym typeface="Georgia"/>
              </a:rPr>
              <a:t>laces with high foot traffic</a:t>
            </a:r>
            <a:endParaRPr sz="2300">
              <a:solidFill>
                <a:srgbClr val="FFF2CC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2300"/>
              <a:buFont typeface="Georgia"/>
              <a:buChar char="●"/>
            </a:pPr>
            <a:r>
              <a:rPr lang="en" sz="2300">
                <a:solidFill>
                  <a:srgbClr val="FFF2CC"/>
                </a:solidFill>
                <a:latin typeface="Georgia"/>
                <a:ea typeface="Georgia"/>
                <a:cs typeface="Georgia"/>
                <a:sym typeface="Georgia"/>
              </a:rPr>
              <a:t>Events we organize</a:t>
            </a:r>
            <a:endParaRPr sz="2300">
              <a:solidFill>
                <a:srgbClr val="FFF2CC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2300"/>
              <a:buChar char="●"/>
            </a:pPr>
            <a:r>
              <a:rPr lang="en" sz="2300">
                <a:solidFill>
                  <a:srgbClr val="FFF2CC"/>
                </a:solidFill>
                <a:latin typeface="Georgia"/>
                <a:ea typeface="Georgia"/>
                <a:cs typeface="Georgia"/>
                <a:sym typeface="Georgia"/>
              </a:rPr>
              <a:t>Events we attend </a:t>
            </a:r>
            <a:r>
              <a:rPr b="1" lang="en" sz="2300" u="sng">
                <a:solidFill>
                  <a:srgbClr val="FFF2CC"/>
                </a:solidFill>
                <a:latin typeface="Georgia"/>
                <a:ea typeface="Georgia"/>
                <a:cs typeface="Georgia"/>
                <a:sym typeface="Georgia"/>
              </a:rPr>
              <a:t>with permission from the organizers</a:t>
            </a:r>
            <a:endParaRPr sz="2300">
              <a:solidFill>
                <a:srgbClr val="FFF2C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1" name="Google Shape;131;p23"/>
          <p:cNvSpPr txBox="1"/>
          <p:nvPr/>
        </p:nvSpPr>
        <p:spPr>
          <a:xfrm>
            <a:off x="311700" y="2408375"/>
            <a:ext cx="7095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rgbClr val="FFF2CC"/>
                </a:solidFill>
                <a:latin typeface="Georgia"/>
                <a:ea typeface="Georgia"/>
                <a:cs typeface="Georgia"/>
                <a:sym typeface="Georgia"/>
              </a:rPr>
              <a:t>Setting Up and Man a Table</a:t>
            </a:r>
            <a:endParaRPr sz="3400">
              <a:solidFill>
                <a:srgbClr val="FFF2C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2" name="Google Shape;132;p23"/>
          <p:cNvSpPr txBox="1"/>
          <p:nvPr/>
        </p:nvSpPr>
        <p:spPr>
          <a:xfrm>
            <a:off x="311700" y="2965075"/>
            <a:ext cx="83535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2400"/>
              <a:buFont typeface="Georgia"/>
              <a:buChar char="●"/>
            </a:pPr>
            <a:r>
              <a:rPr lang="en" sz="2400">
                <a:solidFill>
                  <a:srgbClr val="FFF2CC"/>
                </a:solidFill>
                <a:latin typeface="Georgia"/>
                <a:ea typeface="Georgia"/>
                <a:cs typeface="Georgia"/>
                <a:sym typeface="Georgia"/>
              </a:rPr>
              <a:t>Arrive early enough to set up by start time of event</a:t>
            </a:r>
            <a:endParaRPr sz="2400">
              <a:solidFill>
                <a:srgbClr val="FFF2CC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2400"/>
              <a:buFont typeface="Georgia"/>
              <a:buChar char="●"/>
            </a:pPr>
            <a:r>
              <a:rPr lang="en" sz="2400">
                <a:solidFill>
                  <a:srgbClr val="FFF2CC"/>
                </a:solidFill>
                <a:latin typeface="Georgia"/>
                <a:ea typeface="Georgia"/>
                <a:cs typeface="Georgia"/>
                <a:sym typeface="Georgia"/>
              </a:rPr>
              <a:t>Bring a decent sized portable table and a few chairs</a:t>
            </a:r>
            <a:endParaRPr sz="2400">
              <a:solidFill>
                <a:srgbClr val="FFF2CC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2400"/>
              <a:buFont typeface="Georgia"/>
              <a:buChar char="●"/>
            </a:pPr>
            <a:r>
              <a:rPr lang="en" sz="2400">
                <a:solidFill>
                  <a:srgbClr val="FFF2CC"/>
                </a:solidFill>
                <a:latin typeface="Georgia"/>
                <a:ea typeface="Georgia"/>
                <a:cs typeface="Georgia"/>
                <a:sym typeface="Georgia"/>
              </a:rPr>
              <a:t>Spread out your literature/propaganda on the table</a:t>
            </a:r>
            <a:endParaRPr sz="2400">
              <a:solidFill>
                <a:srgbClr val="FFF2CC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2400"/>
              <a:buFont typeface="Georgia"/>
              <a:buChar char="●"/>
            </a:pPr>
            <a:r>
              <a:rPr lang="en" sz="2400">
                <a:solidFill>
                  <a:srgbClr val="FFF2CC"/>
                </a:solidFill>
                <a:latin typeface="Georgia"/>
                <a:ea typeface="Georgia"/>
                <a:cs typeface="Georgia"/>
                <a:sym typeface="Georgia"/>
              </a:rPr>
              <a:t>Attach a banner to the front of your table or have it near</a:t>
            </a:r>
            <a:endParaRPr sz="2400">
              <a:solidFill>
                <a:srgbClr val="FFF2CC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2400"/>
              <a:buFont typeface="Georgia"/>
              <a:buChar char="●"/>
            </a:pPr>
            <a:r>
              <a:rPr lang="en" sz="2400">
                <a:solidFill>
                  <a:srgbClr val="FFF2CC"/>
                </a:solidFill>
                <a:latin typeface="Georgia"/>
                <a:ea typeface="Georgia"/>
                <a:cs typeface="Georgia"/>
                <a:sym typeface="Georgia"/>
              </a:rPr>
              <a:t>Engage with those who walk by and look interested</a:t>
            </a:r>
            <a:endParaRPr sz="2400">
              <a:solidFill>
                <a:srgbClr val="FFF2C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 txBox="1"/>
          <p:nvPr>
            <p:ph type="title"/>
          </p:nvPr>
        </p:nvSpPr>
        <p:spPr>
          <a:xfrm>
            <a:off x="265500" y="1887975"/>
            <a:ext cx="4045200" cy="82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  <a:latin typeface="Georgia"/>
                <a:ea typeface="Georgia"/>
                <a:cs typeface="Georgia"/>
                <a:sym typeface="Georgia"/>
              </a:rPr>
              <a:t>Example</a:t>
            </a:r>
            <a:endParaRPr>
              <a:solidFill>
                <a:srgbClr val="FFF2C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8" name="Google Shape;138;p2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</a:t>
            </a:r>
            <a:r>
              <a:rPr lang="en"/>
              <a:t>iven the previous scenario involving the rent increase, consider the following:</a:t>
            </a:r>
            <a:endParaRPr/>
          </a:p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SzPts val="2200"/>
              <a:buChar char="●"/>
            </a:pPr>
            <a:r>
              <a:rPr b="1" lang="en" sz="2200"/>
              <a:t>Where would you post flyers?</a:t>
            </a:r>
            <a:endParaRPr b="1"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b="1" lang="en" sz="2200"/>
              <a:t>How could you use all three methods of distribution to compliment each other?</a:t>
            </a:r>
            <a:endParaRPr b="1" sz="22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 txBox="1"/>
          <p:nvPr>
            <p:ph type="title"/>
          </p:nvPr>
        </p:nvSpPr>
        <p:spPr>
          <a:xfrm>
            <a:off x="1388100" y="1863750"/>
            <a:ext cx="6367800" cy="275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  <a:latin typeface="Georgia"/>
                <a:ea typeface="Georgia"/>
                <a:cs typeface="Georgia"/>
                <a:sym typeface="Georgia"/>
              </a:rPr>
              <a:t>Q&amp;A</a:t>
            </a:r>
            <a:endParaRPr>
              <a:solidFill>
                <a:srgbClr val="FFF2C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45" name="Google Shape;14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2313" y="832375"/>
            <a:ext cx="1739374" cy="1739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920">
                <a:solidFill>
                  <a:srgbClr val="FFF2CC"/>
                </a:solidFill>
                <a:latin typeface="Georgia"/>
                <a:ea typeface="Georgia"/>
                <a:cs typeface="Georgia"/>
                <a:sym typeface="Georgia"/>
              </a:rPr>
              <a:t>Talking to people during direct distribution</a:t>
            </a:r>
            <a:endParaRPr sz="2920">
              <a:solidFill>
                <a:srgbClr val="FFF2C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1" name="Google Shape;151;p2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FFF2CC"/>
                </a:solidFill>
                <a:latin typeface="Georgia"/>
                <a:ea typeface="Georgia"/>
                <a:cs typeface="Georgia"/>
                <a:sym typeface="Georgia"/>
              </a:rPr>
              <a:t>Do:</a:t>
            </a:r>
            <a:endParaRPr b="1" sz="2300">
              <a:solidFill>
                <a:srgbClr val="FFF2CC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61950" lvl="0" marL="457200" rtl="0" algn="l">
              <a:spcBef>
                <a:spcPts val="1200"/>
              </a:spcBef>
              <a:spcAft>
                <a:spcPts val="0"/>
              </a:spcAft>
              <a:buClr>
                <a:srgbClr val="FFF2CC"/>
              </a:buClr>
              <a:buSzPts val="2100"/>
              <a:buChar char="●"/>
            </a:pPr>
            <a:r>
              <a:rPr lang="en" sz="2100">
                <a:solidFill>
                  <a:srgbClr val="FFF2CC"/>
                </a:solidFill>
                <a:latin typeface="Georgia"/>
                <a:ea typeface="Georgia"/>
                <a:cs typeface="Georgia"/>
                <a:sym typeface="Georgia"/>
              </a:rPr>
              <a:t>Focus </a:t>
            </a:r>
            <a:r>
              <a:rPr b="1" lang="en" sz="2100" u="sng">
                <a:solidFill>
                  <a:srgbClr val="FFF2CC"/>
                </a:solidFill>
                <a:latin typeface="Georgia"/>
                <a:ea typeface="Georgia"/>
                <a:cs typeface="Georgia"/>
                <a:sym typeface="Georgia"/>
              </a:rPr>
              <a:t>only</a:t>
            </a:r>
            <a:r>
              <a:rPr lang="en" sz="2100">
                <a:solidFill>
                  <a:srgbClr val="FFF2CC"/>
                </a:solidFill>
                <a:latin typeface="Georgia"/>
                <a:ea typeface="Georgia"/>
                <a:cs typeface="Georgia"/>
                <a:sym typeface="Georgia"/>
              </a:rPr>
              <a:t> on the issue being discussed</a:t>
            </a:r>
            <a:endParaRPr sz="2100">
              <a:solidFill>
                <a:srgbClr val="FFF2CC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2100"/>
              <a:buFont typeface="Georgia"/>
              <a:buChar char="●"/>
            </a:pPr>
            <a:r>
              <a:rPr lang="en" sz="2100">
                <a:solidFill>
                  <a:srgbClr val="FFF2CC"/>
                </a:solidFill>
                <a:latin typeface="Georgia"/>
                <a:ea typeface="Georgia"/>
                <a:cs typeface="Georgia"/>
                <a:sym typeface="Georgia"/>
              </a:rPr>
              <a:t>Find common ground and build from there</a:t>
            </a:r>
            <a:endParaRPr sz="2100">
              <a:solidFill>
                <a:srgbClr val="FFF2CC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2100"/>
              <a:buFont typeface="Georgia"/>
              <a:buChar char="●"/>
            </a:pPr>
            <a:r>
              <a:rPr lang="en" sz="2100">
                <a:solidFill>
                  <a:srgbClr val="FFF2CC"/>
                </a:solidFill>
                <a:latin typeface="Georgia"/>
                <a:ea typeface="Georgia"/>
                <a:cs typeface="Georgia"/>
                <a:sym typeface="Georgia"/>
              </a:rPr>
              <a:t>Remain calm and respectful</a:t>
            </a:r>
            <a:endParaRPr sz="2100">
              <a:solidFill>
                <a:srgbClr val="FFF2CC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2100"/>
              <a:buFont typeface="Georgia"/>
              <a:buChar char="●"/>
            </a:pPr>
            <a:r>
              <a:rPr lang="en" sz="2100">
                <a:solidFill>
                  <a:srgbClr val="FFF2CC"/>
                </a:solidFill>
                <a:latin typeface="Georgia"/>
                <a:ea typeface="Georgia"/>
                <a:cs typeface="Georgia"/>
                <a:sym typeface="Georgia"/>
              </a:rPr>
              <a:t>Politely ask if they’re interested</a:t>
            </a:r>
            <a:endParaRPr sz="2100">
              <a:solidFill>
                <a:srgbClr val="FFF2C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2" name="Google Shape;152;p2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FFF2CC"/>
                </a:solidFill>
                <a:latin typeface="Georgia"/>
                <a:ea typeface="Georgia"/>
                <a:cs typeface="Georgia"/>
                <a:sym typeface="Georgia"/>
              </a:rPr>
              <a:t>Don't:</a:t>
            </a:r>
            <a:endParaRPr b="1" sz="2200">
              <a:solidFill>
                <a:srgbClr val="FFF2CC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Clr>
                <a:srgbClr val="FFF2CC"/>
              </a:buClr>
              <a:buSzPts val="2000"/>
              <a:buFont typeface="Georgia"/>
              <a:buChar char="●"/>
            </a:pPr>
            <a:r>
              <a:rPr lang="en" sz="2000">
                <a:solidFill>
                  <a:srgbClr val="FFF2CC"/>
                </a:solidFill>
                <a:latin typeface="Georgia"/>
                <a:ea typeface="Georgia"/>
                <a:cs typeface="Georgia"/>
                <a:sym typeface="Georgia"/>
              </a:rPr>
              <a:t>Preach</a:t>
            </a:r>
            <a:endParaRPr sz="2000">
              <a:solidFill>
                <a:srgbClr val="FFF2CC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2000"/>
              <a:buFont typeface="Georgia"/>
              <a:buChar char="●"/>
            </a:pPr>
            <a:r>
              <a:rPr lang="en" sz="2000">
                <a:solidFill>
                  <a:srgbClr val="FFF2CC"/>
                </a:solidFill>
                <a:latin typeface="Georgia"/>
                <a:ea typeface="Georgia"/>
                <a:cs typeface="Georgia"/>
                <a:sym typeface="Georgia"/>
              </a:rPr>
              <a:t>Be pushy if someone doesn't want to talk</a:t>
            </a:r>
            <a:endParaRPr sz="2000">
              <a:solidFill>
                <a:srgbClr val="FFF2CC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2000"/>
              <a:buFont typeface="Georgia"/>
              <a:buChar char="●"/>
            </a:pPr>
            <a:r>
              <a:rPr lang="en" sz="2000">
                <a:solidFill>
                  <a:srgbClr val="FFF2CC"/>
                </a:solidFill>
                <a:latin typeface="Georgia"/>
                <a:ea typeface="Georgia"/>
                <a:cs typeface="Georgia"/>
                <a:sym typeface="Georgia"/>
              </a:rPr>
              <a:t>Assume the intelligence or position of others</a:t>
            </a:r>
            <a:endParaRPr sz="2000">
              <a:solidFill>
                <a:srgbClr val="FFF2C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  <a:latin typeface="Georgia"/>
                <a:ea typeface="Georgia"/>
                <a:cs typeface="Georgia"/>
                <a:sym typeface="Georgia"/>
              </a:rPr>
              <a:t>Ele</a:t>
            </a:r>
            <a:r>
              <a:rPr lang="en">
                <a:solidFill>
                  <a:srgbClr val="FFF2CC"/>
                </a:solidFill>
                <a:latin typeface="Georgia"/>
                <a:ea typeface="Georgia"/>
                <a:cs typeface="Georgia"/>
                <a:sym typeface="Georgia"/>
              </a:rPr>
              <a:t>vator pitch</a:t>
            </a:r>
            <a:endParaRPr>
              <a:solidFill>
                <a:srgbClr val="FFF2C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8" name="Google Shape;158;p2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7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  <a:latin typeface="Georgia"/>
                <a:ea typeface="Georgia"/>
                <a:cs typeface="Georgia"/>
                <a:sym typeface="Georgia"/>
              </a:rPr>
              <a:t>Most people have short attention, especially when they d</a:t>
            </a:r>
            <a:r>
              <a:rPr lang="en">
                <a:solidFill>
                  <a:srgbClr val="FFF2CC"/>
                </a:solidFill>
                <a:latin typeface="Georgia"/>
                <a:ea typeface="Georgia"/>
                <a:cs typeface="Georgia"/>
                <a:sym typeface="Georgia"/>
              </a:rPr>
              <a:t>on't already care about something.</a:t>
            </a:r>
            <a:endParaRPr>
              <a:solidFill>
                <a:srgbClr val="FFF2CC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  <a:latin typeface="Georgia"/>
                <a:ea typeface="Georgia"/>
                <a:cs typeface="Georgia"/>
                <a:sym typeface="Georgia"/>
              </a:rPr>
              <a:t>Effective direct propaganda distribution requires being able to sell yourself, your organization, and the ideology being promoted in 30 seconds.</a:t>
            </a:r>
            <a:endParaRPr>
              <a:solidFill>
                <a:srgbClr val="FFF2CC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FFF2CC"/>
                </a:solidFill>
                <a:latin typeface="Georgia"/>
                <a:ea typeface="Georgia"/>
                <a:cs typeface="Georgia"/>
                <a:sym typeface="Georgia"/>
              </a:rPr>
              <a:t>Practice your talking points with your comrades, draw from the program and propaganda being distributed.</a:t>
            </a:r>
            <a:endParaRPr>
              <a:solidFill>
                <a:srgbClr val="FFF2C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/>
          <p:nvPr>
            <p:ph type="title"/>
          </p:nvPr>
        </p:nvSpPr>
        <p:spPr>
          <a:xfrm>
            <a:off x="1388100" y="1694325"/>
            <a:ext cx="6367800" cy="292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  <a:latin typeface="Georgia"/>
                <a:ea typeface="Georgia"/>
                <a:cs typeface="Georgia"/>
                <a:sym typeface="Georgia"/>
              </a:rPr>
              <a:t>Q&amp;A</a:t>
            </a:r>
            <a:endParaRPr>
              <a:solidFill>
                <a:srgbClr val="FFF2CC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FFF2CC"/>
                </a:solidFill>
                <a:latin typeface="Georgia"/>
                <a:ea typeface="Georgia"/>
                <a:cs typeface="Georgia"/>
                <a:sym typeface="Georgia"/>
              </a:rPr>
              <a:t>Practice your elevator pitch</a:t>
            </a:r>
            <a:endParaRPr sz="3800">
              <a:solidFill>
                <a:srgbClr val="FFF2C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65" name="Google Shape;16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2313" y="508325"/>
            <a:ext cx="1739374" cy="1739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  <a:latin typeface="Georgia"/>
                <a:ea typeface="Georgia"/>
                <a:cs typeface="Georgia"/>
                <a:sym typeface="Georgia"/>
              </a:rPr>
              <a:t>What We</a:t>
            </a:r>
            <a:r>
              <a:rPr lang="en">
                <a:solidFill>
                  <a:srgbClr val="FFF2CC"/>
                </a:solidFill>
                <a:latin typeface="Georgia"/>
                <a:ea typeface="Georgia"/>
                <a:cs typeface="Georgia"/>
                <a:sym typeface="Georgia"/>
              </a:rPr>
              <a:t>’ll Be Learning</a:t>
            </a:r>
            <a:endParaRPr>
              <a:solidFill>
                <a:srgbClr val="FFF2C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2" name="Google Shape;62;p14"/>
          <p:cNvSpPr txBox="1"/>
          <p:nvPr>
            <p:ph idx="1" type="subTitle"/>
          </p:nvPr>
        </p:nvSpPr>
        <p:spPr>
          <a:xfrm>
            <a:off x="156575" y="3371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Font typeface="Merriweather"/>
              <a:buChar char="●"/>
            </a:pPr>
            <a:r>
              <a:rPr b="1" lang="en">
                <a:solidFill>
                  <a:srgbClr val="FFF2CC"/>
                </a:solidFill>
                <a:latin typeface="Merriweather"/>
                <a:ea typeface="Merriweather"/>
                <a:cs typeface="Merriweather"/>
                <a:sym typeface="Merriweather"/>
              </a:rPr>
              <a:t>Tailoring propaganda to the situation</a:t>
            </a:r>
            <a:endParaRPr b="1">
              <a:solidFill>
                <a:srgbClr val="FFF2CC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Font typeface="Merriweather"/>
              <a:buChar char="●"/>
            </a:pPr>
            <a:r>
              <a:rPr b="1" lang="en">
                <a:solidFill>
                  <a:srgbClr val="FFF2CC"/>
                </a:solidFill>
                <a:latin typeface="Merriweather"/>
                <a:ea typeface="Merriweather"/>
                <a:cs typeface="Merriweather"/>
                <a:sym typeface="Merriweather"/>
              </a:rPr>
              <a:t>Methods of direct and indirect distribution</a:t>
            </a:r>
            <a:endParaRPr b="1">
              <a:solidFill>
                <a:srgbClr val="FFF2CC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Font typeface="Merriweather"/>
              <a:buChar char="●"/>
            </a:pPr>
            <a:r>
              <a:rPr b="1" lang="en">
                <a:solidFill>
                  <a:srgbClr val="FFF2CC"/>
                </a:solidFill>
                <a:latin typeface="Merriweather"/>
                <a:ea typeface="Merriweather"/>
                <a:cs typeface="Merriweather"/>
                <a:sym typeface="Merriweather"/>
              </a:rPr>
              <a:t>How to talk to people duri</a:t>
            </a:r>
            <a:r>
              <a:rPr b="1" lang="en">
                <a:solidFill>
                  <a:srgbClr val="FFF2CC"/>
                </a:solidFill>
                <a:latin typeface="Merriweather"/>
                <a:ea typeface="Merriweather"/>
                <a:cs typeface="Merriweather"/>
                <a:sym typeface="Merriweather"/>
              </a:rPr>
              <a:t>ng direct distribution</a:t>
            </a:r>
            <a:endParaRPr b="1">
              <a:solidFill>
                <a:srgbClr val="FFF2CC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 flipH="1">
            <a:off x="1165200" y="369525"/>
            <a:ext cx="6813600" cy="70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660">
                <a:solidFill>
                  <a:srgbClr val="FFF2CC"/>
                </a:solidFill>
                <a:latin typeface="Georgia"/>
                <a:ea typeface="Georgia"/>
                <a:cs typeface="Georgia"/>
                <a:sym typeface="Georgia"/>
              </a:rPr>
              <a:t>Tailoring Propaganda to the Situation</a:t>
            </a:r>
            <a:endParaRPr b="1" sz="2660">
              <a:solidFill>
                <a:srgbClr val="FFF2C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1473868" y="1076025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FFF2CC"/>
                </a:solidFill>
                <a:latin typeface="Georgia"/>
                <a:ea typeface="Georgia"/>
                <a:cs typeface="Georgia"/>
                <a:sym typeface="Georgia"/>
              </a:rPr>
              <a:t>Purpose</a:t>
            </a:r>
            <a:endParaRPr b="1" sz="2700">
              <a:solidFill>
                <a:srgbClr val="FFF2CC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400050" lvl="0" marL="457200" rtl="0" algn="l">
              <a:spcBef>
                <a:spcPts val="1200"/>
              </a:spcBef>
              <a:spcAft>
                <a:spcPts val="0"/>
              </a:spcAft>
              <a:buClr>
                <a:srgbClr val="FFF2CC"/>
              </a:buClr>
              <a:buSzPts val="2700"/>
              <a:buFont typeface="Georgia"/>
              <a:buChar char="●"/>
            </a:pPr>
            <a:r>
              <a:rPr lang="en" sz="2700">
                <a:solidFill>
                  <a:srgbClr val="FFF2CC"/>
                </a:solidFill>
                <a:latin typeface="Georgia"/>
                <a:ea typeface="Georgia"/>
                <a:cs typeface="Georgia"/>
                <a:sym typeface="Georgia"/>
              </a:rPr>
              <a:t>Agitation</a:t>
            </a:r>
            <a:endParaRPr sz="2700">
              <a:solidFill>
                <a:srgbClr val="FFF2CC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2700"/>
              <a:buFont typeface="Georgia"/>
              <a:buChar char="●"/>
            </a:pPr>
            <a:r>
              <a:rPr lang="en" sz="2700">
                <a:solidFill>
                  <a:srgbClr val="FFF2CC"/>
                </a:solidFill>
                <a:latin typeface="Georgia"/>
                <a:ea typeface="Georgia"/>
                <a:cs typeface="Georgia"/>
                <a:sym typeface="Georgia"/>
              </a:rPr>
              <a:t>Education</a:t>
            </a:r>
            <a:endParaRPr sz="2700">
              <a:solidFill>
                <a:srgbClr val="FFF2CC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2700"/>
              <a:buFont typeface="Georgia"/>
              <a:buChar char="●"/>
            </a:pPr>
            <a:r>
              <a:rPr lang="en" sz="2700">
                <a:solidFill>
                  <a:srgbClr val="FFF2CC"/>
                </a:solidFill>
                <a:latin typeface="Georgia"/>
                <a:ea typeface="Georgia"/>
                <a:cs typeface="Georgia"/>
                <a:sym typeface="Georgia"/>
              </a:rPr>
              <a:t>Calls to Action</a:t>
            </a:r>
            <a:endParaRPr sz="2700">
              <a:solidFill>
                <a:srgbClr val="FFF2C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4281875" y="1076025"/>
            <a:ext cx="44076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FFF2CC"/>
                </a:solidFill>
                <a:latin typeface="Georgia"/>
                <a:ea typeface="Georgia"/>
                <a:cs typeface="Georgia"/>
                <a:sym typeface="Georgia"/>
              </a:rPr>
              <a:t>Content</a:t>
            </a:r>
            <a:endParaRPr b="1" sz="2600">
              <a:solidFill>
                <a:srgbClr val="FFF2CC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93700" lvl="0" marL="457200" rtl="0" algn="l">
              <a:spcBef>
                <a:spcPts val="1200"/>
              </a:spcBef>
              <a:spcAft>
                <a:spcPts val="0"/>
              </a:spcAft>
              <a:buClr>
                <a:srgbClr val="FFF2CC"/>
              </a:buClr>
              <a:buSzPts val="2600"/>
              <a:buFont typeface="Georgia"/>
              <a:buChar char="●"/>
            </a:pPr>
            <a:r>
              <a:rPr lang="en" sz="2600">
                <a:solidFill>
                  <a:srgbClr val="FFF2CC"/>
                </a:solidFill>
                <a:latin typeface="Georgia"/>
                <a:ea typeface="Georgia"/>
                <a:cs typeface="Georgia"/>
                <a:sym typeface="Georgia"/>
              </a:rPr>
              <a:t>Account for local ideology</a:t>
            </a:r>
            <a:endParaRPr sz="2600">
              <a:solidFill>
                <a:srgbClr val="FFF2CC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2600"/>
              <a:buFont typeface="Georgia"/>
              <a:buChar char="●"/>
            </a:pPr>
            <a:r>
              <a:rPr lang="en" sz="2600">
                <a:solidFill>
                  <a:srgbClr val="FFF2CC"/>
                </a:solidFill>
                <a:latin typeface="Georgia"/>
                <a:ea typeface="Georgia"/>
                <a:cs typeface="Georgia"/>
                <a:sym typeface="Georgia"/>
              </a:rPr>
              <a:t>Reflects immediate class interests</a:t>
            </a:r>
            <a:endParaRPr sz="2600">
              <a:solidFill>
                <a:srgbClr val="FFF2CC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2600"/>
              <a:buFont typeface="Georgia"/>
              <a:buChar char="●"/>
            </a:pPr>
            <a:r>
              <a:rPr lang="en" sz="2600">
                <a:solidFill>
                  <a:srgbClr val="FFF2CC"/>
                </a:solidFill>
                <a:latin typeface="Georgia"/>
                <a:ea typeface="Georgia"/>
                <a:cs typeface="Georgia"/>
                <a:sym typeface="Georgia"/>
              </a:rPr>
              <a:t>Concretely advances struggle</a:t>
            </a:r>
            <a:endParaRPr sz="2600">
              <a:solidFill>
                <a:srgbClr val="FFF2C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820">
                <a:solidFill>
                  <a:srgbClr val="FFF2CC"/>
                </a:solidFill>
                <a:latin typeface="Georgia"/>
                <a:ea typeface="Georgia"/>
                <a:cs typeface="Georgia"/>
                <a:sym typeface="Georgia"/>
              </a:rPr>
              <a:t>Tailoring Propaganda to the Situation Cont.</a:t>
            </a:r>
            <a:endParaRPr b="1" sz="2820">
              <a:solidFill>
                <a:srgbClr val="FFF2C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2CC"/>
                </a:solidFill>
                <a:latin typeface="Georgia"/>
                <a:ea typeface="Georgia"/>
                <a:cs typeface="Georgia"/>
                <a:sym typeface="Georgia"/>
              </a:rPr>
              <a:t>Agitation</a:t>
            </a:r>
            <a:endParaRPr sz="3000">
              <a:solidFill>
                <a:srgbClr val="FFF2CC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FF2CC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2CC"/>
                </a:solidFill>
                <a:latin typeface="Georgia"/>
                <a:ea typeface="Georgia"/>
                <a:cs typeface="Georgia"/>
                <a:sym typeface="Georgia"/>
              </a:rPr>
              <a:t>Education</a:t>
            </a:r>
            <a:endParaRPr sz="3000">
              <a:solidFill>
                <a:srgbClr val="FFF2CC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FF2CC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000">
                <a:solidFill>
                  <a:srgbClr val="FFF2CC"/>
                </a:solidFill>
                <a:latin typeface="Georgia"/>
                <a:ea typeface="Georgia"/>
                <a:cs typeface="Georgia"/>
                <a:sym typeface="Georgia"/>
              </a:rPr>
              <a:t>Calls to Action </a:t>
            </a:r>
            <a:endParaRPr sz="3000">
              <a:solidFill>
                <a:srgbClr val="FFF2C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7" name="Google Shape;77;p16"/>
          <p:cNvSpPr txBox="1"/>
          <p:nvPr>
            <p:ph idx="2" type="body"/>
          </p:nvPr>
        </p:nvSpPr>
        <p:spPr>
          <a:xfrm>
            <a:off x="4832400" y="1249300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F2CC"/>
                </a:solidFill>
                <a:latin typeface="Georgia"/>
                <a:ea typeface="Georgia"/>
                <a:cs typeface="Georgia"/>
                <a:sym typeface="Georgia"/>
              </a:rPr>
              <a:t>Issue focused, to the point</a:t>
            </a:r>
            <a:endParaRPr sz="2500">
              <a:solidFill>
                <a:srgbClr val="FFF2CC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FFF2CC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F2CC"/>
                </a:solidFill>
                <a:latin typeface="Georgia"/>
                <a:ea typeface="Georgia"/>
                <a:cs typeface="Georgia"/>
                <a:sym typeface="Georgia"/>
              </a:rPr>
              <a:t>Comprehensive, ties to larger issues</a:t>
            </a:r>
            <a:endParaRPr sz="2500">
              <a:solidFill>
                <a:srgbClr val="FFF2CC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FFF2CC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500">
                <a:solidFill>
                  <a:srgbClr val="FFF2CC"/>
                </a:solidFill>
                <a:latin typeface="Georgia"/>
                <a:ea typeface="Georgia"/>
                <a:cs typeface="Georgia"/>
                <a:sym typeface="Georgia"/>
              </a:rPr>
              <a:t>Immediate, directly relevant</a:t>
            </a:r>
            <a:endParaRPr sz="2500">
              <a:solidFill>
                <a:srgbClr val="FFF2C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8" name="Google Shape;78;p16"/>
          <p:cNvSpPr/>
          <p:nvPr/>
        </p:nvSpPr>
        <p:spPr>
          <a:xfrm>
            <a:off x="2415800" y="1079875"/>
            <a:ext cx="2216700" cy="847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6"/>
          <p:cNvSpPr/>
          <p:nvPr/>
        </p:nvSpPr>
        <p:spPr>
          <a:xfrm>
            <a:off x="2415800" y="2369700"/>
            <a:ext cx="2216700" cy="847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6"/>
          <p:cNvSpPr/>
          <p:nvPr/>
        </p:nvSpPr>
        <p:spPr>
          <a:xfrm>
            <a:off x="2909102" y="3721675"/>
            <a:ext cx="1923300" cy="847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620">
                <a:solidFill>
                  <a:srgbClr val="FFF2CC"/>
                </a:solidFill>
                <a:latin typeface="Georgia"/>
                <a:ea typeface="Georgia"/>
                <a:cs typeface="Georgia"/>
                <a:sym typeface="Georgia"/>
              </a:rPr>
              <a:t>Tailoring Propaganda to the Situation Example</a:t>
            </a:r>
            <a:endParaRPr b="1" sz="2620">
              <a:solidFill>
                <a:srgbClr val="FFF2C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6" name="Google Shape;86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D9EAD3"/>
                </a:solidFill>
                <a:latin typeface="Georgia"/>
                <a:ea typeface="Georgia"/>
                <a:cs typeface="Georgia"/>
                <a:sym typeface="Georgia"/>
              </a:rPr>
              <a:t>Local landlords have bee</a:t>
            </a:r>
            <a:r>
              <a:rPr i="1" lang="en">
                <a:solidFill>
                  <a:srgbClr val="D9EAD3"/>
                </a:solidFill>
                <a:latin typeface="Georgia"/>
                <a:ea typeface="Georgia"/>
                <a:cs typeface="Georgia"/>
                <a:sym typeface="Georgia"/>
              </a:rPr>
              <a:t>n raising rent across the board, which has resulted in loss of housing, loss of employment, and food insecurity for a large number of people in your community. You live in a mid sized town that's largely conservative, with what few progressive elements exist being confined mostly to progressive liberals and a few anarchists. People are upset about the rent increase, but many blame national politicians instead of the landlords, and think landlords are just trying to survive.</a:t>
            </a:r>
            <a:endParaRPr i="1">
              <a:solidFill>
                <a:srgbClr val="D9EAD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FFF2CC"/>
                </a:solidFill>
                <a:latin typeface="Merriweather"/>
                <a:ea typeface="Merriweather"/>
                <a:cs typeface="Merriweather"/>
                <a:sym typeface="Merriweather"/>
              </a:rPr>
              <a:t>How would you tailor your propaganda to this community? </a:t>
            </a:r>
            <a:endParaRPr b="1" sz="2600">
              <a:solidFill>
                <a:srgbClr val="FFF2CC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2600">
                <a:solidFill>
                  <a:srgbClr val="FFF2CC"/>
                </a:solidFill>
                <a:latin typeface="Merriweather"/>
                <a:ea typeface="Merriweather"/>
                <a:cs typeface="Merriweather"/>
                <a:sym typeface="Merriweather"/>
              </a:rPr>
              <a:t>How could the three types of propaganda be used together?</a:t>
            </a:r>
            <a:endParaRPr b="1" sz="2600">
              <a:solidFill>
                <a:srgbClr val="FFF2CC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1388100" y="1730625"/>
            <a:ext cx="6367800" cy="288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  <a:latin typeface="Georgia"/>
                <a:ea typeface="Georgia"/>
                <a:cs typeface="Georgia"/>
                <a:sym typeface="Georgia"/>
              </a:rPr>
              <a:t>Q&amp;A</a:t>
            </a:r>
            <a:endParaRPr>
              <a:solidFill>
                <a:srgbClr val="FFF2C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2313" y="593050"/>
            <a:ext cx="1739374" cy="1739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  <a:latin typeface="Georgia"/>
                <a:ea typeface="Georgia"/>
                <a:cs typeface="Georgia"/>
                <a:sym typeface="Georgia"/>
              </a:rPr>
              <a:t>Methods </a:t>
            </a:r>
            <a:r>
              <a:rPr lang="en">
                <a:solidFill>
                  <a:srgbClr val="FFF2CC"/>
                </a:solidFill>
                <a:latin typeface="Georgia"/>
                <a:ea typeface="Georgia"/>
                <a:cs typeface="Georgia"/>
                <a:sym typeface="Georgia"/>
              </a:rPr>
              <a:t>of Distribution</a:t>
            </a:r>
            <a:endParaRPr>
              <a:solidFill>
                <a:srgbClr val="FFF2C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8" name="Google Shape;98;p1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Font typeface="Georgia"/>
              <a:buChar char="●"/>
            </a:pPr>
            <a:r>
              <a:rPr lang="en">
                <a:solidFill>
                  <a:srgbClr val="FFF2CC"/>
                </a:solidFill>
                <a:latin typeface="Georgia"/>
                <a:ea typeface="Georgia"/>
                <a:cs typeface="Georgia"/>
                <a:sym typeface="Georgia"/>
              </a:rPr>
              <a:t>Flyer posting</a:t>
            </a:r>
            <a:endParaRPr>
              <a:solidFill>
                <a:srgbClr val="FFF2CC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Font typeface="Georgia"/>
              <a:buChar char="●"/>
            </a:pPr>
            <a:r>
              <a:rPr lang="en">
                <a:solidFill>
                  <a:srgbClr val="FFF2CC"/>
                </a:solidFill>
                <a:latin typeface="Georgia"/>
                <a:ea typeface="Georgia"/>
                <a:cs typeface="Georgia"/>
                <a:sym typeface="Georgia"/>
              </a:rPr>
              <a:t>Dead drops</a:t>
            </a:r>
            <a:endParaRPr>
              <a:solidFill>
                <a:srgbClr val="FFF2CC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Font typeface="Georgia"/>
              <a:buChar char="●"/>
            </a:pPr>
            <a:r>
              <a:rPr lang="en">
                <a:solidFill>
                  <a:srgbClr val="FFF2CC"/>
                </a:solidFill>
                <a:latin typeface="Georgia"/>
                <a:ea typeface="Georgia"/>
                <a:cs typeface="Georgia"/>
                <a:sym typeface="Georgia"/>
              </a:rPr>
              <a:t>Tabling</a:t>
            </a:r>
            <a:endParaRPr>
              <a:solidFill>
                <a:srgbClr val="FFF2C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7584" y="65013"/>
            <a:ext cx="1281024" cy="134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46518" y="2715475"/>
            <a:ext cx="1347325" cy="1924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93849" y="2779400"/>
            <a:ext cx="1347325" cy="1796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9199" y="2806053"/>
            <a:ext cx="1347327" cy="1743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420">
                <a:solidFill>
                  <a:srgbClr val="FFF2CC"/>
                </a:solidFill>
                <a:latin typeface="Georgia"/>
                <a:ea typeface="Georgia"/>
                <a:cs typeface="Georgia"/>
                <a:sym typeface="Georgia"/>
              </a:rPr>
              <a:t>Flyer Posting</a:t>
            </a:r>
            <a:endParaRPr sz="3420">
              <a:solidFill>
                <a:srgbClr val="FFF2C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9" name="Google Shape;109;p2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2CC"/>
                </a:solidFill>
                <a:latin typeface="Georgia"/>
                <a:ea typeface="Georgia"/>
                <a:cs typeface="Georgia"/>
                <a:sym typeface="Georgia"/>
              </a:rPr>
              <a:t>Methods</a:t>
            </a:r>
            <a:endParaRPr b="1" sz="2400">
              <a:solidFill>
                <a:srgbClr val="FFF2CC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Clr>
                <a:srgbClr val="FFF2CC"/>
              </a:buClr>
              <a:buSzPts val="2200"/>
              <a:buFont typeface="Georgia"/>
              <a:buChar char="●"/>
            </a:pPr>
            <a:r>
              <a:rPr lang="en" sz="2200">
                <a:solidFill>
                  <a:srgbClr val="FFF2CC"/>
                </a:solidFill>
                <a:latin typeface="Georgia"/>
                <a:ea typeface="Georgia"/>
                <a:cs typeface="Georgia"/>
                <a:sym typeface="Georgia"/>
              </a:rPr>
              <a:t>Stapling</a:t>
            </a:r>
            <a:endParaRPr sz="2200">
              <a:solidFill>
                <a:srgbClr val="FFF2CC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2200"/>
              <a:buFont typeface="Georgia"/>
              <a:buChar char="●"/>
            </a:pPr>
            <a:r>
              <a:rPr lang="en" sz="2200">
                <a:solidFill>
                  <a:srgbClr val="FFF2CC"/>
                </a:solidFill>
                <a:latin typeface="Georgia"/>
                <a:ea typeface="Georgia"/>
                <a:cs typeface="Georgia"/>
                <a:sym typeface="Georgia"/>
              </a:rPr>
              <a:t>Tape</a:t>
            </a:r>
            <a:endParaRPr sz="2200">
              <a:solidFill>
                <a:srgbClr val="FFF2CC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2200"/>
              <a:buFont typeface="Georgia"/>
              <a:buChar char="●"/>
            </a:pPr>
            <a:r>
              <a:rPr lang="en" sz="2200">
                <a:solidFill>
                  <a:srgbClr val="FFF2CC"/>
                </a:solidFill>
                <a:latin typeface="Georgia"/>
                <a:ea typeface="Georgia"/>
                <a:cs typeface="Georgia"/>
                <a:sym typeface="Georgia"/>
              </a:rPr>
              <a:t>Wheatpasting</a:t>
            </a:r>
            <a:endParaRPr sz="2200">
              <a:solidFill>
                <a:srgbClr val="FFF2CC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2200"/>
              <a:buFont typeface="Georgia"/>
              <a:buChar char="●"/>
            </a:pPr>
            <a:r>
              <a:rPr lang="en" sz="2200">
                <a:solidFill>
                  <a:srgbClr val="FFF2CC"/>
                </a:solidFill>
                <a:latin typeface="Georgia"/>
                <a:ea typeface="Georgia"/>
                <a:cs typeface="Georgia"/>
                <a:sym typeface="Georgia"/>
              </a:rPr>
              <a:t>Bulletin Boards &amp; Tacks</a:t>
            </a:r>
            <a:endParaRPr sz="2200">
              <a:solidFill>
                <a:srgbClr val="FFF2C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0" name="Google Shape;110;p2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FFF2CC"/>
                </a:solidFill>
                <a:latin typeface="Georgia"/>
                <a:ea typeface="Georgia"/>
                <a:cs typeface="Georgia"/>
                <a:sym typeface="Georgia"/>
              </a:rPr>
              <a:t>Considerations</a:t>
            </a:r>
            <a:endParaRPr b="1" sz="2500">
              <a:solidFill>
                <a:srgbClr val="FFF2CC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74650" lvl="0" marL="457200" rtl="0" algn="l">
              <a:spcBef>
                <a:spcPts val="1200"/>
              </a:spcBef>
              <a:spcAft>
                <a:spcPts val="0"/>
              </a:spcAft>
              <a:buClr>
                <a:srgbClr val="FFF2CC"/>
              </a:buClr>
              <a:buSzPts val="2300"/>
              <a:buFont typeface="Georgia"/>
              <a:buChar char="●"/>
            </a:pPr>
            <a:r>
              <a:rPr lang="en" sz="2300">
                <a:solidFill>
                  <a:srgbClr val="FFF2CC"/>
                </a:solidFill>
                <a:latin typeface="Georgia"/>
                <a:ea typeface="Georgia"/>
                <a:cs typeface="Georgia"/>
                <a:sym typeface="Georgia"/>
              </a:rPr>
              <a:t>Location</a:t>
            </a:r>
            <a:endParaRPr sz="2300">
              <a:solidFill>
                <a:srgbClr val="FFF2CC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2300"/>
              <a:buFont typeface="Georgia"/>
              <a:buChar char="●"/>
            </a:pPr>
            <a:r>
              <a:rPr lang="en" sz="2300">
                <a:solidFill>
                  <a:srgbClr val="FFF2CC"/>
                </a:solidFill>
                <a:latin typeface="Georgia"/>
                <a:ea typeface="Georgia"/>
                <a:cs typeface="Georgia"/>
                <a:sym typeface="Georgia"/>
              </a:rPr>
              <a:t>Black and White or Color Printing</a:t>
            </a:r>
            <a:endParaRPr sz="2300">
              <a:solidFill>
                <a:srgbClr val="FFF2CC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2300"/>
              <a:buFont typeface="Georgia"/>
              <a:buChar char="●"/>
            </a:pPr>
            <a:r>
              <a:rPr lang="en" sz="2300">
                <a:solidFill>
                  <a:srgbClr val="FFF2CC"/>
                </a:solidFill>
                <a:latin typeface="Georgia"/>
                <a:ea typeface="Georgia"/>
                <a:cs typeface="Georgia"/>
                <a:sym typeface="Georgia"/>
              </a:rPr>
              <a:t>Cost</a:t>
            </a:r>
            <a:endParaRPr sz="2300">
              <a:solidFill>
                <a:srgbClr val="FFF2CC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2300"/>
              <a:buFont typeface="Georgia"/>
              <a:buChar char="●"/>
            </a:pPr>
            <a:r>
              <a:rPr lang="en" sz="2300">
                <a:solidFill>
                  <a:srgbClr val="FFF2CC"/>
                </a:solidFill>
                <a:latin typeface="Georgia"/>
                <a:ea typeface="Georgia"/>
                <a:cs typeface="Georgia"/>
                <a:sym typeface="Georgia"/>
              </a:rPr>
              <a:t>How long will flyer be up?</a:t>
            </a:r>
            <a:endParaRPr sz="2300">
              <a:solidFill>
                <a:srgbClr val="FFF2CC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2300"/>
              <a:buFont typeface="Georgia"/>
              <a:buChar char="●"/>
            </a:pPr>
            <a:r>
              <a:rPr lang="en" sz="2300">
                <a:solidFill>
                  <a:srgbClr val="FFF2CC"/>
                </a:solidFill>
                <a:latin typeface="Georgia"/>
                <a:ea typeface="Georgia"/>
                <a:cs typeface="Georgia"/>
                <a:sym typeface="Georgia"/>
              </a:rPr>
              <a:t>Local hostilities</a:t>
            </a:r>
            <a:endParaRPr sz="2300">
              <a:solidFill>
                <a:srgbClr val="FFF2C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520">
                <a:solidFill>
                  <a:srgbClr val="FFF2CC"/>
                </a:solidFill>
                <a:latin typeface="Georgia"/>
                <a:ea typeface="Georgia"/>
                <a:cs typeface="Georgia"/>
                <a:sym typeface="Georgia"/>
              </a:rPr>
              <a:t>Dead Drops</a:t>
            </a:r>
            <a:endParaRPr sz="3520">
              <a:solidFill>
                <a:srgbClr val="FFF2C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6" name="Google Shape;116;p2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FFF2CC"/>
                </a:solidFill>
                <a:latin typeface="Georgia"/>
                <a:ea typeface="Georgia"/>
                <a:cs typeface="Georgia"/>
                <a:sym typeface="Georgia"/>
              </a:rPr>
              <a:t>What to Dead Drop</a:t>
            </a:r>
            <a:endParaRPr b="1" sz="2600">
              <a:solidFill>
                <a:srgbClr val="FFF2CC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81000" lvl="0" marL="457200" rtl="0" algn="l">
              <a:spcBef>
                <a:spcPts val="1200"/>
              </a:spcBef>
              <a:spcAft>
                <a:spcPts val="0"/>
              </a:spcAft>
              <a:buClr>
                <a:srgbClr val="FFF2CC"/>
              </a:buClr>
              <a:buSzPts val="2400"/>
              <a:buFont typeface="Georgia"/>
              <a:buChar char="●"/>
            </a:pPr>
            <a:r>
              <a:rPr lang="en" sz="2400">
                <a:solidFill>
                  <a:srgbClr val="FFF2CC"/>
                </a:solidFill>
                <a:latin typeface="Georgia"/>
                <a:ea typeface="Georgia"/>
                <a:cs typeface="Georgia"/>
                <a:sym typeface="Georgia"/>
              </a:rPr>
              <a:t>Brochures</a:t>
            </a:r>
            <a:endParaRPr sz="2400">
              <a:solidFill>
                <a:srgbClr val="FFF2CC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2400"/>
              <a:buFont typeface="Georgia"/>
              <a:buChar char="●"/>
            </a:pPr>
            <a:r>
              <a:rPr lang="en" sz="2400">
                <a:solidFill>
                  <a:srgbClr val="FFF2CC"/>
                </a:solidFill>
                <a:latin typeface="Georgia"/>
                <a:ea typeface="Georgia"/>
                <a:cs typeface="Georgia"/>
                <a:sym typeface="Georgia"/>
              </a:rPr>
              <a:t>Pamphlets</a:t>
            </a:r>
            <a:endParaRPr sz="2400">
              <a:solidFill>
                <a:srgbClr val="FFF2CC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2400"/>
              <a:buFont typeface="Georgia"/>
              <a:buChar char="●"/>
            </a:pPr>
            <a:r>
              <a:rPr lang="en" sz="2400">
                <a:solidFill>
                  <a:srgbClr val="FFF2CC"/>
                </a:solidFill>
                <a:latin typeface="Georgia"/>
                <a:ea typeface="Georgia"/>
                <a:cs typeface="Georgia"/>
                <a:sym typeface="Georgia"/>
              </a:rPr>
              <a:t>Newspapers</a:t>
            </a:r>
            <a:endParaRPr sz="2400">
              <a:solidFill>
                <a:srgbClr val="FFF2CC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2400"/>
              <a:buFont typeface="Georgia"/>
              <a:buChar char="●"/>
            </a:pPr>
            <a:r>
              <a:rPr lang="en" sz="2400">
                <a:solidFill>
                  <a:srgbClr val="FFF2CC"/>
                </a:solidFill>
                <a:latin typeface="Georgia"/>
                <a:ea typeface="Georgia"/>
                <a:cs typeface="Georgia"/>
                <a:sym typeface="Georgia"/>
              </a:rPr>
              <a:t>Flyers when posting them up </a:t>
            </a:r>
            <a:r>
              <a:rPr lang="en" sz="2400">
                <a:solidFill>
                  <a:srgbClr val="FFF2CC"/>
                </a:solidFill>
                <a:latin typeface="Georgia"/>
                <a:ea typeface="Georgia"/>
                <a:cs typeface="Georgia"/>
                <a:sym typeface="Georgia"/>
              </a:rPr>
              <a:t>isn't</a:t>
            </a:r>
            <a:r>
              <a:rPr lang="en" sz="2400">
                <a:solidFill>
                  <a:srgbClr val="FFF2CC"/>
                </a:solidFill>
                <a:latin typeface="Georgia"/>
                <a:ea typeface="Georgia"/>
                <a:cs typeface="Georgia"/>
                <a:sym typeface="Georgia"/>
              </a:rPr>
              <a:t> an option</a:t>
            </a:r>
            <a:endParaRPr sz="2400">
              <a:solidFill>
                <a:srgbClr val="FFF2CC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2400"/>
              <a:buFont typeface="Georgia"/>
              <a:buChar char="●"/>
            </a:pPr>
            <a:r>
              <a:rPr lang="en" sz="2400">
                <a:solidFill>
                  <a:srgbClr val="FFF2CC"/>
                </a:solidFill>
                <a:latin typeface="Georgia"/>
                <a:ea typeface="Georgia"/>
                <a:cs typeface="Georgia"/>
                <a:sym typeface="Georgia"/>
              </a:rPr>
              <a:t>Business Cards</a:t>
            </a:r>
            <a:endParaRPr sz="2400">
              <a:solidFill>
                <a:srgbClr val="FFF2C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7" name="Google Shape;117;p2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FFF2CC"/>
                </a:solidFill>
                <a:latin typeface="Georgia"/>
                <a:ea typeface="Georgia"/>
                <a:cs typeface="Georgia"/>
                <a:sym typeface="Georgia"/>
              </a:rPr>
              <a:t>Where to Dead Drop</a:t>
            </a:r>
            <a:endParaRPr b="1" sz="2600">
              <a:solidFill>
                <a:srgbClr val="FFF2CC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81000" lvl="0" marL="457200" rtl="0" algn="l">
              <a:spcBef>
                <a:spcPts val="1200"/>
              </a:spcBef>
              <a:spcAft>
                <a:spcPts val="0"/>
              </a:spcAft>
              <a:buClr>
                <a:srgbClr val="FFF2CC"/>
              </a:buClr>
              <a:buSzPts val="2400"/>
              <a:buFont typeface="Georgia"/>
              <a:buChar char="●"/>
            </a:pPr>
            <a:r>
              <a:rPr lang="en" sz="2400">
                <a:solidFill>
                  <a:srgbClr val="FFF2CC"/>
                </a:solidFill>
                <a:latin typeface="Georgia"/>
                <a:ea typeface="Georgia"/>
                <a:cs typeface="Georgia"/>
                <a:sym typeface="Georgia"/>
              </a:rPr>
              <a:t>Workplace</a:t>
            </a:r>
            <a:endParaRPr sz="2400">
              <a:solidFill>
                <a:srgbClr val="FFF2CC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2400"/>
              <a:buFont typeface="Georgia"/>
              <a:buChar char="●"/>
            </a:pPr>
            <a:r>
              <a:rPr lang="en" sz="2400">
                <a:solidFill>
                  <a:srgbClr val="FFF2CC"/>
                </a:solidFill>
                <a:latin typeface="Georgia"/>
                <a:ea typeface="Georgia"/>
                <a:cs typeface="Georgia"/>
                <a:sym typeface="Georgia"/>
              </a:rPr>
              <a:t>Libraries</a:t>
            </a:r>
            <a:endParaRPr sz="2400">
              <a:solidFill>
                <a:srgbClr val="FFF2CC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2400"/>
              <a:buFont typeface="Georgia"/>
              <a:buChar char="●"/>
            </a:pPr>
            <a:r>
              <a:rPr lang="en" sz="2400">
                <a:solidFill>
                  <a:srgbClr val="FFF2CC"/>
                </a:solidFill>
                <a:latin typeface="Georgia"/>
                <a:ea typeface="Georgia"/>
                <a:cs typeface="Georgia"/>
                <a:sym typeface="Georgia"/>
              </a:rPr>
              <a:t>Schools</a:t>
            </a:r>
            <a:endParaRPr sz="2400">
              <a:solidFill>
                <a:srgbClr val="FFF2CC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2400"/>
              <a:buFont typeface="Georgia"/>
              <a:buChar char="●"/>
            </a:pPr>
            <a:r>
              <a:rPr lang="en" sz="2400">
                <a:solidFill>
                  <a:srgbClr val="FFF2CC"/>
                </a:solidFill>
                <a:latin typeface="Georgia"/>
                <a:ea typeface="Georgia"/>
                <a:cs typeface="Georgia"/>
                <a:sym typeface="Georgia"/>
              </a:rPr>
              <a:t>Stores</a:t>
            </a:r>
            <a:endParaRPr sz="2400">
              <a:solidFill>
                <a:srgbClr val="FFF2CC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2400"/>
              <a:buFont typeface="Georgia"/>
              <a:buChar char="●"/>
            </a:pPr>
            <a:r>
              <a:rPr lang="en" sz="2400">
                <a:solidFill>
                  <a:srgbClr val="FFF2CC"/>
                </a:solidFill>
                <a:latin typeface="Georgia"/>
                <a:ea typeface="Georgia"/>
                <a:cs typeface="Georgia"/>
                <a:sym typeface="Georgia"/>
              </a:rPr>
              <a:t>Public Transportation</a:t>
            </a:r>
            <a:endParaRPr sz="2400">
              <a:solidFill>
                <a:srgbClr val="FFF2CC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2400"/>
              <a:buFont typeface="Georgia"/>
              <a:buChar char="●"/>
            </a:pPr>
            <a:r>
              <a:rPr lang="en" sz="2400">
                <a:solidFill>
                  <a:srgbClr val="FFF2CC"/>
                </a:solidFill>
                <a:latin typeface="Georgia"/>
                <a:ea typeface="Georgia"/>
                <a:cs typeface="Georgia"/>
                <a:sym typeface="Georgia"/>
              </a:rPr>
              <a:t>Commons</a:t>
            </a:r>
            <a:endParaRPr sz="2400">
              <a:solidFill>
                <a:srgbClr val="FFF2CC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2400"/>
              <a:buFont typeface="Georgia"/>
              <a:buChar char="●"/>
            </a:pPr>
            <a:r>
              <a:rPr lang="en" sz="2400">
                <a:solidFill>
                  <a:srgbClr val="FFF2CC"/>
                </a:solidFill>
                <a:latin typeface="Georgia"/>
                <a:ea typeface="Georgia"/>
                <a:cs typeface="Georgia"/>
                <a:sym typeface="Georgia"/>
              </a:rPr>
              <a:t>Visitor Centers</a:t>
            </a:r>
            <a:endParaRPr sz="2400">
              <a:solidFill>
                <a:srgbClr val="FFF2C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