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0ceea2274955c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0ceea2274955c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e0ceea2274955c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e0ceea2274955c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e0ceea2274955c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e0ceea2274955c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0ceea2274955c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e0ceea2274955c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e0ceea2274955c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e0ceea2274955c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e0ceea2274955c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e0ceea2274955c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e0ceea2274955c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e0ceea2274955c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e0ceea2274955c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e0ceea2274955c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e0ceea2274955c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e0ceea2274955c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e0ceea2274955c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e0ceea2274955c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36380370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36380370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e0ceea2274955c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e0ceea2274955c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e0ceea2274955c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e0ceea2274955c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736380370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736380370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a04aeeae2e9c6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a04aeeae2e9c6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a04aeeae2e9c61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a04aeeae2e9c61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e0ceea2274955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e0ceea2274955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e0ceea2274955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e0ceea2274955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36380370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36380370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3638037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3638037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title"/>
          </p:nvPr>
        </p:nvSpPr>
        <p:spPr>
          <a:xfrm>
            <a:off x="34881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3" type="title"/>
          </p:nvPr>
        </p:nvSpPr>
        <p:spPr>
          <a:xfrm>
            <a:off x="641685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section summar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63700" y="1498200"/>
            <a:ext cx="3288300" cy="21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40000" y="1152475"/>
            <a:ext cx="259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4584000" y="0"/>
            <a:ext cx="4560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7494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9700" y="1857565"/>
            <a:ext cx="85206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39700" y="5493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52400" y="554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456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2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0" y="1416000"/>
            <a:ext cx="2124000" cy="36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020000" y="1416000"/>
            <a:ext cx="21240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228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  <p:sp>
        <p:nvSpPr>
          <p:cNvPr id="45" name="Google Shape;45;p7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0" y="929000"/>
            <a:ext cx="9165900" cy="42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Video]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Text Here]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21F1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Font typeface="Georgia"/>
              <a:buNone/>
              <a:defRPr sz="46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Dialectical Materialism</a:t>
            </a:r>
            <a:endParaRPr/>
          </a:p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PSMLS 10/25/22-10/27/22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</a:t>
            </a:r>
            <a:r>
              <a:rPr lang="en"/>
              <a:t>tical and Historical Materialism</a:t>
            </a:r>
            <a:endParaRPr/>
          </a:p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Stalin</a:t>
            </a:r>
            <a:endParaRPr/>
          </a:p>
        </p:txBody>
      </p:sp>
      <p:sp>
        <p:nvSpPr>
          <p:cNvPr id="138" name="Google Shape;138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358" y="0"/>
            <a:ext cx="38712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4572000" y="-405800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8776500" y="-765662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240" y="-125"/>
            <a:ext cx="3779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4572000" y="-405800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8753400" y="-405800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Dialectical and Historical Materialism</a:t>
            </a:r>
            <a:endParaRPr/>
          </a:p>
        </p:txBody>
      </p:sp>
      <p:sp>
        <p:nvSpPr>
          <p:cNvPr id="151" name="Google Shape;15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Stalin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373" y="-125"/>
            <a:ext cx="322525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4572000" y="-405800"/>
            <a:ext cx="6735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8470625" y="-668748"/>
            <a:ext cx="6735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Dialectical and Historical Materialism</a:t>
            </a:r>
            <a:endParaRPr/>
          </a:p>
        </p:txBody>
      </p:sp>
      <p:sp>
        <p:nvSpPr>
          <p:cNvPr id="161" name="Google Shape;161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Stalin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7500"/>
            <a:ext cx="45720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Dialectical and Historical Materialism</a:t>
            </a:r>
            <a:endParaRPr/>
          </a:p>
        </p:txBody>
      </p:sp>
      <p:sp>
        <p:nvSpPr>
          <p:cNvPr id="169" name="Google Shape;169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Stalin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</a:t>
            </a:r>
            <a:r>
              <a:rPr lang="en"/>
              <a:t>ctical Materialism is a new mode of thinking and analysis, the proper application of which requires a total shift in the way we think of and interact with the world.</a:t>
            </a:r>
            <a:endParaRPr/>
          </a:p>
        </p:txBody>
      </p:sp>
      <p:sp>
        <p:nvSpPr>
          <p:cNvPr id="175" name="Google Shape;175;p24"/>
          <p:cNvSpPr txBox="1"/>
          <p:nvPr>
            <p:ph idx="2" type="title"/>
          </p:nvPr>
        </p:nvSpPr>
        <p:spPr>
          <a:xfrm>
            <a:off x="34881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things have both internal and external contradictions which influence their development. Of the </a:t>
            </a:r>
            <a:r>
              <a:rPr lang="en"/>
              <a:t>two, internal contradictions are primary.</a:t>
            </a:r>
            <a:endParaRPr/>
          </a:p>
        </p:txBody>
      </p:sp>
      <p:sp>
        <p:nvSpPr>
          <p:cNvPr id="176" name="Google Shape;176;p24"/>
          <p:cNvSpPr txBox="1"/>
          <p:nvPr>
            <p:ph idx="3" type="title"/>
          </p:nvPr>
        </p:nvSpPr>
        <p:spPr>
          <a:xfrm>
            <a:off x="641685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diale</a:t>
            </a:r>
            <a:r>
              <a:rPr lang="en"/>
              <a:t>ctical relationship is a relationship between two things which are contradictory and influence the development of each other.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1841625" y="261525"/>
            <a:ext cx="6440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How Dialectical Materialism Works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239700" y="1857565"/>
            <a:ext cx="85206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</a:t>
            </a:r>
            <a:r>
              <a:rPr lang="en"/>
              <a:t>ctical Materialism is not a simple idea, but a law of nature that guides the development of everything.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239700" y="5493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idx="2" type="body"/>
          </p:nvPr>
        </p:nvSpPr>
        <p:spPr>
          <a:xfrm>
            <a:off x="4652400" y="554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1841625" y="261525"/>
            <a:ext cx="6440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How Dialectical Materialism Works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Prac</a:t>
            </a:r>
            <a:r>
              <a:rPr lang="en"/>
              <a:t>tice </a:t>
            </a:r>
            <a:endParaRPr/>
          </a:p>
        </p:txBody>
      </p:sp>
      <p:sp>
        <p:nvSpPr>
          <p:cNvPr id="196" name="Google Shape;196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Mao Tse-tung</a:t>
            </a:r>
            <a:endParaRPr/>
          </a:p>
        </p:txBody>
      </p:sp>
      <p:sp>
        <p:nvSpPr>
          <p:cNvPr id="197" name="Google Shape;197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225"/>
            <a:ext cx="4572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117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diale</a:t>
            </a:r>
            <a:r>
              <a:rPr lang="en"/>
              <a:t>ctical materialist method should be used to inform our analysis of various situations, looking at the objective whole with all its contradictions.</a:t>
            </a:r>
            <a:endParaRPr/>
          </a:p>
        </p:txBody>
      </p:sp>
      <p:sp>
        <p:nvSpPr>
          <p:cNvPr id="204" name="Google Shape;204;p28"/>
          <p:cNvSpPr txBox="1"/>
          <p:nvPr>
            <p:ph idx="2" type="title"/>
          </p:nvPr>
        </p:nvSpPr>
        <p:spPr>
          <a:xfrm>
            <a:off x="34881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analyzing a situation, we must first engage in the ac</a:t>
            </a:r>
            <a:r>
              <a:rPr lang="en"/>
              <a:t>tion of trying to change a thing, or study those who have, and then analyze the results.</a:t>
            </a:r>
            <a:endParaRPr/>
          </a:p>
        </p:txBody>
      </p:sp>
      <p:sp>
        <p:nvSpPr>
          <p:cNvPr id="205" name="Google Shape;205;p28"/>
          <p:cNvSpPr txBox="1"/>
          <p:nvPr>
            <p:ph idx="3" type="title"/>
          </p:nvPr>
        </p:nvSpPr>
        <p:spPr>
          <a:xfrm>
            <a:off x="641685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any analysis: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objective reality mus</a:t>
            </a:r>
            <a:r>
              <a:rPr lang="en"/>
              <a:t>t be primary.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That which is arising must be placed before that which is decaying.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must understand things as a whole through their internal and external contradictions.</a:t>
            </a:r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1841625" y="261525"/>
            <a:ext cx="6440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Practical Application of Dialectical Materialism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Practice </a:t>
            </a:r>
            <a:endParaRPr/>
          </a:p>
        </p:txBody>
      </p:sp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Mao Tse-tung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263700" y="1498200"/>
            <a:ext cx="3288300" cy="21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Be Learning</a:t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5544000" y="1152475"/>
            <a:ext cx="3288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History of Dialectical Materialism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Dialectical Materialism Works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Practical Application of Dialectical Materialism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350" y="0"/>
            <a:ext cx="29873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4572000" y="-405800"/>
            <a:ext cx="7923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8351675" y="-102875"/>
            <a:ext cx="11664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Practice </a:t>
            </a:r>
            <a:endParaRPr/>
          </a:p>
        </p:txBody>
      </p:sp>
      <p:sp>
        <p:nvSpPr>
          <p:cNvPr id="224" name="Google Shape;224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Mao Tse-tung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100600" y="1512000"/>
            <a:ext cx="2604300" cy="31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Dialectics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Hegel formulated the main features of the original dialectical method.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Marx and Engels took the rational aspects of dialectics and “turned it on its head.”</a:t>
            </a:r>
            <a:endParaRPr/>
          </a:p>
        </p:txBody>
      </p:sp>
      <p:sp>
        <p:nvSpPr>
          <p:cNvPr id="83" name="Google Shape;83;p13"/>
          <p:cNvSpPr txBox="1"/>
          <p:nvPr>
            <p:ph idx="2" type="title"/>
          </p:nvPr>
        </p:nvSpPr>
        <p:spPr>
          <a:xfrm>
            <a:off x="5677713" y="1512000"/>
            <a:ext cx="2604300" cy="31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Materialism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Roots trace back to ancient philosophers such as Democritus, Epicurus, etc.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Originally existed in a crude form as mechanistic materialism.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841625" y="261525"/>
            <a:ext cx="644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History of Dialectical Materialism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311700" y="1400698"/>
            <a:ext cx="85206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50"/>
              <a:t>Hegelian dialectics pla</a:t>
            </a:r>
            <a:r>
              <a:rPr lang="en" sz="4450"/>
              <a:t>ces the ideal as primary, while Marxist dialectics places the material and objective as primary.</a:t>
            </a:r>
            <a:endParaRPr sz="4450"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239700" y="5493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4652400" y="554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841625" y="261525"/>
            <a:ext cx="6440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History of Dialectical Materialism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Marxism and Modern Idealism</a:t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Lewis</a:t>
            </a:r>
            <a:endParaRPr/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01250"/>
            <a:ext cx="4516225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17900" y="13855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Marxism and Modern Idealism</a:t>
            </a:r>
            <a:endParaRPr/>
          </a:p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Lewis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140" y="-125"/>
            <a:ext cx="328572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4572000" y="-405800"/>
            <a:ext cx="6432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500850" y="-405800"/>
            <a:ext cx="6432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624" y="0"/>
            <a:ext cx="37907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4572000" y="-405800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8753375" y="-405800"/>
            <a:ext cx="390600" cy="70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417900" y="13855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Marxism and Modern Idealism</a:t>
            </a:r>
            <a:endParaRPr/>
          </a:p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Lewis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Marx and Engels took Dialectics and applied a materialist </a:t>
            </a:r>
            <a:r>
              <a:rPr lang="en"/>
              <a:t>lens</a:t>
            </a:r>
            <a:r>
              <a:rPr lang="en"/>
              <a:t>, creating Dialectical Materialism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124" y="1280825"/>
            <a:ext cx="3217800" cy="35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1841625" y="261525"/>
            <a:ext cx="644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History of Dialectical Materialism</a:t>
            </a:r>
            <a:endParaRPr sz="2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SML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