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7363638d3f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7363638d3f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7363638d3f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7363638d3f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8723bc023c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8723bc023c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7363638d3f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17363638d3f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7363638d3f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7363638d3f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7363638d3f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7363638d3f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7363638d3f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7363638d3f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93ae158dae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93ae158dae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7363638d3f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7363638d3f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7363638d3f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7363638d3f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8723bc023c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8723bc023c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7363638d3f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7363638d3f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youtube.com/watch?v=0bfroxVyb4A" TargetMode="External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5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702313" y="169450"/>
            <a:ext cx="1739374" cy="1739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1">
  <p:cSld name="SECTION_TITLE_AND_DESCRI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8" name="Google Shape;68;p1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9" name="Google Shape;69;p1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1" name="Google Shape;71;p11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[Insert Text Here]</a:t>
            </a:r>
            <a:endParaRPr sz="4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2" name="Google Shape;72;p11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434343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3" name="Google Shape;73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6" y="0"/>
            <a:ext cx="929000" cy="9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2">
  <p:cSld name="SECTION_TITLE_AND_DESCRIPTION_1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77" name="Google Shape;77;p12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78" name="Google Shape;78;p12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0" name="Google Shape;80;p12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[Insert Text Here]</a:t>
            </a:r>
            <a:endParaRPr sz="4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1" name="Google Shape;81;p12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434343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82" name="Google Shape;82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6" y="0"/>
            <a:ext cx="929000" cy="9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2"/>
          <p:cNvSpPr/>
          <p:nvPr/>
        </p:nvSpPr>
        <p:spPr>
          <a:xfrm>
            <a:off x="929000" y="724075"/>
            <a:ext cx="3222900" cy="4167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Insert Image of Book cover</a:t>
            </a:r>
            <a:endParaRPr sz="32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&amp;A">
  <p:cSld name="CAPTION_ONL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idx="1" type="body"/>
          </p:nvPr>
        </p:nvSpPr>
        <p:spPr>
          <a:xfrm>
            <a:off x="1572600" y="2628000"/>
            <a:ext cx="5998800" cy="159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</a:lstStyle>
          <a:p/>
        </p:txBody>
      </p:sp>
      <p:sp>
        <p:nvSpPr>
          <p:cNvPr id="86" name="Google Shape;86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87" name="Google Shape;87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702313" y="169450"/>
            <a:ext cx="1739374" cy="1739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e Internationale">
  <p:cSld name="TITLE_1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English with lyrics, 1933, the New Singers" id="16" name="Google Shape;16;p3" title="The Internationale">
            <a:hlinkClick r:id="rId2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8000" y="976600"/>
            <a:ext cx="7464000" cy="41669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/>
          <p:nvPr/>
        </p:nvSpPr>
        <p:spPr>
          <a:xfrm>
            <a:off x="-10950" y="-47600"/>
            <a:ext cx="9165900" cy="1024200"/>
          </a:xfrm>
          <a:prstGeom prst="rect">
            <a:avLst/>
          </a:prstGeom>
          <a:solidFill>
            <a:srgbClr val="434343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The Internationale</a:t>
            </a:r>
            <a:endParaRPr sz="42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8" name="Google Shape;18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6" y="0"/>
            <a:ext cx="929000" cy="9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Columns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1512000"/>
            <a:ext cx="2604300" cy="315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2" name="Google Shape;22;p4"/>
          <p:cNvSpPr/>
          <p:nvPr/>
        </p:nvSpPr>
        <p:spPr>
          <a:xfrm>
            <a:off x="0" y="0"/>
            <a:ext cx="9165900" cy="1024200"/>
          </a:xfrm>
          <a:prstGeom prst="rect">
            <a:avLst/>
          </a:prstGeom>
          <a:solidFill>
            <a:srgbClr val="434343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3" name="Google Shape;23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6" y="0"/>
            <a:ext cx="929000" cy="9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 txBox="1"/>
          <p:nvPr>
            <p:ph idx="2" type="title"/>
          </p:nvPr>
        </p:nvSpPr>
        <p:spPr>
          <a:xfrm>
            <a:off x="3488100" y="1512000"/>
            <a:ext cx="2604300" cy="315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5" name="Google Shape;25;p4"/>
          <p:cNvSpPr txBox="1"/>
          <p:nvPr>
            <p:ph idx="3" type="title"/>
          </p:nvPr>
        </p:nvSpPr>
        <p:spPr>
          <a:xfrm>
            <a:off x="6416850" y="1512000"/>
            <a:ext cx="2604300" cy="315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e-section summary" type="tx">
  <p:cSld name="TITLE_AND_BOD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title"/>
          </p:nvPr>
        </p:nvSpPr>
        <p:spPr>
          <a:xfrm>
            <a:off x="263700" y="1498200"/>
            <a:ext cx="3288300" cy="214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240000" y="1152475"/>
            <a:ext cx="2592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0" name="Google Shape;30;p5"/>
          <p:cNvSpPr/>
          <p:nvPr/>
        </p:nvSpPr>
        <p:spPr>
          <a:xfrm>
            <a:off x="4584000" y="0"/>
            <a:ext cx="4560000" cy="5143500"/>
          </a:xfrm>
          <a:prstGeom prst="rect">
            <a:avLst/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1" name="Google Shape;31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107494" y="0"/>
            <a:ext cx="929000" cy="9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 type="twoColTx">
  <p:cSld name="TITLE_AND_TWO_COLUMN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239700" y="1857565"/>
            <a:ext cx="8520600" cy="187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" type="body"/>
          </p:nvPr>
        </p:nvSpPr>
        <p:spPr>
          <a:xfrm>
            <a:off x="239700" y="54937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6"/>
          <p:cNvSpPr txBox="1"/>
          <p:nvPr>
            <p:ph idx="2" type="body"/>
          </p:nvPr>
        </p:nvSpPr>
        <p:spPr>
          <a:xfrm>
            <a:off x="4652400" y="5544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7" name="Google Shape;37;p6"/>
          <p:cNvSpPr/>
          <p:nvPr/>
        </p:nvSpPr>
        <p:spPr>
          <a:xfrm>
            <a:off x="-10950" y="-47600"/>
            <a:ext cx="9165900" cy="1024200"/>
          </a:xfrm>
          <a:prstGeom prst="rect">
            <a:avLst/>
          </a:prstGeom>
          <a:solidFill>
            <a:srgbClr val="434343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8" name="Google Shape;38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6" y="0"/>
            <a:ext cx="929000" cy="9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1" type="titleOnly">
  <p:cSld name="TITLE_ONLY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/>
          <p:nvPr>
            <p:ph type="title"/>
          </p:nvPr>
        </p:nvSpPr>
        <p:spPr>
          <a:xfrm>
            <a:off x="311700" y="1524000"/>
            <a:ext cx="3636300" cy="307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2" name="Google Shape;42;p7"/>
          <p:cNvSpPr/>
          <p:nvPr/>
        </p:nvSpPr>
        <p:spPr>
          <a:xfrm>
            <a:off x="-10950" y="-47600"/>
            <a:ext cx="9165900" cy="1024200"/>
          </a:xfrm>
          <a:prstGeom prst="rect">
            <a:avLst/>
          </a:prstGeom>
          <a:solidFill>
            <a:srgbClr val="434343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43" name="Google Shape;43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6" y="0"/>
            <a:ext cx="929000" cy="9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7"/>
          <p:cNvSpPr/>
          <p:nvPr/>
        </p:nvSpPr>
        <p:spPr>
          <a:xfrm>
            <a:off x="4560000" y="976600"/>
            <a:ext cx="4584000" cy="4167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Insert Image</a:t>
            </a:r>
            <a:endParaRPr sz="32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2">
  <p:cSld name="ONE_COLUMN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0" y="1416000"/>
            <a:ext cx="2124000" cy="364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7" name="Google Shape;47;p8"/>
          <p:cNvSpPr txBox="1"/>
          <p:nvPr>
            <p:ph idx="1" type="body"/>
          </p:nvPr>
        </p:nvSpPr>
        <p:spPr>
          <a:xfrm>
            <a:off x="7020000" y="1416000"/>
            <a:ext cx="2124000" cy="336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9" name="Google Shape;49;p8"/>
          <p:cNvSpPr/>
          <p:nvPr/>
        </p:nvSpPr>
        <p:spPr>
          <a:xfrm>
            <a:off x="2280000" y="976600"/>
            <a:ext cx="4584000" cy="4167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Insert Image</a:t>
            </a:r>
            <a:endParaRPr sz="3200"/>
          </a:p>
        </p:txBody>
      </p:sp>
      <p:sp>
        <p:nvSpPr>
          <p:cNvPr id="50" name="Google Shape;50;p8"/>
          <p:cNvSpPr/>
          <p:nvPr/>
        </p:nvSpPr>
        <p:spPr>
          <a:xfrm>
            <a:off x="-10950" y="-47600"/>
            <a:ext cx="9165900" cy="1024200"/>
          </a:xfrm>
          <a:prstGeom prst="rect">
            <a:avLst/>
          </a:prstGeom>
          <a:solidFill>
            <a:srgbClr val="434343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1" name="Google Shape;51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6" y="0"/>
            <a:ext cx="929000" cy="9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3">
  <p:cSld name="ONE_COLUMN_TEXT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3456000" y="1239700"/>
            <a:ext cx="2124000" cy="364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5" name="Google Shape;55;p9"/>
          <p:cNvSpPr/>
          <p:nvPr/>
        </p:nvSpPr>
        <p:spPr>
          <a:xfrm>
            <a:off x="0" y="976600"/>
            <a:ext cx="3024000" cy="4167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Insert Image</a:t>
            </a:r>
            <a:endParaRPr sz="3200"/>
          </a:p>
        </p:txBody>
      </p:sp>
      <p:sp>
        <p:nvSpPr>
          <p:cNvPr id="56" name="Google Shape;56;p9"/>
          <p:cNvSpPr/>
          <p:nvPr/>
        </p:nvSpPr>
        <p:spPr>
          <a:xfrm>
            <a:off x="-10950" y="-47600"/>
            <a:ext cx="9165900" cy="1024200"/>
          </a:xfrm>
          <a:prstGeom prst="rect">
            <a:avLst/>
          </a:prstGeom>
          <a:solidFill>
            <a:srgbClr val="434343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7" name="Google Shape;57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6" y="0"/>
            <a:ext cx="929000" cy="9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9"/>
          <p:cNvSpPr/>
          <p:nvPr/>
        </p:nvSpPr>
        <p:spPr>
          <a:xfrm>
            <a:off x="6130950" y="976600"/>
            <a:ext cx="3024000" cy="4167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Insert Image</a:t>
            </a:r>
            <a:endParaRPr sz="32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o">
  <p:cSld name="MAIN_POIN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1" name="Google Shape;6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2" name="Google Shape;62;p10"/>
          <p:cNvSpPr/>
          <p:nvPr/>
        </p:nvSpPr>
        <p:spPr>
          <a:xfrm>
            <a:off x="-10950" y="-47600"/>
            <a:ext cx="9165900" cy="1024200"/>
          </a:xfrm>
          <a:prstGeom prst="rect">
            <a:avLst/>
          </a:prstGeom>
          <a:solidFill>
            <a:srgbClr val="434343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3" name="Google Shape;63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6" y="0"/>
            <a:ext cx="929000" cy="9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0"/>
          <p:cNvSpPr/>
          <p:nvPr/>
        </p:nvSpPr>
        <p:spPr>
          <a:xfrm>
            <a:off x="0" y="929000"/>
            <a:ext cx="9165900" cy="4214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[Insert Video]</a:t>
            </a:r>
            <a:endParaRPr sz="4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B21F15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50"/>
              <a:buFont typeface="Georgia"/>
              <a:buNone/>
              <a:defRPr sz="465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  <a:defRPr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  <a:defRPr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  <a:defRPr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  <a:defRPr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  <a:defRPr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  <a:defRPr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  <a:defRPr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  <a:defRPr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eorgia"/>
              <a:buChar char="●"/>
              <a:defRPr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Char char="○"/>
              <a:defRPr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Char char="■"/>
              <a:defRPr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Char char="●"/>
              <a:defRPr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Char char="○"/>
              <a:defRPr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Char char="■"/>
              <a:defRPr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Char char="●"/>
              <a:defRPr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Char char="○"/>
              <a:defRPr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Georgia"/>
              <a:buChar char="■"/>
              <a:defRPr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0bfroxVyb4A" TargetMode="External"/><Relationship Id="rId4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-2883325" y="923625"/>
            <a:ext cx="2604300" cy="315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4"/>
          <p:cNvSpPr txBox="1"/>
          <p:nvPr>
            <p:ph idx="2" type="title"/>
          </p:nvPr>
        </p:nvSpPr>
        <p:spPr>
          <a:xfrm>
            <a:off x="9624000" y="773750"/>
            <a:ext cx="2604300" cy="315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4"/>
          <p:cNvSpPr txBox="1"/>
          <p:nvPr>
            <p:ph idx="3" type="title"/>
          </p:nvPr>
        </p:nvSpPr>
        <p:spPr>
          <a:xfrm>
            <a:off x="-2696225" y="1439400"/>
            <a:ext cx="2604300" cy="315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4"/>
          <p:cNvSpPr txBox="1"/>
          <p:nvPr/>
        </p:nvSpPr>
        <p:spPr>
          <a:xfrm>
            <a:off x="1101325" y="169425"/>
            <a:ext cx="5022600" cy="7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The Internationale</a:t>
            </a:r>
            <a:endParaRPr sz="37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descr="English with lyrics, 1933, the New Singers" id="96" name="Google Shape;96;p14" title="The Internationale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130050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3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3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 txBox="1"/>
          <p:nvPr>
            <p:ph type="title"/>
          </p:nvPr>
        </p:nvSpPr>
        <p:spPr>
          <a:xfrm>
            <a:off x="-4490725" y="117262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4"/>
          <p:cNvSpPr txBox="1"/>
          <p:nvPr>
            <p:ph idx="1" type="subTitle"/>
          </p:nvPr>
        </p:nvSpPr>
        <p:spPr>
          <a:xfrm>
            <a:off x="-4442300" y="401332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61" name="Google Shape;16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3975" y="724075"/>
            <a:ext cx="3219225" cy="417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5"/>
          <p:cNvSpPr txBox="1"/>
          <p:nvPr>
            <p:ph idx="1" type="body"/>
          </p:nvPr>
        </p:nvSpPr>
        <p:spPr>
          <a:xfrm>
            <a:off x="1572600" y="2628000"/>
            <a:ext cx="5998800" cy="159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Political Economy</a:t>
            </a:r>
            <a:endParaRPr/>
          </a:p>
        </p:txBody>
      </p:sp>
      <p:sp>
        <p:nvSpPr>
          <p:cNvPr id="102" name="Google Shape;102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PSMLS 11/15/22 - 11/17/22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/>
          <p:nvPr>
            <p:ph type="title"/>
          </p:nvPr>
        </p:nvSpPr>
        <p:spPr>
          <a:xfrm>
            <a:off x="263700" y="1498200"/>
            <a:ext cx="4032600" cy="214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we’ll be studying today</a:t>
            </a:r>
            <a:endParaRPr/>
          </a:p>
        </p:txBody>
      </p:sp>
      <p:sp>
        <p:nvSpPr>
          <p:cNvPr id="108" name="Google Shape;108;p16"/>
          <p:cNvSpPr txBox="1"/>
          <p:nvPr>
            <p:ph idx="1" type="body"/>
          </p:nvPr>
        </p:nvSpPr>
        <p:spPr>
          <a:xfrm>
            <a:off x="5300825" y="1152475"/>
            <a:ext cx="3531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Reading from Value, Price and Profit by Karl Marx, and the Political Economy Textbook of the Academy of Sciences of the USSR republished by New Outlook Publishers in 2020.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/>
          <p:nvPr>
            <p:ph type="title"/>
          </p:nvPr>
        </p:nvSpPr>
        <p:spPr>
          <a:xfrm>
            <a:off x="-8788650" y="2075415"/>
            <a:ext cx="8520600" cy="187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7"/>
          <p:cNvSpPr txBox="1"/>
          <p:nvPr>
            <p:ph idx="1" type="body"/>
          </p:nvPr>
        </p:nvSpPr>
        <p:spPr>
          <a:xfrm>
            <a:off x="239700" y="54937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7"/>
          <p:cNvSpPr txBox="1"/>
          <p:nvPr>
            <p:ph idx="2" type="body"/>
          </p:nvPr>
        </p:nvSpPr>
        <p:spPr>
          <a:xfrm>
            <a:off x="4652400" y="5544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6" name="Google Shape;11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1100" y="907675"/>
            <a:ext cx="8621800" cy="4235826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7"/>
          <p:cNvSpPr txBox="1"/>
          <p:nvPr/>
        </p:nvSpPr>
        <p:spPr>
          <a:xfrm>
            <a:off x="1077100" y="133125"/>
            <a:ext cx="60996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Value, Price and Profit by Karl Marx</a:t>
            </a:r>
            <a:endParaRPr sz="29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/>
          <p:nvPr>
            <p:ph type="title"/>
          </p:nvPr>
        </p:nvSpPr>
        <p:spPr>
          <a:xfrm>
            <a:off x="-8788650" y="2075415"/>
            <a:ext cx="8520600" cy="187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8"/>
          <p:cNvSpPr txBox="1"/>
          <p:nvPr>
            <p:ph idx="1" type="body"/>
          </p:nvPr>
        </p:nvSpPr>
        <p:spPr>
          <a:xfrm>
            <a:off x="239700" y="54937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8"/>
          <p:cNvSpPr txBox="1"/>
          <p:nvPr>
            <p:ph idx="2" type="body"/>
          </p:nvPr>
        </p:nvSpPr>
        <p:spPr>
          <a:xfrm>
            <a:off x="4652400" y="5544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5" name="Google Shape;12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1100" y="907675"/>
            <a:ext cx="8621800" cy="4235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/>
          <p:nvPr>
            <p:ph type="title"/>
          </p:nvPr>
        </p:nvSpPr>
        <p:spPr>
          <a:xfrm>
            <a:off x="311700" y="1524000"/>
            <a:ext cx="3636300" cy="307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 txBox="1"/>
          <p:nvPr>
            <p:ph type="title"/>
          </p:nvPr>
        </p:nvSpPr>
        <p:spPr>
          <a:xfrm>
            <a:off x="0" y="1416000"/>
            <a:ext cx="2124000" cy="364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0"/>
          <p:cNvSpPr txBox="1"/>
          <p:nvPr>
            <p:ph idx="1" type="body"/>
          </p:nvPr>
        </p:nvSpPr>
        <p:spPr>
          <a:xfrm>
            <a:off x="7020000" y="1416000"/>
            <a:ext cx="2124000" cy="336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 txBox="1"/>
          <p:nvPr>
            <p:ph type="title"/>
          </p:nvPr>
        </p:nvSpPr>
        <p:spPr>
          <a:xfrm>
            <a:off x="3456000" y="1239700"/>
            <a:ext cx="2124000" cy="364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SML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