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9ccf2fe38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9ccf2fe38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ccf2fe38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9ccf2fe38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9ccf2fe38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9ccf2fe38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9ccf2fe38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9ccf2fe38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9ccf2fe38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9ccf2fe38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6c97d57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96c97d57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9ccf2fe38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9ccf2fe38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9ccf2fe38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9ccf2fe38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9ccf2fe38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9ccf2fe38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3e0ceea2274955c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3e0ceea2274955c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96c97d57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96c97d57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7363803706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736380370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9ccf2fe38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9ccf2fe38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736380370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736380370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ccf2fe3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9ccf2fe3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ccf2fe38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ccf2fe38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736380370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736380370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9ccf2fe38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9ccf2fe38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rmAutofit/>
          </a:bodyPr>
          <a:lstStyle>
            <a:lvl1pPr lvl="0" algn="ctr">
              <a:spcBef>
                <a:spcPts val="0"/>
              </a:spcBef>
              <a:spcAft>
                <a:spcPts val="0"/>
              </a:spcAft>
              <a:buClr>
                <a:schemeClr val="lt1"/>
              </a:buClr>
              <a:buSzPts val="4650"/>
              <a:buNone/>
              <a:defRPr>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1" name="Google Shape;11;p2"/>
          <p:cNvSpPr txBox="1"/>
          <p:nvPr>
            <p:ph idx="1" type="subTitle"/>
          </p:nvPr>
        </p:nvSpPr>
        <p:spPr>
          <a:xfrm>
            <a:off x="311700" y="2834125"/>
            <a:ext cx="8520600" cy="7926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702313" y="169450"/>
            <a:ext cx="1739374" cy="17393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1512000"/>
            <a:ext cx="2604300" cy="3151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
              <a:buNone/>
              <a:defRPr sz="1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0" y="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18" name="Google Shape;18;p3"/>
          <p:cNvPicPr preferRelativeResize="0"/>
          <p:nvPr/>
        </p:nvPicPr>
        <p:blipFill>
          <a:blip r:embed="rId2">
            <a:alphaModFix/>
          </a:blip>
          <a:stretch>
            <a:fillRect/>
          </a:stretch>
        </p:blipFill>
        <p:spPr>
          <a:xfrm>
            <a:off x="-6" y="0"/>
            <a:ext cx="929000" cy="929000"/>
          </a:xfrm>
          <a:prstGeom prst="rect">
            <a:avLst/>
          </a:prstGeom>
          <a:noFill/>
          <a:ln>
            <a:noFill/>
          </a:ln>
        </p:spPr>
      </p:pic>
      <p:sp>
        <p:nvSpPr>
          <p:cNvPr id="19" name="Google Shape;19;p3"/>
          <p:cNvSpPr txBox="1"/>
          <p:nvPr>
            <p:ph idx="2" type="title"/>
          </p:nvPr>
        </p:nvSpPr>
        <p:spPr>
          <a:xfrm>
            <a:off x="3488100" y="1512000"/>
            <a:ext cx="2604300" cy="3151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idx="3" type="title"/>
          </p:nvPr>
        </p:nvSpPr>
        <p:spPr>
          <a:xfrm>
            <a:off x="6416850" y="1512000"/>
            <a:ext cx="2604300" cy="3151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ction summar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263700" y="1498200"/>
            <a:ext cx="3288300" cy="2147100"/>
          </a:xfrm>
          <a:prstGeom prst="rect">
            <a:avLst/>
          </a:prstGeom>
        </p:spPr>
        <p:txBody>
          <a:bodyPr anchorCtr="0" anchor="t" bIns="91425" lIns="91425" spcFirstLastPara="1" rIns="91425" wrap="square" tIns="91425">
            <a:normAutofit/>
          </a:bodyPr>
          <a:lstStyle>
            <a:lvl1pPr lvl="0" algn="ctr">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6240000" y="1152475"/>
            <a:ext cx="2592300" cy="3416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a:off x="4584000" y="0"/>
            <a:ext cx="456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2400">
              <a:solidFill>
                <a:schemeClr val="lt1"/>
              </a:solidFill>
              <a:latin typeface="Georgia"/>
              <a:ea typeface="Georgia"/>
              <a:cs typeface="Georgia"/>
              <a:sym typeface="Georgia"/>
            </a:endParaRPr>
          </a:p>
        </p:txBody>
      </p:sp>
      <p:pic>
        <p:nvPicPr>
          <p:cNvPr id="26" name="Google Shape;26;p4"/>
          <p:cNvPicPr preferRelativeResize="0"/>
          <p:nvPr/>
        </p:nvPicPr>
        <p:blipFill>
          <a:blip r:embed="rId2">
            <a:alphaModFix/>
          </a:blip>
          <a:stretch>
            <a:fillRect/>
          </a:stretch>
        </p:blipFill>
        <p:spPr>
          <a:xfrm>
            <a:off x="4107494" y="0"/>
            <a:ext cx="929000" cy="929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9700" y="1857565"/>
            <a:ext cx="8520600" cy="18771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sz="5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239700" y="54937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652400" y="5544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5"/>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33" name="Google Shape;33;p5"/>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1"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1524000"/>
            <a:ext cx="3636300" cy="307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38" name="Google Shape;38;p6"/>
          <p:cNvPicPr preferRelativeResize="0"/>
          <p:nvPr/>
        </p:nvPicPr>
        <p:blipFill>
          <a:blip r:embed="rId2">
            <a:alphaModFix/>
          </a:blip>
          <a:stretch>
            <a:fillRect/>
          </a:stretch>
        </p:blipFill>
        <p:spPr>
          <a:xfrm>
            <a:off x="-6" y="0"/>
            <a:ext cx="929000" cy="929000"/>
          </a:xfrm>
          <a:prstGeom prst="rect">
            <a:avLst/>
          </a:prstGeom>
          <a:noFill/>
          <a:ln>
            <a:noFill/>
          </a:ln>
        </p:spPr>
      </p:pic>
      <p:sp>
        <p:nvSpPr>
          <p:cNvPr id="39" name="Google Shape;39;p6"/>
          <p:cNvSpPr/>
          <p:nvPr/>
        </p:nvSpPr>
        <p:spPr>
          <a:xfrm>
            <a:off x="456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t>Insert Image</a:t>
            </a:r>
            <a:endParaRPr sz="3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2">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0" y="1416000"/>
            <a:ext cx="2124000" cy="364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2400"/>
              <a:buNone/>
              <a:defRPr sz="24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p:txBody>
      </p:sp>
      <p:sp>
        <p:nvSpPr>
          <p:cNvPr id="42" name="Google Shape;42;p7"/>
          <p:cNvSpPr txBox="1"/>
          <p:nvPr>
            <p:ph idx="1" type="body"/>
          </p:nvPr>
        </p:nvSpPr>
        <p:spPr>
          <a:xfrm>
            <a:off x="7020000" y="1416000"/>
            <a:ext cx="2124000" cy="3365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p:nvPr/>
        </p:nvSpPr>
        <p:spPr>
          <a:xfrm>
            <a:off x="228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t>Insert Image</a:t>
            </a:r>
            <a:endParaRPr sz="3200"/>
          </a:p>
        </p:txBody>
      </p:sp>
      <p:sp>
        <p:nvSpPr>
          <p:cNvPr id="45" name="Google Shape;45;p7"/>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46" name="Google Shape;46;p7"/>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MAIN_POINT">
    <p:spTree>
      <p:nvGrpSpPr>
        <p:cNvPr id="47" name="Shape 47"/>
        <p:cNvGrpSpPr/>
        <p:nvPr/>
      </p:nvGrpSpPr>
      <p:grpSpPr>
        <a:xfrm>
          <a:off x="0" y="0"/>
          <a:ext cx="0" cy="0"/>
          <a:chOff x="0" y="0"/>
          <a:chExt cx="0" cy="0"/>
        </a:xfrm>
      </p:grpSpPr>
      <p:sp>
        <p:nvSpPr>
          <p:cNvPr id="48" name="Google Shape;4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51" name="Google Shape;51;p8"/>
          <p:cNvPicPr preferRelativeResize="0"/>
          <p:nvPr/>
        </p:nvPicPr>
        <p:blipFill>
          <a:blip r:embed="rId2">
            <a:alphaModFix/>
          </a:blip>
          <a:stretch>
            <a:fillRect/>
          </a:stretch>
        </p:blipFill>
        <p:spPr>
          <a:xfrm>
            <a:off x="-6" y="0"/>
            <a:ext cx="929000" cy="929000"/>
          </a:xfrm>
          <a:prstGeom prst="rect">
            <a:avLst/>
          </a:prstGeom>
          <a:noFill/>
          <a:ln>
            <a:noFill/>
          </a:ln>
        </p:spPr>
      </p:pic>
      <p:sp>
        <p:nvSpPr>
          <p:cNvPr id="52" name="Google Shape;52;p8"/>
          <p:cNvSpPr/>
          <p:nvPr/>
        </p:nvSpPr>
        <p:spPr>
          <a:xfrm>
            <a:off x="0" y="929000"/>
            <a:ext cx="9165900" cy="42144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latin typeface="Georgia"/>
                <a:ea typeface="Georgia"/>
                <a:cs typeface="Georgia"/>
                <a:sym typeface="Georgia"/>
              </a:rPr>
              <a:t>[Insert Video]</a:t>
            </a:r>
            <a:endParaRPr sz="4200">
              <a:solidFill>
                <a:schemeClr val="dk1"/>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SECTION_TITLE_AND_DESCRIPTION">
    <p:spTree>
      <p:nvGrpSpPr>
        <p:cNvPr id="53" name="Shape 53"/>
        <p:cNvGrpSpPr/>
        <p:nvPr/>
      </p:nvGrpSpPr>
      <p:grpSpPr>
        <a:xfrm>
          <a:off x="0" y="0"/>
          <a:ext cx="0" cy="0"/>
          <a:chOff x="0" y="0"/>
          <a:chExt cx="0" cy="0"/>
        </a:xfrm>
      </p:grpSpPr>
      <p:sp>
        <p:nvSpPr>
          <p:cNvPr id="54" name="Google Shape;5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8" name="Google Shape;5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4572000" y="0"/>
            <a:ext cx="4572000" cy="51435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latin typeface="Georgia"/>
                <a:ea typeface="Georgia"/>
                <a:cs typeface="Georgia"/>
                <a:sym typeface="Georgia"/>
              </a:rPr>
              <a:t>[Insert Text Here]</a:t>
            </a:r>
            <a:endParaRPr sz="4200">
              <a:solidFill>
                <a:schemeClr val="dk1"/>
              </a:solidFill>
              <a:latin typeface="Georgia"/>
              <a:ea typeface="Georgia"/>
              <a:cs typeface="Georgia"/>
              <a:sym typeface="Georgia"/>
            </a:endParaRPr>
          </a:p>
        </p:txBody>
      </p:sp>
      <p:sp>
        <p:nvSpPr>
          <p:cNvPr id="60" name="Google Shape;60;p9"/>
          <p:cNvSpPr/>
          <p:nvPr/>
        </p:nvSpPr>
        <p:spPr>
          <a:xfrm>
            <a:off x="0" y="0"/>
            <a:ext cx="4572000" cy="514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Georgia"/>
              <a:ea typeface="Georgia"/>
              <a:cs typeface="Georgia"/>
              <a:sym typeface="Georgia"/>
            </a:endParaRPr>
          </a:p>
        </p:txBody>
      </p:sp>
      <p:pic>
        <p:nvPicPr>
          <p:cNvPr id="61" name="Google Shape;61;p9"/>
          <p:cNvPicPr preferRelativeResize="0"/>
          <p:nvPr/>
        </p:nvPicPr>
        <p:blipFill>
          <a:blip r:embed="rId2">
            <a:alphaModFix/>
          </a:blip>
          <a:stretch>
            <a:fillRect/>
          </a:stretch>
        </p:blipFill>
        <p:spPr>
          <a:xfrm>
            <a:off x="-6" y="0"/>
            <a:ext cx="929000" cy="929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APTION_ONLY">
    <p:spTree>
      <p:nvGrpSpPr>
        <p:cNvPr id="62" name="Shape 62"/>
        <p:cNvGrpSpPr/>
        <p:nvPr/>
      </p:nvGrpSpPr>
      <p:grpSpPr>
        <a:xfrm>
          <a:off x="0" y="0"/>
          <a:ext cx="0" cy="0"/>
          <a:chOff x="0" y="0"/>
          <a:chExt cx="0" cy="0"/>
        </a:xfrm>
      </p:grpSpPr>
      <p:sp>
        <p:nvSpPr>
          <p:cNvPr id="63" name="Google Shape;63;p10"/>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5400"/>
              <a:buNone/>
              <a:defRPr sz="5400"/>
            </a:lvl1pPr>
          </a:lstStyle>
          <a:p/>
        </p:txBody>
      </p:sp>
      <p:sp>
        <p:nvSpPr>
          <p:cNvPr id="64" name="Google Shape;6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10"/>
          <p:cNvPicPr preferRelativeResize="0"/>
          <p:nvPr/>
        </p:nvPicPr>
        <p:blipFill>
          <a:blip r:embed="rId2">
            <a:alphaModFix/>
          </a:blip>
          <a:stretch>
            <a:fillRect/>
          </a:stretch>
        </p:blipFill>
        <p:spPr>
          <a:xfrm>
            <a:off x="3702313" y="169450"/>
            <a:ext cx="1739374" cy="17393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4650"/>
              <a:buFont typeface="Georgia"/>
              <a:buNone/>
              <a:defRPr sz="4650">
                <a:solidFill>
                  <a:schemeClr val="lt1"/>
                </a:solidFill>
                <a:latin typeface="Georgia"/>
                <a:ea typeface="Georgia"/>
                <a:cs typeface="Georgia"/>
                <a:sym typeface="Georgia"/>
              </a:defRPr>
            </a:lvl1pPr>
            <a:lvl2pPr lvl="1">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2pPr>
            <a:lvl3pPr lvl="2">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3pPr>
            <a:lvl4pPr lvl="3">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4pPr>
            <a:lvl5pPr lvl="4">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5pPr>
            <a:lvl6pPr lvl="5">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6pPr>
            <a:lvl7pPr lvl="6">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7pPr>
            <a:lvl8pPr lvl="7">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8pPr>
            <a:lvl9pPr lvl="8">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1"/>
              </a:buClr>
              <a:buSzPts val="1800"/>
              <a:buFont typeface="Georgia"/>
              <a:buChar char="●"/>
              <a:defRPr sz="1800">
                <a:solidFill>
                  <a:schemeClr val="lt1"/>
                </a:solidFill>
                <a:latin typeface="Georgia"/>
                <a:ea typeface="Georgia"/>
                <a:cs typeface="Georgia"/>
                <a:sym typeface="Georgia"/>
              </a:defRPr>
            </a:lvl1pPr>
            <a:lvl2pPr indent="-317500" lvl="1" marL="9144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2pPr>
            <a:lvl3pPr indent="-317500" lvl="2" marL="13716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3pPr>
            <a:lvl4pPr indent="-317500" lvl="3" marL="18288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4pPr>
            <a:lvl5pPr indent="-317500" lvl="4" marL="22860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5pPr>
            <a:lvl6pPr indent="-317500" lvl="5" marL="27432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6pPr>
            <a:lvl7pPr indent="-317500" lvl="6" marL="32004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7pPr>
            <a:lvl8pPr indent="-317500" lvl="7" marL="36576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8pPr>
            <a:lvl9pPr indent="-317500" lvl="8" marL="4114800">
              <a:lnSpc>
                <a:spcPct val="115000"/>
              </a:lnSpc>
              <a:spcBef>
                <a:spcPts val="0"/>
              </a:spcBef>
              <a:spcAft>
                <a:spcPts val="0"/>
              </a:spcAft>
              <a:buClr>
                <a:schemeClr val="lt1"/>
              </a:buClr>
              <a:buSzPts val="1400"/>
              <a:buFont typeface="Georgia"/>
              <a:buChar char="■"/>
              <a:defRPr>
                <a:solidFill>
                  <a:schemeClr val="lt1"/>
                </a:solidFill>
                <a:latin typeface="Georgia"/>
                <a:ea typeface="Georgia"/>
                <a:cs typeface="Georgia"/>
                <a:sym typeface="Georgi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www.youtube.com/watch?v=gMlNy71IrkU"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www.youtube.com/watch?v=gMlNy71IrkU"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דער אינטערנאַציאָנאַל&#10;שטײט אױף, איר אַלע, װער ווי שקלאַפֿן,&#10;אין הונגער לעבן מוז, אין נױט!&#10;דער גײַסט - ער קאָכט, ער רופֿט צו װאָפֿן&#10;אין שלאַכט אונדז פֿירן איז ער גרײט.&#10;די װעלט פֿון גװאַלדטאַטן און לײדן&#10;צעשטערן װעלן מיר און דאַן&#10;פֿון פֿרײַהײט, גלײַכהײט אַ גַן־עֵדֶן&#10;באַשאַפֿן װעט דער אַרבעטסמאַן&#10;דאָס װעט זײַן שױן דער לעצטער&#10;און ענטשידענער שטרײַט!&#10;מיט דעם אינטערנאַציאָנאַל&#10;שטײט אױף, איר אַרבעטסלײַט! ‬&#10;ניין, קיינער וועט אונדז ניט באַפֿרײַען: ‬&#10;ניט גאָט אליין און ניט קיין העלד- ‬&#10;מיט אונדזער אייגענעם כּלֵי־זַיִן ‬&#10;דערלייזונג ברענגען מיר דער וועלט. &#10;אַראָפ דעם יאָך! גענוג געליטן, ‬&#10;גענוג פֿאַרגאָסן בלוט און שווייס! ‬&#10;צעבלאָזט דעם פֿײַער, לאָמיר שמידן ‬&#10;כּל־זמאַן דאָס אײַזן איז נאָך הייס! ‬&#10;&#10;דער ארבעטסמאַן וועט זײַן מֶמשָלָה ‬&#10;פֿערשפרייטן אויף דער גאַנצער ערד, ‬&#10;און פאַראַזיטן די מַפָּלָה ‬&#10;באַקומען וועלן פֿון זײַן שווערד&#10;די גרויסע שטורעם־טעג זיי וועלן ‬&#10;נאָר פֿאַר טיראַנען שרעקלעך זײַן; ‬&#10;זיי קאָנען אָבער ניט פֿאַרשטעלן ‬&#10;פֿון אונדז די העלע זונען־שײַן. ‬&#10;‬&#10;&#10;&#10;der international&#10;&#10;shtayt oyf ir ale, ver vi shklafn &#10;in hinger leybn miz, in noit &#10;der gayst - er kokht, er rift tsi wafn&#10;in shlakht indz firn iz er greyt.&#10;di velt fin gwaldtatn in laydn&#10;tseshtern weln mir in dan:&#10;fin frayheyt, glaykhheyt a Gan-Aydn&#10;bashafn vet der arbetsman.&#10;&#10;dus vet zayn shoyn der letster&#10;in antshaydener shtrayt&#10;mit dem internatsyonal&#10;shtayt oyf, ir arbetsleyt.&#10;&#10;nayn, kayner vet indz nisht bafrayen,&#10;nisht Got alayn in nisht kayn held,&#10;mit indzer eygenem kley-zayin&#10;derleyzung brengen mir der velt.&#10;arup dem yokh! genig gelitn!&#10;genig fargosn blit in shvays!&#10;tsebluzt dus fayer, lomir shmidn&#10;kol-zman dus ayzn iz nokh hays!&#10;&#10;der arbetsman vet zayn memshule&#10;farshpraytn oyf der gantser erd&#10;in parazitn di mapule&#10;bakimen veln fin zayn shverd.&#10;di groyse shturemteg zay veln&#10;nor far tiranen shreklekh zayn&#10;zay konen ober nisht farshteln&#10;far indz di hele zinen-shayn.&#10;&#10;&#10;sung by Karsten Troyke" id="70" name="Google Shape;70;p11" title="l'internationale Yiddish דער אינטערנאַציאָנאַל">
            <a:hlinkClick r:id="rId3"/>
          </p:cNvPr>
          <p:cNvPicPr preferRelativeResize="0"/>
          <p:nvPr/>
        </p:nvPicPr>
        <p:blipFill>
          <a:blip r:embed="rId4">
            <a:alphaModFix/>
          </a:blip>
          <a:stretch>
            <a:fillRect/>
          </a:stretch>
        </p:blipFill>
        <p:spPr>
          <a:xfrm>
            <a:off x="2555538" y="2033225"/>
            <a:ext cx="4032925" cy="302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21250" y="1157700"/>
            <a:ext cx="8661900" cy="28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900"/>
              <a:t>Insurance Programs</a:t>
            </a:r>
            <a:endParaRPr sz="1900"/>
          </a:p>
          <a:p>
            <a:pPr indent="0" lvl="0" marL="0" rtl="0" algn="ctr">
              <a:spcBef>
                <a:spcPts val="0"/>
              </a:spcBef>
              <a:spcAft>
                <a:spcPts val="0"/>
              </a:spcAft>
              <a:buSzPts val="990"/>
              <a:buNone/>
            </a:pPr>
            <a:r>
              <a:t/>
            </a:r>
            <a:endParaRPr sz="1540"/>
          </a:p>
          <a:p>
            <a:pPr indent="-326390" lvl="0" marL="457200" rtl="0" algn="l">
              <a:spcBef>
                <a:spcPts val="0"/>
              </a:spcBef>
              <a:spcAft>
                <a:spcPts val="0"/>
              </a:spcAft>
              <a:buSzPts val="1540"/>
              <a:buChar char="●"/>
            </a:pPr>
            <a:r>
              <a:rPr lang="en" sz="1540"/>
              <a:t>The IWO provided a very low-cost life insurance to its members initially. </a:t>
            </a:r>
            <a:endParaRPr sz="1540"/>
          </a:p>
          <a:p>
            <a:pPr indent="-326390" lvl="0" marL="457200" rtl="0" algn="l">
              <a:spcBef>
                <a:spcPts val="0"/>
              </a:spcBef>
              <a:spcAft>
                <a:spcPts val="0"/>
              </a:spcAft>
              <a:buSzPts val="1540"/>
              <a:buChar char="●"/>
            </a:pPr>
            <a:r>
              <a:rPr lang="en" sz="1540"/>
              <a:t>In the 1940’s, they offered health insurance at the same low-cost.</a:t>
            </a:r>
            <a:endParaRPr sz="1740"/>
          </a:p>
          <a:p>
            <a:pPr indent="-326390" lvl="0" marL="457200" rtl="0" algn="l">
              <a:spcBef>
                <a:spcPts val="0"/>
              </a:spcBef>
              <a:spcAft>
                <a:spcPts val="0"/>
              </a:spcAft>
              <a:buSzPts val="1540"/>
              <a:buChar char="●"/>
            </a:pPr>
            <a:r>
              <a:rPr lang="en" sz="1540"/>
              <a:t>The IWO operated medical and dental clinics.</a:t>
            </a:r>
            <a:endParaRPr sz="1540"/>
          </a:p>
          <a:p>
            <a:pPr indent="-326390" lvl="0" marL="457200" rtl="0" algn="l">
              <a:spcBef>
                <a:spcPts val="0"/>
              </a:spcBef>
              <a:spcAft>
                <a:spcPts val="0"/>
              </a:spcAft>
              <a:buSzPts val="1540"/>
              <a:buChar char="●"/>
            </a:pPr>
            <a:r>
              <a:rPr lang="en" sz="1540"/>
              <a:t>Was the only insurance at the time for coal-miners that gave them the same benefits as other occupations.</a:t>
            </a:r>
            <a:endParaRPr sz="1540"/>
          </a:p>
          <a:p>
            <a:pPr indent="-326390" lvl="0" marL="457200" rtl="0" algn="l">
              <a:spcBef>
                <a:spcPts val="0"/>
              </a:spcBef>
              <a:spcAft>
                <a:spcPts val="0"/>
              </a:spcAft>
              <a:buSzPts val="1540"/>
              <a:buChar char="●"/>
            </a:pPr>
            <a:r>
              <a:rPr lang="en" sz="1540"/>
              <a:t>Was also the only insurance that gave black Americans the same benefits as white workers.</a:t>
            </a:r>
            <a:endParaRPr sz="1540"/>
          </a:p>
        </p:txBody>
      </p:sp>
      <p:sp>
        <p:nvSpPr>
          <p:cNvPr id="124" name="Google Shape;124;p20"/>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Life of the International Workers Order</a:t>
            </a:r>
            <a:endParaRPr sz="2600">
              <a:solidFill>
                <a:schemeClr val="lt1"/>
              </a:solidFill>
              <a:latin typeface="Georgia"/>
              <a:ea typeface="Georgia"/>
              <a:cs typeface="Georgia"/>
              <a:sym typeface="Georgia"/>
            </a:endParaRPr>
          </a:p>
        </p:txBody>
      </p:sp>
      <p:pic>
        <p:nvPicPr>
          <p:cNvPr id="125" name="Google Shape;125;p20"/>
          <p:cNvPicPr preferRelativeResize="0"/>
          <p:nvPr/>
        </p:nvPicPr>
        <p:blipFill>
          <a:blip r:embed="rId3">
            <a:alphaModFix/>
          </a:blip>
          <a:stretch>
            <a:fillRect/>
          </a:stretch>
        </p:blipFill>
        <p:spPr>
          <a:xfrm>
            <a:off x="2788550" y="3188925"/>
            <a:ext cx="3527292" cy="195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0" y="1024575"/>
            <a:ext cx="8903100" cy="36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900"/>
              <a:t>Sections of the IWO</a:t>
            </a:r>
            <a:endParaRPr sz="1540"/>
          </a:p>
          <a:p>
            <a:pPr indent="-326390" lvl="0" marL="457200" rtl="0" algn="l">
              <a:spcBef>
                <a:spcPts val="0"/>
              </a:spcBef>
              <a:spcAft>
                <a:spcPts val="0"/>
              </a:spcAft>
              <a:buSzPts val="1540"/>
              <a:buChar char="●"/>
            </a:pPr>
            <a:r>
              <a:rPr lang="en" sz="1540"/>
              <a:t>The IWO was comprised of 15 sections:</a:t>
            </a:r>
            <a:endParaRPr sz="1540"/>
          </a:p>
          <a:p>
            <a:pPr indent="-326390" lvl="1" marL="914400" rtl="0" algn="l">
              <a:spcBef>
                <a:spcPts val="0"/>
              </a:spcBef>
              <a:spcAft>
                <a:spcPts val="0"/>
              </a:spcAft>
              <a:buClr>
                <a:schemeClr val="lt1"/>
              </a:buClr>
              <a:buSzPts val="1540"/>
              <a:buChar char="○"/>
            </a:pPr>
            <a:r>
              <a:rPr lang="en" sz="1540">
                <a:solidFill>
                  <a:schemeClr val="lt1"/>
                </a:solidFill>
              </a:rPr>
              <a:t>Jewish People's Fraternal Order </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English section</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Czech Workers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Ukrainian-American Fraternal Union</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Carpatho-Russian National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Hellenic-American Brotherhood</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Serbian-American Federation</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Russian American Mutual Aid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Slovak Workers Society; the Polonia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Rumanian American Fraternal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(Italian) Garibaldi American Fraternal Society</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Hungarian Workmen's Sick, Benevolent, and Educational Federation</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(Spanish) Cervantes Society Mutualista Obrera Puertorriqueña</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Finnish American Mutual Aid Society</a:t>
            </a:r>
            <a:endParaRPr sz="1540">
              <a:solidFill>
                <a:schemeClr val="lt1"/>
              </a:solidFill>
            </a:endParaRPr>
          </a:p>
        </p:txBody>
      </p:sp>
      <p:sp>
        <p:nvSpPr>
          <p:cNvPr id="131" name="Google Shape;131;p21"/>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Life of the International Workers Order</a:t>
            </a:r>
            <a:endParaRPr sz="2600">
              <a:solidFill>
                <a:schemeClr val="lt1"/>
              </a:solidFill>
              <a:latin typeface="Georgia"/>
              <a:ea typeface="Georgia"/>
              <a:cs typeface="Georgia"/>
              <a:sym typeface="Georgia"/>
            </a:endParaRPr>
          </a:p>
        </p:txBody>
      </p:sp>
      <p:pic>
        <p:nvPicPr>
          <p:cNvPr id="132" name="Google Shape;132;p21"/>
          <p:cNvPicPr preferRelativeResize="0"/>
          <p:nvPr/>
        </p:nvPicPr>
        <p:blipFill>
          <a:blip r:embed="rId3">
            <a:alphaModFix/>
          </a:blip>
          <a:stretch>
            <a:fillRect/>
          </a:stretch>
        </p:blipFill>
        <p:spPr>
          <a:xfrm>
            <a:off x="6426375" y="1163725"/>
            <a:ext cx="2614100" cy="2163199"/>
          </a:xfrm>
          <a:prstGeom prst="rect">
            <a:avLst/>
          </a:prstGeom>
          <a:noFill/>
          <a:ln>
            <a:noFill/>
          </a:ln>
        </p:spPr>
      </p:pic>
      <p:pic>
        <p:nvPicPr>
          <p:cNvPr id="133" name="Google Shape;133;p21"/>
          <p:cNvPicPr preferRelativeResize="0"/>
          <p:nvPr/>
        </p:nvPicPr>
        <p:blipFill>
          <a:blip r:embed="rId4">
            <a:alphaModFix/>
          </a:blip>
          <a:stretch>
            <a:fillRect/>
          </a:stretch>
        </p:blipFill>
        <p:spPr>
          <a:xfrm>
            <a:off x="4300750" y="1816587"/>
            <a:ext cx="2125625" cy="15103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896950" y="1024575"/>
            <a:ext cx="5247000" cy="40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100"/>
              <a:t>Jewish</a:t>
            </a:r>
            <a:r>
              <a:rPr lang="en" sz="2100"/>
              <a:t> Peoples Fraternal Order</a:t>
            </a:r>
            <a:endParaRPr sz="1740"/>
          </a:p>
          <a:p>
            <a:pPr indent="-320040" lvl="0" marL="457200" rtl="0" algn="l">
              <a:spcBef>
                <a:spcPts val="0"/>
              </a:spcBef>
              <a:spcAft>
                <a:spcPts val="0"/>
              </a:spcAft>
              <a:buSzPts val="1440"/>
              <a:buChar char="●"/>
            </a:pPr>
            <a:r>
              <a:rPr lang="en" sz="1440"/>
              <a:t>Started as “Jewish Section” of IWO, received the name of “Jewish People’s Fraternal Order” in 1944.</a:t>
            </a:r>
            <a:endParaRPr sz="1440"/>
          </a:p>
          <a:p>
            <a:pPr indent="-320040" lvl="0" marL="457200" rtl="0" algn="l">
              <a:spcBef>
                <a:spcPts val="0"/>
              </a:spcBef>
              <a:spcAft>
                <a:spcPts val="0"/>
              </a:spcAft>
              <a:buSzPts val="1440"/>
              <a:buChar char="●"/>
            </a:pPr>
            <a:r>
              <a:rPr lang="en" sz="1440"/>
              <a:t>Was the most well-known and largest section of the IWO, holding ⅓ of the membership of the IWO.</a:t>
            </a:r>
            <a:endParaRPr sz="1440"/>
          </a:p>
          <a:p>
            <a:pPr indent="-320040" lvl="0" marL="457200" rtl="0" algn="l">
              <a:spcBef>
                <a:spcPts val="0"/>
              </a:spcBef>
              <a:spcAft>
                <a:spcPts val="0"/>
              </a:spcAft>
              <a:buSzPts val="1440"/>
              <a:buChar char="●"/>
            </a:pPr>
            <a:r>
              <a:rPr lang="en" sz="1440"/>
              <a:t>Camp Kinderland was a notable Jewish summer camp in Massachusetts that was operated by the IWO.</a:t>
            </a:r>
            <a:endParaRPr sz="1440"/>
          </a:p>
          <a:p>
            <a:pPr indent="-320040" lvl="0" marL="457200" rtl="0" algn="l">
              <a:spcBef>
                <a:spcPts val="0"/>
              </a:spcBef>
              <a:spcAft>
                <a:spcPts val="0"/>
              </a:spcAft>
              <a:buSzPts val="1440"/>
              <a:buChar char="●"/>
            </a:pPr>
            <a:r>
              <a:rPr lang="en" sz="1440"/>
              <a:t>Was expelled from LA Jewish Community because of McCarthyism and the old Worker’s Circle supporters.</a:t>
            </a:r>
            <a:endParaRPr sz="1440"/>
          </a:p>
          <a:p>
            <a:pPr indent="-320040" lvl="0" marL="457200" rtl="0" algn="l">
              <a:spcBef>
                <a:spcPts val="0"/>
              </a:spcBef>
              <a:spcAft>
                <a:spcPts val="0"/>
              </a:spcAft>
              <a:buSzPts val="1440"/>
              <a:buChar char="●"/>
            </a:pPr>
            <a:r>
              <a:rPr lang="en" sz="1440"/>
              <a:t>After McCarthyism, the JPFO changed to the Jewish Cultural Clubs and Societies and dropped the mutual benefits aspect.</a:t>
            </a:r>
            <a:endParaRPr sz="1440"/>
          </a:p>
          <a:p>
            <a:pPr indent="-320040" lvl="0" marL="457200" rtl="0" algn="l">
              <a:spcBef>
                <a:spcPts val="0"/>
              </a:spcBef>
              <a:spcAft>
                <a:spcPts val="0"/>
              </a:spcAft>
              <a:buSzPts val="1440"/>
              <a:buChar char="●"/>
            </a:pPr>
            <a:r>
              <a:rPr lang="en" sz="1440"/>
              <a:t>Operated the publication “The Fraternalist”</a:t>
            </a:r>
            <a:endParaRPr sz="1440"/>
          </a:p>
          <a:p>
            <a:pPr indent="-320040" lvl="0" marL="457200" rtl="0" algn="l">
              <a:spcBef>
                <a:spcPts val="0"/>
              </a:spcBef>
              <a:spcAft>
                <a:spcPts val="0"/>
              </a:spcAft>
              <a:buClr>
                <a:srgbClr val="FFFF00"/>
              </a:buClr>
              <a:buSzPts val="1440"/>
              <a:buChar char="●"/>
            </a:pPr>
            <a:r>
              <a:rPr lang="en" sz="1440">
                <a:solidFill>
                  <a:srgbClr val="FFFF00"/>
                </a:solidFill>
              </a:rPr>
              <a:t>The United Jewish People's Fraternal Order is the 2022 Resurrection of the JPFO, initiated by the PCUSA.</a:t>
            </a:r>
            <a:endParaRPr sz="1440">
              <a:solidFill>
                <a:srgbClr val="FFFF00"/>
              </a:solidFill>
            </a:endParaRPr>
          </a:p>
          <a:p>
            <a:pPr indent="-320040" lvl="0" marL="457200" rtl="0" algn="l">
              <a:spcBef>
                <a:spcPts val="0"/>
              </a:spcBef>
              <a:spcAft>
                <a:spcPts val="0"/>
              </a:spcAft>
              <a:buSzPts val="1440"/>
              <a:buChar char="●"/>
            </a:pPr>
            <a:r>
              <a:rPr lang="en" sz="1440"/>
              <a:t>Canadian Equivalent, UJFO, still exists today.</a:t>
            </a:r>
            <a:endParaRPr sz="1440"/>
          </a:p>
        </p:txBody>
      </p:sp>
      <p:sp>
        <p:nvSpPr>
          <p:cNvPr id="139" name="Google Shape;139;p22"/>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Life of the International Workers Order</a:t>
            </a:r>
            <a:endParaRPr sz="2600">
              <a:solidFill>
                <a:schemeClr val="lt1"/>
              </a:solidFill>
              <a:latin typeface="Georgia"/>
              <a:ea typeface="Georgia"/>
              <a:cs typeface="Georgia"/>
              <a:sym typeface="Georgia"/>
            </a:endParaRPr>
          </a:p>
        </p:txBody>
      </p:sp>
      <p:pic>
        <p:nvPicPr>
          <p:cNvPr id="140" name="Google Shape;140;p22"/>
          <p:cNvPicPr preferRelativeResize="0"/>
          <p:nvPr/>
        </p:nvPicPr>
        <p:blipFill>
          <a:blip r:embed="rId3">
            <a:alphaModFix/>
          </a:blip>
          <a:stretch>
            <a:fillRect/>
          </a:stretch>
        </p:blipFill>
        <p:spPr>
          <a:xfrm>
            <a:off x="515475" y="1065425"/>
            <a:ext cx="3140576" cy="3928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Discussion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fontScale="70000" lnSpcReduction="20000"/>
          </a:bodyPr>
          <a:lstStyle/>
          <a:p>
            <a:pPr indent="0" lvl="0" marL="0" rtl="0" algn="ctr">
              <a:spcBef>
                <a:spcPts val="0"/>
              </a:spcBef>
              <a:spcAft>
                <a:spcPts val="0"/>
              </a:spcAft>
              <a:buNone/>
            </a:pPr>
            <a:r>
              <a:rPr lang="en"/>
              <a:t>Destruction of the International Workers Order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72600" y="1000375"/>
            <a:ext cx="5881800" cy="40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00"/>
              <a:t>Repression from 1944-1950</a:t>
            </a:r>
            <a:endParaRPr sz="2040"/>
          </a:p>
          <a:p>
            <a:pPr indent="-339090" lvl="0" marL="457200" rtl="0" algn="l">
              <a:spcBef>
                <a:spcPts val="0"/>
              </a:spcBef>
              <a:spcAft>
                <a:spcPts val="0"/>
              </a:spcAft>
              <a:buSzPts val="1740"/>
              <a:buChar char="●"/>
            </a:pPr>
            <a:r>
              <a:rPr lang="en" sz="1740"/>
              <a:t>In 1944, the HUAC began to publicly call out the International Workers Order as a communist affiliated organization</a:t>
            </a:r>
            <a:endParaRPr sz="1740"/>
          </a:p>
          <a:p>
            <a:pPr indent="-339090" lvl="0" marL="457200" rtl="0" algn="l">
              <a:spcBef>
                <a:spcPts val="0"/>
              </a:spcBef>
              <a:spcAft>
                <a:spcPts val="0"/>
              </a:spcAft>
              <a:buSzPts val="1740"/>
              <a:buChar char="●"/>
            </a:pPr>
            <a:r>
              <a:rPr lang="en" sz="1740"/>
              <a:t>The Special Committee said the IWO was a “h</a:t>
            </a:r>
            <a:r>
              <a:rPr lang="en" sz="1740"/>
              <a:t>uge patronage machine furnishing positions for a host of Communist functionaries, who serve as the party's controlling commissars within the organization”</a:t>
            </a:r>
            <a:endParaRPr sz="1740"/>
          </a:p>
          <a:p>
            <a:pPr indent="-339090" lvl="0" marL="457200" rtl="0" algn="l">
              <a:spcBef>
                <a:spcPts val="0"/>
              </a:spcBef>
              <a:spcAft>
                <a:spcPts val="0"/>
              </a:spcAft>
              <a:buSzPts val="1740"/>
              <a:buChar char="●"/>
            </a:pPr>
            <a:r>
              <a:rPr lang="en" sz="1740"/>
              <a:t>In 1947, the US Attorney General placed the IWO on its list of </a:t>
            </a:r>
            <a:r>
              <a:rPr lang="en" sz="1740"/>
              <a:t>subversive</a:t>
            </a:r>
            <a:r>
              <a:rPr lang="en" sz="1740"/>
              <a:t> organizations.</a:t>
            </a:r>
            <a:endParaRPr sz="1740"/>
          </a:p>
          <a:p>
            <a:pPr indent="-339090" lvl="0" marL="457200" rtl="0" algn="l">
              <a:spcBef>
                <a:spcPts val="0"/>
              </a:spcBef>
              <a:spcAft>
                <a:spcPts val="0"/>
              </a:spcAft>
              <a:buSzPts val="1740"/>
              <a:buChar char="●"/>
            </a:pPr>
            <a:r>
              <a:rPr lang="en" sz="1740"/>
              <a:t>The New York State Insurance Department moved to liquidate the IWO in 1950 on charges that its large cash reserves “would be surrendered to the Soviet Union by the IWO in the event of war.”</a:t>
            </a:r>
            <a:endParaRPr sz="1740"/>
          </a:p>
        </p:txBody>
      </p:sp>
      <p:sp>
        <p:nvSpPr>
          <p:cNvPr id="156" name="Google Shape;156;p25"/>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Destruction</a:t>
            </a:r>
            <a:r>
              <a:rPr lang="en" sz="2600">
                <a:solidFill>
                  <a:schemeClr val="lt1"/>
                </a:solidFill>
                <a:latin typeface="Georgia"/>
                <a:ea typeface="Georgia"/>
                <a:cs typeface="Georgia"/>
                <a:sym typeface="Georgia"/>
              </a:rPr>
              <a:t> of the International Workers Order</a:t>
            </a:r>
            <a:endParaRPr sz="2600">
              <a:solidFill>
                <a:schemeClr val="lt1"/>
              </a:solidFill>
              <a:latin typeface="Georgia"/>
              <a:ea typeface="Georgia"/>
              <a:cs typeface="Georgia"/>
              <a:sym typeface="Georgia"/>
            </a:endParaRPr>
          </a:p>
        </p:txBody>
      </p:sp>
      <p:pic>
        <p:nvPicPr>
          <p:cNvPr id="157" name="Google Shape;157;p25"/>
          <p:cNvPicPr preferRelativeResize="0"/>
          <p:nvPr/>
        </p:nvPicPr>
        <p:blipFill>
          <a:blip r:embed="rId3">
            <a:alphaModFix/>
          </a:blip>
          <a:stretch>
            <a:fillRect/>
          </a:stretch>
        </p:blipFill>
        <p:spPr>
          <a:xfrm>
            <a:off x="6106800" y="1253075"/>
            <a:ext cx="2884800" cy="3690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568800" y="1024575"/>
            <a:ext cx="7926900" cy="40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00"/>
              <a:t>Disbanding</a:t>
            </a:r>
            <a:endParaRPr sz="2340"/>
          </a:p>
          <a:p>
            <a:pPr indent="-358140" lvl="0" marL="457200" rtl="0" algn="l">
              <a:spcBef>
                <a:spcPts val="0"/>
              </a:spcBef>
              <a:spcAft>
                <a:spcPts val="0"/>
              </a:spcAft>
              <a:buSzPts val="2040"/>
              <a:buChar char="●"/>
            </a:pPr>
            <a:r>
              <a:rPr lang="en" sz="2040"/>
              <a:t>In 1951, the State of New York took legal action against the IWO on the grounds of being too close to the Communist Party USA.</a:t>
            </a:r>
            <a:endParaRPr sz="2040"/>
          </a:p>
          <a:p>
            <a:pPr indent="-358140" lvl="0" marL="457200" rtl="0" algn="l">
              <a:spcBef>
                <a:spcPts val="0"/>
              </a:spcBef>
              <a:spcAft>
                <a:spcPts val="0"/>
              </a:spcAft>
              <a:buSzPts val="2040"/>
              <a:buChar char="●"/>
            </a:pPr>
            <a:r>
              <a:rPr lang="en" sz="2040"/>
              <a:t>This case dragged out for 4 years against the backdrop of McCarthyism in the United States.</a:t>
            </a:r>
            <a:endParaRPr sz="2040"/>
          </a:p>
          <a:p>
            <a:pPr indent="-358140" lvl="0" marL="457200" rtl="0" algn="l">
              <a:spcBef>
                <a:spcPts val="0"/>
              </a:spcBef>
              <a:spcAft>
                <a:spcPts val="0"/>
              </a:spcAft>
              <a:buSzPts val="2040"/>
              <a:buChar char="●"/>
            </a:pPr>
            <a:r>
              <a:rPr lang="en" sz="2040"/>
              <a:t>Even during these tough times for the IWO, they were still providing necessary services and were still thousands of members strong. </a:t>
            </a:r>
            <a:endParaRPr sz="2040"/>
          </a:p>
          <a:p>
            <a:pPr indent="-358140" lvl="0" marL="457200" rtl="0" algn="l">
              <a:spcBef>
                <a:spcPts val="0"/>
              </a:spcBef>
              <a:spcAft>
                <a:spcPts val="0"/>
              </a:spcAft>
              <a:buSzPts val="2040"/>
              <a:buChar char="●"/>
            </a:pPr>
            <a:r>
              <a:rPr lang="en" sz="2040"/>
              <a:t>In 1954, the International Workers Order finally came to an end when it was disbanded by the order of the State of New York.</a:t>
            </a:r>
            <a:endParaRPr sz="2040"/>
          </a:p>
        </p:txBody>
      </p:sp>
      <p:sp>
        <p:nvSpPr>
          <p:cNvPr id="163" name="Google Shape;163;p26"/>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Destruction of the International Workers Order</a:t>
            </a:r>
            <a:endParaRPr sz="2600">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217825" y="1133400"/>
            <a:ext cx="5446200" cy="40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Legacy of the International Workers Order</a:t>
            </a:r>
            <a:endParaRPr sz="1840"/>
          </a:p>
          <a:p>
            <a:pPr indent="-326390" lvl="0" marL="457200" rtl="0" algn="l">
              <a:spcBef>
                <a:spcPts val="0"/>
              </a:spcBef>
              <a:spcAft>
                <a:spcPts val="0"/>
              </a:spcAft>
              <a:buSzPts val="1540"/>
              <a:buChar char="●"/>
            </a:pPr>
            <a:r>
              <a:rPr lang="en" sz="1540"/>
              <a:t>The IWO continued the legacy of the language federations of before and furthered the solidarity between the working class of the different ethnic/cultural communities of the US.</a:t>
            </a:r>
            <a:endParaRPr sz="1540"/>
          </a:p>
          <a:p>
            <a:pPr indent="-326390" lvl="0" marL="457200" rtl="0" algn="l">
              <a:spcBef>
                <a:spcPts val="0"/>
              </a:spcBef>
              <a:spcAft>
                <a:spcPts val="0"/>
              </a:spcAft>
              <a:buSzPts val="1540"/>
              <a:buChar char="●"/>
            </a:pPr>
            <a:r>
              <a:rPr lang="en" sz="1540"/>
              <a:t>The removal of the services provided through IWO, it highlighted the necessity for better insurance coverage for the working class, especially ethnic communities. </a:t>
            </a:r>
            <a:endParaRPr sz="1540"/>
          </a:p>
          <a:p>
            <a:pPr indent="-326390" lvl="0" marL="457200" rtl="0" algn="l">
              <a:spcBef>
                <a:spcPts val="0"/>
              </a:spcBef>
              <a:spcAft>
                <a:spcPts val="0"/>
              </a:spcAft>
              <a:buSzPts val="1540"/>
              <a:buChar char="●"/>
            </a:pPr>
            <a:r>
              <a:rPr lang="en" sz="1540"/>
              <a:t>Camp Kinderland, originally ran by the IWO, survived McCarthyism and still operates as a Jewish summer camp today.</a:t>
            </a:r>
            <a:endParaRPr sz="1540"/>
          </a:p>
          <a:p>
            <a:pPr indent="-326390" lvl="0" marL="457200" rtl="0" algn="l">
              <a:spcBef>
                <a:spcPts val="0"/>
              </a:spcBef>
              <a:spcAft>
                <a:spcPts val="0"/>
              </a:spcAft>
              <a:buSzPts val="1540"/>
              <a:buChar char="●"/>
            </a:pPr>
            <a:r>
              <a:rPr lang="en" sz="1540"/>
              <a:t>It has been suggested that the mutual aid concept behind the IWO could be applied to Gig Economy workers since they have no employer provided benefits.</a:t>
            </a:r>
            <a:endParaRPr sz="1540"/>
          </a:p>
        </p:txBody>
      </p:sp>
      <p:sp>
        <p:nvSpPr>
          <p:cNvPr id="169" name="Google Shape;169;p27"/>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Destruction of the International Workers Order</a:t>
            </a:r>
            <a:endParaRPr sz="2600">
              <a:solidFill>
                <a:schemeClr val="lt1"/>
              </a:solidFill>
              <a:latin typeface="Georgia"/>
              <a:ea typeface="Georgia"/>
              <a:cs typeface="Georgia"/>
              <a:sym typeface="Georgia"/>
            </a:endParaRPr>
          </a:p>
        </p:txBody>
      </p:sp>
      <p:pic>
        <p:nvPicPr>
          <p:cNvPr id="170" name="Google Shape;170;p27"/>
          <p:cNvPicPr preferRelativeResize="0"/>
          <p:nvPr/>
        </p:nvPicPr>
        <p:blipFill>
          <a:blip r:embed="rId3">
            <a:alphaModFix/>
          </a:blip>
          <a:stretch>
            <a:fillRect/>
          </a:stretch>
        </p:blipFill>
        <p:spPr>
          <a:xfrm>
            <a:off x="6343100" y="1930800"/>
            <a:ext cx="2152650" cy="212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Discussion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דער אינטערנאַציאָנאַל&#10;שטײט אױף, איר אַלע, װער ווי שקלאַפֿן,&#10;אין הונגער לעבן מוז, אין נױט!&#10;דער גײַסט - ער קאָכט, ער רופֿט צו װאָפֿן&#10;אין שלאַכט אונדז פֿירן איז ער גרײט.&#10;די װעלט פֿון גװאַלדטאַטן און לײדן&#10;צעשטערן װעלן מיר און דאַן&#10;פֿון פֿרײַהײט, גלײַכהײט אַ גַן־עֵדֶן&#10;באַשאַפֿן װעט דער אַרבעטסמאַן&#10;דאָס װעט זײַן שױן דער לעצטער&#10;און ענטשידענער שטרײַט!&#10;מיט דעם אינטערנאַציאָנאַל&#10;שטײט אױף, איר אַרבעטסלײַט! ‬&#10;ניין, קיינער וועט אונדז ניט באַפֿרײַען: ‬&#10;ניט גאָט אליין און ניט קיין העלד- ‬&#10;מיט אונדזער אייגענעם כּלֵי־זַיִן ‬&#10;דערלייזונג ברענגען מיר דער וועלט. &#10;אַראָפ דעם יאָך! גענוג געליטן, ‬&#10;גענוג פֿאַרגאָסן בלוט און שווייס! ‬&#10;צעבלאָזט דעם פֿײַער, לאָמיר שמידן ‬&#10;כּל־זמאַן דאָס אײַזן איז נאָך הייס! ‬&#10;&#10;דער ארבעטסמאַן וועט זײַן מֶמשָלָה ‬&#10;פֿערשפרייטן אויף דער גאַנצער ערד, ‬&#10;און פאַראַזיטן די מַפָּלָה ‬&#10;באַקומען וועלן פֿון זײַן שווערד&#10;די גרויסע שטורעם־טעג זיי וועלן ‬&#10;נאָר פֿאַר טיראַנען שרעקלעך זײַן; ‬&#10;זיי קאָנען אָבער ניט פֿאַרשטעלן ‬&#10;פֿון אונדז די העלע זונען־שײַן. ‬&#10;‬&#10;&#10;&#10;der international&#10;&#10;shtayt oyf ir ale, ver vi shklafn &#10;in hinger leybn miz, in noit &#10;der gayst - er kokht, er rift tsi wafn&#10;in shlakht indz firn iz er greyt.&#10;di velt fin gwaldtatn in laydn&#10;tseshtern weln mir in dan:&#10;fin frayheyt, glaykhheyt a Gan-Aydn&#10;bashafn vet der arbetsman.&#10;&#10;dus vet zayn shoyn der letster&#10;in antshaydener shtrayt&#10;mit dem internatsyonal&#10;shtayt oyf, ir arbetsleyt.&#10;&#10;nayn, kayner vet indz nisht bafrayen,&#10;nisht Got alayn in nisht kayn held,&#10;mit indzer eygenem kley-zayin&#10;derleyzung brengen mir der velt.&#10;arup dem yokh! genig gelitn!&#10;genig fargosn blit in shvays!&#10;tsebluzt dus fayer, lomir shmidn&#10;kol-zman dus ayzn iz nokh hays!&#10;&#10;der arbetsman vet zayn memshule&#10;farshpraytn oyf der gantser erd&#10;in parazitn di mapule&#10;bakimen veln fin zayn shverd.&#10;di groyse shturemteg zay veln&#10;nor far tiranen shreklekh zayn&#10;zay konen ober nisht farshteln&#10;far indz di hele zinen-shayn.&#10;&#10;&#10;sung by Karsten Troyke" id="180" name="Google Shape;180;p29" title="l'internationale Yiddish דער אינטערנאַציאָנאַל">
            <a:hlinkClick r:id="rId3"/>
          </p:cNvPr>
          <p:cNvPicPr preferRelativeResize="0"/>
          <p:nvPr/>
        </p:nvPicPr>
        <p:blipFill>
          <a:blip r:embed="rId4">
            <a:alphaModFix/>
          </a:blip>
          <a:stretch>
            <a:fillRect/>
          </a:stretch>
        </p:blipFill>
        <p:spPr>
          <a:xfrm>
            <a:off x="2555538" y="2033225"/>
            <a:ext cx="4032925" cy="302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International Workers Order</a:t>
            </a:r>
            <a:endParaRPr/>
          </a:p>
        </p:txBody>
      </p:sp>
      <p:sp>
        <p:nvSpPr>
          <p:cNvPr id="76" name="Google Shape;76;p1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PSMLS 11/28/22-12/1/22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3"/>
          <p:cNvSpPr txBox="1"/>
          <p:nvPr>
            <p:ph type="title"/>
          </p:nvPr>
        </p:nvSpPr>
        <p:spPr>
          <a:xfrm>
            <a:off x="263700" y="1498200"/>
            <a:ext cx="3288300" cy="2147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We’ll Be Learning</a:t>
            </a:r>
            <a:endParaRPr/>
          </a:p>
        </p:txBody>
      </p:sp>
      <p:sp>
        <p:nvSpPr>
          <p:cNvPr id="82" name="Google Shape;82;p13"/>
          <p:cNvSpPr txBox="1"/>
          <p:nvPr>
            <p:ph idx="1" type="body"/>
          </p:nvPr>
        </p:nvSpPr>
        <p:spPr>
          <a:xfrm>
            <a:off x="5544000" y="1152475"/>
            <a:ext cx="3288300" cy="3416400"/>
          </a:xfrm>
          <a:prstGeom prst="rect">
            <a:avLst/>
          </a:prstGeom>
        </p:spPr>
        <p:txBody>
          <a:bodyPr anchorCtr="0" anchor="ctr" bIns="91425" lIns="91425" spcFirstLastPara="1" rIns="91425" wrap="square" tIns="91425">
            <a:normAutofit lnSpcReduction="10000"/>
          </a:bodyPr>
          <a:lstStyle/>
          <a:p>
            <a:pPr indent="-381000" lvl="0" marL="457200" rtl="0" algn="ctr">
              <a:spcBef>
                <a:spcPts val="0"/>
              </a:spcBef>
              <a:spcAft>
                <a:spcPts val="0"/>
              </a:spcAft>
              <a:buSzPts val="2400"/>
              <a:buChar char="●"/>
            </a:pPr>
            <a:r>
              <a:rPr lang="en"/>
              <a:t>The History of the International Worker’s Order</a:t>
            </a:r>
            <a:endParaRPr/>
          </a:p>
          <a:p>
            <a:pPr indent="-381000" lvl="0" marL="457200" rtl="0" algn="ctr">
              <a:spcBef>
                <a:spcPts val="0"/>
              </a:spcBef>
              <a:spcAft>
                <a:spcPts val="0"/>
              </a:spcAft>
              <a:buSzPts val="2400"/>
              <a:buChar char="●"/>
            </a:pPr>
            <a:r>
              <a:rPr lang="en"/>
              <a:t>Its Relation to the Communist Movement</a:t>
            </a:r>
            <a:endParaRPr/>
          </a:p>
          <a:p>
            <a:pPr indent="-381000" lvl="0" marL="457200" rtl="0" algn="ctr">
              <a:spcBef>
                <a:spcPts val="0"/>
              </a:spcBef>
              <a:spcAft>
                <a:spcPts val="0"/>
              </a:spcAft>
              <a:buSzPts val="2400"/>
              <a:buChar char="●"/>
            </a:pPr>
            <a:r>
              <a:rPr lang="en"/>
              <a:t>Its downfall and the JPFO.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idx="1" type="body"/>
          </p:nvPr>
        </p:nvSpPr>
        <p:spPr>
          <a:xfrm>
            <a:off x="1297950" y="2628000"/>
            <a:ext cx="6548100" cy="1595700"/>
          </a:xfrm>
          <a:prstGeom prst="rect">
            <a:avLst/>
          </a:prstGeom>
        </p:spPr>
        <p:txBody>
          <a:bodyPr anchorCtr="0" anchor="ctr" bIns="91425" lIns="91425" spcFirstLastPara="1" rIns="91425" wrap="square" tIns="91425">
            <a:normAutofit fontScale="70000"/>
          </a:bodyPr>
          <a:lstStyle/>
          <a:p>
            <a:pPr indent="0" lvl="0" marL="0" rtl="0" algn="ctr">
              <a:spcBef>
                <a:spcPts val="0"/>
              </a:spcBef>
              <a:spcAft>
                <a:spcPts val="0"/>
              </a:spcAft>
              <a:buNone/>
            </a:pPr>
            <a:r>
              <a:rPr lang="en"/>
              <a:t>Origins of the International Workers Order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221250" y="1157700"/>
            <a:ext cx="6374400" cy="28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00"/>
              <a:t>Der Arbeter Ring (The Workmen’s Circle)</a:t>
            </a:r>
            <a:endParaRPr sz="2200"/>
          </a:p>
          <a:p>
            <a:pPr indent="0" lvl="0" marL="0" rtl="0" algn="ctr">
              <a:spcBef>
                <a:spcPts val="0"/>
              </a:spcBef>
              <a:spcAft>
                <a:spcPts val="0"/>
              </a:spcAft>
              <a:buSzPts val="990"/>
              <a:buNone/>
            </a:pPr>
            <a:r>
              <a:t/>
            </a:r>
            <a:endParaRPr sz="1840"/>
          </a:p>
          <a:p>
            <a:pPr indent="-345440" lvl="0" marL="457200" rtl="0" algn="l">
              <a:spcBef>
                <a:spcPts val="0"/>
              </a:spcBef>
              <a:spcAft>
                <a:spcPts val="0"/>
              </a:spcAft>
              <a:buSzPts val="1840"/>
              <a:buChar char="●"/>
            </a:pPr>
            <a:r>
              <a:rPr lang="en" sz="1840"/>
              <a:t>Founded in 1900 by Eastern European immigrants, mostly Yiddish.</a:t>
            </a:r>
            <a:endParaRPr sz="1840"/>
          </a:p>
          <a:p>
            <a:pPr indent="-345440" lvl="0" marL="457200" rtl="0" algn="l">
              <a:spcBef>
                <a:spcPts val="0"/>
              </a:spcBef>
              <a:spcAft>
                <a:spcPts val="0"/>
              </a:spcAft>
              <a:buSzPts val="1840"/>
              <a:buChar char="●"/>
            </a:pPr>
            <a:r>
              <a:rPr lang="en" sz="1840"/>
              <a:t>Social democrat, </a:t>
            </a:r>
            <a:r>
              <a:rPr lang="en" sz="1840"/>
              <a:t>Jewish,</a:t>
            </a:r>
            <a:r>
              <a:rPr lang="en" sz="1840"/>
              <a:t> mutual aid organization (this mutual aid is different from contemporary anarchistic mutual aid)</a:t>
            </a:r>
            <a:endParaRPr sz="2040"/>
          </a:p>
          <a:p>
            <a:pPr indent="-345440" lvl="0" marL="457200" rtl="0" algn="l">
              <a:spcBef>
                <a:spcPts val="0"/>
              </a:spcBef>
              <a:spcAft>
                <a:spcPts val="0"/>
              </a:spcAft>
              <a:buSzPts val="1840"/>
              <a:buChar char="●"/>
            </a:pPr>
            <a:r>
              <a:rPr lang="en" sz="1840"/>
              <a:t>Dominated by members of the Socialist Party of America.</a:t>
            </a:r>
            <a:endParaRPr sz="1840"/>
          </a:p>
          <a:p>
            <a:pPr indent="-345440" lvl="0" marL="457200" rtl="0" algn="l">
              <a:spcBef>
                <a:spcPts val="0"/>
              </a:spcBef>
              <a:spcAft>
                <a:spcPts val="0"/>
              </a:spcAft>
              <a:buSzPts val="1840"/>
              <a:buChar char="●"/>
            </a:pPr>
            <a:r>
              <a:rPr lang="en" sz="1840"/>
              <a:t>Was anti-Soviet, decrying Soviet judicial actions against the Socialist Revolutionary Party.</a:t>
            </a:r>
            <a:endParaRPr sz="1840"/>
          </a:p>
          <a:p>
            <a:pPr indent="-345440" lvl="0" marL="457200" rtl="0" algn="l">
              <a:spcBef>
                <a:spcPts val="0"/>
              </a:spcBef>
              <a:spcAft>
                <a:spcPts val="0"/>
              </a:spcAft>
              <a:buSzPts val="1840"/>
              <a:buChar char="●"/>
            </a:pPr>
            <a:r>
              <a:rPr lang="en" sz="1840"/>
              <a:t>Was affiliated with the Yiddish </a:t>
            </a:r>
            <a:r>
              <a:rPr lang="en" sz="1840"/>
              <a:t>newspaper</a:t>
            </a:r>
            <a:r>
              <a:rPr lang="en" sz="1840"/>
              <a:t> “The Forward”</a:t>
            </a:r>
            <a:endParaRPr sz="1840"/>
          </a:p>
        </p:txBody>
      </p:sp>
      <p:sp>
        <p:nvSpPr>
          <p:cNvPr id="93" name="Google Shape;93;p15"/>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Origins of the International Workers Order</a:t>
            </a:r>
            <a:endParaRPr sz="2600">
              <a:solidFill>
                <a:schemeClr val="lt1"/>
              </a:solidFill>
              <a:latin typeface="Georgia"/>
              <a:ea typeface="Georgia"/>
              <a:cs typeface="Georgia"/>
              <a:sym typeface="Georgia"/>
            </a:endParaRPr>
          </a:p>
        </p:txBody>
      </p:sp>
      <p:pic>
        <p:nvPicPr>
          <p:cNvPr id="94" name="Google Shape;94;p15"/>
          <p:cNvPicPr preferRelativeResize="0"/>
          <p:nvPr/>
        </p:nvPicPr>
        <p:blipFill rotWithShape="1">
          <a:blip r:embed="rId3">
            <a:alphaModFix/>
          </a:blip>
          <a:srcRect b="18586" l="0" r="65189" t="19294"/>
          <a:stretch/>
        </p:blipFill>
        <p:spPr>
          <a:xfrm>
            <a:off x="6692525" y="1476500"/>
            <a:ext cx="2323750" cy="3195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160725" y="1085100"/>
            <a:ext cx="8334900" cy="28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900"/>
              <a:t>Split in </a:t>
            </a:r>
            <a:r>
              <a:rPr lang="en" sz="1900"/>
              <a:t>The Workmen’s Circle</a:t>
            </a:r>
            <a:endParaRPr sz="1900"/>
          </a:p>
          <a:p>
            <a:pPr indent="0" lvl="0" marL="0" rtl="0" algn="ctr">
              <a:spcBef>
                <a:spcPts val="0"/>
              </a:spcBef>
              <a:spcAft>
                <a:spcPts val="0"/>
              </a:spcAft>
              <a:buSzPts val="990"/>
              <a:buNone/>
            </a:pPr>
            <a:r>
              <a:t/>
            </a:r>
            <a:endParaRPr sz="1540"/>
          </a:p>
          <a:p>
            <a:pPr indent="-326390" lvl="0" marL="457200" rtl="0" algn="l">
              <a:spcBef>
                <a:spcPts val="0"/>
              </a:spcBef>
              <a:spcAft>
                <a:spcPts val="0"/>
              </a:spcAft>
              <a:buSzPts val="1540"/>
              <a:buChar char="●"/>
            </a:pPr>
            <a:r>
              <a:rPr lang="en" sz="1540"/>
              <a:t>Factional disputes go back to 1922</a:t>
            </a:r>
            <a:endParaRPr sz="1540"/>
          </a:p>
          <a:p>
            <a:pPr indent="-326390" lvl="0" marL="457200" rtl="0" algn="l">
              <a:spcBef>
                <a:spcPts val="0"/>
              </a:spcBef>
              <a:spcAft>
                <a:spcPts val="0"/>
              </a:spcAft>
              <a:buSzPts val="1540"/>
              <a:buChar char="●"/>
            </a:pPr>
            <a:r>
              <a:rPr lang="en" sz="1540"/>
              <a:t>In Feb ‘22, a new Executive Committee was made and Communists were prevented </a:t>
            </a:r>
            <a:r>
              <a:rPr lang="en" sz="1540"/>
              <a:t>from getting on the Credentials Committee.</a:t>
            </a:r>
            <a:endParaRPr sz="1540"/>
          </a:p>
          <a:p>
            <a:pPr indent="-326390" lvl="0" marL="457200" rtl="0" algn="l">
              <a:spcBef>
                <a:spcPts val="0"/>
              </a:spcBef>
              <a:spcAft>
                <a:spcPts val="0"/>
              </a:spcAft>
              <a:buSzPts val="1540"/>
              <a:buChar char="●"/>
            </a:pPr>
            <a:r>
              <a:rPr lang="en" sz="1540"/>
              <a:t>In May of ‘22, the 22nd Conference of the Workers Circle was held.</a:t>
            </a:r>
            <a:endParaRPr sz="1540"/>
          </a:p>
          <a:p>
            <a:pPr indent="-326390" lvl="0" marL="457200" rtl="0" algn="l">
              <a:spcBef>
                <a:spcPts val="0"/>
              </a:spcBef>
              <a:spcAft>
                <a:spcPts val="0"/>
              </a:spcAft>
              <a:buSzPts val="1540"/>
              <a:buChar char="●"/>
            </a:pPr>
            <a:r>
              <a:rPr lang="en" sz="1540"/>
              <a:t>2 Executive </a:t>
            </a:r>
            <a:r>
              <a:rPr lang="en" sz="1540"/>
              <a:t>Decisions angered left-wing members:</a:t>
            </a:r>
            <a:endParaRPr sz="1540"/>
          </a:p>
          <a:p>
            <a:pPr indent="-326390" lvl="1" marL="914400" rtl="0" algn="l">
              <a:spcBef>
                <a:spcPts val="0"/>
              </a:spcBef>
              <a:spcAft>
                <a:spcPts val="0"/>
              </a:spcAft>
              <a:buClr>
                <a:schemeClr val="lt1"/>
              </a:buClr>
              <a:buSzPts val="1540"/>
              <a:buChar char="○"/>
            </a:pPr>
            <a:r>
              <a:rPr lang="en" sz="1540">
                <a:solidFill>
                  <a:schemeClr val="lt1"/>
                </a:solidFill>
              </a:rPr>
              <a:t>One against the Soviet Union</a:t>
            </a:r>
            <a:endParaRPr sz="1540">
              <a:solidFill>
                <a:schemeClr val="lt1"/>
              </a:solidFill>
            </a:endParaRPr>
          </a:p>
          <a:p>
            <a:pPr indent="-326390" lvl="1" marL="914400" rtl="0" algn="l">
              <a:spcBef>
                <a:spcPts val="0"/>
              </a:spcBef>
              <a:spcAft>
                <a:spcPts val="0"/>
              </a:spcAft>
              <a:buClr>
                <a:schemeClr val="lt1"/>
              </a:buClr>
              <a:buSzPts val="1540"/>
              <a:buChar char="○"/>
            </a:pPr>
            <a:r>
              <a:rPr lang="en" sz="1540">
                <a:solidFill>
                  <a:schemeClr val="lt1"/>
                </a:solidFill>
              </a:rPr>
              <a:t>One against Workers Party USA and Yiddish Morgan Freiheit Paper</a:t>
            </a:r>
            <a:endParaRPr sz="1540">
              <a:solidFill>
                <a:schemeClr val="lt1"/>
              </a:solidFill>
            </a:endParaRPr>
          </a:p>
          <a:p>
            <a:pPr indent="-326390" lvl="0" marL="457200" rtl="0" algn="l">
              <a:spcBef>
                <a:spcPts val="0"/>
              </a:spcBef>
              <a:spcAft>
                <a:spcPts val="0"/>
              </a:spcAft>
              <a:buSzPts val="1540"/>
              <a:buChar char="●"/>
            </a:pPr>
            <a:r>
              <a:rPr lang="en" sz="1540"/>
              <a:t>A Protest Convention was held in June of 1922</a:t>
            </a:r>
            <a:endParaRPr sz="1540"/>
          </a:p>
          <a:p>
            <a:pPr indent="-326390" lvl="0" marL="457200" rtl="0" algn="l">
              <a:spcBef>
                <a:spcPts val="0"/>
              </a:spcBef>
              <a:spcAft>
                <a:spcPts val="0"/>
              </a:spcAft>
              <a:buSzPts val="1540"/>
              <a:buChar char="●"/>
            </a:pPr>
            <a:r>
              <a:rPr lang="en" sz="1540"/>
              <a:t>The National Executive Committee struck back and suppressed the Left-Wing faction, shutting down the Boston District Committee</a:t>
            </a:r>
            <a:endParaRPr sz="1540"/>
          </a:p>
          <a:p>
            <a:pPr indent="-326390" lvl="0" marL="457200" rtl="0" algn="l">
              <a:spcBef>
                <a:spcPts val="0"/>
              </a:spcBef>
              <a:spcAft>
                <a:spcPts val="0"/>
              </a:spcAft>
              <a:buSzPts val="1540"/>
              <a:buChar char="●"/>
            </a:pPr>
            <a:r>
              <a:rPr lang="en" sz="1540"/>
              <a:t>On October 11th 1929, a National Conference of Minority Groups of the Workmen's Circle was held and attended by 193 delegates from all around the country.</a:t>
            </a:r>
            <a:endParaRPr sz="1540"/>
          </a:p>
          <a:p>
            <a:pPr indent="-326390" lvl="0" marL="457200" rtl="0" algn="l">
              <a:spcBef>
                <a:spcPts val="0"/>
              </a:spcBef>
              <a:spcAft>
                <a:spcPts val="0"/>
              </a:spcAft>
              <a:buSzPts val="1540"/>
              <a:buChar char="●"/>
            </a:pPr>
            <a:r>
              <a:rPr lang="en" sz="1540"/>
              <a:t>The Left-Wing faction then made the decision to leave the Workmen’s Circle and start their own working class formation</a:t>
            </a:r>
            <a:endParaRPr sz="1540"/>
          </a:p>
        </p:txBody>
      </p:sp>
      <p:sp>
        <p:nvSpPr>
          <p:cNvPr id="100" name="Google Shape;100;p16"/>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Origins of the International Workers Order</a:t>
            </a:r>
            <a:endParaRPr sz="2600">
              <a:solidFill>
                <a:schemeClr val="lt1"/>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160725" y="1085100"/>
            <a:ext cx="8661900" cy="28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900"/>
              <a:t>Establishment of the International Workers Order</a:t>
            </a:r>
            <a:endParaRPr sz="1540"/>
          </a:p>
          <a:p>
            <a:pPr indent="-326390" lvl="0" marL="457200" rtl="0" algn="l">
              <a:spcBef>
                <a:spcPts val="0"/>
              </a:spcBef>
              <a:spcAft>
                <a:spcPts val="0"/>
              </a:spcAft>
              <a:buSzPts val="1540"/>
              <a:buChar char="●"/>
            </a:pPr>
            <a:r>
              <a:rPr lang="en" sz="1540"/>
              <a:t>Formed in 1930</a:t>
            </a:r>
            <a:endParaRPr sz="1540"/>
          </a:p>
          <a:p>
            <a:pPr indent="-326390" lvl="0" marL="457200" rtl="0" algn="l">
              <a:spcBef>
                <a:spcPts val="0"/>
              </a:spcBef>
              <a:spcAft>
                <a:spcPts val="0"/>
              </a:spcAft>
              <a:buSzPts val="1540"/>
              <a:buChar char="●"/>
            </a:pPr>
            <a:r>
              <a:rPr lang="en" sz="1540"/>
              <a:t>Founded by open members of the Communist Party USA, Rubin Saltzman and William Weiner. Salztman became the first General Secretary, Weiner the first President</a:t>
            </a:r>
            <a:endParaRPr sz="1540"/>
          </a:p>
          <a:p>
            <a:pPr indent="-326390" lvl="0" marL="457200" rtl="0" algn="l">
              <a:spcBef>
                <a:spcPts val="0"/>
              </a:spcBef>
              <a:spcAft>
                <a:spcPts val="0"/>
              </a:spcAft>
              <a:buSzPts val="1540"/>
              <a:buChar char="●"/>
            </a:pPr>
            <a:r>
              <a:rPr lang="en" sz="1540"/>
              <a:t>In the 1920’s, the Communist Party USA operated language federations, but they faltered as the decade went on. The IWO took its place, albeit not being part of the party itself.</a:t>
            </a:r>
            <a:endParaRPr sz="1540"/>
          </a:p>
          <a:p>
            <a:pPr indent="-326390" lvl="0" marL="457200" rtl="0" algn="l">
              <a:spcBef>
                <a:spcPts val="0"/>
              </a:spcBef>
              <a:spcAft>
                <a:spcPts val="0"/>
              </a:spcAft>
              <a:buSzPts val="1540"/>
              <a:buChar char="●"/>
            </a:pPr>
            <a:r>
              <a:rPr lang="en" sz="1540"/>
              <a:t>They provided members with low-cost life insurance, published newsletters in different languages and held community events for the different ethnic and cultural groups.</a:t>
            </a:r>
            <a:endParaRPr sz="1540"/>
          </a:p>
          <a:p>
            <a:pPr indent="-326390" lvl="0" marL="457200" rtl="0" algn="l">
              <a:spcBef>
                <a:spcPts val="0"/>
              </a:spcBef>
              <a:spcAft>
                <a:spcPts val="0"/>
              </a:spcAft>
              <a:buSzPts val="1540"/>
              <a:buChar char="●"/>
            </a:pPr>
            <a:r>
              <a:rPr lang="en" sz="1540"/>
              <a:t>The Order grew from ~3000-5000 members at formation to ~155,000 members by its peak in 1941.</a:t>
            </a:r>
            <a:endParaRPr sz="1540"/>
          </a:p>
        </p:txBody>
      </p:sp>
      <p:sp>
        <p:nvSpPr>
          <p:cNvPr id="106" name="Google Shape;106;p17"/>
          <p:cNvSpPr txBox="1"/>
          <p:nvPr/>
        </p:nvSpPr>
        <p:spPr>
          <a:xfrm>
            <a:off x="1162550" y="237325"/>
            <a:ext cx="733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Georgia"/>
                <a:ea typeface="Georgia"/>
                <a:cs typeface="Georgia"/>
                <a:sym typeface="Georgia"/>
              </a:rPr>
              <a:t>Origins of the International Workers Order</a:t>
            </a:r>
            <a:endParaRPr sz="2600">
              <a:solidFill>
                <a:schemeClr val="lt1"/>
              </a:solidFill>
              <a:latin typeface="Georgia"/>
              <a:ea typeface="Georgia"/>
              <a:cs typeface="Georgia"/>
              <a:sym typeface="Georgia"/>
            </a:endParaRPr>
          </a:p>
        </p:txBody>
      </p:sp>
      <p:pic>
        <p:nvPicPr>
          <p:cNvPr id="107" name="Google Shape;107;p17"/>
          <p:cNvPicPr preferRelativeResize="0"/>
          <p:nvPr/>
        </p:nvPicPr>
        <p:blipFill>
          <a:blip r:embed="rId3">
            <a:alphaModFix/>
          </a:blip>
          <a:stretch>
            <a:fillRect/>
          </a:stretch>
        </p:blipFill>
        <p:spPr>
          <a:xfrm>
            <a:off x="2228688" y="3356400"/>
            <a:ext cx="4371975" cy="1714500"/>
          </a:xfrm>
          <a:prstGeom prst="rect">
            <a:avLst/>
          </a:prstGeom>
          <a:noFill/>
          <a:ln>
            <a:noFill/>
          </a:ln>
        </p:spPr>
      </p:pic>
      <p:pic>
        <p:nvPicPr>
          <p:cNvPr id="108" name="Google Shape;108;p17"/>
          <p:cNvPicPr preferRelativeResize="0"/>
          <p:nvPr/>
        </p:nvPicPr>
        <p:blipFill>
          <a:blip r:embed="rId4">
            <a:alphaModFix/>
          </a:blip>
          <a:stretch>
            <a:fillRect/>
          </a:stretch>
        </p:blipFill>
        <p:spPr>
          <a:xfrm>
            <a:off x="6600675" y="3356398"/>
            <a:ext cx="1737565"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Discussion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 type="body"/>
          </p:nvPr>
        </p:nvSpPr>
        <p:spPr>
          <a:xfrm>
            <a:off x="1572600" y="2628000"/>
            <a:ext cx="5998800" cy="1595700"/>
          </a:xfrm>
          <a:prstGeom prst="rect">
            <a:avLst/>
          </a:prstGeom>
        </p:spPr>
        <p:txBody>
          <a:bodyPr anchorCtr="0" anchor="ctr" bIns="91425" lIns="91425" spcFirstLastPara="1" rIns="91425" wrap="square" tIns="91425">
            <a:normAutofit fontScale="77500"/>
          </a:bodyPr>
          <a:lstStyle/>
          <a:p>
            <a:pPr indent="0" lvl="0" marL="0" rtl="0" algn="ctr">
              <a:spcBef>
                <a:spcPts val="0"/>
              </a:spcBef>
              <a:spcAft>
                <a:spcPts val="0"/>
              </a:spcAft>
              <a:buNone/>
            </a:pPr>
            <a:r>
              <a:rPr lang="en"/>
              <a:t>Life of the International Workers Order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SML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