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4a22de6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4a22de6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4a22de6c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b4a22de6c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d0e1ff5b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bd0e1ff5b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d0e1ff5b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d0e1ff5b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bd0e1ff5b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bd0e1ff5b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d0e1ff5b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bd0e1ff5b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d0e1ff5b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d0e1ff5b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d0e1ff5b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d0e1ff5b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bd0e1ff5b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bd0e1ff5b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d0e1ff5b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bd0e1ff5b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b4a22de6c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b4a22de6c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d0e1ff5b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bd0e1ff5b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bd0e1ff5b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bd0e1ff5b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d0e1ff5b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d0e1ff5b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d0e1ff5b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d0e1ff5b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d0e1ff5b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bd0e1ff5b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bd0e1ff5b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bd0e1ff5b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bd0e1ff5bf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bd0e1ff5b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b4a22de6c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b4a22de6c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b4a22de6c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b4a22de6c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bd0e1ff5bf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bd0e1ff5bf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b4a22de6c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b4a22de6c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d0e1ff5bf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bd0e1ff5bf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b4a22de6c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b4a22de6c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d0e1ff5b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d0e1ff5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d0e1ff5b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d0e1ff5b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d0e1ff5b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d0e1ff5b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d0e1ff5b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d0e1ff5b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d0e1ff5b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bd0e1ff5b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B21F1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1OOgjhBAuU0" TargetMode="External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lT40nTFax7U" TargetMode="External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251" y="152400"/>
            <a:ext cx="779501" cy="779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645925" y="1089200"/>
            <a:ext cx="5869500" cy="3872700"/>
          </a:xfrm>
          <a:prstGeom prst="rect">
            <a:avLst/>
          </a:prstGeom>
          <a:solidFill>
            <a:srgbClr val="B21F1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is my favorite version and I couldn't find it on YouTube anymore, so here it is. &#10;&#10;&quot;The Internationale&quot; (French: &quot;L'Internationale&quot;) is a left-wing anthem. It has been a standard of the socialist movement since the late nineteenth century, when the Second International adopted it as its official anthem. The title arises from the &quot;First International&quot;, an alliance of workers which held a congress in 1864. The author of the anthem's lyrics, Eugène Pottier, an anarchist, attended this congress.&#10;The Russian version was initially translated by Arkady Kots in 1902 and printed in London in Zhizn, a Russian émigré magazine. The first Russian version consisted of three stanzas (as opposed to six stanzas in the original French lyrics, and based on stanzas 1, 2 and the refrain. After the Bolshevik Revolution in Russia, the text was slightly reworded to get rid of &quot;now useless&quot; future tenses – particularly the refrain was reworded. stanzas and in the end, the song was expanded into six stanzas.&#10;&#10;I do not own any of the audio or footage used in this video, all content belongs to their respective owners. &#10;&#10;These songs are for educational purposes and do not reflect my beliefs or are meant to further a political agenda.&#10;&#10;Our discord server: https://discord.gg/bGtgEPX" id="56" name="Google Shape;56;p13" title="&quot;The Internationale&quot; - National Anthem of the USSR (1922–1944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5925" y="1089200"/>
            <a:ext cx="5869500" cy="38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3312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Discussion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75" y="897800"/>
            <a:ext cx="1846049" cy="1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3312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The Counter-Revolution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1987-1988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75" y="897800"/>
            <a:ext cx="1846049" cy="1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289700" y="24918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Brief Excerpt from Introduction to Sam Marcy’s “Perestroika”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700" y="303300"/>
            <a:ext cx="4419600" cy="45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600" y="624400"/>
            <a:ext cx="3735975" cy="4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5600" y="1052900"/>
            <a:ext cx="3735975" cy="37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925" y="152400"/>
            <a:ext cx="347026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/>
          <p:nvPr/>
        </p:nvSpPr>
        <p:spPr>
          <a:xfrm>
            <a:off x="6026975" y="4828850"/>
            <a:ext cx="2469000" cy="16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425" y="652463"/>
            <a:ext cx="3609975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9825" y="266700"/>
            <a:ext cx="36385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3312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Discussion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75" y="897800"/>
            <a:ext cx="1846049" cy="1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3312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The Counter-Revolution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1989-1991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75" y="897800"/>
            <a:ext cx="1846049" cy="1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950" y="530700"/>
            <a:ext cx="4045200" cy="408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33" y="23200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Counter Revolution in the USSR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13" y="4116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PSMLS 12/20/22 - 12/22/22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863" y="224300"/>
            <a:ext cx="2444276" cy="244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375" y="242875"/>
            <a:ext cx="3781425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000" y="628650"/>
            <a:ext cx="38481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175" y="700075"/>
            <a:ext cx="37433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175" y="1243013"/>
            <a:ext cx="37623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375" y="252400"/>
            <a:ext cx="377190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375" y="229963"/>
            <a:ext cx="3895725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311700" y="3312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Discussion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75" y="897800"/>
            <a:ext cx="1846049" cy="1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/>
          <p:nvPr/>
        </p:nvSpPr>
        <p:spPr>
          <a:xfrm>
            <a:off x="0" y="0"/>
            <a:ext cx="9144000" cy="1101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9"/>
          <p:cNvSpPr txBox="1"/>
          <p:nvPr>
            <p:ph type="title"/>
          </p:nvPr>
        </p:nvSpPr>
        <p:spPr>
          <a:xfrm>
            <a:off x="1658025" y="264300"/>
            <a:ext cx="72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New Member Introductions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50" y="112500"/>
            <a:ext cx="876299" cy="8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 txBox="1"/>
          <p:nvPr/>
        </p:nvSpPr>
        <p:spPr>
          <a:xfrm>
            <a:off x="472000" y="1464375"/>
            <a:ext cx="8096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2500"/>
              <a:buFont typeface="Georgia"/>
              <a:buChar char="●"/>
            </a:pPr>
            <a:r>
              <a:rPr lang="en" sz="25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What is your name, pronouns and state (or country/territory)?</a:t>
            </a:r>
            <a:endParaRPr sz="25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2500"/>
              <a:buFont typeface="Georgia"/>
              <a:buChar char="●"/>
            </a:pPr>
            <a:r>
              <a:rPr lang="en" sz="25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Where do you work? Is it unionized?</a:t>
            </a:r>
            <a:endParaRPr sz="25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2500"/>
              <a:buFont typeface="Georgia"/>
              <a:buChar char="●"/>
            </a:pPr>
            <a:r>
              <a:rPr lang="en" sz="25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How did you find out about the People’s School?</a:t>
            </a:r>
            <a:endParaRPr sz="25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2500"/>
              <a:buFont typeface="Georgia"/>
              <a:buChar char="●"/>
            </a:pPr>
            <a:r>
              <a:rPr lang="en" sz="25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What do you think about </a:t>
            </a:r>
            <a:r>
              <a:rPr lang="en" sz="25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tonight's</a:t>
            </a:r>
            <a:r>
              <a:rPr lang="en" sz="25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 class?</a:t>
            </a:r>
            <a:endParaRPr sz="25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/>
          <p:nvPr/>
        </p:nvSpPr>
        <p:spPr>
          <a:xfrm>
            <a:off x="0" y="0"/>
            <a:ext cx="9144000" cy="1101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0"/>
          <p:cNvSpPr txBox="1"/>
          <p:nvPr>
            <p:ph type="title"/>
          </p:nvPr>
        </p:nvSpPr>
        <p:spPr>
          <a:xfrm>
            <a:off x="1658025" y="264300"/>
            <a:ext cx="72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PSMLS 2022 Year In Review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50" y="112500"/>
            <a:ext cx="876299" cy="8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 txBox="1"/>
          <p:nvPr>
            <p:ph type="title"/>
          </p:nvPr>
        </p:nvSpPr>
        <p:spPr>
          <a:xfrm>
            <a:off x="406550" y="1227550"/>
            <a:ext cx="72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Highlights of 2022: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496200" y="1912175"/>
            <a:ext cx="52404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Key Classes from Each Month:</a:t>
            </a:r>
            <a:endParaRPr sz="20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Music in the World Communist Movement - January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The present situation in Ukraine - February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International Working Women’s Day - March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Celebrating Lenin's Life &amp; Legacy - April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May Day Celebration &amp; Successes - May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LGBT+ Pride Month - June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The July 26th Movement - July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Hiroshima and Nagasaki - August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Soviet-Afghan War; Truth about Afghan History - September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60th Anniversary of the Cuban Missile Crisis - October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Political Economy - November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Overview of the Railroad Workers Struggle of 2022 - December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5131800" y="1227550"/>
            <a:ext cx="40122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Movies Shown</a:t>
            </a:r>
            <a:r>
              <a:rPr lang="en" sz="20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sz="20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North Star - 1943 film about Nazi invasion of Ukraine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Ukraine on Fire - Documentary about 2014 coup in Ukraine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Come and See - 1985 film about Belorussian partisan fighters in WW2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World at War - Documentary series about WW2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Key Narrations Released:</a:t>
            </a:r>
            <a:endParaRPr sz="20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The Other Germany: The GDR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Trotsky the Traitor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For the Emancipation of Black People from Imperialism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The Communist Vol. 1, No. 1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Why Communism?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Guerilla Warfare</a:t>
            </a:r>
            <a:endParaRPr sz="1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/>
          <p:nvPr/>
        </p:nvSpPr>
        <p:spPr>
          <a:xfrm>
            <a:off x="0" y="0"/>
            <a:ext cx="9144000" cy="1101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1"/>
          <p:cNvSpPr txBox="1"/>
          <p:nvPr>
            <p:ph type="title"/>
          </p:nvPr>
        </p:nvSpPr>
        <p:spPr>
          <a:xfrm>
            <a:off x="1658025" y="264300"/>
            <a:ext cx="724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Peoples School for Marxist Leninist Studies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50" y="112500"/>
            <a:ext cx="876299" cy="8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>
            <p:ph type="title"/>
          </p:nvPr>
        </p:nvSpPr>
        <p:spPr>
          <a:xfrm>
            <a:off x="406550" y="1227550"/>
            <a:ext cx="81378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We wish all our comrades a great New Year for 2023!</a:t>
            </a:r>
            <a:endParaRPr sz="262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2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41"/>
          <p:cNvSpPr txBox="1"/>
          <p:nvPr/>
        </p:nvSpPr>
        <p:spPr>
          <a:xfrm>
            <a:off x="496200" y="1912175"/>
            <a:ext cx="77940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What you can expect in the new year</a:t>
            </a:r>
            <a:r>
              <a:rPr lang="en" sz="26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sz="26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Thursday classes will be 9 pm EST/ 6 pm PST starting in January.</a:t>
            </a:r>
            <a:endParaRPr sz="18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Classes on Ultra-leftism, Stalingrad, Indigenous Struggle and more!</a:t>
            </a:r>
            <a:endParaRPr sz="18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Narrations of Organizing the Unorganized, Industrial Trade Unionism, Afghanistan - Washington’s Secret War etc!</a:t>
            </a:r>
            <a:endParaRPr sz="18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More movie nights, commission presentations, and PSMLS reels.</a:t>
            </a:r>
            <a:endParaRPr sz="18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Opportunities to volunteer at the People’s School!</a:t>
            </a:r>
            <a:endParaRPr sz="18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 sz="18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Continuing collective education for everyone!</a:t>
            </a:r>
            <a:endParaRPr sz="18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53400" y="18306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What we’ll be learning </a:t>
            </a: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today</a:t>
            </a: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The history of what lead to the 1991 </a:t>
            </a: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dissolution</a:t>
            </a: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 of the Soviet Union and how it affected the world communist movement.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Reading from “Socialism Betrayed” by Roger Keeran and Thomas Kenny.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4E5B8"/>
              </a:buClr>
              <a:buSzPts val="1800"/>
              <a:buFont typeface="Georgia"/>
              <a:buChar char="●"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Hearing from comrades who experienced witnessing the counter-revolution, and how it affected them and their work.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77" y="205725"/>
            <a:ext cx="1053650" cy="10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251" y="152400"/>
            <a:ext cx="779501" cy="779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/>
          <p:nvPr/>
        </p:nvSpPr>
        <p:spPr>
          <a:xfrm>
            <a:off x="1645925" y="1089200"/>
            <a:ext cx="5869500" cy="3872700"/>
          </a:xfrm>
          <a:prstGeom prst="rect">
            <a:avLst/>
          </a:prstGeom>
          <a:solidFill>
            <a:srgbClr val="B21F1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t has got to be said, I am quite the anthem junkie. One thing that's always fascinated me is the TV sign-off. Before the advent of twenty-four-hour television, channels would shut off broadcasts at a given time each night and show a &quot;sign-off&quot; to tell viewers to turn off the TV. Most channels all around the world (including this one, TB CCCP) showed the national anthem accompanied by patriotic images or videos; others (Like RTÉ in Ireland) would broadcast a prayer or religious song. &#10;&#10;The practice of &quot;signing-off&quot; has largely grown out of fashion around much of the world because TV channels either show programming through the night or fill the wee hours with advertising. However, a few local stations in the USA have reintroduced the practice as a means to instil patriotism and Radio 4 in the UK also still plays &quot;God Save the Queen&quot; daily. &#10;&#10;Finding the anthem sign off for TV in the USSR was... difficult to say the least. There seem to be a lot of videos on English-speaking youtube of the anthem itself, but none of the wider sign-off process around it. I had heard of a USSR anthem sign-off in various forums but I never found a video of it. In fact, it was only through the help of Yanex (&quot;Russian Google&quot;) and Google Translate that I was able to find this archive footage on a Russian-language site. It shows the CCCP TB (Soviet equivalent of BBC/NHK) end of day sign off from the 1980s.&#10;&#10;To aid English-language viewers, I have added subtitles throughout this video showing a translation of the original Russian anthem. Please turn on &quot;closed captions&quot; and select &quot;English&quot; if you would like to see them (the translation is an original by myself, feel free to use it for any use whatsoever).&#10;&#10;This video is particularly interesting because it features the famous &quot;turn off your TV&quot; notice at the very end. Legend has it that this was included because Soviet TVs had a nasty habit of exploding and starting house fires when they were left on overnight. &#10;&#10;I translated and uploaded this USSR TV startup video for fellow anthem-enthusiasts and it is NOT a political endorsement/message of any kind. Please keep the comments civil. Furthermore, Russian copyright law declares that all Soviet state symbols including this anthem are in the public domain.&#10;&#10;&#10;Credits to Macheath &#10;for making a Californian frame-by-frame remake of this very video: https://youtu.be/XvlqiUoIIJs&#10;&#10;&#10;&#10;- Nick" id="263" name="Google Shape;263;p42" title="USSR TV End of Day Sign-off with Anthem (Translated into English + Subtitled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5925" y="1089200"/>
            <a:ext cx="5869500" cy="38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3312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The Counter-Revolution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1985-1986</a:t>
            </a:r>
            <a:endParaRPr sz="5200"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975" y="897800"/>
            <a:ext cx="1846049" cy="1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825" y="185738"/>
            <a:ext cx="34290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57129" l="0" r="0" t="0"/>
          <a:stretch/>
        </p:blipFill>
        <p:spPr>
          <a:xfrm>
            <a:off x="4820450" y="1095243"/>
            <a:ext cx="4045200" cy="277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3107" l="0" r="0" t="42366"/>
          <a:stretch/>
        </p:blipFill>
        <p:spPr>
          <a:xfrm>
            <a:off x="4825850" y="691725"/>
            <a:ext cx="4105700" cy="35817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7067775" y="4102700"/>
            <a:ext cx="1767000" cy="170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625" y="559625"/>
            <a:ext cx="4102700" cy="38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89700" y="1741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4E5B8"/>
                </a:solidFill>
                <a:latin typeface="Georgia"/>
                <a:ea typeface="Georgia"/>
                <a:cs typeface="Georgia"/>
                <a:sym typeface="Georgia"/>
              </a:rPr>
              <a:t>Socialism Betrayed</a:t>
            </a:r>
            <a:endParaRPr>
              <a:solidFill>
                <a:srgbClr val="E4E5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186550"/>
            <a:ext cx="1011575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4">
            <a:alphaModFix/>
          </a:blip>
          <a:srcRect b="57377" l="0" r="0" t="0"/>
          <a:stretch/>
        </p:blipFill>
        <p:spPr>
          <a:xfrm>
            <a:off x="4850375" y="447775"/>
            <a:ext cx="3981275" cy="256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b="0" l="0" r="0" t="67781"/>
          <a:stretch/>
        </p:blipFill>
        <p:spPr>
          <a:xfrm>
            <a:off x="4850375" y="3013476"/>
            <a:ext cx="3981275" cy="183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