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a67bb4f0b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a67bb4f0b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67bb4f0b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a67bb4f0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a67bb4f0b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a67bb4f0b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a67bb4f0b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a67bb4f0b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e0ceea2274955c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e0ceea2274955c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67bb4f0b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67bb4f0b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67bb4f0b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a67bb4f0b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a67bb4f0b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a67bb4f0b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67bb4f0b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67bb4f0b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e0ceea2274955c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e0ceea2274955c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67bb4f0b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a67bb4f0b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36380370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736380370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04aeeae2e9c61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04aeeae2e9c61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67bb4f0b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a67bb4f0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67bb4f0b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a67bb4f0b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a67bb4f0b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a67bb4f0b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36380370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36380370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67bb4f0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67bb4f0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title"/>
          </p:nvPr>
        </p:nvSpPr>
        <p:spPr>
          <a:xfrm>
            <a:off x="348810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3" type="title"/>
          </p:nvPr>
        </p:nvSpPr>
        <p:spPr>
          <a:xfrm>
            <a:off x="6416850" y="1512000"/>
            <a:ext cx="26043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section summar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63700" y="1498200"/>
            <a:ext cx="3288300" cy="21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40000" y="1152475"/>
            <a:ext cx="259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4584000" y="0"/>
            <a:ext cx="4560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7494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9700" y="1857565"/>
            <a:ext cx="85206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39700" y="5493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52400" y="5544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1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1524000"/>
            <a:ext cx="36363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456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2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0" y="1416000"/>
            <a:ext cx="2124000" cy="36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020000" y="1416000"/>
            <a:ext cx="21240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2280000" y="976600"/>
            <a:ext cx="4584000" cy="416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Insert Image</a:t>
            </a:r>
            <a:endParaRPr sz="3200"/>
          </a:p>
        </p:txBody>
      </p:sp>
      <p:sp>
        <p:nvSpPr>
          <p:cNvPr id="45" name="Google Shape;45;p7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-10950" y="-47600"/>
            <a:ext cx="9165900" cy="10242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0" y="929000"/>
            <a:ext cx="9165900" cy="42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Video]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[Insert Text Here]</a:t>
            </a:r>
            <a:endParaRPr sz="4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0"/>
            <a:ext cx="929000" cy="9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02313" y="169450"/>
            <a:ext cx="1739374" cy="173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21F1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50"/>
              <a:buFont typeface="Georgia"/>
              <a:buNone/>
              <a:defRPr sz="46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Char char="●"/>
              <a:def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●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○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Char char="■"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gMlNy71IrkU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Relationship Id="rId5" Type="http://schemas.openxmlformats.org/officeDocument/2006/relationships/image" Target="../media/image31.jpg"/><Relationship Id="rId6" Type="http://schemas.openxmlformats.org/officeDocument/2006/relationships/image" Target="../media/image24.jpg"/><Relationship Id="rId7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FsAQs9b4st4" TargetMode="External"/><Relationship Id="rId4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דער אינטערנאַציאָנאַל&#10;שטײט אױף, איר אַלע, װער ווי שקלאַפֿן,&#10;אין הונגער לעבן מוז, אין נױט!&#10;דער גײַסט - ער קאָכט, ער רופֿט צו װאָפֿן&#10;אין שלאַכט אונדז פֿירן איז ער גרײט.&#10;די װעלט פֿון גװאַלדטאַטן און לײדן&#10;צעשטערן װעלן מיר און דאַן&#10;פֿון פֿרײַהײט, גלײַכהײט אַ גַן־עֵדֶן&#10;באַשאַפֿן װעט דער אַרבעטסמאַן&#10;דאָס װעט זײַן שױן דער לעצטער&#10;און ענטשידענער שטרײַט!&#10;מיט דעם אינטערנאַציאָנאַל&#10;שטײט אױף, איר אַרבעטסלײַט! ‬&#10;ניין, קיינער וועט אונדז ניט באַפֿרײַען: ‬&#10;ניט גאָט אליין און ניט קיין העלד- ‬&#10;מיט אונדזער אייגענעם כּלֵי־זַיִן ‬&#10;דערלייזונג ברענגען מיר דער וועלט. &#10;אַראָפ דעם יאָך! גענוג געליטן, ‬&#10;גענוג פֿאַרגאָסן בלוט און שווייס! ‬&#10;צעבלאָזט דעם פֿײַער, לאָמיר שמידן ‬&#10;כּל־זמאַן דאָס אײַזן איז נאָך הייס! ‬&#10;&#10;דער ארבעטסמאַן וועט זײַן מֶמשָלָה ‬&#10;פֿערשפרייטן אויף דער גאַנצער ערד, ‬&#10;און פאַראַזיטן די מַפָּלָה ‬&#10;באַקומען וועלן פֿון זײַן שווערד&#10;די גרויסע שטורעם־טעג זיי וועלן ‬&#10;נאָר פֿאַר טיראַנען שרעקלעך זײַן; ‬&#10;זיי קאָנען אָבער ניט פֿאַרשטעלן ‬&#10;פֿון אונדז די העלע זונען־שײַן. ‬&#10;‬&#10;&#10;&#10;der international&#10;&#10;shtayt oyf ir ale, ver vi shklafn &#10;in hinger leybn miz, in noit &#10;der gayst - er kokht, er rift tsi wafn&#10;in shlakht indz firn iz er greyt.&#10;di velt fin gwaldtatn in laydn&#10;tseshtern weln mir in dan:&#10;fin frayheyt, glaykhheyt a Gan-Aydn&#10;bashafn vet der arbetsman.&#10;&#10;dus vet zayn shoyn der letster&#10;in antshaydener shtrayt&#10;mit dem internatsyonal&#10;shtayt oyf, ir arbetsleyt.&#10;&#10;nayn, kayner vet indz nisht bafrayen,&#10;nisht Got alayn in nisht kayn held,&#10;mit indzer eygenem kley-zayin&#10;derleyzung brengen mir der velt.&#10;arup dem yokh! genig gelitn!&#10;genig fargosn blit in shvays!&#10;tsebluzt dus fayer, lomir shmidn&#10;kol-zman dus ayzn iz nokh hays!&#10;&#10;der arbetsman vet zayn memshule&#10;farshpraytn oyf der gantser erd&#10;in parazitn di mapule&#10;bakimen veln fin zayn shverd.&#10;di groyse shturemteg zay veln&#10;nor far tiranen shreklekh zayn&#10;zay konen ober nisht farshteln&#10;far indz di hele zinen-shayn.&#10;&#10;&#10;sung by Karsten Troyke" id="70" name="Google Shape;70;p11" title="l'internationale Yiddish דער אינטערנאַציאָנאַל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625" y="2001950"/>
            <a:ext cx="4188750" cy="31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6775"/>
            <a:ext cx="2302125" cy="47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4125" y="176775"/>
            <a:ext cx="2269875" cy="47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44" name="Google Shape;14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4500"/>
            <a:ext cx="2411050" cy="47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050" y="164500"/>
            <a:ext cx="2160950" cy="47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52" name="Google Shape;15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4500"/>
            <a:ext cx="2362650" cy="47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650" y="164500"/>
            <a:ext cx="2209350" cy="47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65" name="Google Shape;165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3484" r="0" t="0"/>
          <a:stretch/>
        </p:blipFill>
        <p:spPr>
          <a:xfrm>
            <a:off x="4671500" y="0"/>
            <a:ext cx="4320550" cy="13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500" y="1380625"/>
            <a:ext cx="2226850" cy="36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8350" y="1380625"/>
            <a:ext cx="2093700" cy="36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74" name="Google Shape;174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2925"/>
            <a:ext cx="2362650" cy="47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650" y="1430497"/>
            <a:ext cx="2209350" cy="226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82" name="Google Shape;182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6625"/>
            <a:ext cx="2338450" cy="47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125" y="176625"/>
            <a:ext cx="2276463" cy="47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735700" y="481600"/>
            <a:ext cx="3288300" cy="21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Newspapers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200" y="237125"/>
            <a:ext cx="1580150" cy="225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975" y="237125"/>
            <a:ext cx="1580150" cy="22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7975" y="2750250"/>
            <a:ext cx="1580150" cy="208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7200" y="2750250"/>
            <a:ext cx="1457963" cy="20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5437975" y="2394750"/>
            <a:ext cx="227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Carpatho Russian Paper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7018125" y="2469400"/>
            <a:ext cx="247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Daily Forverts - Jewish Publication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5090450" y="4835400"/>
            <a:ext cx="227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Spark - </a:t>
            </a: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Jewish</a:t>
            </a: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Publication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7118475" y="4835400"/>
            <a:ext cx="227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Der Hammer - </a:t>
            </a: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Jewish</a:t>
            </a:r>
            <a:r>
              <a:rPr lang="en" sz="1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Publication</a:t>
            </a:r>
            <a:endParaRPr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1900" y="2808093"/>
            <a:ext cx="2475900" cy="134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1242250" y="4154575"/>
            <a:ext cx="227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El Curiso - Satirical Spanish Publication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s of the legendary camp with Paul Robeson singing &quot;The House I Live In.&quot;" id="209" name="Google Shape;209;p29" title="Camp Wo Chi C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438" y="1976825"/>
            <a:ext cx="3995125" cy="29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Workers Order</a:t>
            </a:r>
            <a:endParaRPr/>
          </a:p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PSMLS 12/6/22-12/8/22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263700" y="1498200"/>
            <a:ext cx="3288300" cy="21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Be Learning</a:t>
            </a:r>
            <a:endParaRPr/>
          </a:p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5544000" y="1152475"/>
            <a:ext cx="3288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2750" lvl="0" marL="457200" rtl="0" algn="ctr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Reading from the newspaper of the JPFO</a:t>
            </a:r>
            <a:endParaRPr sz="2900"/>
          </a:p>
          <a:p>
            <a:pPr indent="-412750" lvl="0" marL="457200" rtl="0" algn="ctr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Discussing how the IWO reached people</a:t>
            </a:r>
            <a:endParaRPr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Jewish</a:t>
            </a:r>
            <a:r>
              <a:rPr lang="en"/>
              <a:t> Fraternalist, JPFO Newspaper</a:t>
            </a:r>
            <a:endParaRPr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6" y="-104875"/>
            <a:ext cx="4572000" cy="16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72191"/>
            <a:ext cx="20764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6775" y="2905700"/>
            <a:ext cx="2066925" cy="18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0125" y="4695823"/>
            <a:ext cx="2000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3700" y="1572200"/>
            <a:ext cx="2348350" cy="38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21813"/>
            <a:ext cx="23626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009475"/>
            <a:ext cx="23626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4650" y="137377"/>
            <a:ext cx="2209350" cy="486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938" y="3570925"/>
            <a:ext cx="2326325" cy="15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925" y="152400"/>
            <a:ext cx="42484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125" y="351250"/>
            <a:ext cx="2390875" cy="4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1250"/>
            <a:ext cx="2181125" cy="4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572600" y="2628000"/>
            <a:ext cx="59988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Jewish Fraternalist, JPFO Newspaper</a:t>
            </a:r>
            <a:endParaRPr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Feb-Mar 1950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25" y="76200"/>
            <a:ext cx="43761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SML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