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5ea5c79b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15ea5c79b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15ea5c79b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15ea5c79b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5ea5c79b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5ea5c79b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5ea5c79b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5ea5c79b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15ea5c79b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15ea5c79b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62bc9425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162bc942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162bc9425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162bc9425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162bc9425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162bc9425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162bc9425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162bc942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62bc9425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162bc9425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162bc9425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162bc9425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62bc9425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62bc9425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162bc9425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162bc9425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62bc9425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162bc9425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162bc9425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162bc9425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162bc9425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162bc9425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15ea5c79b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15ea5c79b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5ea5c79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5ea5c79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15ea5c79b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15ea5c79b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15ea5c79b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15ea5c79b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yi90861ZhTo" TargetMode="External"/><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www.youtube.com/watch?v=12dQ5F0oG0s" TargetMode="External"/><Relationship Id="rId5"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www.youtube.com/watch?v=uKf0ZxQCLu0" TargetMode="External"/><Relationship Id="rId5"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hyperlink" Target="http://www.youtube.com/watch?v=A-GS-bI2Z-w" TargetMode="External"/><Relationship Id="rId5"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hyperlink" Target="http://www.youtube.com/watch?v=9oL-Btah3Jg" TargetMode="External"/><Relationship Id="rId5"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5.jp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7.jpg"/><Relationship Id="rId6" Type="http://schemas.openxmlformats.org/officeDocument/2006/relationships/image" Target="../media/image39.jpg"/><Relationship Id="rId7"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istory always repeats itself, nazism will never have a place in our world.&#10;&#10;#Russia #Ukraine #Putin #StandWithRussia" id="56" name="Google Shape;56;p13" title="The Sacred War (Dedicated to the War in Ukraine)">
            <a:hlinkClick r:id="rId4"/>
          </p:cNvPr>
          <p:cNvPicPr preferRelativeResize="0"/>
          <p:nvPr/>
        </p:nvPicPr>
        <p:blipFill>
          <a:blip r:embed="rId5">
            <a:alphaModFix/>
          </a:blip>
          <a:stretch>
            <a:fillRect/>
          </a:stretch>
        </p:blipFill>
        <p:spPr>
          <a:xfrm>
            <a:off x="1645925" y="1089200"/>
            <a:ext cx="5869500" cy="3507600"/>
          </a:xfrm>
          <a:prstGeom prst="rect">
            <a:avLst/>
          </a:prstGeom>
          <a:noFill/>
          <a:ln>
            <a:noFill/>
          </a:ln>
        </p:spPr>
      </p:pic>
      <p:sp>
        <p:nvSpPr>
          <p:cNvPr id="57" name="Google Shape;57;p13"/>
          <p:cNvSpPr txBox="1"/>
          <p:nvPr/>
        </p:nvSpPr>
        <p:spPr>
          <a:xfrm>
            <a:off x="2712425" y="4596800"/>
            <a:ext cx="373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Sacred War (Dedicated to War in Ukraine)</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46" name="Google Shape;146;p2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153" name="Google Shape;153;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4" name="Google Shape;154;p23"/>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February </a:t>
            </a:r>
            <a:r>
              <a:rPr lang="en" sz="5200">
                <a:solidFill>
                  <a:srgbClr val="E4E5B8"/>
                </a:solidFill>
                <a:latin typeface="Georgia"/>
                <a:ea typeface="Georgia"/>
                <a:cs typeface="Georgia"/>
                <a:sym typeface="Georgia"/>
              </a:rPr>
              <a:t>‘22 - March ‘23</a:t>
            </a:r>
            <a:endParaRPr sz="5200">
              <a:solidFill>
                <a:srgbClr val="E4E5B8"/>
              </a:solidFill>
              <a:latin typeface="Georgia"/>
              <a:ea typeface="Georgia"/>
              <a:cs typeface="Georgia"/>
              <a:sym typeface="Georgia"/>
            </a:endParaRPr>
          </a:p>
        </p:txBody>
      </p:sp>
      <p:pic>
        <p:nvPicPr>
          <p:cNvPr id="160" name="Google Shape;160;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February ‘23-March ‘23</a:t>
            </a:r>
            <a:endParaRPr>
              <a:solidFill>
                <a:srgbClr val="E4E5B8"/>
              </a:solidFill>
              <a:latin typeface="Georgia"/>
              <a:ea typeface="Georgia"/>
              <a:cs typeface="Georgia"/>
              <a:sym typeface="Georgia"/>
            </a:endParaRPr>
          </a:p>
        </p:txBody>
      </p:sp>
      <p:pic>
        <p:nvPicPr>
          <p:cNvPr id="167" name="Google Shape;167;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8" name="Google Shape;168;p25"/>
          <p:cNvSpPr txBox="1"/>
          <p:nvPr>
            <p:ph type="title"/>
          </p:nvPr>
        </p:nvSpPr>
        <p:spPr>
          <a:xfrm>
            <a:off x="439350" y="1101300"/>
            <a:ext cx="8265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February 2023</a:t>
            </a:r>
            <a:endParaRPr sz="2320">
              <a:solidFill>
                <a:srgbClr val="E4E5B8"/>
              </a:solidFill>
              <a:latin typeface="Georgia"/>
              <a:ea typeface="Georgia"/>
              <a:cs typeface="Georgia"/>
              <a:sym typeface="Georgia"/>
            </a:endParaRPr>
          </a:p>
        </p:txBody>
      </p:sp>
      <p:sp>
        <p:nvSpPr>
          <p:cNvPr id="169" name="Google Shape;169;p25"/>
          <p:cNvSpPr txBox="1"/>
          <p:nvPr>
            <p:ph type="title"/>
          </p:nvPr>
        </p:nvSpPr>
        <p:spPr>
          <a:xfrm>
            <a:off x="406550" y="1446100"/>
            <a:ext cx="5584200" cy="572700"/>
          </a:xfrm>
          <a:prstGeom prst="rect">
            <a:avLst/>
          </a:prstGeom>
        </p:spPr>
        <p:txBody>
          <a:bodyPr anchorCtr="0" anchor="t" bIns="91425" lIns="91425" spcFirstLastPara="1" rIns="91425" wrap="square" tIns="91425">
            <a:noAutofit/>
          </a:bodyPr>
          <a:lstStyle/>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As the war approached its 1 year anniversary, it was becoming evident that this conflict is heating up to an international conflict.</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Embargos and price ceilings on Russian petroleum imposed by the G7 went into effect this month.</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On February 9th, Zelenskyy alleged Russia is planning a coup in Moldova.</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On February 10th, 35 nations demanded Russia and Belarus be banned from the 2024 Olympics in Paris, and Ukraine said they would boycott if not.</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On February 20th, Joe Biden visited Kyiv</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On February 21st, Russia pulled out of the New START treaty with the United States</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The Russian Ministry of Defense claimed that Ukraine was preparing to invade Transnistria</a:t>
            </a:r>
            <a:endParaRPr sz="1448">
              <a:solidFill>
                <a:srgbClr val="E4E5B8"/>
              </a:solidFill>
              <a:latin typeface="Georgia"/>
              <a:ea typeface="Georgia"/>
              <a:cs typeface="Georgia"/>
              <a:sym typeface="Georgia"/>
            </a:endParaRPr>
          </a:p>
        </p:txBody>
      </p:sp>
      <p:pic>
        <p:nvPicPr>
          <p:cNvPr id="170" name="Google Shape;170;p25"/>
          <p:cNvPicPr preferRelativeResize="0"/>
          <p:nvPr/>
        </p:nvPicPr>
        <p:blipFill>
          <a:blip r:embed="rId4">
            <a:alphaModFix/>
          </a:blip>
          <a:stretch>
            <a:fillRect/>
          </a:stretch>
        </p:blipFill>
        <p:spPr>
          <a:xfrm>
            <a:off x="6095384" y="1193125"/>
            <a:ext cx="1324526" cy="572700"/>
          </a:xfrm>
          <a:prstGeom prst="rect">
            <a:avLst/>
          </a:prstGeom>
          <a:noFill/>
          <a:ln>
            <a:noFill/>
          </a:ln>
        </p:spPr>
      </p:pic>
      <p:pic>
        <p:nvPicPr>
          <p:cNvPr id="171" name="Google Shape;171;p25"/>
          <p:cNvPicPr preferRelativeResize="0"/>
          <p:nvPr/>
        </p:nvPicPr>
        <p:blipFill>
          <a:blip r:embed="rId5">
            <a:alphaModFix/>
          </a:blip>
          <a:stretch>
            <a:fillRect/>
          </a:stretch>
        </p:blipFill>
        <p:spPr>
          <a:xfrm>
            <a:off x="6032400" y="2002175"/>
            <a:ext cx="2672250" cy="2834600"/>
          </a:xfrm>
          <a:prstGeom prst="rect">
            <a:avLst/>
          </a:prstGeom>
          <a:noFill/>
          <a:ln>
            <a:noFill/>
          </a:ln>
        </p:spPr>
      </p:pic>
      <p:pic>
        <p:nvPicPr>
          <p:cNvPr id="172" name="Google Shape;172;p25"/>
          <p:cNvPicPr preferRelativeResize="0"/>
          <p:nvPr/>
        </p:nvPicPr>
        <p:blipFill rotWithShape="1">
          <a:blip r:embed="rId6">
            <a:alphaModFix/>
          </a:blip>
          <a:srcRect b="0" l="0" r="36524" t="0"/>
          <a:stretch/>
        </p:blipFill>
        <p:spPr>
          <a:xfrm>
            <a:off x="7677575" y="1193125"/>
            <a:ext cx="1027075" cy="809050"/>
          </a:xfrm>
          <a:prstGeom prst="rect">
            <a:avLst/>
          </a:prstGeom>
          <a:noFill/>
          <a:ln>
            <a:noFill/>
          </a:ln>
        </p:spPr>
      </p:pic>
      <p:pic>
        <p:nvPicPr>
          <p:cNvPr id="173" name="Google Shape;173;p25"/>
          <p:cNvPicPr preferRelativeResize="0"/>
          <p:nvPr/>
        </p:nvPicPr>
        <p:blipFill>
          <a:blip r:embed="rId6">
            <a:alphaModFix/>
          </a:blip>
          <a:stretch>
            <a:fillRect/>
          </a:stretch>
        </p:blipFill>
        <p:spPr>
          <a:xfrm>
            <a:off x="7966627" y="2917101"/>
            <a:ext cx="308650" cy="154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February ‘23-March ‘23</a:t>
            </a:r>
            <a:endParaRPr>
              <a:solidFill>
                <a:srgbClr val="E4E5B8"/>
              </a:solidFill>
              <a:latin typeface="Georgia"/>
              <a:ea typeface="Georgia"/>
              <a:cs typeface="Georgia"/>
              <a:sym typeface="Georgia"/>
            </a:endParaRPr>
          </a:p>
        </p:txBody>
      </p:sp>
      <p:pic>
        <p:nvPicPr>
          <p:cNvPr id="180" name="Google Shape;180;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1" name="Google Shape;181;p26"/>
          <p:cNvSpPr txBox="1"/>
          <p:nvPr>
            <p:ph type="title"/>
          </p:nvPr>
        </p:nvSpPr>
        <p:spPr>
          <a:xfrm>
            <a:off x="439350" y="1101300"/>
            <a:ext cx="8265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February 2023</a:t>
            </a:r>
            <a:endParaRPr sz="2320">
              <a:solidFill>
                <a:srgbClr val="E4E5B8"/>
              </a:solidFill>
              <a:latin typeface="Georgia"/>
              <a:ea typeface="Georgia"/>
              <a:cs typeface="Georgia"/>
              <a:sym typeface="Georgia"/>
            </a:endParaRPr>
          </a:p>
        </p:txBody>
      </p:sp>
      <p:sp>
        <p:nvSpPr>
          <p:cNvPr id="182" name="Google Shape;182;p26"/>
          <p:cNvSpPr txBox="1"/>
          <p:nvPr>
            <p:ph type="title"/>
          </p:nvPr>
        </p:nvSpPr>
        <p:spPr>
          <a:xfrm>
            <a:off x="406550" y="1446100"/>
            <a:ext cx="8298000" cy="572700"/>
          </a:xfrm>
          <a:prstGeom prst="rect">
            <a:avLst/>
          </a:prstGeom>
        </p:spPr>
        <p:txBody>
          <a:bodyPr anchorCtr="0" anchor="t" bIns="91425" lIns="91425" spcFirstLastPara="1" rIns="91425" wrap="square" tIns="91425">
            <a:noAutofit/>
          </a:bodyPr>
          <a:lstStyle/>
          <a:p>
            <a:pPr indent="-307848" lvl="0" marL="457200" rtl="0" algn="l">
              <a:spcBef>
                <a:spcPts val="0"/>
              </a:spcBef>
              <a:spcAft>
                <a:spcPts val="0"/>
              </a:spcAft>
              <a:buClr>
                <a:srgbClr val="E4E5B8"/>
              </a:buClr>
              <a:buSzPts val="1248"/>
              <a:buFont typeface="Georgia"/>
              <a:buChar char="●"/>
            </a:pPr>
            <a:r>
              <a:rPr lang="en" sz="1248">
                <a:solidFill>
                  <a:srgbClr val="E4E5B8"/>
                </a:solidFill>
                <a:latin typeface="Georgia"/>
                <a:ea typeface="Georgia"/>
                <a:cs typeface="Georgia"/>
                <a:sym typeface="Georgia"/>
              </a:rPr>
              <a:t>Biden gave a speech in Poland on February 21st, 2023. In it, he hypocritically accuses Russia of being hellbent on violence, starting wars and imposing their will on others, something the United States has done countless times since WW2, many times with Biden’s direct involvement.</a:t>
            </a:r>
            <a:endParaRPr sz="1248">
              <a:solidFill>
                <a:srgbClr val="E4E5B8"/>
              </a:solidFill>
              <a:latin typeface="Georgia"/>
              <a:ea typeface="Georgia"/>
              <a:cs typeface="Georgia"/>
              <a:sym typeface="Georgia"/>
            </a:endParaRPr>
          </a:p>
        </p:txBody>
      </p:sp>
      <p:pic>
        <p:nvPicPr>
          <p:cNvPr descr="&quot;I can report Kyiv stands strong. Kyiv stands proud. Kyiv stands tall. And most important, it stands free,&quot; President Joe Biden declared.&#10;&#10;SUBSCRIBE to ABC News on YouTube: https://bit.ly/2vZb6yP&#10;Latest updates: http://abcnews.go.com/&#10;Watch FULL EPISODES on Hulu: http://abcn.ws/3bzvQQn&#10;&#10;#news #ukraine #warsaw #nato #russia #abcnews" id="183" name="Google Shape;183;p26" title="Full speech: President Biden addresses NATO allies in Poland">
            <a:hlinkClick r:id="rId4"/>
          </p:cNvPr>
          <p:cNvPicPr preferRelativeResize="0"/>
          <p:nvPr/>
        </p:nvPicPr>
        <p:blipFill>
          <a:blip r:embed="rId5">
            <a:alphaModFix/>
          </a:blip>
          <a:stretch>
            <a:fillRect/>
          </a:stretch>
        </p:blipFill>
        <p:spPr>
          <a:xfrm>
            <a:off x="2002563" y="2181625"/>
            <a:ext cx="5138875" cy="2890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February ‘23-March ‘23</a:t>
            </a:r>
            <a:endParaRPr>
              <a:solidFill>
                <a:srgbClr val="E4E5B8"/>
              </a:solidFill>
              <a:latin typeface="Georgia"/>
              <a:ea typeface="Georgia"/>
              <a:cs typeface="Georgia"/>
              <a:sym typeface="Georgia"/>
            </a:endParaRPr>
          </a:p>
        </p:txBody>
      </p:sp>
      <p:pic>
        <p:nvPicPr>
          <p:cNvPr id="190" name="Google Shape;190;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1" name="Google Shape;191;p27"/>
          <p:cNvSpPr txBox="1"/>
          <p:nvPr>
            <p:ph type="title"/>
          </p:nvPr>
        </p:nvSpPr>
        <p:spPr>
          <a:xfrm>
            <a:off x="439350" y="1101300"/>
            <a:ext cx="8265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February 2023</a:t>
            </a:r>
            <a:endParaRPr sz="2320">
              <a:solidFill>
                <a:srgbClr val="E4E5B8"/>
              </a:solidFill>
              <a:latin typeface="Georgia"/>
              <a:ea typeface="Georgia"/>
              <a:cs typeface="Georgia"/>
              <a:sym typeface="Georgia"/>
            </a:endParaRPr>
          </a:p>
        </p:txBody>
      </p:sp>
      <p:sp>
        <p:nvSpPr>
          <p:cNvPr id="192" name="Google Shape;192;p27"/>
          <p:cNvSpPr txBox="1"/>
          <p:nvPr>
            <p:ph type="title"/>
          </p:nvPr>
        </p:nvSpPr>
        <p:spPr>
          <a:xfrm>
            <a:off x="406550" y="1446100"/>
            <a:ext cx="8298000" cy="572700"/>
          </a:xfrm>
          <a:prstGeom prst="rect">
            <a:avLst/>
          </a:prstGeom>
        </p:spPr>
        <p:txBody>
          <a:bodyPr anchorCtr="0" anchor="t" bIns="91425" lIns="91425" spcFirstLastPara="1" rIns="91425" wrap="square" tIns="91425">
            <a:noAutofit/>
          </a:bodyPr>
          <a:lstStyle/>
          <a:p>
            <a:pPr indent="-307848" lvl="0" marL="457200" rtl="0" algn="l">
              <a:spcBef>
                <a:spcPts val="0"/>
              </a:spcBef>
              <a:spcAft>
                <a:spcPts val="0"/>
              </a:spcAft>
              <a:buClr>
                <a:srgbClr val="E4E5B8"/>
              </a:buClr>
              <a:buSzPts val="1248"/>
              <a:buFont typeface="Georgia"/>
              <a:buChar char="●"/>
            </a:pPr>
            <a:r>
              <a:rPr lang="en" sz="1248">
                <a:solidFill>
                  <a:srgbClr val="E4E5B8"/>
                </a:solidFill>
                <a:latin typeface="Georgia"/>
                <a:ea typeface="Georgia"/>
                <a:cs typeface="Georgia"/>
                <a:sym typeface="Georgia"/>
              </a:rPr>
              <a:t>The same day, Putin gave a speech in the Kremlin about the war, in which he reiterates why the invasion happened, why Russia has taken the actions it has and where the war is at today.</a:t>
            </a:r>
            <a:endParaRPr sz="1248">
              <a:solidFill>
                <a:srgbClr val="E4E5B8"/>
              </a:solidFill>
              <a:latin typeface="Georgia"/>
              <a:ea typeface="Georgia"/>
              <a:cs typeface="Georgia"/>
              <a:sym typeface="Georgia"/>
            </a:endParaRPr>
          </a:p>
        </p:txBody>
      </p:sp>
      <p:pic>
        <p:nvPicPr>
          <p:cNvPr descr="Vladimir Putin has blamed the West for starting the war in Ukraine and claimed Russia responded with force &quot;in order to stop it&quot;.&#10;&#10;In a speech describing his aims for the second year of his invasion of Ukraine, the Russian president said Ukraine was in talks with the West about weapons before Russia invaded its neighbour on 24 February last year.&#10;&#10;Read more here: https://trib.al/E0EZ2uA&#10;&#10;#Putin #Russia #Ukraine  &#10;&#10;SUBSCRIBE to our YouTube channel for more videos: http://www.youtube.com/skynews &#10;&#10;Follow us on Twitter: https://twitter.com/skynews &#10;Like us on Facebook: https://www.facebook.com/skynews &#10;Follow us on Instagram: https://www.instagram.com/skynews &#10;Follow us on TikTok: https://www.tiktok.com/@skynews &#10;&#10;For more content go to http://news.sky.com and download our apps: &#10;Apple https://itunes.apple.com/gb/app/sky-news/id316391924?mt=8 &#10;Android https://play.google.com/store/apps/details?id=com.bskyb.skynews.android&amp;hl=en_GB &#10;&#10;Sky News videos are now available in Spanish here/Los video de Sky News están disponibles en español aquí: https://www.youtube.com/channel/UCzG5BnqHO8oNlrPDW9CYJog &#10;&#10;Sky News videos are also available in German here/Hier können Sie außerdem Sky News-Videos auf Deutsch finden: https://www.youtube.com/channel/UCHYg31l2xrF-Bj859nsOfnA &#10;&#10;To enquire about licensing Sky News content, you can find more information here: https://news.sky.com/info/library-sales" id="193" name="Google Shape;193;p27" title="'They started the war' - Putin's annual address to the nation">
            <a:hlinkClick r:id="rId4"/>
          </p:cNvPr>
          <p:cNvPicPr preferRelativeResize="0"/>
          <p:nvPr/>
        </p:nvPicPr>
        <p:blipFill>
          <a:blip r:embed="rId5">
            <a:alphaModFix/>
          </a:blip>
          <a:stretch>
            <a:fillRect/>
          </a:stretch>
        </p:blipFill>
        <p:spPr>
          <a:xfrm>
            <a:off x="1658025" y="1938300"/>
            <a:ext cx="5698134" cy="3205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February ‘23-March ‘23</a:t>
            </a:r>
            <a:endParaRPr>
              <a:solidFill>
                <a:srgbClr val="E4E5B8"/>
              </a:solidFill>
              <a:latin typeface="Georgia"/>
              <a:ea typeface="Georgia"/>
              <a:cs typeface="Georgia"/>
              <a:sym typeface="Georgia"/>
            </a:endParaRPr>
          </a:p>
        </p:txBody>
      </p:sp>
      <p:pic>
        <p:nvPicPr>
          <p:cNvPr id="200" name="Google Shape;200;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1" name="Google Shape;201;p28"/>
          <p:cNvSpPr txBox="1"/>
          <p:nvPr>
            <p:ph type="title"/>
          </p:nvPr>
        </p:nvSpPr>
        <p:spPr>
          <a:xfrm>
            <a:off x="439350" y="1101300"/>
            <a:ext cx="8265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March</a:t>
            </a:r>
            <a:r>
              <a:rPr lang="en" sz="2320">
                <a:solidFill>
                  <a:srgbClr val="E4E5B8"/>
                </a:solidFill>
                <a:latin typeface="Georgia"/>
                <a:ea typeface="Georgia"/>
                <a:cs typeface="Georgia"/>
                <a:sym typeface="Georgia"/>
              </a:rPr>
              <a:t> 2023 - Where things stand</a:t>
            </a:r>
            <a:endParaRPr sz="2320">
              <a:solidFill>
                <a:srgbClr val="E4E5B8"/>
              </a:solidFill>
              <a:latin typeface="Georgia"/>
              <a:ea typeface="Georgia"/>
              <a:cs typeface="Georgia"/>
              <a:sym typeface="Georgia"/>
            </a:endParaRPr>
          </a:p>
        </p:txBody>
      </p:sp>
      <p:sp>
        <p:nvSpPr>
          <p:cNvPr id="202" name="Google Shape;202;p28"/>
          <p:cNvSpPr txBox="1"/>
          <p:nvPr>
            <p:ph type="title"/>
          </p:nvPr>
        </p:nvSpPr>
        <p:spPr>
          <a:xfrm>
            <a:off x="406550" y="1446100"/>
            <a:ext cx="5584200" cy="572700"/>
          </a:xfrm>
          <a:prstGeom prst="rect">
            <a:avLst/>
          </a:prstGeom>
        </p:spPr>
        <p:txBody>
          <a:bodyPr anchorCtr="0" anchor="t" bIns="91425" lIns="91425" spcFirstLastPara="1" rIns="91425" wrap="square" tIns="91425">
            <a:noAutofit/>
          </a:bodyPr>
          <a:lstStyle/>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On March 4th, Ukrainian forces began withdrawing from Bakhmut, beginning the end of the conflict and Russian victory, which will also allow Russia to make more gains in the west and take back territory lost in the counter-offensive.</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Ukraine is reportedly planning to invade transnistria, which would open up a new front in the war and may draw in Moldova.</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Ukrainian air force pilots are being trained in the United States on how to fly F-16 fighter jets.</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China has proposed a peace plan which calls for a ceasefire and negotiations that would respect the sovereignty of nations and end cold war mentality. Ukraine has said it awaits details. Biden and Blinken doubt China’s sincerity about the plan, and China has not taken a definitive stance on the conflict as of yet.</a:t>
            </a:r>
            <a:endParaRPr sz="1448">
              <a:solidFill>
                <a:srgbClr val="E4E5B8"/>
              </a:solidFill>
              <a:latin typeface="Georgia"/>
              <a:ea typeface="Georgia"/>
              <a:cs typeface="Georgia"/>
              <a:sym typeface="Georgia"/>
            </a:endParaRPr>
          </a:p>
        </p:txBody>
      </p:sp>
      <p:pic>
        <p:nvPicPr>
          <p:cNvPr id="203" name="Google Shape;203;p28"/>
          <p:cNvPicPr preferRelativeResize="0"/>
          <p:nvPr/>
        </p:nvPicPr>
        <p:blipFill>
          <a:blip r:embed="rId4">
            <a:alphaModFix/>
          </a:blip>
          <a:stretch>
            <a:fillRect/>
          </a:stretch>
        </p:blipFill>
        <p:spPr>
          <a:xfrm>
            <a:off x="5923100" y="1247800"/>
            <a:ext cx="3068500" cy="3422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07" name="Shape 207"/>
        <p:cNvGrpSpPr/>
        <p:nvPr/>
      </p:nvGrpSpPr>
      <p:grpSpPr>
        <a:xfrm>
          <a:off x="0" y="0"/>
          <a:ext cx="0" cy="0"/>
          <a:chOff x="0" y="0"/>
          <a:chExt cx="0" cy="0"/>
        </a:xfrm>
      </p:grpSpPr>
      <p:sp>
        <p:nvSpPr>
          <p:cNvPr id="208" name="Google Shape;208;p29"/>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09" name="Google Shape;209;p29"/>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10" name="Google Shape;210;p29"/>
          <p:cNvPicPr preferRelativeResize="0"/>
          <p:nvPr/>
        </p:nvPicPr>
        <p:blipFill>
          <a:blip r:embed="rId4">
            <a:alphaModFix/>
          </a:blip>
          <a:stretch>
            <a:fillRect/>
          </a:stretch>
        </p:blipFill>
        <p:spPr>
          <a:xfrm>
            <a:off x="4572000" y="267150"/>
            <a:ext cx="4572000" cy="412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14" name="Shape 214"/>
        <p:cNvGrpSpPr/>
        <p:nvPr/>
      </p:nvGrpSpPr>
      <p:grpSpPr>
        <a:xfrm>
          <a:off x="0" y="0"/>
          <a:ext cx="0" cy="0"/>
          <a:chOff x="0" y="0"/>
          <a:chExt cx="0" cy="0"/>
        </a:xfrm>
      </p:grpSpPr>
      <p:sp>
        <p:nvSpPr>
          <p:cNvPr id="215" name="Google Shape;215;p30"/>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16" name="Google Shape;216;p30"/>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17" name="Google Shape;217;p30"/>
          <p:cNvPicPr preferRelativeResize="0"/>
          <p:nvPr/>
        </p:nvPicPr>
        <p:blipFill>
          <a:blip r:embed="rId4">
            <a:alphaModFix/>
          </a:blip>
          <a:stretch>
            <a:fillRect/>
          </a:stretch>
        </p:blipFill>
        <p:spPr>
          <a:xfrm>
            <a:off x="4571998" y="304800"/>
            <a:ext cx="4572000" cy="1768074"/>
          </a:xfrm>
          <a:prstGeom prst="rect">
            <a:avLst/>
          </a:prstGeom>
          <a:noFill/>
          <a:ln>
            <a:noFill/>
          </a:ln>
        </p:spPr>
      </p:pic>
      <p:pic>
        <p:nvPicPr>
          <p:cNvPr id="218" name="Google Shape;218;p30"/>
          <p:cNvPicPr preferRelativeResize="0"/>
          <p:nvPr/>
        </p:nvPicPr>
        <p:blipFill rotWithShape="1">
          <a:blip r:embed="rId5">
            <a:alphaModFix/>
          </a:blip>
          <a:srcRect b="28078" l="0" r="0" t="0"/>
          <a:stretch/>
        </p:blipFill>
        <p:spPr>
          <a:xfrm>
            <a:off x="4572000" y="2072875"/>
            <a:ext cx="4572000" cy="2231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22" name="Shape 222"/>
        <p:cNvGrpSpPr/>
        <p:nvPr/>
      </p:nvGrpSpPr>
      <p:grpSpPr>
        <a:xfrm>
          <a:off x="0" y="0"/>
          <a:ext cx="0" cy="0"/>
          <a:chOff x="0" y="0"/>
          <a:chExt cx="0" cy="0"/>
        </a:xfrm>
      </p:grpSpPr>
      <p:sp>
        <p:nvSpPr>
          <p:cNvPr id="223" name="Google Shape;223;p31"/>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24" name="Google Shape;224;p31"/>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25" name="Google Shape;225;p31"/>
          <p:cNvPicPr preferRelativeResize="0"/>
          <p:nvPr/>
        </p:nvPicPr>
        <p:blipFill>
          <a:blip r:embed="rId4">
            <a:alphaModFix/>
          </a:blip>
          <a:stretch>
            <a:fillRect/>
          </a:stretch>
        </p:blipFill>
        <p:spPr>
          <a:xfrm>
            <a:off x="4572000" y="330950"/>
            <a:ext cx="4572000" cy="36246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Overview of 1 Year of War in Ukraine Part 2</a:t>
            </a:r>
            <a:endParaRPr>
              <a:solidFill>
                <a:srgbClr val="E4E5B8"/>
              </a:solidFill>
              <a:latin typeface="Georgia"/>
              <a:ea typeface="Georgia"/>
              <a:cs typeface="Georgia"/>
              <a:sym typeface="Georgia"/>
            </a:endParaRPr>
          </a:p>
        </p:txBody>
      </p:sp>
      <p:sp>
        <p:nvSpPr>
          <p:cNvPr id="63" name="Google Shape;63;p14"/>
          <p:cNvSpPr txBox="1"/>
          <p:nvPr>
            <p:ph idx="1" type="subTitle"/>
          </p:nvPr>
        </p:nvSpPr>
        <p:spPr>
          <a:xfrm>
            <a:off x="311700" y="3608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03</a:t>
            </a:r>
            <a:r>
              <a:rPr lang="en">
                <a:solidFill>
                  <a:srgbClr val="E4E5B8"/>
                </a:solidFill>
                <a:latin typeface="Georgia"/>
                <a:ea typeface="Georgia"/>
                <a:cs typeface="Georgia"/>
                <a:sym typeface="Georgia"/>
              </a:rPr>
              <a:t>/07/23 - 03/09/23</a:t>
            </a:r>
            <a:endParaRPr>
              <a:solidFill>
                <a:srgbClr val="E4E5B8"/>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3736734" y="213850"/>
            <a:ext cx="1670524" cy="16705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29" name="Shape 229"/>
        <p:cNvGrpSpPr/>
        <p:nvPr/>
      </p:nvGrpSpPr>
      <p:grpSpPr>
        <a:xfrm>
          <a:off x="0" y="0"/>
          <a:ext cx="0" cy="0"/>
          <a:chOff x="0" y="0"/>
          <a:chExt cx="0" cy="0"/>
        </a:xfrm>
      </p:grpSpPr>
      <p:sp>
        <p:nvSpPr>
          <p:cNvPr id="230" name="Google Shape;230;p32"/>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31" name="Google Shape;231;p32"/>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32" name="Google Shape;232;p32"/>
          <p:cNvPicPr preferRelativeResize="0"/>
          <p:nvPr/>
        </p:nvPicPr>
        <p:blipFill>
          <a:blip r:embed="rId4">
            <a:alphaModFix/>
          </a:blip>
          <a:stretch>
            <a:fillRect/>
          </a:stretch>
        </p:blipFill>
        <p:spPr>
          <a:xfrm>
            <a:off x="4572000" y="340175"/>
            <a:ext cx="4571999" cy="40442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36" name="Shape 236"/>
        <p:cNvGrpSpPr/>
        <p:nvPr/>
      </p:nvGrpSpPr>
      <p:grpSpPr>
        <a:xfrm>
          <a:off x="0" y="0"/>
          <a:ext cx="0" cy="0"/>
          <a:chOff x="0" y="0"/>
          <a:chExt cx="0" cy="0"/>
        </a:xfrm>
      </p:grpSpPr>
      <p:sp>
        <p:nvSpPr>
          <p:cNvPr id="237" name="Google Shape;237;p33"/>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38" name="Google Shape;238;p33"/>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39" name="Google Shape;239;p33"/>
          <p:cNvPicPr preferRelativeResize="0"/>
          <p:nvPr/>
        </p:nvPicPr>
        <p:blipFill>
          <a:blip r:embed="rId4">
            <a:alphaModFix/>
          </a:blip>
          <a:stretch>
            <a:fillRect/>
          </a:stretch>
        </p:blipFill>
        <p:spPr>
          <a:xfrm>
            <a:off x="4571999" y="361219"/>
            <a:ext cx="4572001" cy="1770381"/>
          </a:xfrm>
          <a:prstGeom prst="rect">
            <a:avLst/>
          </a:prstGeom>
          <a:noFill/>
          <a:ln>
            <a:noFill/>
          </a:ln>
        </p:spPr>
      </p:pic>
      <p:pic>
        <p:nvPicPr>
          <p:cNvPr id="240" name="Google Shape;240;p33"/>
          <p:cNvPicPr preferRelativeResize="0"/>
          <p:nvPr/>
        </p:nvPicPr>
        <p:blipFill>
          <a:blip r:embed="rId5">
            <a:alphaModFix/>
          </a:blip>
          <a:stretch>
            <a:fillRect/>
          </a:stretch>
        </p:blipFill>
        <p:spPr>
          <a:xfrm>
            <a:off x="4572000" y="2131600"/>
            <a:ext cx="4572000" cy="22379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44" name="Shape 244"/>
        <p:cNvGrpSpPr/>
        <p:nvPr/>
      </p:nvGrpSpPr>
      <p:grpSpPr>
        <a:xfrm>
          <a:off x="0" y="0"/>
          <a:ext cx="0" cy="0"/>
          <a:chOff x="0" y="0"/>
          <a:chExt cx="0" cy="0"/>
        </a:xfrm>
      </p:grpSpPr>
      <p:sp>
        <p:nvSpPr>
          <p:cNvPr id="245" name="Google Shape;245;p34"/>
          <p:cNvSpPr txBox="1"/>
          <p:nvPr>
            <p:ph type="title"/>
          </p:nvPr>
        </p:nvSpPr>
        <p:spPr>
          <a:xfrm>
            <a:off x="289700" y="24196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Article wrote by Cde Christian CA for Daily Worker USA</a:t>
            </a:r>
            <a:endParaRPr>
              <a:solidFill>
                <a:srgbClr val="E4E5B8"/>
              </a:solidFill>
              <a:latin typeface="Georgia"/>
              <a:ea typeface="Georgia"/>
              <a:cs typeface="Georgia"/>
              <a:sym typeface="Georgia"/>
            </a:endParaRPr>
          </a:p>
        </p:txBody>
      </p:sp>
      <p:pic>
        <p:nvPicPr>
          <p:cNvPr id="246" name="Google Shape;246;p34"/>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47" name="Google Shape;247;p34"/>
          <p:cNvPicPr preferRelativeResize="0"/>
          <p:nvPr/>
        </p:nvPicPr>
        <p:blipFill>
          <a:blip r:embed="rId4">
            <a:alphaModFix/>
          </a:blip>
          <a:stretch>
            <a:fillRect/>
          </a:stretch>
        </p:blipFill>
        <p:spPr>
          <a:xfrm>
            <a:off x="4572000" y="361075"/>
            <a:ext cx="4572000" cy="19602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53" name="Google Shape;253;p3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Maps and Statistics</a:t>
            </a:r>
            <a:endParaRPr sz="5200">
              <a:solidFill>
                <a:srgbClr val="E4E5B8"/>
              </a:solidFill>
              <a:latin typeface="Georgia"/>
              <a:ea typeface="Georgia"/>
              <a:cs typeface="Georgia"/>
              <a:sym typeface="Georgia"/>
            </a:endParaRPr>
          </a:p>
        </p:txBody>
      </p:sp>
      <p:pic>
        <p:nvPicPr>
          <p:cNvPr id="259" name="Google Shape;259;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65" name="Google Shape;265;p3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Made using Google Earth.&#10;Every day of The First Year of the Russian Invasion of Ukraine.&#10;&#10;___&#10;Music:&#10;- https://www.youtube.com/watch?v=i-YUfZa6s1E&amp;ab_channel=Infraction-NoCopyrightMusic&#10;-------&#10;Song: Timur Haisyn - Brutal Fervour (No Copyright Music)&#10;Music provided by Tunetank.&#10;Free Download:  https://bit.ly/2WuTq9d&#10;Video Link:   &#10;&#10; • https://www.youtube.com/watch?v=4k2S-30eGyQ&amp;ab_channel=Tunetank%3AFreeMusicforContentCreators&#10;-------&#10;Speeches:&#10;- https://www.youtube.com/watch?v=Fwzb_JX7u04&amp;ab_channel=VideoPlusT%C3%BCrkiye&#10;- https://www.youtube.com/watch?v=JJk_sR-uzqY&amp;ab_channel=GlobalNews&#10;- https://www.youtube.com/watch?v=5UUG1xftF58&amp;ab_channel=ABCNews&#10;- https://www.youtube.com/watch?v=NPYWPUTIOrM&amp;ab_channel=CBCNews&#10;- https://www.youtube.com/watch?v=rbCCQoh_3_o&amp;ab_channel=TheTelegraph&#10;- https://www.youtube.com/watch?v=GtOSNQRXqU8&amp;ab_channel=GlobalNews&#10;- &#10;Sources:&#10;- https://liveuamap.com/en/2022/28-february-more-from-iaeaorg-zaporizhzhia-nuclear-plant&#10;- https://en.wikipedia.org/wiki/2022_Russian_invasion_of_Ukraine&#10;- https://en.wikipedia.org/wiki/Russo-Ukrainian_War#/media/File:Russo-Ukraine_Conflict_(2014-present).svg&#10;- https://upload.wikimedia.org/wikipedia/commons/4/4f/2022_Russian_invasion_of_Ukraine.svg&#10;- https://www.understandingwar.org/backgrounder/ukraine-conflict-updates&#10;- https://www.voanews.com/a/as-ukraine-loses-troops-how-long-can-it-keep-up-the-fight-/6603860.html&#10;- https://www.aljazeera.com/features/2022/3/9/total-war-how-ukraine-mobilised-a-country-as-russia-overreached-2&#10;- https://www.nationalworld.com/news/world/russia-ukraine-crisis-how-big-is-the-ukraine-army-size-of-armed-forces-compared-to-russia-uk-us-and-nato-3581362&#10;- https://www.grid.news/story/global/2022/08/16/how-many-russian-soldiers-have-been-killed-in-ukraine-what-we-know-how-we-know-it-and-what-it-really-means/&#10;___&#10;(Not endorsed by Google, this video is completely made by me. This video is not sponsored by Google.)&#10;This video is for educational purposes." id="266" name="Google Shape;266;p37" title="Russian Invasion of Ukraine: Every Day of The First Year using Google Earth">
            <a:hlinkClick r:id="rId4"/>
          </p:cNvPr>
          <p:cNvPicPr preferRelativeResize="0"/>
          <p:nvPr/>
        </p:nvPicPr>
        <p:blipFill>
          <a:blip r:embed="rId5">
            <a:alphaModFix/>
          </a:blip>
          <a:stretch>
            <a:fillRect/>
          </a:stretch>
        </p:blipFill>
        <p:spPr>
          <a:xfrm>
            <a:off x="1645925" y="1089200"/>
            <a:ext cx="5869500" cy="3507600"/>
          </a:xfrm>
          <a:prstGeom prst="rect">
            <a:avLst/>
          </a:prstGeom>
          <a:noFill/>
          <a:ln>
            <a:noFill/>
          </a:ln>
        </p:spPr>
      </p:pic>
      <p:sp>
        <p:nvSpPr>
          <p:cNvPr id="267" name="Google Shape;267;p37"/>
          <p:cNvSpPr txBox="1"/>
          <p:nvPr/>
        </p:nvSpPr>
        <p:spPr>
          <a:xfrm>
            <a:off x="2416800" y="4596800"/>
            <a:ext cx="431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Map of War in Ukraine Every Day for First Year</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8"/>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73" name="Google Shape;273;p38"/>
          <p:cNvSpPr txBox="1"/>
          <p:nvPr/>
        </p:nvSpPr>
        <p:spPr>
          <a:xfrm>
            <a:off x="158575" y="246525"/>
            <a:ext cx="6009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E4E5B8"/>
                </a:solidFill>
                <a:latin typeface="Georgia"/>
                <a:ea typeface="Georgia"/>
                <a:cs typeface="Georgia"/>
                <a:sym typeface="Georgia"/>
              </a:rPr>
              <a:t>Statistics: </a:t>
            </a:r>
            <a:r>
              <a:rPr lang="en" sz="2500">
                <a:solidFill>
                  <a:srgbClr val="E4E5B8"/>
                </a:solidFill>
                <a:latin typeface="Georgia"/>
                <a:ea typeface="Georgia"/>
                <a:cs typeface="Georgia"/>
                <a:sym typeface="Georgia"/>
              </a:rPr>
              <a:t>Personnel</a:t>
            </a:r>
            <a:r>
              <a:rPr lang="en" sz="2500">
                <a:solidFill>
                  <a:srgbClr val="E4E5B8"/>
                </a:solidFill>
                <a:latin typeface="Georgia"/>
                <a:ea typeface="Georgia"/>
                <a:cs typeface="Georgia"/>
                <a:sym typeface="Georgia"/>
              </a:rPr>
              <a:t> and</a:t>
            </a:r>
            <a:endParaRPr sz="2500">
              <a:solidFill>
                <a:srgbClr val="E4E5B8"/>
              </a:solidFill>
              <a:latin typeface="Georgia"/>
              <a:ea typeface="Georgia"/>
              <a:cs typeface="Georgia"/>
              <a:sym typeface="Georgia"/>
            </a:endParaRPr>
          </a:p>
          <a:p>
            <a:pPr indent="0" lvl="0" marL="0" rtl="0" algn="l">
              <a:spcBef>
                <a:spcPts val="0"/>
              </a:spcBef>
              <a:spcAft>
                <a:spcPts val="0"/>
              </a:spcAft>
              <a:buNone/>
            </a:pPr>
            <a:r>
              <a:rPr lang="en" sz="2500">
                <a:solidFill>
                  <a:srgbClr val="E4E5B8"/>
                </a:solidFill>
                <a:latin typeface="Georgia"/>
                <a:ea typeface="Georgia"/>
                <a:cs typeface="Georgia"/>
                <a:sym typeface="Georgia"/>
              </a:rPr>
              <a:t>Casualties</a:t>
            </a:r>
            <a:endParaRPr sz="2500">
              <a:solidFill>
                <a:srgbClr val="E4E5B8"/>
              </a:solidFill>
              <a:latin typeface="Georgia"/>
              <a:ea typeface="Georgia"/>
              <a:cs typeface="Georgia"/>
              <a:sym typeface="Georgia"/>
            </a:endParaRPr>
          </a:p>
        </p:txBody>
      </p:sp>
      <p:sp>
        <p:nvSpPr>
          <p:cNvPr id="274" name="Google Shape;274;p38"/>
          <p:cNvSpPr txBox="1"/>
          <p:nvPr/>
        </p:nvSpPr>
        <p:spPr>
          <a:xfrm>
            <a:off x="158575" y="1153875"/>
            <a:ext cx="60093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Stats are from Statista (NATO stats are as of ‘22)</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Total Estimated Personnel:</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- 1.3 million</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- 500,000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- 5.4 million</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Active Soldiers: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- 830,900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- 200,000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- 3.4 million</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Reserve Forces: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- 250,000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- 250,000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- 1.3 million</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Paramilitary Units: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- 250,000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- 50,000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- 738,700</a:t>
            </a:r>
            <a:endParaRPr>
              <a:solidFill>
                <a:srgbClr val="E4E5B8"/>
              </a:solidFill>
              <a:latin typeface="Georgia"/>
              <a:ea typeface="Georgia"/>
              <a:cs typeface="Georgia"/>
              <a:sym typeface="Georgia"/>
            </a:endParaRPr>
          </a:p>
        </p:txBody>
      </p:sp>
      <p:sp>
        <p:nvSpPr>
          <p:cNvPr id="275" name="Google Shape;275;p38"/>
          <p:cNvSpPr txBox="1"/>
          <p:nvPr/>
        </p:nvSpPr>
        <p:spPr>
          <a:xfrm>
            <a:off x="5155375" y="1261575"/>
            <a:ext cx="60093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Casualty Stats from WIkipedia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(Sources on website)</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Russian Military Losses: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Russian Reporting - 5,937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BBC Russia and “Mediazona” - 32k killed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US Estimate - 200,000 killed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Reporting - 153,770 killed</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Ukraine Military Losses: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Russian Reporting - 61,207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US/EC Estimates - 100,000+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Reporting - 13,000+ killed</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Civilian Losses: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UN Reporting - 8,101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DPR/LPR Reporting - 1,252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US Estimate - 40,000 killed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Reporting - 9k - 16,502 killed</a:t>
            </a:r>
            <a:endParaRPr>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9"/>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81" name="Google Shape;281;p39"/>
          <p:cNvSpPr txBox="1"/>
          <p:nvPr/>
        </p:nvSpPr>
        <p:spPr>
          <a:xfrm>
            <a:off x="158575" y="246525"/>
            <a:ext cx="6009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E4E5B8"/>
                </a:solidFill>
                <a:latin typeface="Georgia"/>
                <a:ea typeface="Georgia"/>
                <a:cs typeface="Georgia"/>
                <a:sym typeface="Georgia"/>
              </a:rPr>
              <a:t>Statistics: Equipment and</a:t>
            </a:r>
            <a:endParaRPr sz="2500">
              <a:solidFill>
                <a:srgbClr val="E4E5B8"/>
              </a:solidFill>
              <a:latin typeface="Georgia"/>
              <a:ea typeface="Georgia"/>
              <a:cs typeface="Georgia"/>
              <a:sym typeface="Georgia"/>
            </a:endParaRPr>
          </a:p>
          <a:p>
            <a:pPr indent="0" lvl="0" marL="0" rtl="0" algn="l">
              <a:spcBef>
                <a:spcPts val="0"/>
              </a:spcBef>
              <a:spcAft>
                <a:spcPts val="0"/>
              </a:spcAft>
              <a:buNone/>
            </a:pPr>
            <a:r>
              <a:rPr lang="en" sz="2500">
                <a:solidFill>
                  <a:srgbClr val="E4E5B8"/>
                </a:solidFill>
                <a:latin typeface="Georgia"/>
                <a:ea typeface="Georgia"/>
                <a:cs typeface="Georgia"/>
                <a:sym typeface="Georgia"/>
              </a:rPr>
              <a:t>Foreign Aid</a:t>
            </a:r>
            <a:endParaRPr sz="2500">
              <a:solidFill>
                <a:srgbClr val="E4E5B8"/>
              </a:solidFill>
              <a:latin typeface="Georgia"/>
              <a:ea typeface="Georgia"/>
              <a:cs typeface="Georgia"/>
              <a:sym typeface="Georgia"/>
            </a:endParaRPr>
          </a:p>
        </p:txBody>
      </p:sp>
      <p:sp>
        <p:nvSpPr>
          <p:cNvPr id="282" name="Google Shape;282;p39"/>
          <p:cNvSpPr txBox="1"/>
          <p:nvPr/>
        </p:nvSpPr>
        <p:spPr>
          <a:xfrm>
            <a:off x="158575" y="1153875"/>
            <a:ext cx="60093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Stats are from Statista (NATO stats are as of ‘22)</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Total Aircraft:</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- 4,182</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- 312</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- 20,723</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Total Helicopters: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- 1,531</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- 113</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- 8,485</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Total Armored Vehicles: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- 151,641</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- 37,000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- 115,855</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Total Military Ships (Naval Power)</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- 598</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- 38</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- 2,049</a:t>
            </a:r>
            <a:endParaRPr>
              <a:solidFill>
                <a:srgbClr val="E4E5B8"/>
              </a:solidFill>
              <a:latin typeface="Georgia"/>
              <a:ea typeface="Georgia"/>
              <a:cs typeface="Georgia"/>
              <a:sym typeface="Georgia"/>
            </a:endParaRPr>
          </a:p>
        </p:txBody>
      </p:sp>
      <p:sp>
        <p:nvSpPr>
          <p:cNvPr id="283" name="Google Shape;283;p39"/>
          <p:cNvSpPr txBox="1"/>
          <p:nvPr/>
        </p:nvSpPr>
        <p:spPr>
          <a:xfrm>
            <a:off x="5155375" y="246525"/>
            <a:ext cx="39339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Estimated value of weapon deliveries to Ukraine from January to November 2022, by country - from Statista (Top 10)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United States - $18,182,200,000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Germany - $4,127,890,000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United Kingdom - $3,509,480,000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Poland - $2,183,500,000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Canada - $1,207,000,000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Netherlands - $837,050,000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Sweden - $484,570,000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Italy - $470,840,000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Latvia - $299,640,000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Turkey - $275,000,000</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Alleged military aid to Russia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China - Navigation systems and fighter jet parts (Forbes)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Iran - Aircraft, drones, ballistic missiles and oil (Washington institute)</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DPRK - Artillery shells and rockets (US Intelligence, no presented evidence)</a:t>
            </a:r>
            <a:endParaRPr>
              <a:solidFill>
                <a:srgbClr val="E4E5B8"/>
              </a:solidFill>
              <a:latin typeface="Georgia"/>
              <a:ea typeface="Georgia"/>
              <a:cs typeface="Georgia"/>
              <a:sym typeface="Georgia"/>
            </a:endParaRPr>
          </a:p>
        </p:txBody>
      </p:sp>
      <p:sp>
        <p:nvSpPr>
          <p:cNvPr id="284" name="Google Shape;284;p39"/>
          <p:cNvSpPr txBox="1"/>
          <p:nvPr/>
        </p:nvSpPr>
        <p:spPr>
          <a:xfrm>
            <a:off x="2130425" y="1734000"/>
            <a:ext cx="244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Nuclear Weapons: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Russia - 5,977</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Ukraine - 0</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NATO - 6,065</a:t>
            </a:r>
            <a:endParaRPr>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90" name="Google Shape;290;p4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97" name="Google Shape;297;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8" name="Google Shape;298;p41"/>
          <p:cNvSpPr txBox="1"/>
          <p:nvPr/>
        </p:nvSpPr>
        <p:spPr>
          <a:xfrm>
            <a:off x="523800" y="1150750"/>
            <a:ext cx="80964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March 2nd if possible.</a:t>
            </a:r>
            <a:endParaRPr sz="2500">
              <a:solidFill>
                <a:srgbClr val="E4E5B8"/>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Continuing the timeline of events in the war from Sept 2022 to now</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Looking at various statistics on casualties, equipment, subsidies, etc.</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Observing maps of Russian vs Ukrainian controlled zones.</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Discussing </a:t>
            </a:r>
            <a:r>
              <a:rPr lang="en">
                <a:solidFill>
                  <a:srgbClr val="E4E5B8"/>
                </a:solidFill>
                <a:latin typeface="Georgia"/>
                <a:ea typeface="Georgia"/>
                <a:cs typeface="Georgia"/>
                <a:sym typeface="Georgia"/>
              </a:rPr>
              <a:t>prospects</a:t>
            </a:r>
            <a:r>
              <a:rPr lang="en">
                <a:solidFill>
                  <a:srgbClr val="E4E5B8"/>
                </a:solidFill>
                <a:latin typeface="Georgia"/>
                <a:ea typeface="Georgia"/>
                <a:cs typeface="Georgia"/>
                <a:sym typeface="Georgia"/>
              </a:rPr>
              <a:t> for the war as it goes into its 2nd year.</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05" name="Google Shape;305;p42"/>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306" name="Google Shape;306;p42"/>
          <p:cNvPicPr preferRelativeResize="0"/>
          <p:nvPr/>
        </p:nvPicPr>
        <p:blipFill>
          <a:blip r:embed="rId4">
            <a:alphaModFix/>
          </a:blip>
          <a:stretch>
            <a:fillRect/>
          </a:stretch>
        </p:blipFill>
        <p:spPr>
          <a:xfrm>
            <a:off x="6748675" y="1714325"/>
            <a:ext cx="1873425" cy="2823512"/>
          </a:xfrm>
          <a:prstGeom prst="rect">
            <a:avLst/>
          </a:prstGeom>
          <a:noFill/>
          <a:ln>
            <a:noFill/>
          </a:ln>
        </p:spPr>
      </p:pic>
      <p:pic>
        <p:nvPicPr>
          <p:cNvPr id="307" name="Google Shape;307;p42"/>
          <p:cNvPicPr preferRelativeResize="0"/>
          <p:nvPr/>
        </p:nvPicPr>
        <p:blipFill>
          <a:blip r:embed="rId5">
            <a:alphaModFix/>
          </a:blip>
          <a:stretch>
            <a:fillRect/>
          </a:stretch>
        </p:blipFill>
        <p:spPr>
          <a:xfrm>
            <a:off x="406550" y="1413450"/>
            <a:ext cx="2329001" cy="3494349"/>
          </a:xfrm>
          <a:prstGeom prst="rect">
            <a:avLst/>
          </a:prstGeom>
          <a:noFill/>
          <a:ln>
            <a:noFill/>
          </a:ln>
        </p:spPr>
      </p:pic>
      <p:pic>
        <p:nvPicPr>
          <p:cNvPr id="308" name="Google Shape;308;p42"/>
          <p:cNvPicPr preferRelativeResize="0"/>
          <p:nvPr/>
        </p:nvPicPr>
        <p:blipFill>
          <a:blip r:embed="rId6">
            <a:alphaModFix/>
          </a:blip>
          <a:stretch>
            <a:fillRect/>
          </a:stretch>
        </p:blipFill>
        <p:spPr>
          <a:xfrm>
            <a:off x="4745325" y="1721000"/>
            <a:ext cx="1873425" cy="2810138"/>
          </a:xfrm>
          <a:prstGeom prst="rect">
            <a:avLst/>
          </a:prstGeom>
          <a:noFill/>
          <a:ln>
            <a:noFill/>
          </a:ln>
        </p:spPr>
      </p:pic>
      <p:sp>
        <p:nvSpPr>
          <p:cNvPr id="309" name="Google Shape;309;p42"/>
          <p:cNvSpPr txBox="1"/>
          <p:nvPr/>
        </p:nvSpPr>
        <p:spPr>
          <a:xfrm>
            <a:off x="2874338" y="1721000"/>
            <a:ext cx="17322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&lt; Related to Class!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Russel “Texas” Bentley is an American anti-fascist fighter that volunteered to help fight the UkroNazis in the Donbass. This is his account of that struggle. You can’t get this anywhere else!</a:t>
            </a:r>
            <a:endParaRPr>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16" name="Google Shape;316;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7" name="Google Shape;317;p43"/>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23" name="Google Shape;323;p4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44" title="Donbass is behind us Patriotic song of the Donetsk People's Republic">
            <a:hlinkClick r:id="rId4"/>
          </p:cNvPr>
          <p:cNvPicPr preferRelativeResize="0"/>
          <p:nvPr/>
        </p:nvPicPr>
        <p:blipFill>
          <a:blip r:embed="rId5">
            <a:alphaModFix/>
          </a:blip>
          <a:stretch>
            <a:fillRect/>
          </a:stretch>
        </p:blipFill>
        <p:spPr>
          <a:xfrm>
            <a:off x="1645925" y="1089200"/>
            <a:ext cx="5869500" cy="3434575"/>
          </a:xfrm>
          <a:prstGeom prst="rect">
            <a:avLst/>
          </a:prstGeom>
          <a:noFill/>
          <a:ln>
            <a:noFill/>
          </a:ln>
        </p:spPr>
      </p:pic>
      <p:sp>
        <p:nvSpPr>
          <p:cNvPr id="325" name="Google Shape;325;p44"/>
          <p:cNvSpPr txBox="1"/>
          <p:nvPr/>
        </p:nvSpPr>
        <p:spPr>
          <a:xfrm>
            <a:off x="3579125" y="4561700"/>
            <a:ext cx="20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Donbass is Behind Us</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October ‘22 - January ‘23</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October ‘22-January ‘23</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ph type="title"/>
          </p:nvPr>
        </p:nvSpPr>
        <p:spPr>
          <a:xfrm>
            <a:off x="406550" y="1155100"/>
            <a:ext cx="8265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Phase 3: September 12th-November 9th</a:t>
            </a:r>
            <a:endParaRPr sz="2320">
              <a:solidFill>
                <a:srgbClr val="E4E5B8"/>
              </a:solidFill>
              <a:latin typeface="Georgia"/>
              <a:ea typeface="Georgia"/>
              <a:cs typeface="Georgia"/>
              <a:sym typeface="Georgia"/>
            </a:endParaRPr>
          </a:p>
        </p:txBody>
      </p:sp>
      <p:sp>
        <p:nvSpPr>
          <p:cNvPr id="86" name="Google Shape;86;p17"/>
          <p:cNvSpPr txBox="1"/>
          <p:nvPr>
            <p:ph type="title"/>
          </p:nvPr>
        </p:nvSpPr>
        <p:spPr>
          <a:xfrm>
            <a:off x="406550" y="1727800"/>
            <a:ext cx="5071500" cy="572700"/>
          </a:xfrm>
          <a:prstGeom prst="rect">
            <a:avLst/>
          </a:prstGeom>
        </p:spPr>
        <p:txBody>
          <a:bodyPr anchorCtr="0" anchor="t" bIns="91425" lIns="91425" spcFirstLastPara="1" rIns="91425" wrap="square" tIns="91425">
            <a:normAutofit fontScale="90000"/>
          </a:bodyPr>
          <a:lstStyle/>
          <a:p>
            <a:pPr indent="-326898" lvl="0" marL="457200" rtl="0" algn="l">
              <a:spcBef>
                <a:spcPts val="0"/>
              </a:spcBef>
              <a:spcAft>
                <a:spcPts val="0"/>
              </a:spcAft>
              <a:buClr>
                <a:srgbClr val="E4E5B8"/>
              </a:buClr>
              <a:buSzPct val="100000"/>
              <a:buFont typeface="Georgia"/>
              <a:buChar char="●"/>
            </a:pPr>
            <a:r>
              <a:rPr lang="en" sz="1720">
                <a:solidFill>
                  <a:srgbClr val="E4E5B8"/>
                </a:solidFill>
                <a:latin typeface="Georgia"/>
                <a:ea typeface="Georgia"/>
                <a:cs typeface="Georgia"/>
                <a:sym typeface="Georgia"/>
              </a:rPr>
              <a:t>In September and October of 2022, Russia was seemingly at a bad position in the war, due to:</a:t>
            </a:r>
            <a:endParaRPr sz="1720">
              <a:solidFill>
                <a:srgbClr val="E4E5B8"/>
              </a:solidFill>
              <a:latin typeface="Georgia"/>
              <a:ea typeface="Georgia"/>
              <a:cs typeface="Georgia"/>
              <a:sym typeface="Georgia"/>
            </a:endParaRPr>
          </a:p>
          <a:p>
            <a:pPr indent="-326897" lvl="1" marL="1371600" rtl="0" algn="l">
              <a:spcBef>
                <a:spcPts val="0"/>
              </a:spcBef>
              <a:spcAft>
                <a:spcPts val="0"/>
              </a:spcAft>
              <a:buClr>
                <a:srgbClr val="E4E5B8"/>
              </a:buClr>
              <a:buSzPct val="100000"/>
              <a:buFont typeface="Georgia"/>
              <a:buChar char="○"/>
            </a:pPr>
            <a:r>
              <a:rPr lang="en" sz="1720">
                <a:solidFill>
                  <a:srgbClr val="E4E5B8"/>
                </a:solidFill>
                <a:latin typeface="Georgia"/>
                <a:ea typeface="Georgia"/>
                <a:cs typeface="Georgia"/>
                <a:sym typeface="Georgia"/>
              </a:rPr>
              <a:t>American blame on Russia for the Nordstream sabotage, albeit foolish.</a:t>
            </a:r>
            <a:endParaRPr sz="1720">
              <a:solidFill>
                <a:srgbClr val="E4E5B8"/>
              </a:solidFill>
              <a:latin typeface="Georgia"/>
              <a:ea typeface="Georgia"/>
              <a:cs typeface="Georgia"/>
              <a:sym typeface="Georgia"/>
            </a:endParaRPr>
          </a:p>
          <a:p>
            <a:pPr indent="-326897" lvl="1" marL="1371600" rtl="0" algn="l">
              <a:spcBef>
                <a:spcPts val="0"/>
              </a:spcBef>
              <a:spcAft>
                <a:spcPts val="0"/>
              </a:spcAft>
              <a:buClr>
                <a:srgbClr val="E4E5B8"/>
              </a:buClr>
              <a:buSzPct val="100000"/>
              <a:buFont typeface="Georgia"/>
              <a:buChar char="○"/>
            </a:pPr>
            <a:r>
              <a:rPr lang="en" sz="1720">
                <a:solidFill>
                  <a:srgbClr val="E4E5B8"/>
                </a:solidFill>
                <a:latin typeface="Georgia"/>
                <a:ea typeface="Georgia"/>
                <a:cs typeface="Georgia"/>
                <a:sym typeface="Georgia"/>
              </a:rPr>
              <a:t>Fascist Ukraine’s successful counter-offensive in Kharkiv</a:t>
            </a:r>
            <a:endParaRPr sz="1720">
              <a:solidFill>
                <a:srgbClr val="E4E5B8"/>
              </a:solidFill>
              <a:latin typeface="Georgia"/>
              <a:ea typeface="Georgia"/>
              <a:cs typeface="Georgia"/>
              <a:sym typeface="Georgia"/>
            </a:endParaRPr>
          </a:p>
          <a:p>
            <a:pPr indent="-326897" lvl="1" marL="1371600" rtl="0" algn="l">
              <a:spcBef>
                <a:spcPts val="0"/>
              </a:spcBef>
              <a:spcAft>
                <a:spcPts val="0"/>
              </a:spcAft>
              <a:buClr>
                <a:srgbClr val="E4E5B8"/>
              </a:buClr>
              <a:buSzPct val="100000"/>
              <a:buFont typeface="Georgia"/>
              <a:buChar char="○"/>
            </a:pPr>
            <a:r>
              <a:rPr lang="en" sz="1720">
                <a:solidFill>
                  <a:srgbClr val="E4E5B8"/>
                </a:solidFill>
                <a:latin typeface="Georgia"/>
                <a:ea typeface="Georgia"/>
                <a:cs typeface="Georgia"/>
                <a:sym typeface="Georgia"/>
              </a:rPr>
              <a:t>Having been demonized and ostracized in the international community and </a:t>
            </a:r>
            <a:r>
              <a:rPr lang="en" sz="1720">
                <a:solidFill>
                  <a:srgbClr val="E4E5B8"/>
                </a:solidFill>
                <a:latin typeface="Georgia"/>
                <a:ea typeface="Georgia"/>
                <a:cs typeface="Georgia"/>
                <a:sym typeface="Georgia"/>
              </a:rPr>
              <a:t>receiving</a:t>
            </a:r>
            <a:r>
              <a:rPr lang="en" sz="1720">
                <a:solidFill>
                  <a:srgbClr val="E4E5B8"/>
                </a:solidFill>
                <a:latin typeface="Georgia"/>
                <a:ea typeface="Georgia"/>
                <a:cs typeface="Georgia"/>
                <a:sym typeface="Georgia"/>
              </a:rPr>
              <a:t> little help from other countries.</a:t>
            </a:r>
            <a:endParaRPr sz="1720">
              <a:solidFill>
                <a:srgbClr val="E4E5B8"/>
              </a:solidFill>
              <a:latin typeface="Georgia"/>
              <a:ea typeface="Georgia"/>
              <a:cs typeface="Georgia"/>
              <a:sym typeface="Georgia"/>
            </a:endParaRPr>
          </a:p>
          <a:p>
            <a:pPr indent="-326897" lvl="1" marL="1371600" rtl="0" algn="l">
              <a:spcBef>
                <a:spcPts val="0"/>
              </a:spcBef>
              <a:spcAft>
                <a:spcPts val="0"/>
              </a:spcAft>
              <a:buClr>
                <a:srgbClr val="E4E5B8"/>
              </a:buClr>
              <a:buSzPct val="100000"/>
              <a:buFont typeface="Georgia"/>
              <a:buChar char="○"/>
            </a:pPr>
            <a:r>
              <a:rPr lang="en" sz="1720">
                <a:solidFill>
                  <a:srgbClr val="E4E5B8"/>
                </a:solidFill>
                <a:latin typeface="Georgia"/>
                <a:ea typeface="Georgia"/>
                <a:cs typeface="Georgia"/>
                <a:sym typeface="Georgia"/>
              </a:rPr>
              <a:t>Ukrainian bombing of a Crimean bridge used by Russian forces on Oct 8th</a:t>
            </a:r>
            <a:endParaRPr sz="1720">
              <a:solidFill>
                <a:srgbClr val="E4E5B8"/>
              </a:solidFill>
              <a:latin typeface="Georgia"/>
              <a:ea typeface="Georgia"/>
              <a:cs typeface="Georgia"/>
              <a:sym typeface="Georgia"/>
            </a:endParaRPr>
          </a:p>
        </p:txBody>
      </p:sp>
      <p:pic>
        <p:nvPicPr>
          <p:cNvPr id="87" name="Google Shape;87;p17"/>
          <p:cNvPicPr preferRelativeResize="0"/>
          <p:nvPr/>
        </p:nvPicPr>
        <p:blipFill rotWithShape="1">
          <a:blip r:embed="rId4">
            <a:alphaModFix/>
          </a:blip>
          <a:srcRect b="7659" l="0" r="26793" t="19808"/>
          <a:stretch/>
        </p:blipFill>
        <p:spPr>
          <a:xfrm>
            <a:off x="5937575" y="3093925"/>
            <a:ext cx="2510725" cy="1659376"/>
          </a:xfrm>
          <a:prstGeom prst="rect">
            <a:avLst/>
          </a:prstGeom>
          <a:noFill/>
          <a:ln>
            <a:noFill/>
          </a:ln>
        </p:spPr>
      </p:pic>
      <p:pic>
        <p:nvPicPr>
          <p:cNvPr id="88" name="Google Shape;88;p17"/>
          <p:cNvPicPr preferRelativeResize="0"/>
          <p:nvPr/>
        </p:nvPicPr>
        <p:blipFill>
          <a:blip r:embed="rId5">
            <a:alphaModFix/>
          </a:blip>
          <a:stretch>
            <a:fillRect/>
          </a:stretch>
        </p:blipFill>
        <p:spPr>
          <a:xfrm>
            <a:off x="5937575" y="1101300"/>
            <a:ext cx="2510726" cy="1992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October ‘22-January ‘23</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6" name="Google Shape;96;p18"/>
          <p:cNvSpPr txBox="1"/>
          <p:nvPr>
            <p:ph type="title"/>
          </p:nvPr>
        </p:nvSpPr>
        <p:spPr>
          <a:xfrm>
            <a:off x="406550" y="1155100"/>
            <a:ext cx="8265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&amp; November 2022</a:t>
            </a:r>
            <a:endParaRPr>
              <a:solidFill>
                <a:srgbClr val="E4E5B8"/>
              </a:solidFill>
              <a:latin typeface="Georgia"/>
              <a:ea typeface="Georgia"/>
              <a:cs typeface="Georgia"/>
              <a:sym typeface="Georgia"/>
            </a:endParaRPr>
          </a:p>
        </p:txBody>
      </p:sp>
      <p:sp>
        <p:nvSpPr>
          <p:cNvPr id="97" name="Google Shape;97;p18"/>
          <p:cNvSpPr txBox="1"/>
          <p:nvPr>
            <p:ph type="title"/>
          </p:nvPr>
        </p:nvSpPr>
        <p:spPr>
          <a:xfrm>
            <a:off x="406550" y="1477425"/>
            <a:ext cx="5229300" cy="572700"/>
          </a:xfrm>
          <a:prstGeom prst="rect">
            <a:avLst/>
          </a:prstGeom>
        </p:spPr>
        <p:txBody>
          <a:bodyPr anchorCtr="0" anchor="t" bIns="91425" lIns="91425" spcFirstLastPara="1" rIns="91425" wrap="square" tIns="91425">
            <a:noAutofit/>
          </a:bodyPr>
          <a:lstStyle/>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October 10th: Russia retaliates against Ukraine for the attack on the Crimean bridge by unleashing a missile barrage across all of Ukraine, including Kyiv. Attacks would continue through October and November.</a:t>
            </a:r>
            <a:endParaRPr sz="1448">
              <a:solidFill>
                <a:srgbClr val="E4E5B8"/>
              </a:solidFill>
              <a:latin typeface="Georgia"/>
              <a:ea typeface="Georgia"/>
              <a:cs typeface="Georgia"/>
              <a:sym typeface="Georgia"/>
            </a:endParaRPr>
          </a:p>
          <a:p>
            <a:pPr indent="-320548" lvl="0" marL="4572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October 12th: The United Nations passed Resolution ES-11/4 which encouraged nations not to recognize the democratic vote of the 4 regions - Zaporizhia, Kherson, Donetsk and Lugansk - to join the Russian Federation.</a:t>
            </a:r>
            <a:endParaRPr sz="1448">
              <a:solidFill>
                <a:srgbClr val="E4E5B8"/>
              </a:solidFill>
              <a:latin typeface="Georgia"/>
              <a:ea typeface="Georgia"/>
              <a:cs typeface="Georgia"/>
              <a:sym typeface="Georgia"/>
            </a:endParaRPr>
          </a:p>
          <a:p>
            <a:pPr indent="-320547" lvl="1" marL="13716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143 nations voted yes, including all of the west</a:t>
            </a:r>
            <a:endParaRPr sz="1448">
              <a:solidFill>
                <a:srgbClr val="E4E5B8"/>
              </a:solidFill>
              <a:latin typeface="Georgia"/>
              <a:ea typeface="Georgia"/>
              <a:cs typeface="Georgia"/>
              <a:sym typeface="Georgia"/>
            </a:endParaRPr>
          </a:p>
          <a:p>
            <a:pPr indent="-320547" lvl="1" marL="13716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35, including Cuba, Laos, Vietnam, India, Pakistan and China, abstained</a:t>
            </a:r>
            <a:endParaRPr sz="1448">
              <a:solidFill>
                <a:srgbClr val="E4E5B8"/>
              </a:solidFill>
              <a:latin typeface="Georgia"/>
              <a:ea typeface="Georgia"/>
              <a:cs typeface="Georgia"/>
              <a:sym typeface="Georgia"/>
            </a:endParaRPr>
          </a:p>
          <a:p>
            <a:pPr indent="-320547" lvl="1" marL="1371600" rtl="0" algn="l">
              <a:spcBef>
                <a:spcPts val="0"/>
              </a:spcBef>
              <a:spcAft>
                <a:spcPts val="0"/>
              </a:spcAft>
              <a:buClr>
                <a:srgbClr val="E4E5B8"/>
              </a:buClr>
              <a:buSzPts val="1448"/>
              <a:buFont typeface="Georgia"/>
              <a:buChar char="○"/>
            </a:pPr>
            <a:r>
              <a:rPr lang="en" sz="1448">
                <a:solidFill>
                  <a:srgbClr val="E4E5B8"/>
                </a:solidFill>
                <a:latin typeface="Georgia"/>
                <a:ea typeface="Georgia"/>
                <a:cs typeface="Georgia"/>
                <a:sym typeface="Georgia"/>
              </a:rPr>
              <a:t>5 voted no: The DPRK, Nicaragua, Belarus, Syria and Russia.</a:t>
            </a:r>
            <a:endParaRPr sz="1448">
              <a:solidFill>
                <a:srgbClr val="E4E5B8"/>
              </a:solidFill>
              <a:latin typeface="Georgia"/>
              <a:ea typeface="Georgia"/>
              <a:cs typeface="Georgia"/>
              <a:sym typeface="Georgia"/>
            </a:endParaRPr>
          </a:p>
        </p:txBody>
      </p:sp>
      <p:pic>
        <p:nvPicPr>
          <p:cNvPr id="98" name="Google Shape;98;p18"/>
          <p:cNvPicPr preferRelativeResize="0"/>
          <p:nvPr/>
        </p:nvPicPr>
        <p:blipFill>
          <a:blip r:embed="rId4">
            <a:alphaModFix/>
          </a:blip>
          <a:stretch>
            <a:fillRect/>
          </a:stretch>
        </p:blipFill>
        <p:spPr>
          <a:xfrm>
            <a:off x="5635851" y="1472575"/>
            <a:ext cx="3271974" cy="2198354"/>
          </a:xfrm>
          <a:prstGeom prst="rect">
            <a:avLst/>
          </a:prstGeom>
          <a:noFill/>
          <a:ln>
            <a:noFill/>
          </a:ln>
        </p:spPr>
      </p:pic>
      <p:sp>
        <p:nvSpPr>
          <p:cNvPr id="99" name="Google Shape;99;p18"/>
          <p:cNvSpPr txBox="1"/>
          <p:nvPr/>
        </p:nvSpPr>
        <p:spPr>
          <a:xfrm>
            <a:off x="5688100" y="3720425"/>
            <a:ext cx="32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8"/>
          <p:cNvSpPr txBox="1"/>
          <p:nvPr/>
        </p:nvSpPr>
        <p:spPr>
          <a:xfrm>
            <a:off x="5635850" y="3670925"/>
            <a:ext cx="34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E4E5B8"/>
                </a:solidFill>
              </a:rPr>
              <a:t>By AlexKozur - This vector image was created with Adobe Illustrator., CC BY-SA 4.0, https://commons.wikimedia.org/w/index.php?curid=124062723</a:t>
            </a:r>
            <a:endParaRPr sz="700">
              <a:solidFill>
                <a:srgbClr val="E4E5B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October ‘22-January ‘23</a:t>
            </a:r>
            <a:endParaRPr>
              <a:solidFill>
                <a:srgbClr val="E4E5B8"/>
              </a:solidFill>
              <a:latin typeface="Georgia"/>
              <a:ea typeface="Georgia"/>
              <a:cs typeface="Georgia"/>
              <a:sym typeface="Georgia"/>
            </a:endParaRPr>
          </a:p>
        </p:txBody>
      </p:sp>
      <p:pic>
        <p:nvPicPr>
          <p:cNvPr id="107" name="Google Shape;107;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8" name="Google Shape;108;p19"/>
          <p:cNvSpPr txBox="1"/>
          <p:nvPr>
            <p:ph type="title"/>
          </p:nvPr>
        </p:nvSpPr>
        <p:spPr>
          <a:xfrm>
            <a:off x="406550" y="1155100"/>
            <a:ext cx="8265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Phase 4: November 10th-Present</a:t>
            </a:r>
            <a:endParaRPr>
              <a:solidFill>
                <a:srgbClr val="E4E5B8"/>
              </a:solidFill>
              <a:latin typeface="Georgia"/>
              <a:ea typeface="Georgia"/>
              <a:cs typeface="Georgia"/>
              <a:sym typeface="Georgia"/>
            </a:endParaRPr>
          </a:p>
        </p:txBody>
      </p:sp>
      <p:sp>
        <p:nvSpPr>
          <p:cNvPr id="109" name="Google Shape;109;p19"/>
          <p:cNvSpPr txBox="1"/>
          <p:nvPr>
            <p:ph type="title"/>
          </p:nvPr>
        </p:nvSpPr>
        <p:spPr>
          <a:xfrm>
            <a:off x="406550" y="1623500"/>
            <a:ext cx="5229300" cy="572700"/>
          </a:xfrm>
          <a:prstGeom prst="rect">
            <a:avLst/>
          </a:prstGeom>
        </p:spPr>
        <p:txBody>
          <a:bodyPr anchorCtr="0" anchor="t" bIns="91425" lIns="91425" spcFirstLastPara="1" rIns="91425" wrap="square" tIns="91425">
            <a:noAutofit/>
          </a:bodyPr>
          <a:lstStyle/>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November 15th: After 85-100 Russian missiles are fired at cities across Ukraine, a Ukrainian air defense missile accidentally hit Przewodów, Poland and killed 2 civilians.</a:t>
            </a:r>
            <a:endParaRPr sz="1350">
              <a:solidFill>
                <a:srgbClr val="E4E5B8"/>
              </a:solidFill>
              <a:latin typeface="Georgia"/>
              <a:ea typeface="Georgia"/>
              <a:cs typeface="Georgia"/>
              <a:sym typeface="Georgia"/>
            </a:endParaRPr>
          </a:p>
          <a:p>
            <a:pPr indent="-314325" lvl="1" marL="9144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Initially, Ukraine blamed the explosion on Russia, asked for a no-fly-zone over Ukraine, and continued to deny responsibility for the attack for days following the event.</a:t>
            </a:r>
            <a:endParaRPr sz="1350">
              <a:solidFill>
                <a:srgbClr val="E4E5B8"/>
              </a:solidFill>
              <a:latin typeface="Georgia"/>
              <a:ea typeface="Georgia"/>
              <a:cs typeface="Georgia"/>
              <a:sym typeface="Georgia"/>
            </a:endParaRPr>
          </a:p>
          <a:p>
            <a:pPr indent="-314325" lvl="1" marL="9144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NATO meetings were called for by Poland and other NATO states like Hungary, on the basis of Article 4 of the NATO charter. </a:t>
            </a:r>
            <a:endParaRPr sz="1350">
              <a:solidFill>
                <a:srgbClr val="E4E5B8"/>
              </a:solidFill>
              <a:latin typeface="Georgia"/>
              <a:ea typeface="Georgia"/>
              <a:cs typeface="Georgia"/>
              <a:sym typeface="Georgia"/>
            </a:endParaRPr>
          </a:p>
          <a:p>
            <a:pPr indent="-314325" lvl="1" marL="9144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The </a:t>
            </a:r>
            <a:r>
              <a:rPr lang="en" sz="1350">
                <a:solidFill>
                  <a:srgbClr val="E4E5B8"/>
                </a:solidFill>
                <a:latin typeface="Georgia"/>
                <a:ea typeface="Georgia"/>
                <a:cs typeface="Georgia"/>
                <a:sym typeface="Georgia"/>
              </a:rPr>
              <a:t>possibility</a:t>
            </a:r>
            <a:r>
              <a:rPr lang="en" sz="1350">
                <a:solidFill>
                  <a:srgbClr val="E4E5B8"/>
                </a:solidFill>
                <a:latin typeface="Georgia"/>
                <a:ea typeface="Georgia"/>
                <a:cs typeface="Georgia"/>
                <a:sym typeface="Georgia"/>
              </a:rPr>
              <a:t> of invoking Article 5 of the NATO charter was brought up if it was found to be an intentional Russian attack. </a:t>
            </a:r>
            <a:endParaRPr sz="1350">
              <a:solidFill>
                <a:srgbClr val="E4E5B8"/>
              </a:solidFill>
              <a:latin typeface="Georgia"/>
              <a:ea typeface="Georgia"/>
              <a:cs typeface="Georgia"/>
              <a:sym typeface="Georgia"/>
            </a:endParaRPr>
          </a:p>
          <a:p>
            <a:pPr indent="0" lvl="0" marL="914400" rtl="0" algn="l">
              <a:spcBef>
                <a:spcPts val="0"/>
              </a:spcBef>
              <a:spcAft>
                <a:spcPts val="0"/>
              </a:spcAft>
              <a:buNone/>
            </a:pPr>
            <a:r>
              <a:rPr lang="en" sz="1350">
                <a:solidFill>
                  <a:srgbClr val="E4E5B8"/>
                </a:solidFill>
                <a:latin typeface="Georgia"/>
                <a:ea typeface="Georgia"/>
                <a:cs typeface="Georgia"/>
                <a:sym typeface="Georgia"/>
              </a:rPr>
              <a:t>This would have meant the start of WW3.</a:t>
            </a:r>
            <a:endParaRPr sz="1350">
              <a:solidFill>
                <a:srgbClr val="E4E5B8"/>
              </a:solidFill>
              <a:latin typeface="Georgia"/>
              <a:ea typeface="Georgia"/>
              <a:cs typeface="Georgia"/>
              <a:sym typeface="Georgia"/>
            </a:endParaRPr>
          </a:p>
        </p:txBody>
      </p:sp>
      <p:sp>
        <p:nvSpPr>
          <p:cNvPr id="110" name="Google Shape;110;p19"/>
          <p:cNvSpPr txBox="1"/>
          <p:nvPr/>
        </p:nvSpPr>
        <p:spPr>
          <a:xfrm>
            <a:off x="5688100" y="3720425"/>
            <a:ext cx="32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1" name="Google Shape;111;p19"/>
          <p:cNvSpPr txBox="1"/>
          <p:nvPr/>
        </p:nvSpPr>
        <p:spPr>
          <a:xfrm>
            <a:off x="5635850" y="3670925"/>
            <a:ext cx="34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E4E5B8"/>
                </a:solidFill>
              </a:rPr>
              <a:t>Site of missile explosion in Przewodow, Poland. It was sealed off for a probe following the attack.</a:t>
            </a:r>
            <a:endParaRPr sz="700">
              <a:solidFill>
                <a:srgbClr val="E4E5B8"/>
              </a:solidFill>
            </a:endParaRPr>
          </a:p>
        </p:txBody>
      </p:sp>
      <p:pic>
        <p:nvPicPr>
          <p:cNvPr id="112" name="Google Shape;112;p19"/>
          <p:cNvPicPr preferRelativeResize="0"/>
          <p:nvPr/>
        </p:nvPicPr>
        <p:blipFill>
          <a:blip r:embed="rId4">
            <a:alphaModFix/>
          </a:blip>
          <a:stretch>
            <a:fillRect/>
          </a:stretch>
        </p:blipFill>
        <p:spPr>
          <a:xfrm>
            <a:off x="5635722" y="1832447"/>
            <a:ext cx="3272100" cy="18405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October ‘22-January ‘23</a:t>
            </a:r>
            <a:endParaRPr>
              <a:solidFill>
                <a:srgbClr val="E4E5B8"/>
              </a:solidFill>
              <a:latin typeface="Georgia"/>
              <a:ea typeface="Georgia"/>
              <a:cs typeface="Georgia"/>
              <a:sym typeface="Georgia"/>
            </a:endParaRPr>
          </a:p>
        </p:txBody>
      </p:sp>
      <p:pic>
        <p:nvPicPr>
          <p:cNvPr id="119" name="Google Shape;119;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0" name="Google Shape;120;p20"/>
          <p:cNvSpPr txBox="1"/>
          <p:nvPr>
            <p:ph type="title"/>
          </p:nvPr>
        </p:nvSpPr>
        <p:spPr>
          <a:xfrm>
            <a:off x="406550" y="1155100"/>
            <a:ext cx="8265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November &amp; December 2022</a:t>
            </a:r>
            <a:endParaRPr>
              <a:solidFill>
                <a:srgbClr val="E4E5B8"/>
              </a:solidFill>
              <a:latin typeface="Georgia"/>
              <a:ea typeface="Georgia"/>
              <a:cs typeface="Georgia"/>
              <a:sym typeface="Georgia"/>
            </a:endParaRPr>
          </a:p>
        </p:txBody>
      </p:sp>
      <p:sp>
        <p:nvSpPr>
          <p:cNvPr id="121" name="Google Shape;121;p20"/>
          <p:cNvSpPr txBox="1"/>
          <p:nvPr>
            <p:ph type="title"/>
          </p:nvPr>
        </p:nvSpPr>
        <p:spPr>
          <a:xfrm>
            <a:off x="406550" y="1540025"/>
            <a:ext cx="5229300" cy="572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the Battle of Bakhmut (Artyomovsk), which had been going on since the initial Russian assault in August, Russian forces were making minor advances and were starting to surround the city from both sides.</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conditions of the battle were brutal. It was approaching winter and much of the battle was now trench warfare.</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By December, Bakhmut was becoming a meat grinder. Much of it lie in ruins and Russian and Ukrainian forces were constantly fighting, sometimes only 100 meters apart, street by street, similar to Stalingrad.</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December 12th: Zelenskyy asked the G7 for tanks, artillery and long range weapons, to which the G7 agreed.</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December 24th: Zelenskyy visited the US and met with Biden and addressed congress the same day the US announced a $1.8 billion aid package w/ Patriot missiles batteries.</a:t>
            </a:r>
            <a:endParaRPr sz="1300">
              <a:solidFill>
                <a:srgbClr val="E4E5B8"/>
              </a:solidFill>
              <a:latin typeface="Georgia"/>
              <a:ea typeface="Georgia"/>
              <a:cs typeface="Georgia"/>
              <a:sym typeface="Georgia"/>
            </a:endParaRPr>
          </a:p>
        </p:txBody>
      </p:sp>
      <p:sp>
        <p:nvSpPr>
          <p:cNvPr id="122" name="Google Shape;122;p20"/>
          <p:cNvSpPr txBox="1"/>
          <p:nvPr/>
        </p:nvSpPr>
        <p:spPr>
          <a:xfrm>
            <a:off x="5688100" y="3720425"/>
            <a:ext cx="32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3" name="Google Shape;123;p20"/>
          <p:cNvSpPr txBox="1"/>
          <p:nvPr/>
        </p:nvSpPr>
        <p:spPr>
          <a:xfrm>
            <a:off x="5588050" y="3175775"/>
            <a:ext cx="34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E4E5B8"/>
                </a:solidFill>
              </a:rPr>
              <a:t>An image of ruins in Bakhmut. Note that not all buildings were destroyed by Russia, and Ukraine participated in much of the destruction of the city.</a:t>
            </a:r>
            <a:endParaRPr sz="700">
              <a:solidFill>
                <a:srgbClr val="E4E5B8"/>
              </a:solidFill>
            </a:endParaRPr>
          </a:p>
        </p:txBody>
      </p:sp>
      <p:pic>
        <p:nvPicPr>
          <p:cNvPr id="124" name="Google Shape;124;p20"/>
          <p:cNvPicPr preferRelativeResize="0"/>
          <p:nvPr/>
        </p:nvPicPr>
        <p:blipFill>
          <a:blip r:embed="rId4">
            <a:alphaModFix/>
          </a:blip>
          <a:stretch>
            <a:fillRect/>
          </a:stretch>
        </p:blipFill>
        <p:spPr>
          <a:xfrm>
            <a:off x="5714287" y="1101288"/>
            <a:ext cx="3219725" cy="2147526"/>
          </a:xfrm>
          <a:prstGeom prst="rect">
            <a:avLst/>
          </a:prstGeom>
          <a:noFill/>
          <a:ln>
            <a:noFill/>
          </a:ln>
        </p:spPr>
      </p:pic>
      <p:pic>
        <p:nvPicPr>
          <p:cNvPr id="125" name="Google Shape;125;p20"/>
          <p:cNvPicPr preferRelativeResize="0"/>
          <p:nvPr/>
        </p:nvPicPr>
        <p:blipFill rotWithShape="1">
          <a:blip r:embed="rId5">
            <a:alphaModFix/>
          </a:blip>
          <a:srcRect b="26437" l="0" r="0" t="12661"/>
          <a:stretch/>
        </p:blipFill>
        <p:spPr>
          <a:xfrm>
            <a:off x="5714275" y="3500600"/>
            <a:ext cx="3219728" cy="1304872"/>
          </a:xfrm>
          <a:prstGeom prst="rect">
            <a:avLst/>
          </a:prstGeom>
          <a:noFill/>
          <a:ln>
            <a:noFill/>
          </a:ln>
        </p:spPr>
      </p:pic>
      <p:sp>
        <p:nvSpPr>
          <p:cNvPr id="126" name="Google Shape;126;p20"/>
          <p:cNvSpPr txBox="1"/>
          <p:nvPr/>
        </p:nvSpPr>
        <p:spPr>
          <a:xfrm>
            <a:off x="5635850" y="4743300"/>
            <a:ext cx="3472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E4E5B8"/>
                </a:solidFill>
              </a:rPr>
              <a:t>US Patriot Missile System</a:t>
            </a:r>
            <a:endParaRPr sz="700">
              <a:solidFill>
                <a:srgbClr val="E4E5B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 October ‘22-January ‘23</a:t>
            </a:r>
            <a:endParaRPr>
              <a:solidFill>
                <a:srgbClr val="E4E5B8"/>
              </a:solidFill>
              <a:latin typeface="Georgia"/>
              <a:ea typeface="Georgia"/>
              <a:cs typeface="Georgia"/>
              <a:sym typeface="Georgia"/>
            </a:endParaRPr>
          </a:p>
        </p:txBody>
      </p:sp>
      <p:pic>
        <p:nvPicPr>
          <p:cNvPr id="133" name="Google Shape;133;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4" name="Google Shape;134;p21"/>
          <p:cNvSpPr txBox="1"/>
          <p:nvPr>
            <p:ph type="title"/>
          </p:nvPr>
        </p:nvSpPr>
        <p:spPr>
          <a:xfrm>
            <a:off x="439350" y="1040350"/>
            <a:ext cx="8265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January</a:t>
            </a:r>
            <a:r>
              <a:rPr lang="en">
                <a:solidFill>
                  <a:srgbClr val="E4E5B8"/>
                </a:solidFill>
                <a:latin typeface="Georgia"/>
                <a:ea typeface="Georgia"/>
                <a:cs typeface="Georgia"/>
                <a:sym typeface="Georgia"/>
              </a:rPr>
              <a:t> 2023</a:t>
            </a:r>
            <a:endParaRPr>
              <a:solidFill>
                <a:srgbClr val="E4E5B8"/>
              </a:solidFill>
              <a:latin typeface="Georgia"/>
              <a:ea typeface="Georgia"/>
              <a:cs typeface="Georgia"/>
              <a:sym typeface="Georgia"/>
            </a:endParaRPr>
          </a:p>
        </p:txBody>
      </p:sp>
      <p:sp>
        <p:nvSpPr>
          <p:cNvPr id="135" name="Google Shape;135;p21"/>
          <p:cNvSpPr txBox="1"/>
          <p:nvPr>
            <p:ph type="title"/>
          </p:nvPr>
        </p:nvSpPr>
        <p:spPr>
          <a:xfrm>
            <a:off x="406550" y="1425250"/>
            <a:ext cx="5229300" cy="572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January 13th: The city of Soledar was captured by Russian forces after fierce fighting in the Battle of Soledar. Ukraine denied the capture, but they were only defending the northwestern edge of the city. Soledar is just north of Bakhmut.</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From January 14th on, many western nations announced they would send main battle tanks to Ukraine, a major escalation in the war:</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UK announced it would send Challenger 2 tanks</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France announced that they would send Leclerc tanks</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Poland announced the same day that they would send 14 Leopard tanks to Ukraine regardless of German approval</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Germany announced it would send 14 Leopard 2 tanks, in addition to the 88 already sent by various nations</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United States announced it would send 31 m1 Abrams tanks</a:t>
            </a:r>
            <a:endParaRPr sz="1300">
              <a:solidFill>
                <a:srgbClr val="E4E5B8"/>
              </a:solidFill>
              <a:latin typeface="Georgia"/>
              <a:ea typeface="Georgia"/>
              <a:cs typeface="Georgia"/>
              <a:sym typeface="Georgia"/>
            </a:endParaRPr>
          </a:p>
        </p:txBody>
      </p:sp>
      <p:sp>
        <p:nvSpPr>
          <p:cNvPr id="136" name="Google Shape;136;p21"/>
          <p:cNvSpPr txBox="1"/>
          <p:nvPr/>
        </p:nvSpPr>
        <p:spPr>
          <a:xfrm>
            <a:off x="5688100" y="3720425"/>
            <a:ext cx="32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37" name="Google Shape;137;p21"/>
          <p:cNvPicPr preferRelativeResize="0"/>
          <p:nvPr/>
        </p:nvPicPr>
        <p:blipFill rotWithShape="1">
          <a:blip r:embed="rId4">
            <a:alphaModFix/>
          </a:blip>
          <a:srcRect b="23649" l="0" r="4607" t="33945"/>
          <a:stretch/>
        </p:blipFill>
        <p:spPr>
          <a:xfrm>
            <a:off x="5583475" y="3066022"/>
            <a:ext cx="3324349" cy="988525"/>
          </a:xfrm>
          <a:prstGeom prst="rect">
            <a:avLst/>
          </a:prstGeom>
          <a:noFill/>
          <a:ln>
            <a:noFill/>
          </a:ln>
        </p:spPr>
      </p:pic>
      <p:pic>
        <p:nvPicPr>
          <p:cNvPr id="138" name="Google Shape;138;p21"/>
          <p:cNvPicPr preferRelativeResize="0"/>
          <p:nvPr/>
        </p:nvPicPr>
        <p:blipFill rotWithShape="1">
          <a:blip r:embed="rId5">
            <a:alphaModFix/>
          </a:blip>
          <a:srcRect b="31932" l="3762" r="7702" t="27666"/>
          <a:stretch/>
        </p:blipFill>
        <p:spPr>
          <a:xfrm>
            <a:off x="5583475" y="1101300"/>
            <a:ext cx="3324348" cy="1023078"/>
          </a:xfrm>
          <a:prstGeom prst="rect">
            <a:avLst/>
          </a:prstGeom>
          <a:noFill/>
          <a:ln>
            <a:noFill/>
          </a:ln>
        </p:spPr>
      </p:pic>
      <p:pic>
        <p:nvPicPr>
          <p:cNvPr id="139" name="Google Shape;139;p21"/>
          <p:cNvPicPr preferRelativeResize="0"/>
          <p:nvPr/>
        </p:nvPicPr>
        <p:blipFill rotWithShape="1">
          <a:blip r:embed="rId6">
            <a:alphaModFix/>
          </a:blip>
          <a:srcRect b="19991" l="9089" r="9536" t="43746"/>
          <a:stretch/>
        </p:blipFill>
        <p:spPr>
          <a:xfrm>
            <a:off x="5583475" y="2077488"/>
            <a:ext cx="3324348" cy="988526"/>
          </a:xfrm>
          <a:prstGeom prst="rect">
            <a:avLst/>
          </a:prstGeom>
          <a:noFill/>
          <a:ln>
            <a:noFill/>
          </a:ln>
        </p:spPr>
      </p:pic>
      <p:pic>
        <p:nvPicPr>
          <p:cNvPr id="140" name="Google Shape;140;p21"/>
          <p:cNvPicPr preferRelativeResize="0"/>
          <p:nvPr/>
        </p:nvPicPr>
        <p:blipFill rotWithShape="1">
          <a:blip r:embed="rId7">
            <a:alphaModFix/>
          </a:blip>
          <a:srcRect b="20374" l="0" r="11520" t="39225"/>
          <a:stretch/>
        </p:blipFill>
        <p:spPr>
          <a:xfrm>
            <a:off x="5583475" y="4042225"/>
            <a:ext cx="3324346" cy="9885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