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1b2dedac7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1b2dedac7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1b2dedac7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1b2dedac7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b2dedac7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b2dedac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b2dedac74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1b2dedac74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1b2dedac74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1b2dedac74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1b2dedac7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1b2dedac7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1b2dedac7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1b2dedac7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b2dedac7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1b2dedac7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1b2dedac74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1b2dedac74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1b2dedac7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1b2dedac7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b2dedac74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1b2dedac7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1b2dedac74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1b2dedac74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1b2dedac7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1b2dedac7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1b2dedac7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1b2dedac7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edcc43d4b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edcc43d4b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edcc43d4b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edcc43d4b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edcc43d4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edcc43d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1b2dedac7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1b2dedac7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1b2dedac74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1b2dedac74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b4a22de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b4a22de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1b2dedac74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1b2dedac74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1b2dedac7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1b2dedac7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www.youtube.com/watch?v=0bfroxVyb4A" TargetMode="External"/><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hyperlink" Target="mailto:info@peoplesschool.u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6.jpg"/><Relationship Id="rId6" Type="http://schemas.openxmlformats.org/officeDocument/2006/relationships/image" Target="../media/image25.jpg"/><Relationship Id="rId7"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glish with lyrics, 1933, the New Singers" id="56" name="Google Shape;56;p13" title="The Internationale">
            <a:hlinkClick r:id="rId4"/>
          </p:cNvPr>
          <p:cNvPicPr preferRelativeResize="0"/>
          <p:nvPr/>
        </p:nvPicPr>
        <p:blipFill>
          <a:blip r:embed="rId5">
            <a:alphaModFix/>
          </a:blip>
          <a:stretch>
            <a:fillRect/>
          </a:stretch>
        </p:blipFill>
        <p:spPr>
          <a:xfrm>
            <a:off x="1645925" y="1089200"/>
            <a:ext cx="5869500" cy="38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23" name="Shape 123"/>
        <p:cNvGrpSpPr/>
        <p:nvPr/>
      </p:nvGrpSpPr>
      <p:grpSpPr>
        <a:xfrm>
          <a:off x="0" y="0"/>
          <a:ext cx="0" cy="0"/>
          <a:chOff x="0" y="0"/>
          <a:chExt cx="0" cy="0"/>
        </a:xfrm>
      </p:grpSpPr>
      <p:sp>
        <p:nvSpPr>
          <p:cNvPr id="124" name="Google Shape;124;p22"/>
          <p:cNvSpPr txBox="1"/>
          <p:nvPr>
            <p:ph type="title"/>
          </p:nvPr>
        </p:nvSpPr>
        <p:spPr>
          <a:xfrm>
            <a:off x="301675" y="1365975"/>
            <a:ext cx="4045200" cy="264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80">
                <a:solidFill>
                  <a:srgbClr val="E4E5B8"/>
                </a:solidFill>
                <a:latin typeface="Georgia"/>
                <a:ea typeface="Georgia"/>
                <a:cs typeface="Georgia"/>
                <a:sym typeface="Georgia"/>
              </a:rPr>
              <a:t>From “‘History of the Communist Party of the United States” by W. Z. Foster, Chapter 15: “The Communists and the LaFollette Movement”, continued</a:t>
            </a:r>
            <a:endParaRPr sz="2080">
              <a:solidFill>
                <a:srgbClr val="E4E5B8"/>
              </a:solidFill>
              <a:latin typeface="Georgia"/>
              <a:ea typeface="Georgia"/>
              <a:cs typeface="Georgia"/>
              <a:sym typeface="Georgia"/>
            </a:endParaRPr>
          </a:p>
        </p:txBody>
      </p:sp>
      <p:pic>
        <p:nvPicPr>
          <p:cNvPr id="125" name="Google Shape;125;p22"/>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26" name="Google Shape;126;p22"/>
          <p:cNvPicPr preferRelativeResize="0"/>
          <p:nvPr/>
        </p:nvPicPr>
        <p:blipFill>
          <a:blip r:embed="rId4">
            <a:alphaModFix/>
          </a:blip>
          <a:stretch>
            <a:fillRect/>
          </a:stretch>
        </p:blipFill>
        <p:spPr>
          <a:xfrm>
            <a:off x="4572000" y="1478075"/>
            <a:ext cx="4492325" cy="2422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32" name="Google Shape;132;p23"/>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Section 2: Coalition Building - the building of a united people’s front against fascism</a:t>
            </a:r>
            <a:endParaRPr>
              <a:solidFill>
                <a:srgbClr val="E4E5B8"/>
              </a:solidFill>
              <a:latin typeface="Georgia"/>
              <a:ea typeface="Georgia"/>
              <a:cs typeface="Georgia"/>
              <a:sym typeface="Georgia"/>
            </a:endParaRPr>
          </a:p>
        </p:txBody>
      </p:sp>
      <p:pic>
        <p:nvPicPr>
          <p:cNvPr id="138" name="Google Shape;138;p24"/>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5"/>
          <p:cNvSpPr txBox="1"/>
          <p:nvPr>
            <p:ph type="title"/>
          </p:nvPr>
        </p:nvSpPr>
        <p:spPr>
          <a:xfrm>
            <a:off x="1658025" y="264300"/>
            <a:ext cx="724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solidFill>
                  <a:srgbClr val="E4E5B8"/>
                </a:solidFill>
                <a:latin typeface="Georgia"/>
                <a:ea typeface="Georgia"/>
                <a:cs typeface="Georgia"/>
                <a:sym typeface="Georgia"/>
              </a:rPr>
              <a:t>The People’s Front Against Fascism</a:t>
            </a:r>
            <a:endParaRPr sz="2220">
              <a:solidFill>
                <a:srgbClr val="E4E5B8"/>
              </a:solidFill>
              <a:latin typeface="Georgia"/>
              <a:ea typeface="Georgia"/>
              <a:cs typeface="Georgia"/>
              <a:sym typeface="Georgia"/>
            </a:endParaRPr>
          </a:p>
        </p:txBody>
      </p:sp>
      <p:pic>
        <p:nvPicPr>
          <p:cNvPr id="145" name="Google Shape;145;p25"/>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46" name="Google Shape;146;p25"/>
          <p:cNvSpPr txBox="1"/>
          <p:nvPr/>
        </p:nvSpPr>
        <p:spPr>
          <a:xfrm>
            <a:off x="159850" y="1254900"/>
            <a:ext cx="5119500" cy="3848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The 7th Congress of the Comintern, the international Communist organization led by the Soviet Union, was held in 1935 amidst the encroaching threat of fascism.</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Congress recognized that the </a:t>
            </a:r>
            <a:r>
              <a:rPr b="1" lang="en" u="sng">
                <a:solidFill>
                  <a:schemeClr val="dk1"/>
                </a:solidFill>
              </a:rPr>
              <a:t>changing conditions</a:t>
            </a:r>
            <a:r>
              <a:rPr lang="en">
                <a:solidFill>
                  <a:schemeClr val="dk1"/>
                </a:solidFill>
              </a:rPr>
              <a:t> required a turn away from its previous policy of “class against class” to the development of a People’s Front (or Popular Front) against fascism.</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Communist movement must now respond to a similar situation in the world today, where fascism is experiencing a </a:t>
            </a:r>
            <a:r>
              <a:rPr b="1" lang="en" u="sng">
                <a:solidFill>
                  <a:schemeClr val="dk1"/>
                </a:solidFill>
              </a:rPr>
              <a:t>resurgence</a:t>
            </a:r>
            <a:r>
              <a:rPr lang="en" u="sng">
                <a:solidFill>
                  <a:schemeClr val="dk1"/>
                </a:solidFill>
              </a:rPr>
              <a:t> </a:t>
            </a:r>
            <a:r>
              <a:rPr b="1" lang="en" u="sng">
                <a:solidFill>
                  <a:schemeClr val="dk1"/>
                </a:solidFill>
              </a:rPr>
              <a:t>amidst a deepening global crisis of Capitalism.</a:t>
            </a:r>
            <a:endParaRPr b="1" u="sng">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fascist movement </a:t>
            </a:r>
            <a:r>
              <a:rPr b="1" lang="en" u="sng">
                <a:solidFill>
                  <a:schemeClr val="dk1"/>
                </a:solidFill>
              </a:rPr>
              <a:t>today is led by NATO</a:t>
            </a:r>
            <a:r>
              <a:rPr lang="en">
                <a:solidFill>
                  <a:schemeClr val="dk1"/>
                </a:solidFill>
              </a:rPr>
              <a:t> and its proxy states, as exemplified by </a:t>
            </a:r>
            <a:r>
              <a:rPr b="1" lang="en" u="sng">
                <a:solidFill>
                  <a:schemeClr val="dk1"/>
                </a:solidFill>
              </a:rPr>
              <a:t>the current Ukrainian regime.</a:t>
            </a:r>
            <a:endParaRPr b="1" u="sng">
              <a:solidFill>
                <a:schemeClr val="dk1"/>
              </a:solidFill>
            </a:endParaRPr>
          </a:p>
        </p:txBody>
      </p:sp>
      <p:sp>
        <p:nvSpPr>
          <p:cNvPr id="147" name="Google Shape;147;p25"/>
          <p:cNvSpPr txBox="1"/>
          <p:nvPr/>
        </p:nvSpPr>
        <p:spPr>
          <a:xfrm>
            <a:off x="5411275" y="3261150"/>
            <a:ext cx="354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dk1"/>
              </a:solidFill>
            </a:endParaRPr>
          </a:p>
        </p:txBody>
      </p:sp>
      <p:pic>
        <p:nvPicPr>
          <p:cNvPr id="148" name="Google Shape;148;p25"/>
          <p:cNvPicPr preferRelativeResize="0"/>
          <p:nvPr/>
        </p:nvPicPr>
        <p:blipFill>
          <a:blip r:embed="rId4">
            <a:alphaModFix/>
          </a:blip>
          <a:stretch>
            <a:fillRect/>
          </a:stretch>
        </p:blipFill>
        <p:spPr>
          <a:xfrm>
            <a:off x="5279350" y="1650550"/>
            <a:ext cx="3768076" cy="2656800"/>
          </a:xfrm>
          <a:prstGeom prst="rect">
            <a:avLst/>
          </a:prstGeom>
          <a:noFill/>
          <a:ln>
            <a:noFill/>
          </a:ln>
        </p:spPr>
      </p:pic>
      <p:sp>
        <p:nvSpPr>
          <p:cNvPr id="149" name="Google Shape;149;p25"/>
          <p:cNvSpPr txBox="1"/>
          <p:nvPr/>
        </p:nvSpPr>
        <p:spPr>
          <a:xfrm>
            <a:off x="5279275" y="4504050"/>
            <a:ext cx="3768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The French Popular Front protesting fascism in Paris, 1934, Colorized</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txBox="1"/>
          <p:nvPr>
            <p:ph type="title"/>
          </p:nvPr>
        </p:nvSpPr>
        <p:spPr>
          <a:xfrm>
            <a:off x="1658025" y="264300"/>
            <a:ext cx="724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solidFill>
                  <a:srgbClr val="E4E5B8"/>
                </a:solidFill>
                <a:latin typeface="Georgia"/>
                <a:ea typeface="Georgia"/>
                <a:cs typeface="Georgia"/>
                <a:sym typeface="Georgia"/>
              </a:rPr>
              <a:t>The People’s Front Against Fascism, continued</a:t>
            </a:r>
            <a:endParaRPr sz="2220">
              <a:solidFill>
                <a:srgbClr val="E4E5B8"/>
              </a:solidFill>
              <a:latin typeface="Georgia"/>
              <a:ea typeface="Georgia"/>
              <a:cs typeface="Georgia"/>
              <a:sym typeface="Georgia"/>
            </a:endParaRPr>
          </a:p>
        </p:txBody>
      </p:sp>
      <p:pic>
        <p:nvPicPr>
          <p:cNvPr id="156" name="Google Shape;156;p26"/>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57" name="Google Shape;157;p26"/>
          <p:cNvSpPr txBox="1"/>
          <p:nvPr/>
        </p:nvSpPr>
        <p:spPr>
          <a:xfrm>
            <a:off x="159850" y="1254900"/>
            <a:ext cx="51195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The Communist Party USA, as a member organization of the Comintern, </a:t>
            </a:r>
            <a:r>
              <a:rPr b="1" lang="en" u="sng">
                <a:solidFill>
                  <a:schemeClr val="dk1"/>
                </a:solidFill>
              </a:rPr>
              <a:t>dutifully followed the new line</a:t>
            </a:r>
            <a:r>
              <a:rPr lang="en">
                <a:solidFill>
                  <a:schemeClr val="dk1"/>
                </a:solidFill>
              </a:rPr>
              <a:t> set about by the Congress.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Earl Browder was the Chairman of the CPUSA at the time.</a:t>
            </a:r>
            <a:r>
              <a:rPr lang="en">
                <a:solidFill>
                  <a:schemeClr val="dk1"/>
                </a:solidFill>
              </a:rPr>
              <a:t>The next passage is from his text “People’s Front” written in 1938. It explains </a:t>
            </a:r>
            <a:r>
              <a:rPr b="1" lang="en" u="sng">
                <a:solidFill>
                  <a:schemeClr val="dk1"/>
                </a:solidFill>
              </a:rPr>
              <a:t>the necessity of unity among all anti-fascist forces in the fight against fascism.</a:t>
            </a:r>
            <a:endParaRPr b="1" u="sng">
              <a:solidFill>
                <a:schemeClr val="dk1"/>
              </a:solidFill>
            </a:endParaRPr>
          </a:p>
        </p:txBody>
      </p:sp>
      <p:pic>
        <p:nvPicPr>
          <p:cNvPr id="158" name="Google Shape;158;p26"/>
          <p:cNvPicPr preferRelativeResize="0"/>
          <p:nvPr/>
        </p:nvPicPr>
        <p:blipFill>
          <a:blip r:embed="rId4">
            <a:alphaModFix/>
          </a:blip>
          <a:stretch>
            <a:fillRect/>
          </a:stretch>
        </p:blipFill>
        <p:spPr>
          <a:xfrm>
            <a:off x="5866175" y="1181775"/>
            <a:ext cx="2810700" cy="3566076"/>
          </a:xfrm>
          <a:prstGeom prst="rect">
            <a:avLst/>
          </a:prstGeom>
          <a:noFill/>
          <a:ln>
            <a:noFill/>
          </a:ln>
        </p:spPr>
      </p:pic>
      <p:sp>
        <p:nvSpPr>
          <p:cNvPr id="159" name="Google Shape;159;p26"/>
          <p:cNvSpPr txBox="1"/>
          <p:nvPr/>
        </p:nvSpPr>
        <p:spPr>
          <a:xfrm>
            <a:off x="5866875" y="4695250"/>
            <a:ext cx="281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Earl Browder</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63" name="Shape 163"/>
        <p:cNvGrpSpPr/>
        <p:nvPr/>
      </p:nvGrpSpPr>
      <p:grpSpPr>
        <a:xfrm>
          <a:off x="0" y="0"/>
          <a:ext cx="0" cy="0"/>
          <a:chOff x="0" y="0"/>
          <a:chExt cx="0" cy="0"/>
        </a:xfrm>
      </p:grpSpPr>
      <p:sp>
        <p:nvSpPr>
          <p:cNvPr id="164" name="Google Shape;164;p27"/>
          <p:cNvSpPr txBox="1"/>
          <p:nvPr>
            <p:ph type="title"/>
          </p:nvPr>
        </p:nvSpPr>
        <p:spPr>
          <a:xfrm>
            <a:off x="301675" y="1365975"/>
            <a:ext cx="4045200" cy="202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80">
                <a:solidFill>
                  <a:srgbClr val="E4E5B8"/>
                </a:solidFill>
                <a:latin typeface="Georgia"/>
                <a:ea typeface="Georgia"/>
                <a:cs typeface="Georgia"/>
                <a:sym typeface="Georgia"/>
              </a:rPr>
              <a:t>From “‘The </a:t>
            </a:r>
            <a:r>
              <a:rPr lang="en" sz="2080">
                <a:solidFill>
                  <a:srgbClr val="E4E5B8"/>
                </a:solidFill>
                <a:latin typeface="Georgia"/>
                <a:ea typeface="Georgia"/>
                <a:cs typeface="Georgia"/>
                <a:sym typeface="Georgia"/>
              </a:rPr>
              <a:t>People's</a:t>
            </a:r>
            <a:r>
              <a:rPr lang="en" sz="2080">
                <a:solidFill>
                  <a:srgbClr val="E4E5B8"/>
                </a:solidFill>
                <a:latin typeface="Georgia"/>
                <a:ea typeface="Georgia"/>
                <a:cs typeface="Georgia"/>
                <a:sym typeface="Georgia"/>
              </a:rPr>
              <a:t> Front” by Earl Browder, </a:t>
            </a:r>
            <a:r>
              <a:rPr b="1" lang="en" sz="2080" u="sng">
                <a:solidFill>
                  <a:srgbClr val="E4E5B8"/>
                </a:solidFill>
                <a:latin typeface="Georgia"/>
                <a:ea typeface="Georgia"/>
                <a:cs typeface="Georgia"/>
                <a:sym typeface="Georgia"/>
              </a:rPr>
              <a:t>Chapter 10</a:t>
            </a:r>
            <a:r>
              <a:rPr lang="en" sz="2080">
                <a:solidFill>
                  <a:srgbClr val="E4E5B8"/>
                </a:solidFill>
                <a:latin typeface="Georgia"/>
                <a:ea typeface="Georgia"/>
                <a:cs typeface="Georgia"/>
                <a:sym typeface="Georgia"/>
              </a:rPr>
              <a:t>: “The People’s Front can Defeat Reaction”</a:t>
            </a:r>
            <a:endParaRPr sz="2080">
              <a:solidFill>
                <a:srgbClr val="E4E5B8"/>
              </a:solidFill>
              <a:latin typeface="Georgia"/>
              <a:ea typeface="Georgia"/>
              <a:cs typeface="Georgia"/>
              <a:sym typeface="Georgia"/>
            </a:endParaRPr>
          </a:p>
        </p:txBody>
      </p:sp>
      <p:pic>
        <p:nvPicPr>
          <p:cNvPr id="165" name="Google Shape;165;p27"/>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66" name="Google Shape;166;p27"/>
          <p:cNvPicPr preferRelativeResize="0"/>
          <p:nvPr/>
        </p:nvPicPr>
        <p:blipFill>
          <a:blip r:embed="rId4">
            <a:alphaModFix/>
          </a:blip>
          <a:stretch>
            <a:fillRect/>
          </a:stretch>
        </p:blipFill>
        <p:spPr>
          <a:xfrm>
            <a:off x="4487275" y="446175"/>
            <a:ext cx="4492324" cy="38651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70" name="Shape 170"/>
        <p:cNvGrpSpPr/>
        <p:nvPr/>
      </p:nvGrpSpPr>
      <p:grpSpPr>
        <a:xfrm>
          <a:off x="0" y="0"/>
          <a:ext cx="0" cy="0"/>
          <a:chOff x="0" y="0"/>
          <a:chExt cx="0" cy="0"/>
        </a:xfrm>
      </p:grpSpPr>
      <p:sp>
        <p:nvSpPr>
          <p:cNvPr id="171" name="Google Shape;171;p28"/>
          <p:cNvSpPr txBox="1"/>
          <p:nvPr>
            <p:ph type="title"/>
          </p:nvPr>
        </p:nvSpPr>
        <p:spPr>
          <a:xfrm>
            <a:off x="301675" y="1365975"/>
            <a:ext cx="4045200" cy="202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80">
                <a:solidFill>
                  <a:srgbClr val="E4E5B8"/>
                </a:solidFill>
                <a:latin typeface="Georgia"/>
                <a:ea typeface="Georgia"/>
                <a:cs typeface="Georgia"/>
                <a:sym typeface="Georgia"/>
              </a:rPr>
              <a:t>From “‘The People's Front” by Earl Browder, Chapter 10: “The People’s Front can Defeat Reaction”</a:t>
            </a:r>
            <a:endParaRPr sz="2080">
              <a:solidFill>
                <a:srgbClr val="E4E5B8"/>
              </a:solidFill>
              <a:latin typeface="Georgia"/>
              <a:ea typeface="Georgia"/>
              <a:cs typeface="Georgia"/>
              <a:sym typeface="Georgia"/>
            </a:endParaRPr>
          </a:p>
        </p:txBody>
      </p:sp>
      <p:pic>
        <p:nvPicPr>
          <p:cNvPr id="172" name="Google Shape;172;p28"/>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73" name="Google Shape;173;p28"/>
          <p:cNvPicPr preferRelativeResize="0"/>
          <p:nvPr/>
        </p:nvPicPr>
        <p:blipFill>
          <a:blip r:embed="rId4">
            <a:alphaModFix/>
          </a:blip>
          <a:stretch>
            <a:fillRect/>
          </a:stretch>
        </p:blipFill>
        <p:spPr>
          <a:xfrm>
            <a:off x="4572000" y="1172763"/>
            <a:ext cx="4492326" cy="27979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“Outstretched Hand” </a:t>
            </a:r>
            <a:endParaRPr>
              <a:solidFill>
                <a:srgbClr val="E4E5B8"/>
              </a:solidFill>
              <a:latin typeface="Georgia"/>
              <a:ea typeface="Georgia"/>
              <a:cs typeface="Georgia"/>
              <a:sym typeface="Georgia"/>
            </a:endParaRPr>
          </a:p>
        </p:txBody>
      </p:sp>
      <p:pic>
        <p:nvPicPr>
          <p:cNvPr id="180" name="Google Shape;180;p2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81" name="Google Shape;181;p29"/>
          <p:cNvSpPr txBox="1"/>
          <p:nvPr/>
        </p:nvSpPr>
        <p:spPr>
          <a:xfrm>
            <a:off x="159850" y="1254900"/>
            <a:ext cx="5467200" cy="3848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87</a:t>
            </a:r>
            <a:r>
              <a:rPr lang="en">
                <a:solidFill>
                  <a:schemeClr val="dk1"/>
                </a:solidFill>
              </a:rPr>
              <a:t> years ago, the secretary general of the French Communist Party Maurice Thorez extended his hand to Catholics </a:t>
            </a:r>
            <a:r>
              <a:rPr b="1" lang="en" u="sng">
                <a:solidFill>
                  <a:schemeClr val="dk1"/>
                </a:solidFill>
              </a:rPr>
              <a:t>and to the right</a:t>
            </a:r>
            <a:r>
              <a:rPr lang="en">
                <a:solidFill>
                  <a:schemeClr val="dk1"/>
                </a:solidFill>
              </a:rPr>
              <a:t>, in the name of national unity in the face of the fascist threat. This speech of the </a:t>
            </a:r>
            <a:r>
              <a:rPr b="1" lang="en" u="sng">
                <a:solidFill>
                  <a:schemeClr val="dk1"/>
                </a:solidFill>
              </a:rPr>
              <a:t>"outstretched hand"</a:t>
            </a:r>
            <a:r>
              <a:rPr b="1" lang="en">
                <a:solidFill>
                  <a:schemeClr val="dk1"/>
                </a:solidFill>
              </a:rPr>
              <a:t> </a:t>
            </a:r>
            <a:r>
              <a:rPr lang="en">
                <a:solidFill>
                  <a:schemeClr val="dk1"/>
                </a:solidFill>
              </a:rPr>
              <a:t>foreshadows the victorious alliance that will allow the Popular Front to come to power.</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speech still resonates today as if it had just been delivered. With nine days of legislative elections which promise to be decisive, Maurice Thorez, Secretary General of the French Communist Party, amazed when he launched on April 17, 1936 the policy of the "outstretched hand" towards Catholics and the right in the name of the union nation against the fascist threat. For the PCF, which had campaigned since its foundation in 1920 on a "class against class" line, fighting both the right and the socialists, this was </a:t>
            </a:r>
            <a:r>
              <a:rPr b="1" lang="en" u="sng">
                <a:solidFill>
                  <a:schemeClr val="dk1"/>
                </a:solidFill>
              </a:rPr>
              <a:t>a major turning point.</a:t>
            </a:r>
            <a:endParaRPr b="1" u="sng">
              <a:solidFill>
                <a:schemeClr val="dk1"/>
              </a:solidFill>
            </a:endParaRPr>
          </a:p>
        </p:txBody>
      </p:sp>
      <p:pic>
        <p:nvPicPr>
          <p:cNvPr id="182" name="Google Shape;182;p29"/>
          <p:cNvPicPr preferRelativeResize="0"/>
          <p:nvPr/>
        </p:nvPicPr>
        <p:blipFill>
          <a:blip r:embed="rId4">
            <a:alphaModFix/>
          </a:blip>
          <a:stretch>
            <a:fillRect/>
          </a:stretch>
        </p:blipFill>
        <p:spPr>
          <a:xfrm>
            <a:off x="6026199" y="1254900"/>
            <a:ext cx="2399050" cy="3544901"/>
          </a:xfrm>
          <a:prstGeom prst="rect">
            <a:avLst/>
          </a:prstGeom>
          <a:noFill/>
          <a:ln>
            <a:noFill/>
          </a:ln>
        </p:spPr>
      </p:pic>
      <p:sp>
        <p:nvSpPr>
          <p:cNvPr id="183" name="Google Shape;183;p29"/>
          <p:cNvSpPr txBox="1"/>
          <p:nvPr/>
        </p:nvSpPr>
        <p:spPr>
          <a:xfrm>
            <a:off x="6034725" y="4799800"/>
            <a:ext cx="238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Maurice Thorez</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“Outstretched Hand”, cont. </a:t>
            </a:r>
            <a:endParaRPr>
              <a:solidFill>
                <a:srgbClr val="E4E5B8"/>
              </a:solidFill>
              <a:latin typeface="Georgia"/>
              <a:ea typeface="Georgia"/>
              <a:cs typeface="Georgia"/>
              <a:sym typeface="Georgia"/>
            </a:endParaRPr>
          </a:p>
        </p:txBody>
      </p:sp>
      <p:pic>
        <p:nvPicPr>
          <p:cNvPr id="190" name="Google Shape;190;p3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91" name="Google Shape;191;p30"/>
          <p:cNvSpPr txBox="1"/>
          <p:nvPr/>
        </p:nvSpPr>
        <p:spPr>
          <a:xfrm>
            <a:off x="147875" y="1170975"/>
            <a:ext cx="8668500" cy="38790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Char char="●"/>
            </a:pPr>
            <a:r>
              <a:rPr lang="en" sz="1500">
                <a:solidFill>
                  <a:schemeClr val="dk1"/>
                </a:solidFill>
              </a:rPr>
              <a:t>What does Thorez say in this historic speech? “A wind of distress is blowing over our beautiful country. For five years now, the economic crisis has been raging in industry, agriculture, commerce and public and private finance”, he attacks, in terms that seem very contemporary to us. For this persistent crisis, he blames "the 200 families who dominate the economy and politics of France" and "the dictatorship of the banks". Here again, there is no need to emphasize the proximity to the revolt against the liberal oligarchy expressed by the massive protests that are raging across France lately.</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Then the communist leader denounces the false alternative offered by the far-right leagues, inspired by Italian fascism and Nazism, which tried to seize power on February 6, 1934. But the most astonishing thing about the speech is at the end of it. “We extend our hand to you, Catholic, worker, employee, craftsman, peasant, we who are atheist people because you are our brother and like us you are burdened by the same worries. We extend our hand to you, national volunteer, veteran who has joined the Cross-of-Fire, because you are a son of our people, you suffer like us from disorder and corruption, because you want, like us, to stop our Motherland from slipping into ruin and catastrophe.”</a:t>
            </a:r>
            <a:endParaRPr sz="15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97" name="Google Shape;197;p31"/>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200">
                <a:solidFill>
                  <a:srgbClr val="E4E5B8"/>
                </a:solidFill>
                <a:latin typeface="Georgia"/>
                <a:ea typeface="Georgia"/>
                <a:cs typeface="Georgia"/>
                <a:sym typeface="Georgia"/>
              </a:rPr>
              <a:t>The Leninist Path to Coalition Building</a:t>
            </a:r>
            <a:endParaRPr sz="3200">
              <a:solidFill>
                <a:srgbClr val="E4E5B8"/>
              </a:solidFill>
              <a:latin typeface="Georgia"/>
              <a:ea typeface="Georgia"/>
              <a:cs typeface="Georgia"/>
              <a:sym typeface="Georgia"/>
            </a:endParaRPr>
          </a:p>
        </p:txBody>
      </p:sp>
      <p:sp>
        <p:nvSpPr>
          <p:cNvPr id="62" name="Google Shape;62;p14"/>
          <p:cNvSpPr txBox="1"/>
          <p:nvPr>
            <p:ph idx="1" type="subTitle"/>
          </p:nvPr>
        </p:nvSpPr>
        <p:spPr>
          <a:xfrm>
            <a:off x="311700" y="3608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03</a:t>
            </a:r>
            <a:r>
              <a:rPr lang="en">
                <a:solidFill>
                  <a:srgbClr val="E4E5B8"/>
                </a:solidFill>
                <a:latin typeface="Georgia"/>
                <a:ea typeface="Georgia"/>
                <a:cs typeface="Georgia"/>
                <a:sym typeface="Georgia"/>
              </a:rPr>
              <a:t>/14/23 - 03/16/23</a:t>
            </a:r>
            <a:endParaRPr>
              <a:solidFill>
                <a:srgbClr val="E4E5B8"/>
              </a:solidFill>
              <a:latin typeface="Georgia"/>
              <a:ea typeface="Georgia"/>
              <a:cs typeface="Georgia"/>
              <a:sym typeface="Georgia"/>
            </a:endParaRPr>
          </a:p>
        </p:txBody>
      </p:sp>
      <p:pic>
        <p:nvPicPr>
          <p:cNvPr id="63" name="Google Shape;63;p14"/>
          <p:cNvPicPr preferRelativeResize="0"/>
          <p:nvPr/>
        </p:nvPicPr>
        <p:blipFill>
          <a:blip r:embed="rId3">
            <a:alphaModFix/>
          </a:blip>
          <a:stretch>
            <a:fillRect/>
          </a:stretch>
        </p:blipFill>
        <p:spPr>
          <a:xfrm>
            <a:off x="3349863" y="224300"/>
            <a:ext cx="2444276" cy="2444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Section 3: The Popular Front in Practice</a:t>
            </a:r>
            <a:endParaRPr>
              <a:solidFill>
                <a:srgbClr val="E4E5B8"/>
              </a:solidFill>
              <a:latin typeface="Georgia"/>
              <a:ea typeface="Georgia"/>
              <a:cs typeface="Georgia"/>
              <a:sym typeface="Georgia"/>
            </a:endParaRPr>
          </a:p>
        </p:txBody>
      </p:sp>
      <p:pic>
        <p:nvPicPr>
          <p:cNvPr id="203" name="Google Shape;203;p32"/>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3"/>
          <p:cNvSpPr txBox="1"/>
          <p:nvPr>
            <p:ph type="title"/>
          </p:nvPr>
        </p:nvSpPr>
        <p:spPr>
          <a:xfrm>
            <a:off x="1658025" y="264300"/>
            <a:ext cx="72498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solidFill>
                  <a:srgbClr val="E4E5B8"/>
                </a:solidFill>
                <a:latin typeface="Georgia"/>
                <a:ea typeface="Georgia"/>
                <a:cs typeface="Georgia"/>
                <a:sym typeface="Georgia"/>
              </a:rPr>
              <a:t>The Comintern on the People’s Front Period </a:t>
            </a:r>
            <a:endParaRPr sz="2420">
              <a:solidFill>
                <a:srgbClr val="E4E5B8"/>
              </a:solidFill>
              <a:latin typeface="Georgia"/>
              <a:ea typeface="Georgia"/>
              <a:cs typeface="Georgia"/>
              <a:sym typeface="Georgia"/>
            </a:endParaRPr>
          </a:p>
        </p:txBody>
      </p:sp>
      <p:pic>
        <p:nvPicPr>
          <p:cNvPr id="210" name="Google Shape;210;p3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11" name="Google Shape;211;p33"/>
          <p:cNvSpPr txBox="1"/>
          <p:nvPr/>
        </p:nvSpPr>
        <p:spPr>
          <a:xfrm>
            <a:off x="159850" y="1254900"/>
            <a:ext cx="54672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Char char="●"/>
            </a:pPr>
            <a:r>
              <a:rPr lang="en" sz="2000">
                <a:solidFill>
                  <a:schemeClr val="dk1"/>
                </a:solidFill>
              </a:rPr>
              <a:t>Our final passage is from a history of the Communist International (Comintern).</a:t>
            </a:r>
            <a:endParaRPr sz="2000">
              <a:solidFill>
                <a:schemeClr val="dk1"/>
              </a:solidFill>
            </a:endParaRPr>
          </a:p>
          <a:p>
            <a:pPr indent="0" lvl="0" marL="45720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The passage describes how the policy of the People’s Front (coalition building) was put into action during the period of the War Against Fascism (World War II).</a:t>
            </a:r>
            <a:endParaRPr sz="2000">
              <a:solidFill>
                <a:schemeClr val="dk1"/>
              </a:solidFill>
            </a:endParaRPr>
          </a:p>
        </p:txBody>
      </p:sp>
      <p:sp>
        <p:nvSpPr>
          <p:cNvPr id="212" name="Google Shape;212;p33"/>
          <p:cNvSpPr txBox="1"/>
          <p:nvPr/>
        </p:nvSpPr>
        <p:spPr>
          <a:xfrm>
            <a:off x="5830900" y="4271700"/>
            <a:ext cx="3312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Georgi Dimitrov, General Secretary of the Executive Committee of the Comintern from 1935 to 1943</a:t>
            </a:r>
            <a:endParaRPr>
              <a:solidFill>
                <a:schemeClr val="dk1"/>
              </a:solidFill>
            </a:endParaRPr>
          </a:p>
        </p:txBody>
      </p:sp>
      <p:pic>
        <p:nvPicPr>
          <p:cNvPr id="213" name="Google Shape;213;p33"/>
          <p:cNvPicPr preferRelativeResize="0"/>
          <p:nvPr/>
        </p:nvPicPr>
        <p:blipFill>
          <a:blip r:embed="rId4">
            <a:alphaModFix/>
          </a:blip>
          <a:stretch>
            <a:fillRect/>
          </a:stretch>
        </p:blipFill>
        <p:spPr>
          <a:xfrm>
            <a:off x="6441111" y="1254900"/>
            <a:ext cx="2092466" cy="301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17" name="Shape 217"/>
        <p:cNvGrpSpPr/>
        <p:nvPr/>
      </p:nvGrpSpPr>
      <p:grpSpPr>
        <a:xfrm>
          <a:off x="0" y="0"/>
          <a:ext cx="0" cy="0"/>
          <a:chOff x="0" y="0"/>
          <a:chExt cx="0" cy="0"/>
        </a:xfrm>
      </p:grpSpPr>
      <p:sp>
        <p:nvSpPr>
          <p:cNvPr id="218" name="Google Shape;218;p34"/>
          <p:cNvSpPr txBox="1"/>
          <p:nvPr>
            <p:ph type="title"/>
          </p:nvPr>
        </p:nvSpPr>
        <p:spPr>
          <a:xfrm>
            <a:off x="277700" y="1276500"/>
            <a:ext cx="4045200" cy="194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80">
                <a:solidFill>
                  <a:srgbClr val="E4E5B8"/>
                </a:solidFill>
                <a:latin typeface="Georgia"/>
                <a:ea typeface="Georgia"/>
                <a:cs typeface="Georgia"/>
                <a:sym typeface="Georgia"/>
              </a:rPr>
              <a:t>From “‘The Communist International, Volume III:1929-1943” p. 471</a:t>
            </a:r>
            <a:endParaRPr sz="2080">
              <a:solidFill>
                <a:srgbClr val="E4E5B8"/>
              </a:solidFill>
              <a:latin typeface="Georgia"/>
              <a:ea typeface="Georgia"/>
              <a:cs typeface="Georgia"/>
              <a:sym typeface="Georgia"/>
            </a:endParaRPr>
          </a:p>
        </p:txBody>
      </p:sp>
      <p:pic>
        <p:nvPicPr>
          <p:cNvPr id="219" name="Google Shape;219;p34"/>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20" name="Google Shape;220;p34"/>
          <p:cNvPicPr preferRelativeResize="0"/>
          <p:nvPr/>
        </p:nvPicPr>
        <p:blipFill>
          <a:blip r:embed="rId4">
            <a:alphaModFix/>
          </a:blip>
          <a:stretch>
            <a:fillRect/>
          </a:stretch>
        </p:blipFill>
        <p:spPr>
          <a:xfrm>
            <a:off x="4572000" y="829013"/>
            <a:ext cx="4516299" cy="3485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24" name="Shape 224"/>
        <p:cNvGrpSpPr/>
        <p:nvPr/>
      </p:nvGrpSpPr>
      <p:grpSpPr>
        <a:xfrm>
          <a:off x="0" y="0"/>
          <a:ext cx="0" cy="0"/>
          <a:chOff x="0" y="0"/>
          <a:chExt cx="0" cy="0"/>
        </a:xfrm>
      </p:grpSpPr>
      <p:sp>
        <p:nvSpPr>
          <p:cNvPr id="225" name="Google Shape;225;p35"/>
          <p:cNvSpPr txBox="1"/>
          <p:nvPr>
            <p:ph type="title"/>
          </p:nvPr>
        </p:nvSpPr>
        <p:spPr>
          <a:xfrm>
            <a:off x="277700" y="1276500"/>
            <a:ext cx="4045200" cy="194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80">
                <a:solidFill>
                  <a:srgbClr val="E4E5B8"/>
                </a:solidFill>
                <a:latin typeface="Georgia"/>
                <a:ea typeface="Georgia"/>
                <a:cs typeface="Georgia"/>
                <a:sym typeface="Georgia"/>
              </a:rPr>
              <a:t>From “‘The Communist International, Volume III:1929-1943” p. 471</a:t>
            </a:r>
            <a:endParaRPr sz="2080">
              <a:solidFill>
                <a:srgbClr val="E4E5B8"/>
              </a:solidFill>
              <a:latin typeface="Georgia"/>
              <a:ea typeface="Georgia"/>
              <a:cs typeface="Georgia"/>
              <a:sym typeface="Georgia"/>
            </a:endParaRPr>
          </a:p>
        </p:txBody>
      </p:sp>
      <p:pic>
        <p:nvPicPr>
          <p:cNvPr id="226" name="Google Shape;226;p35"/>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27" name="Google Shape;227;p35"/>
          <p:cNvPicPr preferRelativeResize="0"/>
          <p:nvPr/>
        </p:nvPicPr>
        <p:blipFill>
          <a:blip r:embed="rId4">
            <a:alphaModFix/>
          </a:blip>
          <a:stretch>
            <a:fillRect/>
          </a:stretch>
        </p:blipFill>
        <p:spPr>
          <a:xfrm>
            <a:off x="4624500" y="1765050"/>
            <a:ext cx="4758509" cy="1613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33" name="Google Shape;233;p3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40" name="Google Shape;240;p3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41" name="Google Shape;241;p37"/>
          <p:cNvSpPr txBox="1"/>
          <p:nvPr/>
        </p:nvSpPr>
        <p:spPr>
          <a:xfrm>
            <a:off x="472000" y="1464375"/>
            <a:ext cx="8096400" cy="3016800"/>
          </a:xfrm>
          <a:prstGeom prst="rect">
            <a:avLst/>
          </a:prstGeom>
          <a:noFill/>
          <a:ln>
            <a:noFill/>
          </a:ln>
        </p:spPr>
        <p:txBody>
          <a:bodyPr anchorCtr="0" anchor="t" bIns="91425" lIns="91425" spcFirstLastPara="1" rIns="91425" wrap="square" tIns="91425">
            <a:spAutoFit/>
          </a:bodyPr>
          <a:lstStyle/>
          <a:p>
            <a:pPr indent="-374650" lvl="0" marL="457200" rtl="0" algn="l">
              <a:lnSpc>
                <a:spcPct val="100000"/>
              </a:lnSpc>
              <a:spcBef>
                <a:spcPts val="0"/>
              </a:spcBef>
              <a:spcAft>
                <a:spcPts val="0"/>
              </a:spcAft>
              <a:buClr>
                <a:srgbClr val="E4E5B8"/>
              </a:buClr>
              <a:buSzPts val="2300"/>
              <a:buFont typeface="Georgia"/>
              <a:buChar char="●"/>
            </a:pPr>
            <a:r>
              <a:rPr lang="en" sz="2300">
                <a:solidFill>
                  <a:srgbClr val="E4E5B8"/>
                </a:solidFill>
                <a:latin typeface="Georgia"/>
                <a:ea typeface="Georgia"/>
                <a:cs typeface="Georgia"/>
                <a:sym typeface="Georgia"/>
              </a:rPr>
              <a:t>What is your name, pronouns and state (or country/territory)?</a:t>
            </a:r>
            <a:endParaRPr sz="23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300">
              <a:solidFill>
                <a:srgbClr val="E4E5B8"/>
              </a:solidFill>
              <a:latin typeface="Georgia"/>
              <a:ea typeface="Georgia"/>
              <a:cs typeface="Georgia"/>
              <a:sym typeface="Georgia"/>
            </a:endParaRPr>
          </a:p>
          <a:p>
            <a:pPr indent="-374650" lvl="0" marL="457200" rtl="0" algn="l">
              <a:lnSpc>
                <a:spcPct val="200000"/>
              </a:lnSpc>
              <a:spcBef>
                <a:spcPts val="0"/>
              </a:spcBef>
              <a:spcAft>
                <a:spcPts val="0"/>
              </a:spcAft>
              <a:buClr>
                <a:srgbClr val="E4E5B8"/>
              </a:buClr>
              <a:buSzPts val="2300"/>
              <a:buFont typeface="Georgia"/>
              <a:buChar char="●"/>
            </a:pPr>
            <a:r>
              <a:rPr lang="en" sz="2300">
                <a:solidFill>
                  <a:srgbClr val="E4E5B8"/>
                </a:solidFill>
                <a:latin typeface="Georgia"/>
                <a:ea typeface="Georgia"/>
                <a:cs typeface="Georgia"/>
                <a:sym typeface="Georgia"/>
              </a:rPr>
              <a:t>Where do you work? Is it unionized?</a:t>
            </a:r>
            <a:endParaRPr sz="2300">
              <a:solidFill>
                <a:srgbClr val="E4E5B8"/>
              </a:solidFill>
              <a:latin typeface="Georgia"/>
              <a:ea typeface="Georgia"/>
              <a:cs typeface="Georgia"/>
              <a:sym typeface="Georgia"/>
            </a:endParaRPr>
          </a:p>
          <a:p>
            <a:pPr indent="-374650" lvl="0" marL="457200" rtl="0" algn="l">
              <a:lnSpc>
                <a:spcPct val="200000"/>
              </a:lnSpc>
              <a:spcBef>
                <a:spcPts val="0"/>
              </a:spcBef>
              <a:spcAft>
                <a:spcPts val="0"/>
              </a:spcAft>
              <a:buClr>
                <a:srgbClr val="E4E5B8"/>
              </a:buClr>
              <a:buSzPts val="2300"/>
              <a:buFont typeface="Georgia"/>
              <a:buChar char="●"/>
            </a:pPr>
            <a:r>
              <a:rPr lang="en" sz="2300">
                <a:solidFill>
                  <a:srgbClr val="E4E5B8"/>
                </a:solidFill>
                <a:latin typeface="Georgia"/>
                <a:ea typeface="Georgia"/>
                <a:cs typeface="Georgia"/>
                <a:sym typeface="Georgia"/>
              </a:rPr>
              <a:t>How did you find out about the People’s School?</a:t>
            </a:r>
            <a:endParaRPr sz="2300">
              <a:solidFill>
                <a:srgbClr val="E4E5B8"/>
              </a:solidFill>
              <a:latin typeface="Georgia"/>
              <a:ea typeface="Georgia"/>
              <a:cs typeface="Georgia"/>
              <a:sym typeface="Georgia"/>
            </a:endParaRPr>
          </a:p>
          <a:p>
            <a:pPr indent="-374650" lvl="0" marL="457200" rtl="0" algn="l">
              <a:lnSpc>
                <a:spcPct val="200000"/>
              </a:lnSpc>
              <a:spcBef>
                <a:spcPts val="0"/>
              </a:spcBef>
              <a:spcAft>
                <a:spcPts val="0"/>
              </a:spcAft>
              <a:buClr>
                <a:srgbClr val="E4E5B8"/>
              </a:buClr>
              <a:buSzPts val="2300"/>
              <a:buFont typeface="Georgia"/>
              <a:buChar char="●"/>
            </a:pPr>
            <a:r>
              <a:rPr lang="en" sz="2300">
                <a:solidFill>
                  <a:srgbClr val="E4E5B8"/>
                </a:solidFill>
                <a:latin typeface="Georgia"/>
                <a:ea typeface="Georgia"/>
                <a:cs typeface="Georgia"/>
                <a:sym typeface="Georgia"/>
              </a:rPr>
              <a:t>What do you think about </a:t>
            </a:r>
            <a:r>
              <a:rPr lang="en" sz="2300">
                <a:solidFill>
                  <a:srgbClr val="E4E5B8"/>
                </a:solidFill>
                <a:latin typeface="Georgia"/>
                <a:ea typeface="Georgia"/>
                <a:cs typeface="Georgia"/>
                <a:sym typeface="Georgia"/>
              </a:rPr>
              <a:t>tonight's</a:t>
            </a:r>
            <a:r>
              <a:rPr lang="en" sz="2300">
                <a:solidFill>
                  <a:srgbClr val="E4E5B8"/>
                </a:solidFill>
                <a:latin typeface="Georgia"/>
                <a:ea typeface="Georgia"/>
                <a:cs typeface="Georgia"/>
                <a:sym typeface="Georgia"/>
              </a:rPr>
              <a:t> class?</a:t>
            </a:r>
            <a:endParaRPr sz="2300">
              <a:solidFill>
                <a:srgbClr val="E4E5B8"/>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48" name="Google Shape;248;p3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49" name="Google Shape;249;p38"/>
          <p:cNvSpPr txBox="1"/>
          <p:nvPr/>
        </p:nvSpPr>
        <p:spPr>
          <a:xfrm>
            <a:off x="523800" y="1150750"/>
            <a:ext cx="8096400" cy="4032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March 2nd if possible.</a:t>
            </a:r>
            <a:endParaRPr sz="2500">
              <a:solidFill>
                <a:srgbClr val="E4E5B8"/>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newoutlookpublishers.store</a:t>
            </a:r>
            <a:endParaRPr sz="1911">
              <a:solidFill>
                <a:srgbClr val="E4E5B8"/>
              </a:solidFill>
              <a:latin typeface="Georgia"/>
              <a:ea typeface="Georgia"/>
              <a:cs typeface="Georgia"/>
              <a:sym typeface="Georgia"/>
            </a:endParaRPr>
          </a:p>
        </p:txBody>
      </p:sp>
      <p:pic>
        <p:nvPicPr>
          <p:cNvPr id="256" name="Google Shape;256;p3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57" name="Google Shape;257;p39"/>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Latest Releases</a:t>
            </a:r>
            <a:endParaRPr>
              <a:solidFill>
                <a:srgbClr val="E4E5B8"/>
              </a:solidFill>
              <a:latin typeface="Georgia"/>
              <a:ea typeface="Georgia"/>
              <a:cs typeface="Georgia"/>
              <a:sym typeface="Georgia"/>
            </a:endParaRPr>
          </a:p>
        </p:txBody>
      </p:sp>
      <p:pic>
        <p:nvPicPr>
          <p:cNvPr id="258" name="Google Shape;258;p39"/>
          <p:cNvPicPr preferRelativeResize="0"/>
          <p:nvPr/>
        </p:nvPicPr>
        <p:blipFill>
          <a:blip r:embed="rId4">
            <a:alphaModFix/>
          </a:blip>
          <a:stretch>
            <a:fillRect/>
          </a:stretch>
        </p:blipFill>
        <p:spPr>
          <a:xfrm>
            <a:off x="6862200" y="1754650"/>
            <a:ext cx="1977925" cy="2981000"/>
          </a:xfrm>
          <a:prstGeom prst="rect">
            <a:avLst/>
          </a:prstGeom>
          <a:noFill/>
          <a:ln>
            <a:noFill/>
          </a:ln>
        </p:spPr>
      </p:pic>
      <p:pic>
        <p:nvPicPr>
          <p:cNvPr id="259" name="Google Shape;259;p39"/>
          <p:cNvPicPr preferRelativeResize="0"/>
          <p:nvPr/>
        </p:nvPicPr>
        <p:blipFill>
          <a:blip r:embed="rId5">
            <a:alphaModFix/>
          </a:blip>
          <a:stretch>
            <a:fillRect/>
          </a:stretch>
        </p:blipFill>
        <p:spPr>
          <a:xfrm>
            <a:off x="4623400" y="1754638"/>
            <a:ext cx="1977926" cy="2966875"/>
          </a:xfrm>
          <a:prstGeom prst="rect">
            <a:avLst/>
          </a:prstGeom>
          <a:noFill/>
          <a:ln>
            <a:noFill/>
          </a:ln>
        </p:spPr>
      </p:pic>
      <p:pic>
        <p:nvPicPr>
          <p:cNvPr id="260" name="Google Shape;260;p39"/>
          <p:cNvPicPr preferRelativeResize="0"/>
          <p:nvPr/>
        </p:nvPicPr>
        <p:blipFill>
          <a:blip r:embed="rId6">
            <a:alphaModFix/>
          </a:blip>
          <a:stretch>
            <a:fillRect/>
          </a:stretch>
        </p:blipFill>
        <p:spPr>
          <a:xfrm>
            <a:off x="145800" y="1754650"/>
            <a:ext cx="1977926" cy="2966875"/>
          </a:xfrm>
          <a:prstGeom prst="rect">
            <a:avLst/>
          </a:prstGeom>
          <a:noFill/>
          <a:ln>
            <a:noFill/>
          </a:ln>
        </p:spPr>
      </p:pic>
      <p:pic>
        <p:nvPicPr>
          <p:cNvPr id="261" name="Google Shape;261;p39"/>
          <p:cNvPicPr preferRelativeResize="0"/>
          <p:nvPr/>
        </p:nvPicPr>
        <p:blipFill>
          <a:blip r:embed="rId7">
            <a:alphaModFix/>
          </a:blip>
          <a:stretch>
            <a:fillRect/>
          </a:stretch>
        </p:blipFill>
        <p:spPr>
          <a:xfrm>
            <a:off x="2384600" y="1754650"/>
            <a:ext cx="1977926" cy="29680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268" name="Google Shape;268;p4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9" name="Google Shape;269;p40"/>
          <p:cNvSpPr txBox="1"/>
          <p:nvPr/>
        </p:nvSpPr>
        <p:spPr>
          <a:xfrm>
            <a:off x="406550" y="1041075"/>
            <a:ext cx="8096400" cy="37866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Last year we were attacked and sabotaged by wreckers</a:t>
            </a:r>
            <a:r>
              <a:rPr lang="en" sz="1950">
                <a:solidFill>
                  <a:srgbClr val="E4E5B8"/>
                </a:solidFill>
                <a:latin typeface="Georgia"/>
                <a:ea typeface="Georgia"/>
                <a:cs typeface="Georgia"/>
                <a:sym typeface="Georgia"/>
              </a:rPr>
              <a:t> that tried to </a:t>
            </a:r>
            <a:r>
              <a:rPr b="1" lang="en" sz="1950">
                <a:solidFill>
                  <a:srgbClr val="E4E5B8"/>
                </a:solidFill>
                <a:latin typeface="Georgia"/>
                <a:ea typeface="Georgia"/>
                <a:cs typeface="Georgia"/>
                <a:sym typeface="Georgia"/>
              </a:rPr>
              <a:t>steal the PSMLS</a:t>
            </a:r>
            <a:r>
              <a:rPr lang="en" sz="1950">
                <a:solidFill>
                  <a:srgbClr val="E4E5B8"/>
                </a:solidFill>
                <a:latin typeface="Georgia"/>
                <a:ea typeface="Georgia"/>
                <a:cs typeface="Georgia"/>
                <a:sym typeface="Georgia"/>
              </a:rPr>
              <a:t> and </a:t>
            </a:r>
            <a:r>
              <a:rPr b="1" lang="en" sz="1950">
                <a:solidFill>
                  <a:srgbClr val="E4E5B8"/>
                </a:solidFill>
                <a:latin typeface="Georgia"/>
                <a:ea typeface="Georgia"/>
                <a:cs typeface="Georgia"/>
                <a:sym typeface="Georgia"/>
              </a:rPr>
              <a:t>destroy the PCUSA</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They failed</a:t>
            </a:r>
            <a:r>
              <a:rPr lang="en" sz="1950">
                <a:solidFill>
                  <a:srgbClr val="E4E5B8"/>
                </a:solidFill>
                <a:latin typeface="Georgia"/>
                <a:ea typeface="Georgia"/>
                <a:cs typeface="Georgia"/>
                <a:sym typeface="Georgia"/>
              </a:rPr>
              <a:t>, but they </a:t>
            </a:r>
            <a:r>
              <a:rPr b="1" lang="en" sz="1950">
                <a:solidFill>
                  <a:srgbClr val="E4E5B8"/>
                </a:solidFill>
                <a:latin typeface="Georgia"/>
                <a:ea typeface="Georgia"/>
                <a:cs typeface="Georgia"/>
                <a:sym typeface="Georgia"/>
              </a:rPr>
              <a:t>will be held accountable</a:t>
            </a:r>
            <a:r>
              <a:rPr lang="en" sz="1950">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To donate, go to </a:t>
            </a:r>
            <a:r>
              <a:rPr b="1" lang="en" sz="1950" u="sng">
                <a:solidFill>
                  <a:srgbClr val="E4E5B8"/>
                </a:solidFill>
                <a:latin typeface="Georgia"/>
                <a:ea typeface="Georgia"/>
                <a:cs typeface="Georgia"/>
                <a:sym typeface="Georgia"/>
              </a:rPr>
              <a:t>partyofcommunistsusa.net/donations/</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Put “For legal funds” in the details box and try to donate on Tuesday or Thursday so it is easier for us to sort through. It </a:t>
            </a:r>
            <a:r>
              <a:rPr lang="en" sz="1950" u="sng">
                <a:solidFill>
                  <a:srgbClr val="E4E5B8"/>
                </a:solidFill>
                <a:latin typeface="Georgia"/>
                <a:ea typeface="Georgia"/>
                <a:cs typeface="Georgia"/>
                <a:sym typeface="Georgia"/>
              </a:rPr>
              <a:t>will</a:t>
            </a:r>
            <a:r>
              <a:rPr lang="en" sz="1950">
                <a:solidFill>
                  <a:srgbClr val="E4E5B8"/>
                </a:solidFill>
                <a:latin typeface="Georgia"/>
                <a:ea typeface="Georgia"/>
                <a:cs typeface="Georgia"/>
                <a:sym typeface="Georgia"/>
              </a:rPr>
              <a:t> go to the legal fund. Anything helps!</a:t>
            </a:r>
            <a:endParaRPr sz="1950">
              <a:solidFill>
                <a:srgbClr val="E4E5B8"/>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69" name="Google Shape;69;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Sectarianism and its consequences</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Lessons from History: The Farmer-Labor Party and the LaFollette Movement</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People’s Front and the need for building a broad coalition against fascism</a:t>
            </a:r>
            <a:endParaRPr>
              <a:solidFill>
                <a:srgbClr val="E4E5B8"/>
              </a:solidFill>
              <a:latin typeface="Georgia"/>
              <a:ea typeface="Georgia"/>
              <a:cs typeface="Georgia"/>
              <a:sym typeface="Georgia"/>
            </a:endParaRPr>
          </a:p>
        </p:txBody>
      </p:sp>
      <p:pic>
        <p:nvPicPr>
          <p:cNvPr id="70" name="Google Shape;70;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Section 1: Sectarianism and its Consequences</a:t>
            </a:r>
            <a:endParaRPr sz="5200">
              <a:solidFill>
                <a:srgbClr val="E4E5B8"/>
              </a:solidFill>
              <a:latin typeface="Georgia"/>
              <a:ea typeface="Georgia"/>
              <a:cs typeface="Georgia"/>
              <a:sym typeface="Georgia"/>
            </a:endParaRPr>
          </a:p>
        </p:txBody>
      </p:sp>
      <p:pic>
        <p:nvPicPr>
          <p:cNvPr id="76" name="Google Shape;76;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Sectarianism and its Consequences</a:t>
            </a:r>
            <a:endParaRPr>
              <a:solidFill>
                <a:srgbClr val="E4E5B8"/>
              </a:solidFill>
              <a:latin typeface="Georgia"/>
              <a:ea typeface="Georgia"/>
              <a:cs typeface="Georgia"/>
              <a:sym typeface="Georgia"/>
            </a:endParaRPr>
          </a:p>
        </p:txBody>
      </p:sp>
      <p:pic>
        <p:nvPicPr>
          <p:cNvPr id="83" name="Google Shape;83;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4" name="Google Shape;84;p17"/>
          <p:cNvSpPr txBox="1"/>
          <p:nvPr/>
        </p:nvSpPr>
        <p:spPr>
          <a:xfrm>
            <a:off x="159850" y="1254900"/>
            <a:ext cx="46398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Sectarianism, within the context of the Communist movement, means refusal to work with groups that do not meet a narrow standard of ideological or moral “purity”.</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Sectarianism is an error that is primarily associated with ultraleft tendencies, as opposed to right opportunism. Both objectively serve the forces of reaction and the bourgeoisie.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consequences of sectarianism have been observed time and time again within the Communist movement. Sectarianism means isolation from the masses and the irrelevance of the Communist party within the working class movement.</a:t>
            </a:r>
            <a:endParaRPr>
              <a:solidFill>
                <a:schemeClr val="dk1"/>
              </a:solidFill>
            </a:endParaRPr>
          </a:p>
        </p:txBody>
      </p:sp>
      <p:sp>
        <p:nvSpPr>
          <p:cNvPr id="85" name="Google Shape;85;p17"/>
          <p:cNvSpPr txBox="1"/>
          <p:nvPr/>
        </p:nvSpPr>
        <p:spPr>
          <a:xfrm>
            <a:off x="5459225" y="4799800"/>
            <a:ext cx="350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The Ultra-Leftist, Ramon Puyol, 1936</a:t>
            </a:r>
            <a:endParaRPr>
              <a:solidFill>
                <a:schemeClr val="dk1"/>
              </a:solidFill>
            </a:endParaRPr>
          </a:p>
        </p:txBody>
      </p:sp>
      <p:pic>
        <p:nvPicPr>
          <p:cNvPr id="86" name="Google Shape;86;p17"/>
          <p:cNvPicPr preferRelativeResize="0"/>
          <p:nvPr/>
        </p:nvPicPr>
        <p:blipFill>
          <a:blip r:embed="rId4">
            <a:alphaModFix/>
          </a:blip>
          <a:stretch>
            <a:fillRect/>
          </a:stretch>
        </p:blipFill>
        <p:spPr>
          <a:xfrm>
            <a:off x="6051275" y="1253700"/>
            <a:ext cx="2316598" cy="339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Sectarianism and its Consequences</a:t>
            </a:r>
            <a:endParaRPr>
              <a:solidFill>
                <a:srgbClr val="E4E5B8"/>
              </a:solidFill>
              <a:latin typeface="Georgia"/>
              <a:ea typeface="Georgia"/>
              <a:cs typeface="Georgia"/>
              <a:sym typeface="Georgia"/>
            </a:endParaRPr>
          </a:p>
        </p:txBody>
      </p:sp>
      <p:pic>
        <p:nvPicPr>
          <p:cNvPr id="93" name="Google Shape;93;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4" name="Google Shape;94;p18"/>
          <p:cNvSpPr txBox="1"/>
          <p:nvPr/>
        </p:nvSpPr>
        <p:spPr>
          <a:xfrm>
            <a:off x="159850" y="1254900"/>
            <a:ext cx="4639800" cy="26475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Char char="●"/>
            </a:pPr>
            <a:r>
              <a:rPr lang="en" sz="1600">
                <a:solidFill>
                  <a:schemeClr val="dk1"/>
                </a:solidFill>
              </a:rPr>
              <a:t>Lenin recognized the dangers of sectarianism and denounced it in his classic polemic “Left-Wing Communism: An Infantile Disorder”.</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One of the forms of sectarianism which he observed at the time was the refusal of certain Communist groups to work within reactionary trade unions, as is </a:t>
            </a:r>
            <a:r>
              <a:rPr lang="en" sz="1600">
                <a:solidFill>
                  <a:schemeClr val="dk1"/>
                </a:solidFill>
              </a:rPr>
              <a:t>described</a:t>
            </a:r>
            <a:r>
              <a:rPr lang="en" sz="1600">
                <a:solidFill>
                  <a:schemeClr val="dk1"/>
                </a:solidFill>
              </a:rPr>
              <a:t> in the following passage.</a:t>
            </a:r>
            <a:endParaRPr sz="1600">
              <a:solidFill>
                <a:schemeClr val="dk1"/>
              </a:solidFill>
            </a:endParaRPr>
          </a:p>
        </p:txBody>
      </p:sp>
      <p:sp>
        <p:nvSpPr>
          <p:cNvPr id="95" name="Google Shape;95;p18"/>
          <p:cNvSpPr txBox="1"/>
          <p:nvPr/>
        </p:nvSpPr>
        <p:spPr>
          <a:xfrm>
            <a:off x="6034725" y="4799800"/>
            <a:ext cx="238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V. I. Lenin</a:t>
            </a:r>
            <a:endParaRPr>
              <a:solidFill>
                <a:schemeClr val="dk1"/>
              </a:solidFill>
            </a:endParaRPr>
          </a:p>
        </p:txBody>
      </p:sp>
      <p:pic>
        <p:nvPicPr>
          <p:cNvPr id="96" name="Google Shape;96;p18"/>
          <p:cNvPicPr preferRelativeResize="0"/>
          <p:nvPr/>
        </p:nvPicPr>
        <p:blipFill>
          <a:blip r:embed="rId4">
            <a:alphaModFix/>
          </a:blip>
          <a:stretch>
            <a:fillRect/>
          </a:stretch>
        </p:blipFill>
        <p:spPr>
          <a:xfrm>
            <a:off x="5925300" y="1254900"/>
            <a:ext cx="2600858" cy="339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301675" y="1365975"/>
            <a:ext cx="4045200" cy="202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80">
                <a:solidFill>
                  <a:srgbClr val="E4E5B8"/>
                </a:solidFill>
                <a:latin typeface="Georgia"/>
                <a:ea typeface="Georgia"/>
                <a:cs typeface="Georgia"/>
                <a:sym typeface="Georgia"/>
              </a:rPr>
              <a:t>From “‘Left-Wing’ Communism: an Infantile Disorder” by V. I. Lenin, Chapter 6: “Should Revolutionaries Work in Reactionary Trade Unions?”</a:t>
            </a:r>
            <a:endParaRPr sz="2080">
              <a:solidFill>
                <a:srgbClr val="E4E5B8"/>
              </a:solidFill>
              <a:latin typeface="Georgia"/>
              <a:ea typeface="Georgia"/>
              <a:cs typeface="Georgia"/>
              <a:sym typeface="Georgia"/>
            </a:endParaRPr>
          </a:p>
        </p:txBody>
      </p:sp>
      <p:pic>
        <p:nvPicPr>
          <p:cNvPr id="102" name="Google Shape;102;p19"/>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03" name="Google Shape;103;p19"/>
          <p:cNvPicPr preferRelativeResize="0"/>
          <p:nvPr/>
        </p:nvPicPr>
        <p:blipFill>
          <a:blip r:embed="rId4">
            <a:alphaModFix/>
          </a:blip>
          <a:stretch>
            <a:fillRect/>
          </a:stretch>
        </p:blipFill>
        <p:spPr>
          <a:xfrm>
            <a:off x="4691875" y="258475"/>
            <a:ext cx="4312474" cy="3868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txBox="1"/>
          <p:nvPr>
            <p:ph type="title"/>
          </p:nvPr>
        </p:nvSpPr>
        <p:spPr>
          <a:xfrm>
            <a:off x="1658025" y="264300"/>
            <a:ext cx="724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20">
                <a:solidFill>
                  <a:srgbClr val="E4E5B8"/>
                </a:solidFill>
                <a:latin typeface="Georgia"/>
                <a:ea typeface="Georgia"/>
                <a:cs typeface="Georgia"/>
                <a:sym typeface="Georgia"/>
              </a:rPr>
              <a:t>Comrade William Z. Foster clearly emphasizes how today we should be working with all people in a coalition on an issue, and bring unity to that coalition - not bring disunity to the coalition.</a:t>
            </a:r>
            <a:endParaRPr sz="1420">
              <a:solidFill>
                <a:srgbClr val="E4E5B8"/>
              </a:solidFill>
              <a:latin typeface="Georgia"/>
              <a:ea typeface="Georgia"/>
              <a:cs typeface="Georgia"/>
              <a:sym typeface="Georgia"/>
            </a:endParaRPr>
          </a:p>
        </p:txBody>
      </p:sp>
      <p:pic>
        <p:nvPicPr>
          <p:cNvPr id="110" name="Google Shape;110;p2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11" name="Google Shape;111;p20"/>
          <p:cNvSpPr txBox="1"/>
          <p:nvPr/>
        </p:nvSpPr>
        <p:spPr>
          <a:xfrm>
            <a:off x="159850" y="1254900"/>
            <a:ext cx="51195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Robert M. LaFollette’s presidential campaign in 1924 attracted much support from American farmers, workers, and petty bourgeoisie. However, the LaFollette movement was not a revolutionary movement and contained many reactionary tendencies, such as white chauvinism.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Communist Party USA, then called the Workers Party, made the mistake of not affiliating with the LaFollette campaign through its mass organizations. This meant that the Party was largely isolated and irrelevant from the largest farmer-labor movement in America at the time.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consequences of the Communist Party USA’s failure to fully engage with the LaFollette Movement in the 1920s serve as a warning for the present day.</a:t>
            </a:r>
            <a:endParaRPr>
              <a:solidFill>
                <a:schemeClr val="dk1"/>
              </a:solidFill>
            </a:endParaRPr>
          </a:p>
        </p:txBody>
      </p:sp>
      <p:pic>
        <p:nvPicPr>
          <p:cNvPr id="112" name="Google Shape;112;p20"/>
          <p:cNvPicPr preferRelativeResize="0"/>
          <p:nvPr/>
        </p:nvPicPr>
        <p:blipFill>
          <a:blip r:embed="rId4">
            <a:alphaModFix/>
          </a:blip>
          <a:stretch>
            <a:fillRect/>
          </a:stretch>
        </p:blipFill>
        <p:spPr>
          <a:xfrm>
            <a:off x="5767325" y="1254900"/>
            <a:ext cx="2832249" cy="373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301675" y="1198125"/>
            <a:ext cx="4045200" cy="310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080">
              <a:solidFill>
                <a:srgbClr val="E4E5B8"/>
              </a:solidFill>
              <a:latin typeface="Georgia"/>
              <a:ea typeface="Georgia"/>
              <a:cs typeface="Georgia"/>
              <a:sym typeface="Georgia"/>
            </a:endParaRPr>
          </a:p>
          <a:p>
            <a:pPr indent="0" lvl="0" marL="0" rtl="0" algn="l">
              <a:spcBef>
                <a:spcPts val="0"/>
              </a:spcBef>
              <a:spcAft>
                <a:spcPts val="0"/>
              </a:spcAft>
              <a:buSzPts val="990"/>
              <a:buNone/>
            </a:pPr>
            <a:r>
              <a:t/>
            </a:r>
            <a:endParaRPr sz="2080">
              <a:solidFill>
                <a:srgbClr val="E4E5B8"/>
              </a:solidFill>
              <a:latin typeface="Georgia"/>
              <a:ea typeface="Georgia"/>
              <a:cs typeface="Georgia"/>
              <a:sym typeface="Georgia"/>
            </a:endParaRPr>
          </a:p>
          <a:p>
            <a:pPr indent="0" lvl="0" marL="0" rtl="0" algn="l">
              <a:spcBef>
                <a:spcPts val="0"/>
              </a:spcBef>
              <a:spcAft>
                <a:spcPts val="0"/>
              </a:spcAft>
              <a:buSzPts val="990"/>
              <a:buNone/>
            </a:pPr>
            <a:r>
              <a:rPr lang="en" sz="2080">
                <a:solidFill>
                  <a:srgbClr val="E4E5B8"/>
                </a:solidFill>
                <a:latin typeface="Georgia"/>
                <a:ea typeface="Georgia"/>
                <a:cs typeface="Georgia"/>
                <a:sym typeface="Georgia"/>
              </a:rPr>
              <a:t>Again, the fight to unify Communist work in coalitions is exemplified in Comrade Foster’s </a:t>
            </a:r>
            <a:r>
              <a:rPr lang="en" sz="2080">
                <a:solidFill>
                  <a:srgbClr val="E4E5B8"/>
                </a:solidFill>
                <a:latin typeface="Georgia"/>
                <a:ea typeface="Georgia"/>
                <a:cs typeface="Georgia"/>
                <a:sym typeface="Georgia"/>
              </a:rPr>
              <a:t>“‘History of the Communist Party of the United States” by W. Z. Foster, Chapter 15: “The Communists and the LaFollette Movement”</a:t>
            </a:r>
            <a:endParaRPr sz="2080">
              <a:solidFill>
                <a:srgbClr val="E4E5B8"/>
              </a:solidFill>
              <a:latin typeface="Georgia"/>
              <a:ea typeface="Georgia"/>
              <a:cs typeface="Georgia"/>
              <a:sym typeface="Georgia"/>
            </a:endParaRPr>
          </a:p>
        </p:txBody>
      </p:sp>
      <p:pic>
        <p:nvPicPr>
          <p:cNvPr id="118" name="Google Shape;118;p21"/>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19" name="Google Shape;119;p21"/>
          <p:cNvPicPr preferRelativeResize="0"/>
          <p:nvPr/>
        </p:nvPicPr>
        <p:blipFill>
          <a:blip r:embed="rId4">
            <a:alphaModFix/>
          </a:blip>
          <a:stretch>
            <a:fillRect/>
          </a:stretch>
        </p:blipFill>
        <p:spPr>
          <a:xfrm>
            <a:off x="4572000" y="722913"/>
            <a:ext cx="4492325" cy="36976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