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973f2899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973f2899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973f289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973f289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973f2899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973f2899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973f2899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3973f2899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973f2899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973f2899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973f2899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973f2899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a5312c8e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a5312c8e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973f2899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973f2899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973f289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973f289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3973f2899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3973f2899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973f2899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3973f2899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973f2899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3973f2899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973f2899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3973f2899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973f2899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3973f2899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3973f2899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3973f2899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3973f2899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3973f289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edcc43d4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edcc43d4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edcc43d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edcc43d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973f2899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973f2899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3973f2899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3973f2899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973f2899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973f2899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973f2899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973f2899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youtube.com/watch?v=0bfroxVyb4A" TargetMode="External"/><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7.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www.youtube.com/watch?v=Cg5YlizS2hU" TargetMode="External"/><Relationship Id="rId5"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1.pn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44.png"/><Relationship Id="rId5"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6.png"/><Relationship Id="rId5"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hyperlink" Target="mailto:info@peoplesschool.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hyperlink" Target="http://www.youtube.com/watch?v=OPLRLgaYWds" TargetMode="External"/><Relationship Id="rId5"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4.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jpg"/><Relationship Id="rId5"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56" name="Google Shape;56;p13" title="The Internationale">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4" name="Shape 124"/>
        <p:cNvGrpSpPr/>
        <p:nvPr/>
      </p:nvGrpSpPr>
      <p:grpSpPr>
        <a:xfrm>
          <a:off x="0" y="0"/>
          <a:ext cx="0" cy="0"/>
          <a:chOff x="0" y="0"/>
          <a:chExt cx="0" cy="0"/>
        </a:xfrm>
      </p:grpSpPr>
      <p:sp>
        <p:nvSpPr>
          <p:cNvPr id="125" name="Google Shape;125;p22"/>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26" name="Google Shape;126;p22"/>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27" name="Google Shape;127;p22"/>
          <p:cNvPicPr preferRelativeResize="0"/>
          <p:nvPr/>
        </p:nvPicPr>
        <p:blipFill>
          <a:blip r:embed="rId4">
            <a:alphaModFix/>
          </a:blip>
          <a:stretch>
            <a:fillRect/>
          </a:stretch>
        </p:blipFill>
        <p:spPr>
          <a:xfrm>
            <a:off x="4775200" y="120650"/>
            <a:ext cx="4195225" cy="2254250"/>
          </a:xfrm>
          <a:prstGeom prst="rect">
            <a:avLst/>
          </a:prstGeom>
          <a:noFill/>
          <a:ln>
            <a:noFill/>
          </a:ln>
        </p:spPr>
      </p:pic>
      <p:pic>
        <p:nvPicPr>
          <p:cNvPr id="128" name="Google Shape;128;p22"/>
          <p:cNvPicPr preferRelativeResize="0"/>
          <p:nvPr/>
        </p:nvPicPr>
        <p:blipFill>
          <a:blip r:embed="rId5">
            <a:alphaModFix/>
          </a:blip>
          <a:stretch>
            <a:fillRect/>
          </a:stretch>
        </p:blipFill>
        <p:spPr>
          <a:xfrm>
            <a:off x="4775200" y="2374900"/>
            <a:ext cx="4195225" cy="246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34" name="Google Shape;134;p23"/>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1886 Haymarket Affair</a:t>
            </a:r>
            <a:endParaRPr sz="5200">
              <a:solidFill>
                <a:srgbClr val="E4E5B8"/>
              </a:solidFill>
              <a:latin typeface="Georgia"/>
              <a:ea typeface="Georgia"/>
              <a:cs typeface="Georgia"/>
              <a:sym typeface="Georgia"/>
            </a:endParaRPr>
          </a:p>
        </p:txBody>
      </p:sp>
      <p:pic>
        <p:nvPicPr>
          <p:cNvPr id="140" name="Google Shape;140;p24"/>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46" name="Google Shape;146;p2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47" name="Google Shape;147;p25"/>
          <p:cNvPicPr preferRelativeResize="0"/>
          <p:nvPr/>
        </p:nvPicPr>
        <p:blipFill>
          <a:blip r:embed="rId4">
            <a:alphaModFix/>
          </a:blip>
          <a:stretch>
            <a:fillRect/>
          </a:stretch>
        </p:blipFill>
        <p:spPr>
          <a:xfrm>
            <a:off x="5251449" y="186559"/>
            <a:ext cx="3471325" cy="2438742"/>
          </a:xfrm>
          <a:prstGeom prst="rect">
            <a:avLst/>
          </a:prstGeom>
          <a:noFill/>
          <a:ln>
            <a:noFill/>
          </a:ln>
        </p:spPr>
      </p:pic>
      <p:pic>
        <p:nvPicPr>
          <p:cNvPr id="148" name="Google Shape;148;p25"/>
          <p:cNvPicPr preferRelativeResize="0"/>
          <p:nvPr/>
        </p:nvPicPr>
        <p:blipFill>
          <a:blip r:embed="rId5">
            <a:alphaModFix/>
          </a:blip>
          <a:stretch>
            <a:fillRect/>
          </a:stretch>
        </p:blipFill>
        <p:spPr>
          <a:xfrm>
            <a:off x="5251450" y="2625300"/>
            <a:ext cx="3471324" cy="2303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54" name="Google Shape;154;p26"/>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short clip from a documentary film about the history of Haymarket Riot (Affair), Anarchism, Chicago, May Day, Unions, Labor History, and the American worker during the Gilded Age.  Please visit filmadria.com for more information. &#10;&#10;Synposis:&#10;The Chicago Haymarket Affair (also known as the Haymarket Square Riot) where a bomb thrown into the ranks of Police was followed by an eruption of panic and violence resulting in a trial and execution of presumably innocent workers' rights activists, is examined in this feature documentary film.  Expert historians and professors present the history of the bomb, the anarchist movement of the 19th century, and the labor struggle of working people fighting for a shorter work day during the industrial might of America's Gilded Age." id="155" name="Google Shape;155;p26" title="The Haymarket Square Riot: The history of the Chicago Haymarket Affair, and the Anarchist Trial">
            <a:hlinkClick r:id="rId4"/>
          </p:cNvPr>
          <p:cNvPicPr preferRelativeResize="0"/>
          <p:nvPr/>
        </p:nvPicPr>
        <p:blipFill>
          <a:blip r:embed="rId5">
            <a:alphaModFix/>
          </a:blip>
          <a:stretch>
            <a:fillRect/>
          </a:stretch>
        </p:blipFill>
        <p:spPr>
          <a:xfrm>
            <a:off x="1645925" y="1089200"/>
            <a:ext cx="5869500" cy="3529375"/>
          </a:xfrm>
          <a:prstGeom prst="rect">
            <a:avLst/>
          </a:prstGeom>
          <a:noFill/>
          <a:ln>
            <a:noFill/>
          </a:ln>
        </p:spPr>
      </p:pic>
      <p:sp>
        <p:nvSpPr>
          <p:cNvPr id="156" name="Google Shape;156;p26"/>
          <p:cNvSpPr txBox="1"/>
          <p:nvPr/>
        </p:nvSpPr>
        <p:spPr>
          <a:xfrm>
            <a:off x="2499800" y="4561700"/>
            <a:ext cx="464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E4E5B8"/>
                </a:solidFill>
                <a:latin typeface="Georgia"/>
                <a:ea typeface="Georgia"/>
                <a:cs typeface="Georgia"/>
                <a:sym typeface="Georgia"/>
              </a:rPr>
              <a:t>The Haymarket Trial (Short Clip from a Documentary)</a:t>
            </a:r>
            <a:endParaRPr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0" name="Shape 160"/>
        <p:cNvGrpSpPr/>
        <p:nvPr/>
      </p:nvGrpSpPr>
      <p:grpSpPr>
        <a:xfrm>
          <a:off x="0" y="0"/>
          <a:ext cx="0" cy="0"/>
          <a:chOff x="0" y="0"/>
          <a:chExt cx="0" cy="0"/>
        </a:xfrm>
      </p:grpSpPr>
      <p:sp>
        <p:nvSpPr>
          <p:cNvPr id="161" name="Google Shape;161;p27"/>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62" name="Google Shape;162;p27"/>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63" name="Google Shape;163;p27"/>
          <p:cNvPicPr preferRelativeResize="0"/>
          <p:nvPr/>
        </p:nvPicPr>
        <p:blipFill>
          <a:blip r:embed="rId4">
            <a:alphaModFix/>
          </a:blip>
          <a:stretch>
            <a:fillRect/>
          </a:stretch>
        </p:blipFill>
        <p:spPr>
          <a:xfrm>
            <a:off x="4715475" y="152400"/>
            <a:ext cx="4276125" cy="2624675"/>
          </a:xfrm>
          <a:prstGeom prst="rect">
            <a:avLst/>
          </a:prstGeom>
          <a:noFill/>
          <a:ln>
            <a:noFill/>
          </a:ln>
        </p:spPr>
      </p:pic>
      <p:pic>
        <p:nvPicPr>
          <p:cNvPr id="164" name="Google Shape;164;p27"/>
          <p:cNvPicPr preferRelativeResize="0"/>
          <p:nvPr/>
        </p:nvPicPr>
        <p:blipFill>
          <a:blip r:embed="rId5">
            <a:alphaModFix/>
          </a:blip>
          <a:stretch>
            <a:fillRect/>
          </a:stretch>
        </p:blipFill>
        <p:spPr>
          <a:xfrm>
            <a:off x="4715475" y="2777075"/>
            <a:ext cx="4276125" cy="1903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8" name="Shape 168"/>
        <p:cNvGrpSpPr/>
        <p:nvPr/>
      </p:nvGrpSpPr>
      <p:grpSpPr>
        <a:xfrm>
          <a:off x="0" y="0"/>
          <a:ext cx="0" cy="0"/>
          <a:chOff x="0" y="0"/>
          <a:chExt cx="0" cy="0"/>
        </a:xfrm>
      </p:grpSpPr>
      <p:sp>
        <p:nvSpPr>
          <p:cNvPr id="169" name="Google Shape;169;p28"/>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70" name="Google Shape;170;p2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71" name="Google Shape;171;p28"/>
          <p:cNvPicPr preferRelativeResize="0"/>
          <p:nvPr/>
        </p:nvPicPr>
        <p:blipFill>
          <a:blip r:embed="rId4">
            <a:alphaModFix/>
          </a:blip>
          <a:stretch>
            <a:fillRect/>
          </a:stretch>
        </p:blipFill>
        <p:spPr>
          <a:xfrm>
            <a:off x="5101125" y="152400"/>
            <a:ext cx="3520791"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75" name="Shape 175"/>
        <p:cNvGrpSpPr/>
        <p:nvPr/>
      </p:nvGrpSpPr>
      <p:grpSpPr>
        <a:xfrm>
          <a:off x="0" y="0"/>
          <a:ext cx="0" cy="0"/>
          <a:chOff x="0" y="0"/>
          <a:chExt cx="0" cy="0"/>
        </a:xfrm>
      </p:grpSpPr>
      <p:sp>
        <p:nvSpPr>
          <p:cNvPr id="176" name="Google Shape;176;p29"/>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May Day: </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A Short History </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by Philip S. Foner</a:t>
            </a:r>
            <a:endParaRPr>
              <a:solidFill>
                <a:srgbClr val="E4E5B8"/>
              </a:solidFill>
              <a:latin typeface="Georgia"/>
              <a:ea typeface="Georgia"/>
              <a:cs typeface="Georgia"/>
              <a:sym typeface="Georgia"/>
            </a:endParaRPr>
          </a:p>
        </p:txBody>
      </p:sp>
      <p:pic>
        <p:nvPicPr>
          <p:cNvPr id="177" name="Google Shape;177;p2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78" name="Google Shape;178;p29"/>
          <p:cNvPicPr preferRelativeResize="0"/>
          <p:nvPr/>
        </p:nvPicPr>
        <p:blipFill>
          <a:blip r:embed="rId4">
            <a:alphaModFix/>
          </a:blip>
          <a:stretch>
            <a:fillRect/>
          </a:stretch>
        </p:blipFill>
        <p:spPr>
          <a:xfrm>
            <a:off x="5039775" y="99575"/>
            <a:ext cx="3605225" cy="4282974"/>
          </a:xfrm>
          <a:prstGeom prst="rect">
            <a:avLst/>
          </a:prstGeom>
          <a:noFill/>
          <a:ln>
            <a:noFill/>
          </a:ln>
        </p:spPr>
      </p:pic>
      <p:pic>
        <p:nvPicPr>
          <p:cNvPr id="179" name="Google Shape;179;p29"/>
          <p:cNvPicPr preferRelativeResize="0"/>
          <p:nvPr/>
        </p:nvPicPr>
        <p:blipFill>
          <a:blip r:embed="rId5">
            <a:alphaModFix/>
          </a:blip>
          <a:stretch>
            <a:fillRect/>
          </a:stretch>
        </p:blipFill>
        <p:spPr>
          <a:xfrm>
            <a:off x="5039775" y="4382550"/>
            <a:ext cx="3605225" cy="4846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83" name="Shape 183"/>
        <p:cNvGrpSpPr/>
        <p:nvPr/>
      </p:nvGrpSpPr>
      <p:grpSpPr>
        <a:xfrm>
          <a:off x="0" y="0"/>
          <a:ext cx="0" cy="0"/>
          <a:chOff x="0" y="0"/>
          <a:chExt cx="0" cy="0"/>
        </a:xfrm>
      </p:grpSpPr>
      <p:sp>
        <p:nvSpPr>
          <p:cNvPr id="184" name="Google Shape;184;p30"/>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85" name="Google Shape;185;p30"/>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86" name="Google Shape;186;p30"/>
          <p:cNvPicPr preferRelativeResize="0"/>
          <p:nvPr/>
        </p:nvPicPr>
        <p:blipFill>
          <a:blip r:embed="rId4">
            <a:alphaModFix/>
          </a:blip>
          <a:stretch>
            <a:fillRect/>
          </a:stretch>
        </p:blipFill>
        <p:spPr>
          <a:xfrm>
            <a:off x="4732875" y="137675"/>
            <a:ext cx="4246025" cy="176250"/>
          </a:xfrm>
          <a:prstGeom prst="rect">
            <a:avLst/>
          </a:prstGeom>
          <a:noFill/>
          <a:ln>
            <a:noFill/>
          </a:ln>
        </p:spPr>
      </p:pic>
      <p:pic>
        <p:nvPicPr>
          <p:cNvPr id="187" name="Google Shape;187;p30"/>
          <p:cNvPicPr preferRelativeResize="0"/>
          <p:nvPr/>
        </p:nvPicPr>
        <p:blipFill>
          <a:blip r:embed="rId5">
            <a:alphaModFix/>
          </a:blip>
          <a:stretch>
            <a:fillRect/>
          </a:stretch>
        </p:blipFill>
        <p:spPr>
          <a:xfrm>
            <a:off x="4732875" y="297400"/>
            <a:ext cx="4246025" cy="43704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93" name="Google Shape;193;p31"/>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International Workers Day</a:t>
            </a:r>
            <a:endParaRPr>
              <a:solidFill>
                <a:srgbClr val="E4E5B8"/>
              </a:solidFill>
              <a:latin typeface="Georgia"/>
              <a:ea typeface="Georgia"/>
              <a:cs typeface="Georgia"/>
              <a:sym typeface="Georgia"/>
            </a:endParaRPr>
          </a:p>
        </p:txBody>
      </p:sp>
      <p:sp>
        <p:nvSpPr>
          <p:cNvPr id="62" name="Google Shape;62;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04</a:t>
            </a:r>
            <a:r>
              <a:rPr lang="en">
                <a:solidFill>
                  <a:srgbClr val="E4E5B8"/>
                </a:solidFill>
                <a:latin typeface="Georgia"/>
                <a:ea typeface="Georgia"/>
                <a:cs typeface="Georgia"/>
                <a:sym typeface="Georgia"/>
              </a:rPr>
              <a:t>/25/23 - 04/27/23</a:t>
            </a:r>
            <a:endParaRPr>
              <a:solidFill>
                <a:srgbClr val="E4E5B8"/>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00" name="Google Shape;200;p3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01" name="Google Shape;201;p32"/>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Aftermath of Haymarket;</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5200">
                <a:solidFill>
                  <a:srgbClr val="E4E5B8"/>
                </a:solidFill>
                <a:latin typeface="Georgia"/>
                <a:ea typeface="Georgia"/>
                <a:cs typeface="Georgia"/>
                <a:sym typeface="Georgia"/>
              </a:rPr>
              <a:t>Communist Legacy of May Day</a:t>
            </a:r>
            <a:endParaRPr sz="5200">
              <a:solidFill>
                <a:srgbClr val="E4E5B8"/>
              </a:solidFill>
              <a:latin typeface="Georgia"/>
              <a:ea typeface="Georgia"/>
              <a:cs typeface="Georgia"/>
              <a:sym typeface="Georgia"/>
            </a:endParaRPr>
          </a:p>
        </p:txBody>
      </p:sp>
      <p:pic>
        <p:nvPicPr>
          <p:cNvPr id="207" name="Google Shape;207;p33"/>
          <p:cNvPicPr preferRelativeResize="0"/>
          <p:nvPr/>
        </p:nvPicPr>
        <p:blipFill>
          <a:blip r:embed="rId3">
            <a:alphaModFix/>
          </a:blip>
          <a:stretch>
            <a:fillRect/>
          </a:stretch>
        </p:blipFill>
        <p:spPr>
          <a:xfrm>
            <a:off x="3648975" y="336900"/>
            <a:ext cx="1846049" cy="1846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Aftermath of Haymarket</a:t>
            </a:r>
            <a:endParaRPr>
              <a:solidFill>
                <a:srgbClr val="E4E5B8"/>
              </a:solidFill>
              <a:latin typeface="Georgia"/>
              <a:ea typeface="Georgia"/>
              <a:cs typeface="Georgia"/>
              <a:sym typeface="Georgia"/>
            </a:endParaRPr>
          </a:p>
        </p:txBody>
      </p:sp>
      <p:pic>
        <p:nvPicPr>
          <p:cNvPr id="214" name="Google Shape;214;p3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15" name="Google Shape;215;p34"/>
          <p:cNvSpPr txBox="1"/>
          <p:nvPr/>
        </p:nvSpPr>
        <p:spPr>
          <a:xfrm>
            <a:off x="774700" y="1101300"/>
            <a:ext cx="4995300" cy="420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8 Hour Work Days Implemented</a:t>
            </a:r>
            <a:endParaRPr sz="21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8 hour work days were not immediately implemented across the board. In 1898, United Mine Workers of America won an eight hour work day.</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In 1900, the Building Trades Council in San Francisco declared workers would only work 8 hours a day.</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By 1912, Teddy Roosevelt included an 8 hour work day on his presidential platform, and World War 1 made workers strike more for the 8 hour work day, leading to the Adamson Act in 1916, which instituted 8 hour workdays in rail industries.</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In 1937, the Fair Labor Standards Act of FDR’s New Deal instituted the 8 hour day in a number of industries.</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p:txBody>
      </p:sp>
      <p:pic>
        <p:nvPicPr>
          <p:cNvPr id="216" name="Google Shape;216;p34"/>
          <p:cNvPicPr preferRelativeResize="0"/>
          <p:nvPr/>
        </p:nvPicPr>
        <p:blipFill>
          <a:blip r:embed="rId4">
            <a:alphaModFix/>
          </a:blip>
          <a:stretch>
            <a:fillRect/>
          </a:stretch>
        </p:blipFill>
        <p:spPr>
          <a:xfrm>
            <a:off x="5838625" y="0"/>
            <a:ext cx="3069200" cy="2948047"/>
          </a:xfrm>
          <a:prstGeom prst="rect">
            <a:avLst/>
          </a:prstGeom>
          <a:noFill/>
          <a:ln>
            <a:noFill/>
          </a:ln>
        </p:spPr>
      </p:pic>
      <p:pic>
        <p:nvPicPr>
          <p:cNvPr id="217" name="Google Shape;217;p34"/>
          <p:cNvPicPr preferRelativeResize="0"/>
          <p:nvPr/>
        </p:nvPicPr>
        <p:blipFill rotWithShape="1">
          <a:blip r:embed="rId5">
            <a:alphaModFix/>
          </a:blip>
          <a:srcRect b="48681" l="6693" r="9638" t="14281"/>
          <a:stretch/>
        </p:blipFill>
        <p:spPr>
          <a:xfrm>
            <a:off x="5838625" y="2948050"/>
            <a:ext cx="3069199" cy="18354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1" name="Shape 221"/>
        <p:cNvGrpSpPr/>
        <p:nvPr/>
      </p:nvGrpSpPr>
      <p:grpSpPr>
        <a:xfrm>
          <a:off x="0" y="0"/>
          <a:ext cx="0" cy="0"/>
          <a:chOff x="0" y="0"/>
          <a:chExt cx="0" cy="0"/>
        </a:xfrm>
      </p:grpSpPr>
      <p:sp>
        <p:nvSpPr>
          <p:cNvPr id="222" name="Google Shape;222;p35"/>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223" name="Google Shape;223;p3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24" name="Google Shape;224;p35"/>
          <p:cNvPicPr preferRelativeResize="0"/>
          <p:nvPr/>
        </p:nvPicPr>
        <p:blipFill>
          <a:blip r:embed="rId4">
            <a:alphaModFix/>
          </a:blip>
          <a:stretch>
            <a:fillRect/>
          </a:stretch>
        </p:blipFill>
        <p:spPr>
          <a:xfrm>
            <a:off x="4712225" y="952575"/>
            <a:ext cx="4279375" cy="2116675"/>
          </a:xfrm>
          <a:prstGeom prst="rect">
            <a:avLst/>
          </a:prstGeom>
          <a:noFill/>
          <a:ln>
            <a:noFill/>
          </a:ln>
        </p:spPr>
      </p:pic>
      <p:pic>
        <p:nvPicPr>
          <p:cNvPr id="225" name="Google Shape;225;p35"/>
          <p:cNvPicPr preferRelativeResize="0"/>
          <p:nvPr/>
        </p:nvPicPr>
        <p:blipFill>
          <a:blip r:embed="rId5">
            <a:alphaModFix/>
          </a:blip>
          <a:stretch>
            <a:fillRect/>
          </a:stretch>
        </p:blipFill>
        <p:spPr>
          <a:xfrm>
            <a:off x="4712225" y="3069250"/>
            <a:ext cx="4279375" cy="12006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9" name="Shape 229"/>
        <p:cNvGrpSpPr/>
        <p:nvPr/>
      </p:nvGrpSpPr>
      <p:grpSpPr>
        <a:xfrm>
          <a:off x="0" y="0"/>
          <a:ext cx="0" cy="0"/>
          <a:chOff x="0" y="0"/>
          <a:chExt cx="0" cy="0"/>
        </a:xfrm>
      </p:grpSpPr>
      <p:sp>
        <p:nvSpPr>
          <p:cNvPr id="230" name="Google Shape;230;p36"/>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231" name="Google Shape;231;p36"/>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32" name="Google Shape;232;p36"/>
          <p:cNvPicPr preferRelativeResize="0"/>
          <p:nvPr/>
        </p:nvPicPr>
        <p:blipFill>
          <a:blip r:embed="rId4">
            <a:alphaModFix/>
          </a:blip>
          <a:stretch>
            <a:fillRect/>
          </a:stretch>
        </p:blipFill>
        <p:spPr>
          <a:xfrm>
            <a:off x="4815400" y="152400"/>
            <a:ext cx="4073510" cy="48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36" name="Shape 236"/>
        <p:cNvGrpSpPr/>
        <p:nvPr/>
      </p:nvGrpSpPr>
      <p:grpSpPr>
        <a:xfrm>
          <a:off x="0" y="0"/>
          <a:ext cx="0" cy="0"/>
          <a:chOff x="0" y="0"/>
          <a:chExt cx="0" cy="0"/>
        </a:xfrm>
      </p:grpSpPr>
      <p:sp>
        <p:nvSpPr>
          <p:cNvPr id="237" name="Google Shape;237;p37"/>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238" name="Google Shape;238;p37"/>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39" name="Google Shape;239;p37"/>
          <p:cNvPicPr preferRelativeResize="0"/>
          <p:nvPr/>
        </p:nvPicPr>
        <p:blipFill>
          <a:blip r:embed="rId4">
            <a:alphaModFix/>
          </a:blip>
          <a:stretch>
            <a:fillRect/>
          </a:stretch>
        </p:blipFill>
        <p:spPr>
          <a:xfrm>
            <a:off x="4637625" y="348525"/>
            <a:ext cx="4438675" cy="4446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43" name="Shape 243"/>
        <p:cNvGrpSpPr/>
        <p:nvPr/>
      </p:nvGrpSpPr>
      <p:grpSpPr>
        <a:xfrm>
          <a:off x="0" y="0"/>
          <a:ext cx="0" cy="0"/>
          <a:chOff x="0" y="0"/>
          <a:chExt cx="0" cy="0"/>
        </a:xfrm>
      </p:grpSpPr>
      <p:sp>
        <p:nvSpPr>
          <p:cNvPr id="244" name="Google Shape;244;p38"/>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245" name="Google Shape;245;p38"/>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46" name="Google Shape;246;p38"/>
          <p:cNvPicPr preferRelativeResize="0"/>
          <p:nvPr/>
        </p:nvPicPr>
        <p:blipFill>
          <a:blip r:embed="rId4">
            <a:alphaModFix/>
          </a:blip>
          <a:stretch>
            <a:fillRect/>
          </a:stretch>
        </p:blipFill>
        <p:spPr>
          <a:xfrm>
            <a:off x="4763551" y="1198125"/>
            <a:ext cx="4207675" cy="1422850"/>
          </a:xfrm>
          <a:prstGeom prst="rect">
            <a:avLst/>
          </a:prstGeom>
          <a:noFill/>
          <a:ln>
            <a:noFill/>
          </a:ln>
        </p:spPr>
      </p:pic>
      <p:pic>
        <p:nvPicPr>
          <p:cNvPr id="247" name="Google Shape;247;p38"/>
          <p:cNvPicPr preferRelativeResize="0"/>
          <p:nvPr/>
        </p:nvPicPr>
        <p:blipFill>
          <a:blip r:embed="rId5">
            <a:alphaModFix/>
          </a:blip>
          <a:stretch>
            <a:fillRect/>
          </a:stretch>
        </p:blipFill>
        <p:spPr>
          <a:xfrm>
            <a:off x="4763869" y="2624750"/>
            <a:ext cx="4207030" cy="1422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53" name="Google Shape;253;p39"/>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60" name="Google Shape;260;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1" name="Google Shape;261;p40"/>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May 4th if possible.</a:t>
            </a:r>
            <a:endParaRPr sz="2500">
              <a:solidFill>
                <a:srgbClr val="E4E5B8"/>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268" name="Google Shape;268;p4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9" name="Google Shape;269;p41"/>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Spotlight - Marx</a:t>
            </a:r>
            <a:endParaRPr>
              <a:solidFill>
                <a:srgbClr val="E4E5B8"/>
              </a:solidFill>
              <a:latin typeface="Georgia"/>
              <a:ea typeface="Georgia"/>
              <a:cs typeface="Georgia"/>
              <a:sym typeface="Georgia"/>
            </a:endParaRPr>
          </a:p>
        </p:txBody>
      </p:sp>
      <p:pic>
        <p:nvPicPr>
          <p:cNvPr id="270" name="Google Shape;270;p41"/>
          <p:cNvPicPr preferRelativeResize="0"/>
          <p:nvPr/>
        </p:nvPicPr>
        <p:blipFill>
          <a:blip r:embed="rId4">
            <a:alphaModFix/>
          </a:blip>
          <a:stretch>
            <a:fillRect/>
          </a:stretch>
        </p:blipFill>
        <p:spPr>
          <a:xfrm>
            <a:off x="268975" y="1714325"/>
            <a:ext cx="2039694" cy="3124378"/>
          </a:xfrm>
          <a:prstGeom prst="rect">
            <a:avLst/>
          </a:prstGeom>
          <a:noFill/>
          <a:ln>
            <a:noFill/>
          </a:ln>
        </p:spPr>
      </p:pic>
      <p:pic>
        <p:nvPicPr>
          <p:cNvPr id="271" name="Google Shape;271;p41"/>
          <p:cNvPicPr preferRelativeResize="0"/>
          <p:nvPr/>
        </p:nvPicPr>
        <p:blipFill>
          <a:blip r:embed="rId5">
            <a:alphaModFix/>
          </a:blip>
          <a:stretch>
            <a:fillRect/>
          </a:stretch>
        </p:blipFill>
        <p:spPr>
          <a:xfrm>
            <a:off x="2429301" y="1714325"/>
            <a:ext cx="2082917" cy="3124375"/>
          </a:xfrm>
          <a:prstGeom prst="rect">
            <a:avLst/>
          </a:prstGeom>
          <a:noFill/>
          <a:ln>
            <a:noFill/>
          </a:ln>
        </p:spPr>
      </p:pic>
      <p:pic>
        <p:nvPicPr>
          <p:cNvPr id="272" name="Google Shape;272;p41"/>
          <p:cNvPicPr preferRelativeResize="0"/>
          <p:nvPr/>
        </p:nvPicPr>
        <p:blipFill>
          <a:blip r:embed="rId6">
            <a:alphaModFix/>
          </a:blip>
          <a:stretch>
            <a:fillRect/>
          </a:stretch>
        </p:blipFill>
        <p:spPr>
          <a:xfrm>
            <a:off x="4632851" y="1714313"/>
            <a:ext cx="2082925" cy="3124388"/>
          </a:xfrm>
          <a:prstGeom prst="rect">
            <a:avLst/>
          </a:prstGeom>
          <a:noFill/>
          <a:ln>
            <a:noFill/>
          </a:ln>
        </p:spPr>
      </p:pic>
      <p:pic>
        <p:nvPicPr>
          <p:cNvPr id="273" name="Google Shape;273;p41"/>
          <p:cNvPicPr preferRelativeResize="0"/>
          <p:nvPr/>
        </p:nvPicPr>
        <p:blipFill>
          <a:blip r:embed="rId7">
            <a:alphaModFix/>
          </a:blip>
          <a:stretch>
            <a:fillRect/>
          </a:stretch>
        </p:blipFill>
        <p:spPr>
          <a:xfrm>
            <a:off x="6836400" y="1714313"/>
            <a:ext cx="2082925" cy="31243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69" name="Google Shape;6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struggle throughout the 19th century leading up to the 8 hr work-day</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1886 Haymarket Affair, as well as similar events in Milwaukee.</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trials of the Haymarket martyrs and the actions following.</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The Communist legacy of May Day since then.</a:t>
            </a:r>
            <a:endParaRPr>
              <a:solidFill>
                <a:srgbClr val="E4E5B8"/>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2"/>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280" name="Google Shape;280;p42"/>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81" name="Google Shape;281;p42"/>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Last year we were attacked and sabotaged by wreckers</a:t>
            </a:r>
            <a:r>
              <a:rPr lang="en" sz="1950">
                <a:solidFill>
                  <a:srgbClr val="E4E5B8"/>
                </a:solidFill>
                <a:latin typeface="Georgia"/>
                <a:ea typeface="Georgia"/>
                <a:cs typeface="Georgia"/>
                <a:sym typeface="Georgia"/>
              </a:rPr>
              <a:t> that tried to </a:t>
            </a:r>
            <a:r>
              <a:rPr b="1" lang="en" sz="1950">
                <a:solidFill>
                  <a:srgbClr val="E4E5B8"/>
                </a:solidFill>
                <a:latin typeface="Georgia"/>
                <a:ea typeface="Georgia"/>
                <a:cs typeface="Georgia"/>
                <a:sym typeface="Georgia"/>
              </a:rPr>
              <a:t>steal the PSMLS</a:t>
            </a:r>
            <a:r>
              <a:rPr lang="en" sz="1950">
                <a:solidFill>
                  <a:srgbClr val="E4E5B8"/>
                </a:solidFill>
                <a:latin typeface="Georgia"/>
                <a:ea typeface="Georgia"/>
                <a:cs typeface="Georgia"/>
                <a:sym typeface="Georgia"/>
              </a:rPr>
              <a:t> and </a:t>
            </a:r>
            <a:r>
              <a:rPr b="1" lang="en" sz="1950">
                <a:solidFill>
                  <a:srgbClr val="E4E5B8"/>
                </a:solidFill>
                <a:latin typeface="Georgia"/>
                <a:ea typeface="Georgia"/>
                <a:cs typeface="Georgia"/>
                <a:sym typeface="Georgia"/>
              </a:rPr>
              <a:t>destroy the PCUSA</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They failed</a:t>
            </a:r>
            <a:r>
              <a:rPr lang="en" sz="1950">
                <a:solidFill>
                  <a:srgbClr val="E4E5B8"/>
                </a:solidFill>
                <a:latin typeface="Georgia"/>
                <a:ea typeface="Georgia"/>
                <a:cs typeface="Georgia"/>
                <a:sym typeface="Georgia"/>
              </a:rPr>
              <a:t>, but they </a:t>
            </a:r>
            <a:r>
              <a:rPr b="1" lang="en" sz="1950">
                <a:solidFill>
                  <a:srgbClr val="E4E5B8"/>
                </a:solidFill>
                <a:latin typeface="Georgia"/>
                <a:ea typeface="Georgia"/>
                <a:cs typeface="Georgia"/>
                <a:sym typeface="Georgia"/>
              </a:rPr>
              <a:t>will be held accountable</a:t>
            </a:r>
            <a:r>
              <a:rPr lang="en"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To donate, go to </a:t>
            </a:r>
            <a:r>
              <a:rPr b="1" lang="en" sz="1950" u="sng">
                <a:solidFill>
                  <a:srgbClr val="E4E5B8"/>
                </a:solidFill>
                <a:latin typeface="Georgia"/>
                <a:ea typeface="Georgia"/>
                <a:cs typeface="Georgia"/>
                <a:sym typeface="Georgia"/>
              </a:rPr>
              <a:t>partyofcommunistsusa.net/donations/</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 sz="1950" u="sng">
                <a:solidFill>
                  <a:srgbClr val="E4E5B8"/>
                </a:solidFill>
                <a:latin typeface="Georgia"/>
                <a:ea typeface="Georgia"/>
                <a:cs typeface="Georgia"/>
                <a:sym typeface="Georgia"/>
              </a:rPr>
              <a:t>will</a:t>
            </a:r>
            <a:r>
              <a:rPr lang="en"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87" name="Google Shape;287;p4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ovided to YouTube by The Orchard Enterprises&#10;&#10;Eight Hours · Cincinnati's University Singers · I. G. Blanchard · Jesse H. Jones · Earl Rivers · Philip Yutzy&#10;&#10;The Hand That Holds The Bread: Progress and Protest in the Gilded Age Songs from the Civil War to the Columbian Exposition&#10;&#10;℗ 1978 Anthology of Recorded Music, Inc.&#10;&#10;Released on: 1997-01-01&#10;&#10;Auto-generated by YouTube." id="288" name="Google Shape;288;p43" title="Eight Hours">
            <a:hlinkClick r:id="rId4"/>
          </p:cNvPr>
          <p:cNvPicPr preferRelativeResize="0"/>
          <p:nvPr/>
        </p:nvPicPr>
        <p:blipFill>
          <a:blip r:embed="rId5">
            <a:alphaModFix/>
          </a:blip>
          <a:stretch>
            <a:fillRect/>
          </a:stretch>
        </p:blipFill>
        <p:spPr>
          <a:xfrm>
            <a:off x="1645925" y="1089200"/>
            <a:ext cx="5869500" cy="3476450"/>
          </a:xfrm>
          <a:prstGeom prst="rect">
            <a:avLst/>
          </a:prstGeom>
          <a:noFill/>
          <a:ln>
            <a:noFill/>
          </a:ln>
        </p:spPr>
      </p:pic>
      <p:sp>
        <p:nvSpPr>
          <p:cNvPr id="289" name="Google Shape;289;p43"/>
          <p:cNvSpPr txBox="1"/>
          <p:nvPr/>
        </p:nvSpPr>
        <p:spPr>
          <a:xfrm>
            <a:off x="1645925" y="4561700"/>
            <a:ext cx="5869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solidFill>
                  <a:srgbClr val="E4E5B8"/>
                </a:solidFill>
                <a:latin typeface="Georgia"/>
                <a:ea typeface="Georgia"/>
                <a:cs typeface="Georgia"/>
                <a:sym typeface="Georgia"/>
              </a:rPr>
              <a:t>Eight Hours by Cincinnati University Singers </a:t>
            </a:r>
            <a:r>
              <a:rPr i="1" lang="en" sz="1200">
                <a:solidFill>
                  <a:srgbClr val="E4E5B8"/>
                </a:solidFill>
                <a:latin typeface="Georgia"/>
                <a:ea typeface="Georgia"/>
                <a:cs typeface="Georgia"/>
                <a:sym typeface="Georgia"/>
              </a:rPr>
              <a:t>(Song from struggle for 8 hours)</a:t>
            </a:r>
            <a:endParaRPr i="1" sz="1200">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Struggle for the 8 Hr </a:t>
            </a:r>
            <a:endParaRPr sz="5200">
              <a:solidFill>
                <a:srgbClr val="E4E5B8"/>
              </a:solidFill>
              <a:latin typeface="Georgia"/>
              <a:ea typeface="Georgia"/>
              <a:cs typeface="Georgia"/>
              <a:sym typeface="Georgia"/>
            </a:endParaRPr>
          </a:p>
          <a:p>
            <a:pPr indent="0" lvl="0" marL="0" rtl="0" algn="ctr">
              <a:spcBef>
                <a:spcPts val="0"/>
              </a:spcBef>
              <a:spcAft>
                <a:spcPts val="0"/>
              </a:spcAft>
              <a:buNone/>
            </a:pPr>
            <a:r>
              <a:rPr lang="en" sz="5200">
                <a:solidFill>
                  <a:srgbClr val="E4E5B8"/>
                </a:solidFill>
                <a:latin typeface="Georgia"/>
                <a:ea typeface="Georgia"/>
                <a:cs typeface="Georgia"/>
                <a:sym typeface="Georgia"/>
              </a:rPr>
              <a:t>Work Day</a:t>
            </a:r>
            <a:endParaRPr sz="5200">
              <a:solidFill>
                <a:srgbClr val="E4E5B8"/>
              </a:solidFill>
              <a:latin typeface="Georgia"/>
              <a:ea typeface="Georgia"/>
              <a:cs typeface="Georgia"/>
              <a:sym typeface="Georgia"/>
            </a:endParaRPr>
          </a:p>
        </p:txBody>
      </p:sp>
      <p:pic>
        <p:nvPicPr>
          <p:cNvPr id="76" name="Google Shape;76;p16"/>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Struggle for 8 Hour Work Day</a:t>
            </a:r>
            <a:endParaRPr>
              <a:solidFill>
                <a:srgbClr val="E4E5B8"/>
              </a:solidFill>
              <a:latin typeface="Georgia"/>
              <a:ea typeface="Georgia"/>
              <a:cs typeface="Georgia"/>
              <a:sym typeface="Georgia"/>
            </a:endParaRPr>
          </a:p>
        </p:txBody>
      </p:sp>
      <p:pic>
        <p:nvPicPr>
          <p:cNvPr id="83" name="Google Shape;83;p1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84" name="Google Shape;84;p17"/>
          <p:cNvSpPr txBox="1"/>
          <p:nvPr/>
        </p:nvSpPr>
        <p:spPr>
          <a:xfrm>
            <a:off x="774700" y="1101300"/>
            <a:ext cx="4995300" cy="397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Labor before the 8 hour work day</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With the industrial revolution of the 18th century, industrial exploitation of labor rose exponentially.</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The conditions of laborers at the time of the early 19th century were highly exhaustive, exploitative and unsafe.</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Workers were often forced to work as many as 16 hour work days and had up to 6 day work weeks. </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Child labour was also common and many children were forced to work in dangerous jobs for low wages, and many even had to resort to prostitution.</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p:txBody>
      </p:sp>
      <p:pic>
        <p:nvPicPr>
          <p:cNvPr id="85" name="Google Shape;85;p17"/>
          <p:cNvPicPr preferRelativeResize="0"/>
          <p:nvPr/>
        </p:nvPicPr>
        <p:blipFill>
          <a:blip r:embed="rId4">
            <a:alphaModFix/>
          </a:blip>
          <a:stretch>
            <a:fillRect/>
          </a:stretch>
        </p:blipFill>
        <p:spPr>
          <a:xfrm>
            <a:off x="6038800" y="2702975"/>
            <a:ext cx="2942200" cy="1968775"/>
          </a:xfrm>
          <a:prstGeom prst="rect">
            <a:avLst/>
          </a:prstGeom>
          <a:noFill/>
          <a:ln>
            <a:noFill/>
          </a:ln>
        </p:spPr>
      </p:pic>
      <p:pic>
        <p:nvPicPr>
          <p:cNvPr id="86" name="Google Shape;86;p17"/>
          <p:cNvPicPr preferRelativeResize="0"/>
          <p:nvPr/>
        </p:nvPicPr>
        <p:blipFill>
          <a:blip r:embed="rId5">
            <a:alphaModFix/>
          </a:blip>
          <a:stretch>
            <a:fillRect/>
          </a:stretch>
        </p:blipFill>
        <p:spPr>
          <a:xfrm>
            <a:off x="6038800" y="1101300"/>
            <a:ext cx="2942200" cy="160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Struggle for 8 Hour Work Day</a:t>
            </a:r>
            <a:endParaRPr>
              <a:solidFill>
                <a:srgbClr val="E4E5B8"/>
              </a:solidFill>
              <a:latin typeface="Georgia"/>
              <a:ea typeface="Georgia"/>
              <a:cs typeface="Georgia"/>
              <a:sym typeface="Georgia"/>
            </a:endParaRPr>
          </a:p>
        </p:txBody>
      </p:sp>
      <p:pic>
        <p:nvPicPr>
          <p:cNvPr id="93" name="Google Shape;93;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4" name="Google Shape;94;p18"/>
          <p:cNvSpPr txBox="1"/>
          <p:nvPr/>
        </p:nvSpPr>
        <p:spPr>
          <a:xfrm>
            <a:off x="774700" y="1101300"/>
            <a:ext cx="4995300" cy="38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E4E5B8"/>
                </a:solidFill>
                <a:latin typeface="Georgia"/>
                <a:ea typeface="Georgia"/>
                <a:cs typeface="Georgia"/>
                <a:sym typeface="Georgia"/>
              </a:rPr>
              <a:t>Marx &amp; the International </a:t>
            </a:r>
            <a:r>
              <a:rPr lang="en" sz="2100">
                <a:solidFill>
                  <a:srgbClr val="E4E5B8"/>
                </a:solidFill>
                <a:latin typeface="Georgia"/>
                <a:ea typeface="Georgia"/>
                <a:cs typeface="Georgia"/>
                <a:sym typeface="Georgia"/>
              </a:rPr>
              <a:t>Workingmen's</a:t>
            </a:r>
            <a:r>
              <a:rPr lang="en" sz="2100">
                <a:solidFill>
                  <a:srgbClr val="E4E5B8"/>
                </a:solidFill>
                <a:latin typeface="Georgia"/>
                <a:ea typeface="Georgia"/>
                <a:cs typeface="Georgia"/>
                <a:sym typeface="Georgia"/>
              </a:rPr>
              <a:t> Association</a:t>
            </a:r>
            <a:endParaRPr sz="21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Karl Marx was a fierce opponent of the capitalist exploitation of the workers. Beyond writing about capital and at length about how the exploitation manifested and what alternative system was possible, he was a founder of the International Workingmen’s Association, or the First International.</a:t>
            </a:r>
            <a:endParaRPr sz="1500">
              <a:solidFill>
                <a:srgbClr val="E4E5B8"/>
              </a:solidFill>
              <a:latin typeface="Georgia"/>
              <a:ea typeface="Georgia"/>
              <a:cs typeface="Georgia"/>
              <a:sym typeface="Georgia"/>
            </a:endParaRPr>
          </a:p>
          <a:p>
            <a:pPr indent="0" lvl="0" marL="0" rtl="0" algn="l">
              <a:spcBef>
                <a:spcPts val="0"/>
              </a:spcBef>
              <a:spcAft>
                <a:spcPts val="0"/>
              </a:spcAft>
              <a:buNone/>
            </a:pPr>
            <a:r>
              <a:t/>
            </a:r>
            <a:endParaRPr sz="1500">
              <a:solidFill>
                <a:srgbClr val="E4E5B8"/>
              </a:solidFill>
              <a:latin typeface="Georgia"/>
              <a:ea typeface="Georgia"/>
              <a:cs typeface="Georgia"/>
              <a:sym typeface="Georgia"/>
            </a:endParaRPr>
          </a:p>
          <a:p>
            <a:pPr indent="0" lvl="0" marL="0" rtl="0" algn="l">
              <a:spcBef>
                <a:spcPts val="0"/>
              </a:spcBef>
              <a:spcAft>
                <a:spcPts val="0"/>
              </a:spcAft>
              <a:buNone/>
            </a:pPr>
            <a:r>
              <a:rPr lang="en" sz="1500">
                <a:solidFill>
                  <a:srgbClr val="E4E5B8"/>
                </a:solidFill>
                <a:latin typeface="Georgia"/>
                <a:ea typeface="Georgia"/>
                <a:cs typeface="Georgia"/>
                <a:sym typeface="Georgia"/>
              </a:rPr>
              <a:t>In addition to many voices calling for such as far back as 1817, the First International proposed 8 hours as the legal limit of the working day at their Geneva Convention in 1866. Marxists were one of the leading forces in the early push for an 8 hour work day.</a:t>
            </a:r>
            <a:endParaRPr sz="1500">
              <a:solidFill>
                <a:srgbClr val="E4E5B8"/>
              </a:solidFill>
              <a:latin typeface="Georgia"/>
              <a:ea typeface="Georgia"/>
              <a:cs typeface="Georgia"/>
              <a:sym typeface="Georgia"/>
            </a:endParaRPr>
          </a:p>
        </p:txBody>
      </p:sp>
      <p:pic>
        <p:nvPicPr>
          <p:cNvPr id="95" name="Google Shape;95;p18"/>
          <p:cNvPicPr preferRelativeResize="0"/>
          <p:nvPr/>
        </p:nvPicPr>
        <p:blipFill>
          <a:blip r:embed="rId4">
            <a:alphaModFix/>
          </a:blip>
          <a:stretch>
            <a:fillRect/>
          </a:stretch>
        </p:blipFill>
        <p:spPr>
          <a:xfrm>
            <a:off x="6310450" y="0"/>
            <a:ext cx="2291350" cy="3221574"/>
          </a:xfrm>
          <a:prstGeom prst="rect">
            <a:avLst/>
          </a:prstGeom>
          <a:noFill/>
          <a:ln>
            <a:noFill/>
          </a:ln>
        </p:spPr>
      </p:pic>
      <p:pic>
        <p:nvPicPr>
          <p:cNvPr id="96" name="Google Shape;96;p18"/>
          <p:cNvPicPr preferRelativeResize="0"/>
          <p:nvPr/>
        </p:nvPicPr>
        <p:blipFill rotWithShape="1">
          <a:blip r:embed="rId5">
            <a:alphaModFix/>
          </a:blip>
          <a:srcRect b="23106" l="0" r="0" t="0"/>
          <a:stretch/>
        </p:blipFill>
        <p:spPr>
          <a:xfrm>
            <a:off x="6310450" y="2699250"/>
            <a:ext cx="2291350" cy="2444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02" name="Google Shape;102;p19"/>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03" name="Google Shape;103;p19"/>
          <p:cNvPicPr preferRelativeResize="0"/>
          <p:nvPr/>
        </p:nvPicPr>
        <p:blipFill>
          <a:blip r:embed="rId4">
            <a:alphaModFix/>
          </a:blip>
          <a:stretch>
            <a:fillRect/>
          </a:stretch>
        </p:blipFill>
        <p:spPr>
          <a:xfrm>
            <a:off x="4789700" y="131225"/>
            <a:ext cx="4117250" cy="2095500"/>
          </a:xfrm>
          <a:prstGeom prst="rect">
            <a:avLst/>
          </a:prstGeom>
          <a:noFill/>
          <a:ln>
            <a:noFill/>
          </a:ln>
        </p:spPr>
      </p:pic>
      <p:pic>
        <p:nvPicPr>
          <p:cNvPr id="104" name="Google Shape;104;p19"/>
          <p:cNvPicPr preferRelativeResize="0"/>
          <p:nvPr/>
        </p:nvPicPr>
        <p:blipFill>
          <a:blip r:embed="rId5">
            <a:alphaModFix/>
          </a:blip>
          <a:stretch>
            <a:fillRect/>
          </a:stretch>
        </p:blipFill>
        <p:spPr>
          <a:xfrm>
            <a:off x="4789700" y="2226725"/>
            <a:ext cx="4117249" cy="2470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08" name="Shape 108"/>
        <p:cNvGrpSpPr/>
        <p:nvPr/>
      </p:nvGrpSpPr>
      <p:grpSpPr>
        <a:xfrm>
          <a:off x="0" y="0"/>
          <a:ext cx="0" cy="0"/>
          <a:chOff x="0" y="0"/>
          <a:chExt cx="0" cy="0"/>
        </a:xfrm>
      </p:grpSpPr>
      <p:sp>
        <p:nvSpPr>
          <p:cNvPr id="109" name="Google Shape;109;p20"/>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10" name="Google Shape;110;p20"/>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11" name="Google Shape;111;p20"/>
          <p:cNvPicPr preferRelativeResize="0"/>
          <p:nvPr/>
        </p:nvPicPr>
        <p:blipFill>
          <a:blip r:embed="rId4">
            <a:alphaModFix/>
          </a:blip>
          <a:stretch>
            <a:fillRect/>
          </a:stretch>
        </p:blipFill>
        <p:spPr>
          <a:xfrm>
            <a:off x="4826800" y="186550"/>
            <a:ext cx="4045200" cy="1189765"/>
          </a:xfrm>
          <a:prstGeom prst="rect">
            <a:avLst/>
          </a:prstGeom>
          <a:noFill/>
          <a:ln>
            <a:noFill/>
          </a:ln>
        </p:spPr>
      </p:pic>
      <p:pic>
        <p:nvPicPr>
          <p:cNvPr id="112" name="Google Shape;112;p20"/>
          <p:cNvPicPr preferRelativeResize="0"/>
          <p:nvPr/>
        </p:nvPicPr>
        <p:blipFill>
          <a:blip r:embed="rId5">
            <a:alphaModFix/>
          </a:blip>
          <a:stretch>
            <a:fillRect/>
          </a:stretch>
        </p:blipFill>
        <p:spPr>
          <a:xfrm>
            <a:off x="4826800" y="1376325"/>
            <a:ext cx="4045200" cy="3432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289700" y="17414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History of May Day by Alexander Trachtenberg</a:t>
            </a:r>
            <a:endParaRPr>
              <a:solidFill>
                <a:srgbClr val="E4E5B8"/>
              </a:solidFill>
              <a:latin typeface="Georgia"/>
              <a:ea typeface="Georgia"/>
              <a:cs typeface="Georgia"/>
              <a:sym typeface="Georgia"/>
            </a:endParaRPr>
          </a:p>
        </p:txBody>
      </p:sp>
      <p:pic>
        <p:nvPicPr>
          <p:cNvPr id="118" name="Google Shape;118;p21"/>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19" name="Google Shape;119;p21"/>
          <p:cNvPicPr preferRelativeResize="0"/>
          <p:nvPr/>
        </p:nvPicPr>
        <p:blipFill>
          <a:blip r:embed="rId4">
            <a:alphaModFix/>
          </a:blip>
          <a:stretch>
            <a:fillRect/>
          </a:stretch>
        </p:blipFill>
        <p:spPr>
          <a:xfrm>
            <a:off x="4743450" y="504050"/>
            <a:ext cx="4186775" cy="572300"/>
          </a:xfrm>
          <a:prstGeom prst="rect">
            <a:avLst/>
          </a:prstGeom>
          <a:noFill/>
          <a:ln>
            <a:noFill/>
          </a:ln>
        </p:spPr>
      </p:pic>
      <p:pic>
        <p:nvPicPr>
          <p:cNvPr id="120" name="Google Shape;120;p21"/>
          <p:cNvPicPr preferRelativeResize="0"/>
          <p:nvPr/>
        </p:nvPicPr>
        <p:blipFill>
          <a:blip r:embed="rId5">
            <a:alphaModFix/>
          </a:blip>
          <a:stretch>
            <a:fillRect/>
          </a:stretch>
        </p:blipFill>
        <p:spPr>
          <a:xfrm>
            <a:off x="4743450" y="1076350"/>
            <a:ext cx="4186775" cy="35744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