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12280b6c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212280b6c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3c703ec35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3c703ec35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12280b6c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212280b6c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12280b6c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212280b6c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12280b6c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212280b6c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edcc43d4b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edcc43d4b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edcc43d4b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edcc43d4b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edcc43d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edcc43d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12280b6c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12280b6c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212280b6c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212280b6c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212280b6c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212280b6c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12280b6c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212280b6c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3c703ec3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3c703ec3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www.youtube.com/watch?v=PmFyBKSAaE0" TargetMode="External"/><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www.youtube.com/watch?v=No_TnPqsm9M" TargetMode="External"/><Relationship Id="rId5"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www.youtube.com/watch?v=hITzVSw6t18" TargetMode="External"/><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www.youtube.com/watch?v=hITzVSw6t18" TargetMode="External"/><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hyperlink" Target="http://www.youtube.com/watch?v=oaq-bMoriaA" TargetMode="External"/><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mailto:info@peoplesschool.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hyperlink" Target="http://www.youtube.com/watch?v=w2Fea3b_K0Y" TargetMode="External"/><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www.youtube.com/watch?v=No_TnPqsm9M" TargetMode="External"/><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www.youtube.com/watch?v=No_TnPqsm9M" TargetMode="External"/><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Sacred War</a:t>
            </a:r>
            <a:endParaRPr i="1">
              <a:solidFill>
                <a:srgbClr val="E4E5B8"/>
              </a:solidFill>
              <a:latin typeface="Georgia"/>
              <a:ea typeface="Georgia"/>
              <a:cs typeface="Georgia"/>
              <a:sym typeface="Georgia"/>
            </a:endParaRPr>
          </a:p>
        </p:txBody>
      </p:sp>
      <p:pic>
        <p:nvPicPr>
          <p:cNvPr descr="The Red Army Choir Alexandrov interprets &quot;The Sacred War&quot; (Sviachtchennaïa Voïna  / Свяще́нная война́) on the National Bolshoi Theater's stage in 2019.&#10;---------------------------------------------------------------------------------------------------&#10;See official website : www.redarmychoir.com" id="57" name="Google Shape;57;p13" title="The Red Army Choir Alexandrov - The Sacred War (Sviachtchennaïa Voïna)">
            <a:hlinkClick r:id="rId4"/>
          </p:cNvPr>
          <p:cNvPicPr preferRelativeResize="0"/>
          <p:nvPr/>
        </p:nvPicPr>
        <p:blipFill>
          <a:blip r:embed="rId5">
            <a:alphaModFix/>
          </a:blip>
          <a:stretch>
            <a:fillRect/>
          </a:stretch>
        </p:blipFill>
        <p:spPr>
          <a:xfrm>
            <a:off x="1645925" y="1089200"/>
            <a:ext cx="5868500"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21" name="Google Shape;121;p22"/>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The Unknown War - The Battle of Berlin</a:t>
            </a:r>
            <a:endParaRPr i="1">
              <a:solidFill>
                <a:srgbClr val="E4E5B8"/>
              </a:solidFill>
              <a:latin typeface="Georgia"/>
              <a:ea typeface="Georgia"/>
              <a:cs typeface="Georgia"/>
              <a:sym typeface="Georgia"/>
            </a:endParaRPr>
          </a:p>
        </p:txBody>
      </p:sp>
      <p:pic>
        <p:nvPicPr>
          <p:cNvPr descr="The Unknown War &#10;&#10;The greatest battles of World War II, the most colossal encounters of military force, &#10;the most devastating human losses which the modern world has ever seen, occurred on Russian soil during &#10;1941-1945, on a battlefield that is unknown to most Americans. The conflict between Hitler's Germany and &#10;Stalin's Russia claimed more than 30 million lives. &#10;&#10;On the early morning of June 22, 1941, the Nazi Wehrmacht had amassed 4.2 million crack troops along a front &#10;that stretched for 1,800 miles, and Operation Barbarossa, the invasion of the Soviet Union began. The Nazi &#10;high command was extremely confident, expecting the total collapse of Stalin's Russia within six weeks. &#10;In reality, The Unknown War raged on for nearly four years. Before it finished, the Nazis and Soviets fought &#10;the single greatest campaign in military history. The Unknown War covers that period of history beginning in &#10;June 1941, when Germany launched its surprise attack on Russia, through to the end of the war.&#10;&#10;The Unknown War was a landmark television series, detailing the drama of the Eastern European front during &#10;World War II. Academy Award Winner Burt Lancaster hosts the 20 part series. Film footage from Soviet archives &#10;comprises a major portion of the series, supplemented by film from both the United States and British archives. &#10;Burt Lancaster spent three weeks in eight cities in Russia, for location filming.&#10;&#10;The Unknown War was made as a counter to the deliberate distortions  in the Anglo-American series The World At War, &#10;which chose to give  as much coverage to the US in Italy as it did to the Red Army at war from  the Arctic to the &#10;Black Sea. So blatant was the politically motivated distortion in The World At  War that the Soviet authorities &#10;ultimately refused to cooperate in its  production. Instead they set out to make a documentary series of their own &#10;that would tell the real story of the War in the East.  &#10;&#10;The Eastern (Russian) Front of WW2 has been side-lined in the Western media for decades, reduced to just &quot;one aspect&quot; &#10;of the War, if it is even mentioned at all. Certainly there is never any recognition given to the fact that it was the &#10;main, decisive arena of WW2, the scene of a titanic struggle that, at the cost of 30 million Soviet lives, saved the &#10;world from fascism.&#10;&#10;Made by the USSR's Central Documentary Film Studios, The Unknown War dealt exhaustively with the war on the Soviet front. &#10;Narrated by Burt Lancaster, who also appeared on camera, the series featured interviews with many participants from numerous &#10;battles, partisan campaigns and SS massacres. It showed the destruction, the sacrifice and the heroism, and also the pride &#10;in their colossal achievement. As Stalin said in one of his communications to Churchill, &quot;Hitler has 25 divisions in &#10;North Africa; I have 250 in the Soviet Union.&quot;&#10;&#10;Unfortunately, the Western TV networks and distributors who bought The Unknown War for telecast were not prepared to mount &#10;the kind of publicity campaigns needed to overcome 30 years of lies, distortion and simple suppression of the facts about &#10;the Soviet role in WW2.&#10;&#10;---------------------------------------------------------------------------------&#10;DISCLAIMER: I DO NOT OWN ANY OF THE CONTENT IN THIS VIDEO:&#10;All the content belong to their respectful owners.&#10;I do not earn any money with this video.&#10;This video is for education purposes only.&#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10;&#10;http://www.law.cornell.edu/uscode/text/17/107&#10;----------------------------------------------------------------------------------" id="123" name="Google Shape;123;p22" title="The Unknown War   Ep18 The Battle of Berlin">
            <a:hlinkClick r:id="rId4"/>
          </p:cNvPr>
          <p:cNvPicPr preferRelativeResize="0"/>
          <p:nvPr/>
        </p:nvPicPr>
        <p:blipFill>
          <a:blip r:embed="rId5">
            <a:alphaModFix/>
          </a:blip>
          <a:stretch>
            <a:fillRect/>
          </a:stretch>
        </p:blipFill>
        <p:spPr>
          <a:xfrm>
            <a:off x="1645925" y="1089200"/>
            <a:ext cx="5852375"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Victory Day Parades</a:t>
            </a:r>
            <a:endParaRPr sz="5200">
              <a:solidFill>
                <a:srgbClr val="E4E5B8"/>
              </a:solidFill>
              <a:latin typeface="Georgia"/>
              <a:ea typeface="Georgia"/>
              <a:cs typeface="Georgia"/>
              <a:sym typeface="Georgia"/>
            </a:endParaRPr>
          </a:p>
        </p:txBody>
      </p:sp>
      <p:pic>
        <p:nvPicPr>
          <p:cNvPr id="129" name="Google Shape;129;p23"/>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35" name="Google Shape;135;p24"/>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Victory Day Parade of 1945</a:t>
            </a:r>
            <a:endParaRPr i="1">
              <a:solidFill>
                <a:srgbClr val="E4E5B8"/>
              </a:solidFill>
              <a:latin typeface="Georgia"/>
              <a:ea typeface="Georgia"/>
              <a:cs typeface="Georgia"/>
              <a:sym typeface="Georgia"/>
            </a:endParaRPr>
          </a:p>
        </p:txBody>
      </p:sp>
      <p:pic>
        <p:nvPicPr>
          <p:cNvPr descr="On 24 June 1945, a scant six weeks following the Fall of Berlin and the end of the Great Patriotic War, residents of the USSR’s capital city were treated to the spoils of victory – a massive military parade.&#10;&#10;Organized and undertaken on the direct orders of Stalin himself, the 1945 Victory Parade was (and remains) the largest ever held on Moscow’s Red Square. 40,000 soldiers, sailors, and other service personnel accompanied by 1,850 tanks, artillery pieces, and assorted equipment were mobilized for the occasion. (Alas, overcast skies and steady rain prevented a planned flyover by Red Air Force pilots).&#10;&#10;The most memorable moment of the two-hour long procession came as Soviet troops bearing the regimental standards of former Nazi units cast them to the ground in front of Lenin’s Mausoleum – while The Leader and his closest Party comrades gazed down from atop the edifice.&#10;&#10;The 1945 Victory Parade was, of course, preserved for posterity. The official version, compressed into less than twenty-minutes, but recorded in color (on film stock seized from German studios) was subsequently distributed throughout the country and, in time, the wider world. A version containing English subtitles accompanied by a terrible voice-over has been available for years on YouTube and across the Interwebs.&#10;&#10;You may like this one better.&#10;&#10;[original post: http://scottwpalmer.com/stalinism/blog/victory]" id="137" name="Google Shape;137;p24" title="Victory Parade (1945) [Subtitled]">
            <a:hlinkClick r:id="rId4"/>
          </p:cNvPr>
          <p:cNvPicPr preferRelativeResize="0"/>
          <p:nvPr/>
        </p:nvPicPr>
        <p:blipFill>
          <a:blip r:embed="rId5">
            <a:alphaModFix/>
          </a:blip>
          <a:stretch>
            <a:fillRect/>
          </a:stretch>
        </p:blipFill>
        <p:spPr>
          <a:xfrm>
            <a:off x="1645925" y="1089200"/>
            <a:ext cx="5852600"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5"/>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43" name="Google Shape;143;p25"/>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5"/>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Victory Day Parade of 1945</a:t>
            </a:r>
            <a:endParaRPr i="1">
              <a:solidFill>
                <a:srgbClr val="E4E5B8"/>
              </a:solidFill>
              <a:latin typeface="Georgia"/>
              <a:ea typeface="Georgia"/>
              <a:cs typeface="Georgia"/>
              <a:sym typeface="Georgia"/>
            </a:endParaRPr>
          </a:p>
        </p:txBody>
      </p:sp>
      <p:pic>
        <p:nvPicPr>
          <p:cNvPr descr="On 24 June 1945, a scant six weeks following the Fall of Berlin and the end of the Great Patriotic War, residents of the USSR’s capital city were treated to the spoils of victory – a massive military parade.&#10;&#10;Organized and undertaken on the direct orders of Stalin himself, the 1945 Victory Parade was (and remains) the largest ever held on Moscow’s Red Square. 40,000 soldiers, sailors, and other service personnel accompanied by 1,850 tanks, artillery pieces, and assorted equipment were mobilized for the occasion. (Alas, overcast skies and steady rain prevented a planned flyover by Red Air Force pilots).&#10;&#10;The most memorable moment of the two-hour long procession came as Soviet troops bearing the regimental standards of former Nazi units cast them to the ground in front of Lenin’s Mausoleum – while The Leader and his closest Party comrades gazed down from atop the edifice.&#10;&#10;The 1945 Victory Parade was, of course, preserved for posterity. The official version, compressed into less than twenty-minutes, but recorded in color (on film stock seized from German studios) was subsequently distributed throughout the country and, in time, the wider world. A version containing English subtitles accompanied by a terrible voice-over has been available for years on YouTube and across the Interwebs.&#10;&#10;You may like this one better.&#10;&#10;[original post: http://scottwpalmer.com/stalinism/blog/victory]" id="145" name="Google Shape;145;p25" title="Victory Parade (1945) [Subtitled]">
            <a:hlinkClick r:id="rId4"/>
          </p:cNvPr>
          <p:cNvPicPr preferRelativeResize="0"/>
          <p:nvPr/>
        </p:nvPicPr>
        <p:blipFill>
          <a:blip r:embed="rId5">
            <a:alphaModFix/>
          </a:blip>
          <a:stretch>
            <a:fillRect/>
          </a:stretch>
        </p:blipFill>
        <p:spPr>
          <a:xfrm>
            <a:off x="1645925" y="1089200"/>
            <a:ext cx="5852600"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6"/>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51" name="Google Shape;151;p26"/>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Victory Day Parade of 1945</a:t>
            </a:r>
            <a:endParaRPr i="1">
              <a:solidFill>
                <a:srgbClr val="E4E5B8"/>
              </a:solidFill>
              <a:latin typeface="Georgia"/>
              <a:ea typeface="Georgia"/>
              <a:cs typeface="Georgia"/>
              <a:sym typeface="Georgia"/>
            </a:endParaRPr>
          </a:p>
        </p:txBody>
      </p:sp>
      <p:pic>
        <p:nvPicPr>
          <p:cNvPr descr="Copyrights © rt.com&#10;&#10;The Sacred War&quot; (Russian: Священная война Svyashchennaya Voyna, also known as Вставай, страна огромная! Vstavaj, strana ogromnaja, &quot;Arise, Great (Vast) Country!&quot;) was one of the most famous Soviet songs associated with the Second World War. The music is by Aleksandr Aleksandrov, founder of the Alexandrov Ensemble and the music composer for the National Anthem of the Soviet Union. The lyrics are by Vasily Lebedev-Kumach.&#10;&#10;The circumstances of the composition and first performance of the song were hurried; the lyrics were published on 24 June 1941, and Aleksandrov immediately wrote the music for them, writing the notes out on a blackboard for the singers to copy manually. The first performance was on 26 June at Belorussky Rail Terminal, where according to eyewitnesses it was sung five times in succession.&#10;&#10;There are a number of foreign-language adaptations of this song, among them the German version Der Heilige Krieg (written by Stephan Hermlin) and the Hungarian version Fel, küzdelemre, hõs haza.&#10;&#10;In the 1990s Russian media published the allegation that the lyrics had been plagiarized by Lebedev-Kumach, and that they were indeed written during the First World War by Aleksandr Bode (Russian: Александр Адольфович Боде, 1865–1939). These claims were taken to court, and the newspaper Nezavisimaya Gazeta in June 2000 was forced to publish a retraction of the claim. Prof. Evgeniy Levashev (2000) still upheld doubts on the authorship, and on the reasonableness of the court's decision.&#10;&#10;The song has been used during the march of the color guard in Victory Day parades in both the Soviet Union and the Russian Federation, such as the 2010 Victory Day parade in Moscow on May 9, 2010.&#10;&#10;http://en.wikipedia.org/wiki/The_Sacred_War" id="153" name="Google Shape;153;p26" title="&quot;The Sacred War&quot; Victory Day Parade on Moscow's Red Square 2015">
            <a:hlinkClick r:id="rId4"/>
          </p:cNvPr>
          <p:cNvPicPr preferRelativeResize="0"/>
          <p:nvPr/>
        </p:nvPicPr>
        <p:blipFill>
          <a:blip r:embed="rId5">
            <a:alphaModFix/>
          </a:blip>
          <a:stretch>
            <a:fillRect/>
          </a:stretch>
        </p:blipFill>
        <p:spPr>
          <a:xfrm>
            <a:off x="1645925" y="1089200"/>
            <a:ext cx="5869500"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160" name="Google Shape;160;p2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61" name="Google Shape;161;p27"/>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168" name="Google Shape;168;p2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69" name="Google Shape;169;p28"/>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May 4th if possible.</a:t>
            </a:r>
            <a:endParaRPr sz="2500">
              <a:solidFill>
                <a:srgbClr val="E4E5B8"/>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176" name="Google Shape;176;p29"/>
          <p:cNvPicPr preferRelativeResize="0"/>
          <p:nvPr/>
        </p:nvPicPr>
        <p:blipFill>
          <a:blip r:embed="rId3">
            <a:alphaModFix/>
          </a:blip>
          <a:stretch>
            <a:fillRect/>
          </a:stretch>
        </p:blipFill>
        <p:spPr>
          <a:xfrm>
            <a:off x="406550" y="112500"/>
            <a:ext cx="876299" cy="876299"/>
          </a:xfrm>
          <a:prstGeom prst="rect">
            <a:avLst/>
          </a:prstGeom>
          <a:noFill/>
          <a:ln>
            <a:noFill/>
          </a:ln>
        </p:spPr>
      </p:pic>
      <p:pic>
        <p:nvPicPr>
          <p:cNvPr id="177" name="Google Shape;177;p29"/>
          <p:cNvPicPr preferRelativeResize="0"/>
          <p:nvPr/>
        </p:nvPicPr>
        <p:blipFill>
          <a:blip r:embed="rId4">
            <a:alphaModFix/>
          </a:blip>
          <a:stretch>
            <a:fillRect/>
          </a:stretch>
        </p:blipFill>
        <p:spPr>
          <a:xfrm>
            <a:off x="2587800" y="1754643"/>
            <a:ext cx="1873424" cy="2819758"/>
          </a:xfrm>
          <a:prstGeom prst="rect">
            <a:avLst/>
          </a:prstGeom>
          <a:noFill/>
          <a:ln>
            <a:noFill/>
          </a:ln>
        </p:spPr>
      </p:pic>
      <p:pic>
        <p:nvPicPr>
          <p:cNvPr id="178" name="Google Shape;178;p29"/>
          <p:cNvPicPr preferRelativeResize="0"/>
          <p:nvPr/>
        </p:nvPicPr>
        <p:blipFill>
          <a:blip r:embed="rId5">
            <a:alphaModFix/>
          </a:blip>
          <a:stretch>
            <a:fillRect/>
          </a:stretch>
        </p:blipFill>
        <p:spPr>
          <a:xfrm>
            <a:off x="4655450" y="1754650"/>
            <a:ext cx="1873424" cy="2811751"/>
          </a:xfrm>
          <a:prstGeom prst="rect">
            <a:avLst/>
          </a:prstGeom>
          <a:noFill/>
          <a:ln>
            <a:noFill/>
          </a:ln>
        </p:spPr>
      </p:pic>
      <p:sp>
        <p:nvSpPr>
          <p:cNvPr id="179" name="Google Shape;179;p29"/>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Latest Releases</a:t>
            </a:r>
            <a:endParaRPr>
              <a:solidFill>
                <a:srgbClr val="E4E5B8"/>
              </a:solidFill>
              <a:latin typeface="Georgia"/>
              <a:ea typeface="Georgia"/>
              <a:cs typeface="Georgia"/>
              <a:sym typeface="Georgia"/>
            </a:endParaRPr>
          </a:p>
        </p:txBody>
      </p:sp>
      <p:pic>
        <p:nvPicPr>
          <p:cNvPr id="180" name="Google Shape;180;p29"/>
          <p:cNvPicPr preferRelativeResize="0"/>
          <p:nvPr/>
        </p:nvPicPr>
        <p:blipFill>
          <a:blip r:embed="rId6">
            <a:alphaModFix/>
          </a:blip>
          <a:stretch>
            <a:fillRect/>
          </a:stretch>
        </p:blipFill>
        <p:spPr>
          <a:xfrm>
            <a:off x="520150" y="1754650"/>
            <a:ext cx="1873425" cy="2823512"/>
          </a:xfrm>
          <a:prstGeom prst="rect">
            <a:avLst/>
          </a:prstGeom>
          <a:noFill/>
          <a:ln>
            <a:noFill/>
          </a:ln>
        </p:spPr>
      </p:pic>
      <p:pic>
        <p:nvPicPr>
          <p:cNvPr id="181" name="Google Shape;181;p29"/>
          <p:cNvPicPr preferRelativeResize="0"/>
          <p:nvPr/>
        </p:nvPicPr>
        <p:blipFill>
          <a:blip r:embed="rId7">
            <a:alphaModFix/>
          </a:blip>
          <a:stretch>
            <a:fillRect/>
          </a:stretch>
        </p:blipFill>
        <p:spPr>
          <a:xfrm>
            <a:off x="6723100" y="1754650"/>
            <a:ext cx="1873425" cy="27979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188" name="Google Shape;188;p3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89" name="Google Shape;189;p30"/>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Last year we were attacked and sabotaged by wreckers</a:t>
            </a:r>
            <a:r>
              <a:rPr lang="en" sz="1950">
                <a:solidFill>
                  <a:srgbClr val="E4E5B8"/>
                </a:solidFill>
                <a:latin typeface="Georgia"/>
                <a:ea typeface="Georgia"/>
                <a:cs typeface="Georgia"/>
                <a:sym typeface="Georgia"/>
              </a:rPr>
              <a:t> that tried to </a:t>
            </a:r>
            <a:r>
              <a:rPr b="1" lang="en" sz="1950">
                <a:solidFill>
                  <a:srgbClr val="E4E5B8"/>
                </a:solidFill>
                <a:latin typeface="Georgia"/>
                <a:ea typeface="Georgia"/>
                <a:cs typeface="Georgia"/>
                <a:sym typeface="Georgia"/>
              </a:rPr>
              <a:t>steal the PSMLS</a:t>
            </a:r>
            <a:r>
              <a:rPr lang="en" sz="1950">
                <a:solidFill>
                  <a:srgbClr val="E4E5B8"/>
                </a:solidFill>
                <a:latin typeface="Georgia"/>
                <a:ea typeface="Georgia"/>
                <a:cs typeface="Georgia"/>
                <a:sym typeface="Georgia"/>
              </a:rPr>
              <a:t> and </a:t>
            </a:r>
            <a:r>
              <a:rPr b="1" lang="en" sz="1950">
                <a:solidFill>
                  <a:srgbClr val="E4E5B8"/>
                </a:solidFill>
                <a:latin typeface="Georgia"/>
                <a:ea typeface="Georgia"/>
                <a:cs typeface="Georgia"/>
                <a:sym typeface="Georgia"/>
              </a:rPr>
              <a:t>destroy the PCUSA</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They failed</a:t>
            </a:r>
            <a:r>
              <a:rPr lang="en" sz="1950">
                <a:solidFill>
                  <a:srgbClr val="E4E5B8"/>
                </a:solidFill>
                <a:latin typeface="Georgia"/>
                <a:ea typeface="Georgia"/>
                <a:cs typeface="Georgia"/>
                <a:sym typeface="Georgia"/>
              </a:rPr>
              <a:t>, but they </a:t>
            </a:r>
            <a:r>
              <a:rPr b="1" lang="en" sz="1950">
                <a:solidFill>
                  <a:srgbClr val="E4E5B8"/>
                </a:solidFill>
                <a:latin typeface="Georgia"/>
                <a:ea typeface="Georgia"/>
                <a:cs typeface="Georgia"/>
                <a:sym typeface="Georgia"/>
              </a:rPr>
              <a:t>will be held accountable</a:t>
            </a:r>
            <a:r>
              <a:rPr lang="en" sz="1950">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To donate, go to </a:t>
            </a:r>
            <a:r>
              <a:rPr b="1" lang="en" sz="1950" u="sng">
                <a:solidFill>
                  <a:srgbClr val="E4E5B8"/>
                </a:solidFill>
                <a:latin typeface="Georgia"/>
                <a:ea typeface="Georgia"/>
                <a:cs typeface="Georgia"/>
                <a:sym typeface="Georgia"/>
              </a:rPr>
              <a:t>partyofcommunistsusa.net/donations/</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Put “For legal funds” in the details box and try to donate on Tuesday or Thursday so it is easier for us to sort through. It </a:t>
            </a:r>
            <a:r>
              <a:rPr lang="en" sz="1950" u="sng">
                <a:solidFill>
                  <a:srgbClr val="E4E5B8"/>
                </a:solidFill>
                <a:latin typeface="Georgia"/>
                <a:ea typeface="Georgia"/>
                <a:cs typeface="Georgia"/>
                <a:sym typeface="Georgia"/>
              </a:rPr>
              <a:t>will</a:t>
            </a:r>
            <a:r>
              <a:rPr lang="en" sz="1950">
                <a:solidFill>
                  <a:srgbClr val="E4E5B8"/>
                </a:solidFill>
                <a:latin typeface="Georgia"/>
                <a:ea typeface="Georgia"/>
                <a:cs typeface="Georgia"/>
                <a:sym typeface="Georgia"/>
              </a:rPr>
              <a:t> go to the legal fund. Anything helps!</a:t>
            </a:r>
            <a:endParaRPr sz="1950">
              <a:solidFill>
                <a:srgbClr val="E4E5B8"/>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1"/>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95" name="Google Shape;195;p31"/>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quot;Den' Pobedy&quot; ranks among the most popular in the large corpus of Russian songs devoted to the Second World War. The song refers to the Victory Day (9 May) celebration and differs from most of these by its cheerful intonations of a marching song and by the fact that it was composed some thirty years after the war. In the words of Vladimir Shainsky, a veteran composer, &quot;the song seemed to have turned back the time. Although written three decades after the war, it now seems that it was this song that helped us to gain the victory&quot;.&#10;&#10;作曲：David Tukhmanov&#10;作詞：Vladimir Kharitonov&#10;音源：Хор Сретенского монастыря и Vasiliev Groove &quot;День Победы&quot; Солист Михаил Миллер&#10;www.youtube.com/watch?v=8T4e0awHYB4" id="196" name="Google Shape;196;p31" title="[Eng CC] Victory Day / День Победы [Soviet Song]">
            <a:hlinkClick r:id="rId4"/>
          </p:cNvPr>
          <p:cNvPicPr preferRelativeResize="0"/>
          <p:nvPr/>
        </p:nvPicPr>
        <p:blipFill>
          <a:blip r:embed="rId5">
            <a:alphaModFix/>
          </a:blip>
          <a:stretch>
            <a:fillRect/>
          </a:stretch>
        </p:blipFill>
        <p:spPr>
          <a:xfrm>
            <a:off x="1645925" y="1089200"/>
            <a:ext cx="5869500" cy="3487025"/>
          </a:xfrm>
          <a:prstGeom prst="rect">
            <a:avLst/>
          </a:prstGeom>
          <a:noFill/>
          <a:ln>
            <a:noFill/>
          </a:ln>
        </p:spPr>
      </p:pic>
      <p:sp>
        <p:nvSpPr>
          <p:cNvPr id="197" name="Google Shape;197;p31"/>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Den Pobedy - Victory Day</a:t>
            </a:r>
            <a:endParaRPr i="1">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Victory in Europe Day - May 8th</a:t>
            </a:r>
            <a:endParaRPr>
              <a:solidFill>
                <a:srgbClr val="E4E5B8"/>
              </a:solidFill>
              <a:latin typeface="Georgia"/>
              <a:ea typeface="Georgia"/>
              <a:cs typeface="Georgia"/>
              <a:sym typeface="Georgia"/>
            </a:endParaRPr>
          </a:p>
        </p:txBody>
      </p:sp>
      <p:sp>
        <p:nvSpPr>
          <p:cNvPr id="63" name="Google Shape;63;p14"/>
          <p:cNvSpPr txBox="1"/>
          <p:nvPr>
            <p:ph idx="1" type="subTitle"/>
          </p:nvPr>
        </p:nvSpPr>
        <p:spPr>
          <a:xfrm>
            <a:off x="311700" y="360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05</a:t>
            </a:r>
            <a:r>
              <a:rPr lang="en">
                <a:solidFill>
                  <a:srgbClr val="E4E5B8"/>
                </a:solidFill>
                <a:latin typeface="Georgia"/>
                <a:ea typeface="Georgia"/>
                <a:cs typeface="Georgia"/>
                <a:sym typeface="Georgia"/>
              </a:rPr>
              <a:t>/02/23 - 05/04/23</a:t>
            </a:r>
            <a:endParaRPr>
              <a:solidFill>
                <a:srgbClr val="E4E5B8"/>
              </a:solidFill>
              <a:latin typeface="Georgia"/>
              <a:ea typeface="Georgia"/>
              <a:cs typeface="Georgia"/>
              <a:sym typeface="Georgia"/>
            </a:endParaRPr>
          </a:p>
        </p:txBody>
      </p:sp>
      <p:pic>
        <p:nvPicPr>
          <p:cNvPr id="64" name="Google Shape;64;p14"/>
          <p:cNvPicPr preferRelativeResize="0"/>
          <p:nvPr/>
        </p:nvPicPr>
        <p:blipFill>
          <a:blip r:embed="rId3">
            <a:alphaModFix/>
          </a:blip>
          <a:stretch>
            <a:fillRect/>
          </a:stretch>
        </p:blipFill>
        <p:spPr>
          <a:xfrm>
            <a:off x="3671322" y="213725"/>
            <a:ext cx="1801350" cy="180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events of the Battle of Berlin</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surrender of Nazi Germany - Victory Against Fascism in Europe</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Watching the Victory Day parades, both old and recent.</a:t>
            </a:r>
            <a:endParaRPr>
              <a:solidFill>
                <a:srgbClr val="E4E5B8"/>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Battle of Berlin</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Battle of Berlin</a:t>
            </a:r>
            <a:endParaRPr>
              <a:solidFill>
                <a:srgbClr val="E4E5B8"/>
              </a:solidFill>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5" name="Google Shape;85;p17"/>
          <p:cNvSpPr txBox="1"/>
          <p:nvPr/>
        </p:nvSpPr>
        <p:spPr>
          <a:xfrm>
            <a:off x="478400" y="1031150"/>
            <a:ext cx="58209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Prelude</a:t>
            </a:r>
            <a:endParaRPr sz="21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In the Great Patriotic War, Stalingrad was the turning point against the Axis powers. It was there that the Nazi military was defeated and their retreat westward began.</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Between February of 1943 and April of 1945, the Soviet Union continued to </a:t>
            </a:r>
            <a:r>
              <a:rPr lang="en">
                <a:solidFill>
                  <a:srgbClr val="E4E5B8"/>
                </a:solidFill>
                <a:latin typeface="Georgia"/>
                <a:ea typeface="Georgia"/>
                <a:cs typeface="Georgia"/>
                <a:sym typeface="Georgia"/>
              </a:rPr>
              <a:t>repel</a:t>
            </a:r>
            <a:r>
              <a:rPr lang="en">
                <a:solidFill>
                  <a:srgbClr val="E4E5B8"/>
                </a:solidFill>
                <a:latin typeface="Georgia"/>
                <a:ea typeface="Georgia"/>
                <a:cs typeface="Georgia"/>
                <a:sym typeface="Georgia"/>
              </a:rPr>
              <a:t> the Axis powers and take more territory to the west.</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In July of 1943, Fascist Italy was defeated by Allied Powers and Italian Partisans, and Germany was left as the one major Axis power in Europe. </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The next year, the Allies made landing in northern France on D-Day and soon France was liberated and Nazi Germany found itself being squeezed to death by the Allies on both sides.</a:t>
            </a:r>
            <a:endParaRPr>
              <a:solidFill>
                <a:srgbClr val="E4E5B8"/>
              </a:solidFill>
              <a:latin typeface="Georgia"/>
              <a:ea typeface="Georgia"/>
              <a:cs typeface="Georgia"/>
              <a:sym typeface="Georgia"/>
            </a:endParaRPr>
          </a:p>
        </p:txBody>
      </p:sp>
      <p:pic>
        <p:nvPicPr>
          <p:cNvPr id="86" name="Google Shape;86;p17"/>
          <p:cNvPicPr preferRelativeResize="0"/>
          <p:nvPr/>
        </p:nvPicPr>
        <p:blipFill>
          <a:blip r:embed="rId4">
            <a:alphaModFix/>
          </a:blip>
          <a:stretch>
            <a:fillRect/>
          </a:stretch>
        </p:blipFill>
        <p:spPr>
          <a:xfrm>
            <a:off x="6208250" y="9"/>
            <a:ext cx="2935749" cy="2252490"/>
          </a:xfrm>
          <a:prstGeom prst="rect">
            <a:avLst/>
          </a:prstGeom>
          <a:noFill/>
          <a:ln>
            <a:noFill/>
          </a:ln>
        </p:spPr>
      </p:pic>
      <p:pic>
        <p:nvPicPr>
          <p:cNvPr id="87" name="Google Shape;87;p17"/>
          <p:cNvPicPr preferRelativeResize="0"/>
          <p:nvPr/>
        </p:nvPicPr>
        <p:blipFill>
          <a:blip r:embed="rId5">
            <a:alphaModFix/>
          </a:blip>
          <a:stretch>
            <a:fillRect/>
          </a:stretch>
        </p:blipFill>
        <p:spPr>
          <a:xfrm>
            <a:off x="6208250" y="2252500"/>
            <a:ext cx="2952776" cy="2366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93" name="Google Shape;93;p18"/>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The Unknown War - The Battle of Berlin</a:t>
            </a:r>
            <a:endParaRPr i="1">
              <a:solidFill>
                <a:srgbClr val="E4E5B8"/>
              </a:solidFill>
              <a:latin typeface="Georgia"/>
              <a:ea typeface="Georgia"/>
              <a:cs typeface="Georgia"/>
              <a:sym typeface="Georgia"/>
            </a:endParaRPr>
          </a:p>
        </p:txBody>
      </p:sp>
      <p:pic>
        <p:nvPicPr>
          <p:cNvPr descr="The Unknown War &#10;&#10;The greatest battles of World War II, the most colossal encounters of military force, &#10;the most devastating human losses which the modern world has ever seen, occurred on Russian soil during &#10;1941-1945, on a battlefield that is unknown to most Americans. The conflict between Hitler's Germany and &#10;Stalin's Russia claimed more than 30 million lives. &#10;&#10;On the early morning of June 22, 1941, the Nazi Wehrmacht had amassed 4.2 million crack troops along a front &#10;that stretched for 1,800 miles, and Operation Barbarossa, the invasion of the Soviet Union began. The Nazi &#10;high command was extremely confident, expecting the total collapse of Stalin's Russia within six weeks. &#10;In reality, The Unknown War raged on for nearly four years. Before it finished, the Nazis and Soviets fought &#10;the single greatest campaign in military history. The Unknown War covers that period of history beginning in &#10;June 1941, when Germany launched its surprise attack on Russia, through to the end of the war.&#10;&#10;The Unknown War was a landmark television series, detailing the drama of the Eastern European front during &#10;World War II. Academy Award Winner Burt Lancaster hosts the 20 part series. Film footage from Soviet archives &#10;comprises a major portion of the series, supplemented by film from both the United States and British archives. &#10;Burt Lancaster spent three weeks in eight cities in Russia, for location filming.&#10;&#10;The Unknown War was made as a counter to the deliberate distortions  in the Anglo-American series The World At War, &#10;which chose to give  as much coverage to the US in Italy as it did to the Red Army at war from  the Arctic to the &#10;Black Sea. So blatant was the politically motivated distortion in The World At  War that the Soviet authorities &#10;ultimately refused to cooperate in its  production. Instead they set out to make a documentary series of their own &#10;that would tell the real story of the War in the East.  &#10;&#10;The Eastern (Russian) Front of WW2 has been side-lined in the Western media for decades, reduced to just &quot;one aspect&quot; &#10;of the War, if it is even mentioned at all. Certainly there is never any recognition given to the fact that it was the &#10;main, decisive arena of WW2, the scene of a titanic struggle that, at the cost of 30 million Soviet lives, saved the &#10;world from fascism.&#10;&#10;Made by the USSR's Central Documentary Film Studios, The Unknown War dealt exhaustively with the war on the Soviet front. &#10;Narrated by Burt Lancaster, who also appeared on camera, the series featured interviews with many participants from numerous &#10;battles, partisan campaigns and SS massacres. It showed the destruction, the sacrifice and the heroism, and also the pride &#10;in their colossal achievement. As Stalin said in one of his communications to Churchill, &quot;Hitler has 25 divisions in &#10;North Africa; I have 250 in the Soviet Union.&quot;&#10;&#10;Unfortunately, the Western TV networks and distributors who bought The Unknown War for telecast were not prepared to mount &#10;the kind of publicity campaigns needed to overcome 30 years of lies, distortion and simple suppression of the facts about &#10;the Soviet role in WW2.&#10;&#10;---------------------------------------------------------------------------------&#10;DISCLAIMER: I DO NOT OWN ANY OF THE CONTENT IN THIS VIDEO:&#10;All the content belong to their respectful owners.&#10;I do not earn any money with this video.&#10;This video is for education purposes only.&#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10;&#10;http://www.law.cornell.edu/uscode/text/17/107&#10;----------------------------------------------------------------------------------" id="95" name="Google Shape;95;p18" title="The Unknown War   Ep18 The Battle of Berlin">
            <a:hlinkClick r:id="rId4"/>
          </p:cNvPr>
          <p:cNvPicPr preferRelativeResize="0"/>
          <p:nvPr/>
        </p:nvPicPr>
        <p:blipFill>
          <a:blip r:embed="rId5">
            <a:alphaModFix/>
          </a:blip>
          <a:stretch>
            <a:fillRect/>
          </a:stretch>
        </p:blipFill>
        <p:spPr>
          <a:xfrm>
            <a:off x="1645925" y="1089200"/>
            <a:ext cx="5852375"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01" name="Google Shape;101;p19"/>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07" name="Google Shape;107;p20"/>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txBox="1"/>
          <p:nvPr/>
        </p:nvSpPr>
        <p:spPr>
          <a:xfrm>
            <a:off x="1524000" y="4576225"/>
            <a:ext cx="609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The Unknown War - The Battle of Berlin</a:t>
            </a:r>
            <a:endParaRPr i="1">
              <a:solidFill>
                <a:srgbClr val="E4E5B8"/>
              </a:solidFill>
              <a:latin typeface="Georgia"/>
              <a:ea typeface="Georgia"/>
              <a:cs typeface="Georgia"/>
              <a:sym typeface="Georgia"/>
            </a:endParaRPr>
          </a:p>
        </p:txBody>
      </p:sp>
      <p:pic>
        <p:nvPicPr>
          <p:cNvPr descr="The Unknown War &#10;&#10;The greatest battles of World War II, the most colossal encounters of military force, &#10;the most devastating human losses which the modern world has ever seen, occurred on Russian soil during &#10;1941-1945, on a battlefield that is unknown to most Americans. The conflict between Hitler's Germany and &#10;Stalin's Russia claimed more than 30 million lives. &#10;&#10;On the early morning of June 22, 1941, the Nazi Wehrmacht had amassed 4.2 million crack troops along a front &#10;that stretched for 1,800 miles, and Operation Barbarossa, the invasion of the Soviet Union began. The Nazi &#10;high command was extremely confident, expecting the total collapse of Stalin's Russia within six weeks. &#10;In reality, The Unknown War raged on for nearly four years. Before it finished, the Nazis and Soviets fought &#10;the single greatest campaign in military history. The Unknown War covers that period of history beginning in &#10;June 1941, when Germany launched its surprise attack on Russia, through to the end of the war.&#10;&#10;The Unknown War was a landmark television series, detailing the drama of the Eastern European front during &#10;World War II. Academy Award Winner Burt Lancaster hosts the 20 part series. Film footage from Soviet archives &#10;comprises a major portion of the series, supplemented by film from both the United States and British archives. &#10;Burt Lancaster spent three weeks in eight cities in Russia, for location filming.&#10;&#10;The Unknown War was made as a counter to the deliberate distortions  in the Anglo-American series The World At War, &#10;which chose to give  as much coverage to the US in Italy as it did to the Red Army at war from  the Arctic to the &#10;Black Sea. So blatant was the politically motivated distortion in The World At  War that the Soviet authorities &#10;ultimately refused to cooperate in its  production. Instead they set out to make a documentary series of their own &#10;that would tell the real story of the War in the East.  &#10;&#10;The Eastern (Russian) Front of WW2 has been side-lined in the Western media for decades, reduced to just &quot;one aspect&quot; &#10;of the War, if it is even mentioned at all. Certainly there is never any recognition given to the fact that it was the &#10;main, decisive arena of WW2, the scene of a titanic struggle that, at the cost of 30 million Soviet lives, saved the &#10;world from fascism.&#10;&#10;Made by the USSR's Central Documentary Film Studios, The Unknown War dealt exhaustively with the war on the Soviet front. &#10;Narrated by Burt Lancaster, who also appeared on camera, the series featured interviews with many participants from numerous &#10;battles, partisan campaigns and SS massacres. It showed the destruction, the sacrifice and the heroism, and also the pride &#10;in their colossal achievement. As Stalin said in one of his communications to Churchill, &quot;Hitler has 25 divisions in &#10;North Africa; I have 250 in the Soviet Union.&quot;&#10;&#10;Unfortunately, the Western TV networks and distributors who bought The Unknown War for telecast were not prepared to mount &#10;the kind of publicity campaigns needed to overcome 30 years of lies, distortion and simple suppression of the facts about &#10;the Soviet role in WW2.&#10;&#10;---------------------------------------------------------------------------------&#10;DISCLAIMER: I DO NOT OWN ANY OF THE CONTENT IN THIS VIDEO:&#10;All the content belong to their respectful owners.&#10;I do not earn any money with this video.&#10;This video is for education purposes only.&#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10;&#10;http://www.law.cornell.edu/uscode/text/17/107&#10;----------------------------------------------------------------------------------" id="109" name="Google Shape;109;p20" title="The Unknown War   Ep18 The Battle of Berlin">
            <a:hlinkClick r:id="rId4"/>
          </p:cNvPr>
          <p:cNvPicPr preferRelativeResize="0"/>
          <p:nvPr/>
        </p:nvPicPr>
        <p:blipFill>
          <a:blip r:embed="rId5">
            <a:alphaModFix/>
          </a:blip>
          <a:stretch>
            <a:fillRect/>
          </a:stretch>
        </p:blipFill>
        <p:spPr>
          <a:xfrm>
            <a:off x="1645925" y="1089200"/>
            <a:ext cx="5852375" cy="348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End of Nazi Germany</a:t>
            </a:r>
            <a:endParaRPr sz="5200">
              <a:solidFill>
                <a:srgbClr val="E4E5B8"/>
              </a:solidFill>
              <a:latin typeface="Georgia"/>
              <a:ea typeface="Georgia"/>
              <a:cs typeface="Georgia"/>
              <a:sym typeface="Georgia"/>
            </a:endParaRPr>
          </a:p>
        </p:txBody>
      </p:sp>
      <p:pic>
        <p:nvPicPr>
          <p:cNvPr id="115" name="Google Shape;115;p21"/>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