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b4a22de6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b4a22de6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22b5a319ca_1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22b5a319ca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22b5a319ca_1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22b5a319ca_1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22b5a319ca_1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22b5a319ca_1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22b5a319ca_1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22b5a319ca_1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22b5a319ca_1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22b5a319ca_1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b4a22de6c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b4a22de6c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405673a79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405673a79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22b5a319ca_1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22b5a319ca_1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22b5a319ca_1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22b5a319ca_1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22b5a319ca_1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22b5a319ca_1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22b5a319ca_1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22b5a319ca_1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22b5a319ca_1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22b5a319ca_1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405673a797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405673a797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405673a797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405673a79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405673a797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405673a797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22b5a319ca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22b5a319ca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22b5a319ca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22b5a319ca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22b5a319ca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22b5a319ca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b4a22de6c0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1b4a22de6c0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22b5a319ca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22b5a319ca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22b5a319ca_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22b5a319ca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22b5a319ca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22b5a319ca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22b5a319ca_1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22b5a319ca_1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405673a797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405673a797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edcc43d4bf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1edcc43d4b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edcc43d4bf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edcc43d4bf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edcc43d4b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edcc43d4b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22b5a319ca_1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22b5a319ca_1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b4a22de6c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b4a22de6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405673a797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405673a797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405673a79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405673a79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22b5a319ca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22b5a319ca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22b5a319ca_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22b5a319ca_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22b5a319ca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22b5a319ca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hyperlink" Target="http://www.youtube.com/watch?v=w2Fea3b_K0Y" TargetMode="External"/><Relationship Id="rId5"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25.jpg"/><Relationship Id="rId9" Type="http://schemas.openxmlformats.org/officeDocument/2006/relationships/image" Target="../media/image19.jpg"/><Relationship Id="rId5" Type="http://schemas.openxmlformats.org/officeDocument/2006/relationships/image" Target="../media/image42.png"/><Relationship Id="rId6" Type="http://schemas.openxmlformats.org/officeDocument/2006/relationships/image" Target="../media/image16.png"/><Relationship Id="rId7" Type="http://schemas.openxmlformats.org/officeDocument/2006/relationships/image" Target="../media/image13.png"/><Relationship Id="rId8"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48.png"/><Relationship Id="rId5"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12.png"/><Relationship Id="rId8"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54.png"/><Relationship Id="rId5" Type="http://schemas.openxmlformats.org/officeDocument/2006/relationships/image" Target="../media/image11.png"/><Relationship Id="rId6" Type="http://schemas.openxmlformats.org/officeDocument/2006/relationships/image" Target="../media/image21.png"/><Relationship Id="rId7" Type="http://schemas.openxmlformats.org/officeDocument/2006/relationships/image" Target="../media/image5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hyperlink" Target="http://www.youtube.com/watch?v=tHhGEiwCHZE" TargetMode="External"/><Relationship Id="rId5" Type="http://schemas.openxmlformats.org/officeDocument/2006/relationships/image" Target="../media/image4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23.png"/><Relationship Id="rId5" Type="http://schemas.openxmlformats.org/officeDocument/2006/relationships/image" Target="../media/image38.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hyperlink" Target="http://www.youtube.com/watch?v=kvXZbRuR4SY" TargetMode="External"/><Relationship Id="rId5" Type="http://schemas.openxmlformats.org/officeDocument/2006/relationships/image" Target="../media/image5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26.png"/><Relationship Id="rId5"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22.png"/><Relationship Id="rId5" Type="http://schemas.openxmlformats.org/officeDocument/2006/relationships/image" Target="../media/image28.png"/><Relationship Id="rId6"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image" Target="../media/image41.png"/><Relationship Id="rId5" Type="http://schemas.openxmlformats.org/officeDocument/2006/relationships/image" Target="../media/image34.png"/><Relationship Id="rId6"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image" Target="../media/image44.png"/><Relationship Id="rId5"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4.png"/><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4.png"/><Relationship Id="rId4" Type="http://schemas.openxmlformats.org/officeDocument/2006/relationships/hyperlink" Target="http://www.youtube.com/watch?v=0RIS-lfsHGk" TargetMode="External"/><Relationship Id="rId5" Type="http://schemas.openxmlformats.org/officeDocument/2006/relationships/image" Target="../media/image3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4.png"/><Relationship Id="rId4" Type="http://schemas.openxmlformats.org/officeDocument/2006/relationships/hyperlink" Target="http://www.youtube.com/watch?v=JM0VYkL_UI4" TargetMode="External"/><Relationship Id="rId5" Type="http://schemas.openxmlformats.org/officeDocument/2006/relationships/image" Target="../media/image3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4.png"/><Relationship Id="rId4" Type="http://schemas.openxmlformats.org/officeDocument/2006/relationships/image" Target="../media/image5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4.png"/><Relationship Id="rId4" Type="http://schemas.openxmlformats.org/officeDocument/2006/relationships/hyperlink" Target="http://www.youtube.com/watch?v=5hgeZilgRCU" TargetMode="External"/><Relationship Id="rId5" Type="http://schemas.openxmlformats.org/officeDocument/2006/relationships/image" Target="../media/image3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png"/><Relationship Id="rId4" Type="http://schemas.openxmlformats.org/officeDocument/2006/relationships/hyperlink" Target="mailto:info@peoplesschool.us"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png"/><Relationship Id="rId4" Type="http://schemas.openxmlformats.org/officeDocument/2006/relationships/image" Target="../media/image49.png"/><Relationship Id="rId5" Type="http://schemas.openxmlformats.org/officeDocument/2006/relationships/image" Target="../media/image39.png"/><Relationship Id="rId6"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4.png"/><Relationship Id="rId4" Type="http://schemas.openxmlformats.org/officeDocument/2006/relationships/hyperlink" Target="http://www.youtube.com/watch?v=LSlw9-qfAZM" TargetMode="External"/><Relationship Id="rId5" Type="http://schemas.openxmlformats.org/officeDocument/2006/relationships/image" Target="../media/image4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hyperlink" Target="http://www.youtube.com/watch?v=Vb29o-3flxI" TargetMode="External"/><Relationship Id="rId5"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20.png"/><Relationship Id="rId5" Type="http://schemas.openxmlformats.org/officeDocument/2006/relationships/image" Target="../media/image29.png"/><Relationship Id="rId6"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5" name="Google Shape;55;p1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1532675" y="4629150"/>
            <a:ext cx="6096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Victory Day - Den Pobedy</a:t>
            </a:r>
            <a:endParaRPr>
              <a:solidFill>
                <a:srgbClr val="E4E5B8"/>
              </a:solidFill>
              <a:latin typeface="Georgia"/>
              <a:ea typeface="Georgia"/>
              <a:cs typeface="Georgia"/>
              <a:sym typeface="Georgia"/>
            </a:endParaRPr>
          </a:p>
        </p:txBody>
      </p:sp>
      <p:pic>
        <p:nvPicPr>
          <p:cNvPr descr="&quot;Den' Pobedy&quot; ranks among the most popular in the large corpus of Russian songs devoted to the Second World War. The song refers to the Victory Day (9 May) celebration and differs from most of these by its cheerful intonations of a marching song and by the fact that it was composed some thirty years after the war. In the words of Vladimir Shainsky, a veteran composer, &quot;the song seemed to have turned back the time. Although written three decades after the war, it now seems that it was this song that helped us to gain the victory&quot;.&#10;&#10;作曲：David Tukhmanov&#10;作詞：Vladimir Kharitonov&#10;音源：Хор Сретенского монастыря и Vasiliev Groove &quot;День Победы&quot; Солист Михаил Миллер&#10;www.youtube.com/watch?v=8T4e0awHYB4" id="57" name="Google Shape;57;p13" title="[Eng CC] Victory Day / День Победы [Soviet Song]">
            <a:hlinkClick r:id="rId4"/>
          </p:cNvPr>
          <p:cNvPicPr preferRelativeResize="0"/>
          <p:nvPr/>
        </p:nvPicPr>
        <p:blipFill>
          <a:blip r:embed="rId5">
            <a:alphaModFix/>
          </a:blip>
          <a:stretch>
            <a:fillRect/>
          </a:stretch>
        </p:blipFill>
        <p:spPr>
          <a:xfrm>
            <a:off x="1645925" y="1089200"/>
            <a:ext cx="5869500" cy="3539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
                                        </p:tgtEl>
                                        <p:attrNameLst>
                                          <p:attrName>style.visibility</p:attrName>
                                        </p:attrNameLst>
                                      </p:cBhvr>
                                      <p:to>
                                        <p:strVal val="visible"/>
                                      </p:to>
                                    </p:set>
                                    <p:animEffect filter="fade" transition="in">
                                      <p:cBhvr>
                                        <p:cTn dur="1000"/>
                                        <p:tgtEl>
                                          <p:spTgt spid="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Origins of Ukrainian Fascism</a:t>
            </a:r>
            <a:endParaRPr>
              <a:solidFill>
                <a:srgbClr val="E4E5B8"/>
              </a:solidFill>
              <a:latin typeface="Georgia"/>
              <a:ea typeface="Georgia"/>
              <a:cs typeface="Georgia"/>
              <a:sym typeface="Georgia"/>
            </a:endParaRPr>
          </a:p>
        </p:txBody>
      </p:sp>
      <p:pic>
        <p:nvPicPr>
          <p:cNvPr id="125" name="Google Shape;125;p2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26" name="Google Shape;126;p22"/>
          <p:cNvSpPr txBox="1"/>
          <p:nvPr>
            <p:ph type="title"/>
          </p:nvPr>
        </p:nvSpPr>
        <p:spPr>
          <a:xfrm>
            <a:off x="406550" y="1101300"/>
            <a:ext cx="5427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solidFill>
                  <a:srgbClr val="E4E5B8"/>
                </a:solidFill>
                <a:latin typeface="Georgia"/>
                <a:ea typeface="Georgia"/>
                <a:cs typeface="Georgia"/>
                <a:sym typeface="Georgia"/>
              </a:rPr>
              <a:t>Stepan Bandera</a:t>
            </a:r>
            <a:endParaRPr sz="1220">
              <a:solidFill>
                <a:srgbClr val="E4E5B8"/>
              </a:solidFill>
              <a:latin typeface="Georgia"/>
              <a:ea typeface="Georgia"/>
              <a:cs typeface="Georgia"/>
              <a:sym typeface="Georgia"/>
            </a:endParaRPr>
          </a:p>
          <a:p>
            <a:pPr indent="0" lvl="0" marL="0" rtl="0" algn="l">
              <a:spcBef>
                <a:spcPts val="0"/>
              </a:spcBef>
              <a:spcAft>
                <a:spcPts val="0"/>
              </a:spcAft>
              <a:buSzPts val="990"/>
              <a:buNone/>
            </a:pPr>
            <a:r>
              <a:rPr lang="en" sz="1220">
                <a:solidFill>
                  <a:srgbClr val="E4E5B8"/>
                </a:solidFill>
                <a:latin typeface="Georgia"/>
                <a:ea typeface="Georgia"/>
                <a:cs typeface="Georgia"/>
                <a:sym typeface="Georgia"/>
              </a:rPr>
              <a:t>	</a:t>
            </a:r>
            <a:r>
              <a:rPr lang="en" sz="1220">
                <a:solidFill>
                  <a:srgbClr val="E4E5B8"/>
                </a:solidFill>
                <a:latin typeface="Georgia"/>
                <a:ea typeface="Georgia"/>
                <a:cs typeface="Georgia"/>
                <a:sym typeface="Georgia"/>
              </a:rPr>
              <a:t>Stepan Bandera was born in Galicia and did his studies somewhere else... in Lvov. In 1929 at age 20, Bandera joined the just founded Organization of Ukrainian Nationalists (OUN) and quickly climbed up the ladder to become its leader by 1933.</a:t>
            </a:r>
            <a:endParaRPr sz="1220">
              <a:solidFill>
                <a:srgbClr val="E4E5B8"/>
              </a:solidFill>
              <a:latin typeface="Georgia"/>
              <a:ea typeface="Georgia"/>
              <a:cs typeface="Georgia"/>
              <a:sym typeface="Georgia"/>
            </a:endParaRPr>
          </a:p>
          <a:p>
            <a:pPr indent="0" lvl="0" marL="0" rtl="0" algn="l">
              <a:spcBef>
                <a:spcPts val="0"/>
              </a:spcBef>
              <a:spcAft>
                <a:spcPts val="0"/>
              </a:spcAft>
              <a:buNone/>
            </a:pPr>
            <a:r>
              <a:t/>
            </a:r>
            <a:endParaRPr sz="1220">
              <a:solidFill>
                <a:srgbClr val="E4E5B8"/>
              </a:solidFill>
              <a:latin typeface="Georgia"/>
              <a:ea typeface="Georgia"/>
              <a:cs typeface="Georgia"/>
              <a:sym typeface="Georgia"/>
            </a:endParaRPr>
          </a:p>
          <a:p>
            <a:pPr indent="457200" lvl="0" marL="0" rtl="0" algn="l">
              <a:spcBef>
                <a:spcPts val="0"/>
              </a:spcBef>
              <a:spcAft>
                <a:spcPts val="0"/>
              </a:spcAft>
              <a:buNone/>
            </a:pPr>
            <a:r>
              <a:rPr lang="en" sz="1220">
                <a:solidFill>
                  <a:srgbClr val="E4E5B8"/>
                </a:solidFill>
                <a:latin typeface="Georgia"/>
                <a:ea typeface="Georgia"/>
                <a:cs typeface="Georgia"/>
                <a:sym typeface="Georgia"/>
              </a:rPr>
              <a:t> The OUN ideology was similar to Italian fascism and German nazism. It was "integral nationalism", held the nation as supreme, based on biological characteristics. It romanticized violence, and believed that a charismatic iron fist leader embodied the "national will", such as the Duce or Führer. Like Hitler, the OUN believed in the right of a chosen people to dominate others, copying the Nazi slogan "Deutschland über alles" (Germany above all). Bandera proclaimed the superiority of Ukrainian blood.</a:t>
            </a:r>
            <a:endParaRPr sz="122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20">
              <a:solidFill>
                <a:srgbClr val="E4E5B8"/>
              </a:solidFill>
              <a:latin typeface="Georgia"/>
              <a:ea typeface="Georgia"/>
              <a:cs typeface="Georgia"/>
              <a:sym typeface="Georgia"/>
            </a:endParaRPr>
          </a:p>
          <a:p>
            <a:pPr indent="457200" lvl="0" marL="0" rtl="0" algn="l">
              <a:spcBef>
                <a:spcPts val="0"/>
              </a:spcBef>
              <a:spcAft>
                <a:spcPts val="0"/>
              </a:spcAft>
              <a:buNone/>
            </a:pPr>
            <a:r>
              <a:rPr lang="en" sz="1220">
                <a:solidFill>
                  <a:srgbClr val="E4E5B8"/>
                </a:solidFill>
                <a:latin typeface="Georgia"/>
                <a:ea typeface="Georgia"/>
                <a:cs typeface="Georgia"/>
                <a:sym typeface="Georgia"/>
              </a:rPr>
              <a:t>Prior to Hitler's invasion of the USSR, Bandera negotiated with the Wehrmacht the formation of 5th column battalions inside the USSR, to prepare the terrain for the onslaught. One of them was the Nachtigall battalion.</a:t>
            </a:r>
            <a:endParaRPr sz="1220">
              <a:solidFill>
                <a:srgbClr val="E4E5B8"/>
              </a:solidFill>
              <a:latin typeface="Georgia"/>
              <a:ea typeface="Georgia"/>
              <a:cs typeface="Georgia"/>
              <a:sym typeface="Georgia"/>
            </a:endParaRPr>
          </a:p>
        </p:txBody>
      </p:sp>
      <p:pic>
        <p:nvPicPr>
          <p:cNvPr id="127" name="Google Shape;127;p22"/>
          <p:cNvPicPr preferRelativeResize="0"/>
          <p:nvPr/>
        </p:nvPicPr>
        <p:blipFill>
          <a:blip r:embed="rId4">
            <a:alphaModFix/>
          </a:blip>
          <a:stretch>
            <a:fillRect/>
          </a:stretch>
        </p:blipFill>
        <p:spPr>
          <a:xfrm>
            <a:off x="7580800" y="0"/>
            <a:ext cx="1563200" cy="2120275"/>
          </a:xfrm>
          <a:prstGeom prst="rect">
            <a:avLst/>
          </a:prstGeom>
          <a:noFill/>
          <a:ln>
            <a:noFill/>
          </a:ln>
        </p:spPr>
      </p:pic>
      <p:pic>
        <p:nvPicPr>
          <p:cNvPr id="128" name="Google Shape;128;p22"/>
          <p:cNvPicPr preferRelativeResize="0"/>
          <p:nvPr/>
        </p:nvPicPr>
        <p:blipFill rotWithShape="1">
          <a:blip r:embed="rId5">
            <a:alphaModFix/>
          </a:blip>
          <a:srcRect b="7587" l="0" r="0" t="0"/>
          <a:stretch/>
        </p:blipFill>
        <p:spPr>
          <a:xfrm>
            <a:off x="6143256" y="0"/>
            <a:ext cx="1437543" cy="2120275"/>
          </a:xfrm>
          <a:prstGeom prst="rect">
            <a:avLst/>
          </a:prstGeom>
          <a:noFill/>
          <a:ln>
            <a:noFill/>
          </a:ln>
        </p:spPr>
      </p:pic>
      <p:pic>
        <p:nvPicPr>
          <p:cNvPr id="129" name="Google Shape;129;p22"/>
          <p:cNvPicPr preferRelativeResize="0"/>
          <p:nvPr/>
        </p:nvPicPr>
        <p:blipFill>
          <a:blip r:embed="rId6">
            <a:alphaModFix/>
          </a:blip>
          <a:stretch>
            <a:fillRect/>
          </a:stretch>
        </p:blipFill>
        <p:spPr>
          <a:xfrm>
            <a:off x="6143250" y="1922600"/>
            <a:ext cx="1437550" cy="905124"/>
          </a:xfrm>
          <a:prstGeom prst="rect">
            <a:avLst/>
          </a:prstGeom>
          <a:noFill/>
          <a:ln>
            <a:noFill/>
          </a:ln>
        </p:spPr>
      </p:pic>
      <p:pic>
        <p:nvPicPr>
          <p:cNvPr id="130" name="Google Shape;130;p22"/>
          <p:cNvPicPr preferRelativeResize="0"/>
          <p:nvPr/>
        </p:nvPicPr>
        <p:blipFill>
          <a:blip r:embed="rId7">
            <a:alphaModFix/>
          </a:blip>
          <a:stretch>
            <a:fillRect/>
          </a:stretch>
        </p:blipFill>
        <p:spPr>
          <a:xfrm>
            <a:off x="7580800" y="1922588"/>
            <a:ext cx="1563200" cy="905125"/>
          </a:xfrm>
          <a:prstGeom prst="rect">
            <a:avLst/>
          </a:prstGeom>
          <a:noFill/>
          <a:ln>
            <a:noFill/>
          </a:ln>
        </p:spPr>
      </p:pic>
      <p:pic>
        <p:nvPicPr>
          <p:cNvPr id="131" name="Google Shape;131;p22"/>
          <p:cNvPicPr preferRelativeResize="0"/>
          <p:nvPr/>
        </p:nvPicPr>
        <p:blipFill>
          <a:blip r:embed="rId8">
            <a:alphaModFix/>
          </a:blip>
          <a:stretch>
            <a:fillRect/>
          </a:stretch>
        </p:blipFill>
        <p:spPr>
          <a:xfrm>
            <a:off x="6143250" y="2827725"/>
            <a:ext cx="3000750" cy="1917850"/>
          </a:xfrm>
          <a:prstGeom prst="rect">
            <a:avLst/>
          </a:prstGeom>
          <a:noFill/>
          <a:ln>
            <a:noFill/>
          </a:ln>
        </p:spPr>
      </p:pic>
      <p:pic>
        <p:nvPicPr>
          <p:cNvPr id="132" name="Google Shape;132;p22"/>
          <p:cNvPicPr preferRelativeResize="0"/>
          <p:nvPr/>
        </p:nvPicPr>
        <p:blipFill>
          <a:blip r:embed="rId9">
            <a:alphaModFix/>
          </a:blip>
          <a:stretch>
            <a:fillRect/>
          </a:stretch>
        </p:blipFill>
        <p:spPr>
          <a:xfrm>
            <a:off x="6143257" y="837000"/>
            <a:ext cx="1007064" cy="1101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Origins of Ukrainian Fascism</a:t>
            </a:r>
            <a:endParaRPr>
              <a:solidFill>
                <a:srgbClr val="E4E5B8"/>
              </a:solidFill>
              <a:latin typeface="Georgia"/>
              <a:ea typeface="Georgia"/>
              <a:cs typeface="Georgia"/>
              <a:sym typeface="Georgia"/>
            </a:endParaRPr>
          </a:p>
        </p:txBody>
      </p:sp>
      <p:pic>
        <p:nvPicPr>
          <p:cNvPr id="139" name="Google Shape;139;p2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40" name="Google Shape;140;p23"/>
          <p:cNvSpPr txBox="1"/>
          <p:nvPr>
            <p:ph type="title"/>
          </p:nvPr>
        </p:nvSpPr>
        <p:spPr>
          <a:xfrm>
            <a:off x="406550" y="988800"/>
            <a:ext cx="5532900" cy="404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solidFill>
                  <a:srgbClr val="E4E5B8"/>
                </a:solidFill>
                <a:latin typeface="Georgia"/>
                <a:ea typeface="Georgia"/>
                <a:cs typeface="Georgia"/>
                <a:sym typeface="Georgia"/>
              </a:rPr>
              <a:t>Stepan Bandera</a:t>
            </a:r>
            <a:endParaRPr sz="1220">
              <a:solidFill>
                <a:srgbClr val="E4E5B8"/>
              </a:solidFill>
              <a:latin typeface="Georgia"/>
              <a:ea typeface="Georgia"/>
              <a:cs typeface="Georgia"/>
              <a:sym typeface="Georgia"/>
            </a:endParaRPr>
          </a:p>
          <a:p>
            <a:pPr indent="0" lvl="0" marL="0" rtl="0" algn="l">
              <a:spcBef>
                <a:spcPts val="0"/>
              </a:spcBef>
              <a:spcAft>
                <a:spcPts val="0"/>
              </a:spcAft>
              <a:buSzPts val="990"/>
              <a:buNone/>
            </a:pPr>
            <a:r>
              <a:rPr lang="en" sz="1220">
                <a:solidFill>
                  <a:srgbClr val="E4E5B8"/>
                </a:solidFill>
                <a:latin typeface="Georgia"/>
                <a:ea typeface="Georgia"/>
                <a:cs typeface="Georgia"/>
                <a:sym typeface="Georgia"/>
              </a:rPr>
              <a:t>	</a:t>
            </a:r>
            <a:r>
              <a:rPr lang="en" sz="1220">
                <a:solidFill>
                  <a:srgbClr val="E4E5B8"/>
                </a:solidFill>
                <a:latin typeface="Georgia"/>
                <a:ea typeface="Georgia"/>
                <a:cs typeface="Georgia"/>
                <a:sym typeface="Georgia"/>
              </a:rPr>
              <a:t>Shortly after the invasion Bandera unleashed the Lvov anti-jewish pogroms under the protection of the Wehrmacht:  they were called the "Petliura days", to avenge Symon Petliura's assassination by a Jew in Paris, 15 years before. These pogroms by Bandera's OUN resulted in the murder of close to 10k Jews in June and July 1941 in Lvov. </a:t>
            </a:r>
            <a:endParaRPr sz="1220">
              <a:solidFill>
                <a:srgbClr val="E4E5B8"/>
              </a:solidFill>
              <a:latin typeface="Georgia"/>
              <a:ea typeface="Georgia"/>
              <a:cs typeface="Georgia"/>
              <a:sym typeface="Georgia"/>
            </a:endParaRPr>
          </a:p>
          <a:p>
            <a:pPr indent="0" lvl="0" marL="0" rtl="0" algn="l">
              <a:spcBef>
                <a:spcPts val="0"/>
              </a:spcBef>
              <a:spcAft>
                <a:spcPts val="0"/>
              </a:spcAft>
              <a:buSzPts val="990"/>
              <a:buNone/>
            </a:pPr>
            <a:r>
              <a:t/>
            </a:r>
            <a:endParaRPr sz="1220">
              <a:solidFill>
                <a:srgbClr val="E4E5B8"/>
              </a:solidFill>
              <a:latin typeface="Georgia"/>
              <a:ea typeface="Georgia"/>
              <a:cs typeface="Georgia"/>
              <a:sym typeface="Georgia"/>
            </a:endParaRPr>
          </a:p>
          <a:p>
            <a:pPr indent="457200" lvl="0" marL="0" rtl="0" algn="l">
              <a:spcBef>
                <a:spcPts val="0"/>
              </a:spcBef>
              <a:spcAft>
                <a:spcPts val="0"/>
              </a:spcAft>
              <a:buSzPts val="990"/>
              <a:buNone/>
            </a:pPr>
            <a:r>
              <a:rPr lang="en" sz="1220">
                <a:solidFill>
                  <a:srgbClr val="E4E5B8"/>
                </a:solidFill>
                <a:latin typeface="Georgia"/>
                <a:ea typeface="Georgia"/>
                <a:cs typeface="Georgia"/>
                <a:sym typeface="Georgia"/>
              </a:rPr>
              <a:t>With the arrival of German troops Bandera proclaimed an independent fascist Ukrainian state under the leadership of Hitler. That did not fit into the Führer's plans: fascist yes, but independent no. So Bandera was put under house arrest and later transferred into a Hilton prison in Germany. There he was kept in reserve for further use. In the meantime Bandera's OUN supporters kept busy following the Wehmacht in its eastward progression.</a:t>
            </a:r>
            <a:endParaRPr sz="1220">
              <a:solidFill>
                <a:srgbClr val="E4E5B8"/>
              </a:solidFill>
              <a:latin typeface="Georgia"/>
              <a:ea typeface="Georgia"/>
              <a:cs typeface="Georgia"/>
              <a:sym typeface="Georgia"/>
            </a:endParaRPr>
          </a:p>
          <a:p>
            <a:pPr indent="457200" lvl="0" marL="0" rtl="0" algn="l">
              <a:spcBef>
                <a:spcPts val="0"/>
              </a:spcBef>
              <a:spcAft>
                <a:spcPts val="0"/>
              </a:spcAft>
              <a:buSzPts val="990"/>
              <a:buNone/>
            </a:pPr>
            <a:r>
              <a:t/>
            </a:r>
            <a:endParaRPr sz="1220">
              <a:solidFill>
                <a:srgbClr val="E4E5B8"/>
              </a:solidFill>
              <a:latin typeface="Georgia"/>
              <a:ea typeface="Georgia"/>
              <a:cs typeface="Georgia"/>
              <a:sym typeface="Georgia"/>
            </a:endParaRPr>
          </a:p>
          <a:p>
            <a:pPr indent="457200" lvl="0" marL="0" rtl="0" algn="l">
              <a:spcBef>
                <a:spcPts val="0"/>
              </a:spcBef>
              <a:spcAft>
                <a:spcPts val="0"/>
              </a:spcAft>
              <a:buNone/>
            </a:pPr>
            <a:r>
              <a:rPr lang="en" sz="1220">
                <a:solidFill>
                  <a:srgbClr val="E4E5B8"/>
                </a:solidFill>
                <a:latin typeface="Georgia"/>
                <a:ea typeface="Georgia"/>
                <a:cs typeface="Georgia"/>
                <a:sym typeface="Georgia"/>
              </a:rPr>
              <a:t>The Lvov pogroms were just a prelude for things to come. In September 1941 Kiev fell and the Holocaust began shortly after: 33k Jews were machine gunned in 48 hours outside of Kiev at Babi Yar. 1200 were in charge of rounding up the Jews, marching them up to the killing fields and machine-gunning them. Out of these 1200, 300 were Germans the rest were western Ukrainians, partisans of Bandera's OUN.</a:t>
            </a:r>
            <a:endParaRPr sz="122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20">
              <a:solidFill>
                <a:srgbClr val="E4E5B8"/>
              </a:solidFill>
              <a:latin typeface="Georgia"/>
              <a:ea typeface="Georgia"/>
              <a:cs typeface="Georgia"/>
              <a:sym typeface="Georgia"/>
            </a:endParaRPr>
          </a:p>
          <a:p>
            <a:pPr indent="457200" lvl="0" marL="0" rtl="0" algn="l">
              <a:spcBef>
                <a:spcPts val="0"/>
              </a:spcBef>
              <a:spcAft>
                <a:spcPts val="0"/>
              </a:spcAft>
              <a:buNone/>
            </a:pPr>
            <a:r>
              <a:rPr lang="en" sz="1220">
                <a:solidFill>
                  <a:srgbClr val="E4E5B8"/>
                </a:solidFill>
                <a:latin typeface="Georgia"/>
                <a:ea typeface="Georgia"/>
                <a:cs typeface="Georgia"/>
                <a:sym typeface="Georgia"/>
              </a:rPr>
              <a:t>The WW2 Holocaust of the Jews was inaugurated in Ukraine and mostly by Ukrainians, followers of Bandera.</a:t>
            </a:r>
            <a:endParaRPr sz="1220">
              <a:solidFill>
                <a:srgbClr val="E4E5B8"/>
              </a:solidFill>
              <a:latin typeface="Georgia"/>
              <a:ea typeface="Georgia"/>
              <a:cs typeface="Georgia"/>
              <a:sym typeface="Georgia"/>
            </a:endParaRPr>
          </a:p>
          <a:p>
            <a:pPr indent="0" lvl="0" marL="0" rtl="0" algn="l">
              <a:spcBef>
                <a:spcPts val="0"/>
              </a:spcBef>
              <a:spcAft>
                <a:spcPts val="0"/>
              </a:spcAft>
              <a:buNone/>
            </a:pPr>
            <a:r>
              <a:rPr lang="en" sz="1220">
                <a:solidFill>
                  <a:srgbClr val="E4E5B8"/>
                </a:solidFill>
                <a:latin typeface="Georgia"/>
                <a:ea typeface="Georgia"/>
                <a:cs typeface="Georgia"/>
                <a:sym typeface="Georgia"/>
              </a:rPr>
              <a:t>In 1942 the OUN founded the Ukrainian Insurgent Army UPA, whose main feat was to murder 100k poles, mosty old men, women and children in Galicia and   Volhynia, in such a barbarian butchering fashion that even Wehrmacht officers found it disgusting.</a:t>
            </a:r>
            <a:endParaRPr sz="122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20">
              <a:solidFill>
                <a:srgbClr val="E4E5B8"/>
              </a:solidFill>
              <a:latin typeface="Georgia"/>
              <a:ea typeface="Georgia"/>
              <a:cs typeface="Georgia"/>
              <a:sym typeface="Georgia"/>
            </a:endParaRPr>
          </a:p>
        </p:txBody>
      </p:sp>
      <p:pic>
        <p:nvPicPr>
          <p:cNvPr id="141" name="Google Shape;141;p23"/>
          <p:cNvPicPr preferRelativeResize="0"/>
          <p:nvPr/>
        </p:nvPicPr>
        <p:blipFill rotWithShape="1">
          <a:blip r:embed="rId4">
            <a:alphaModFix/>
          </a:blip>
          <a:srcRect b="26676" l="0" r="0" t="14433"/>
          <a:stretch/>
        </p:blipFill>
        <p:spPr>
          <a:xfrm>
            <a:off x="5939450" y="415150"/>
            <a:ext cx="3204550" cy="2495527"/>
          </a:xfrm>
          <a:prstGeom prst="rect">
            <a:avLst/>
          </a:prstGeom>
          <a:noFill/>
          <a:ln>
            <a:noFill/>
          </a:ln>
        </p:spPr>
      </p:pic>
      <p:pic>
        <p:nvPicPr>
          <p:cNvPr id="142" name="Google Shape;142;p23"/>
          <p:cNvPicPr preferRelativeResize="0"/>
          <p:nvPr/>
        </p:nvPicPr>
        <p:blipFill rotWithShape="1">
          <a:blip r:embed="rId5">
            <a:alphaModFix/>
          </a:blip>
          <a:srcRect b="0" l="0" r="0" t="51482"/>
          <a:stretch/>
        </p:blipFill>
        <p:spPr>
          <a:xfrm>
            <a:off x="5939450" y="2910666"/>
            <a:ext cx="3204550" cy="196825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Origins of Ukrainian Fascism</a:t>
            </a:r>
            <a:endParaRPr>
              <a:solidFill>
                <a:srgbClr val="E4E5B8"/>
              </a:solidFill>
              <a:latin typeface="Georgia"/>
              <a:ea typeface="Georgia"/>
              <a:cs typeface="Georgia"/>
              <a:sym typeface="Georgia"/>
            </a:endParaRPr>
          </a:p>
        </p:txBody>
      </p:sp>
      <p:pic>
        <p:nvPicPr>
          <p:cNvPr id="149" name="Google Shape;149;p2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50" name="Google Shape;150;p24"/>
          <p:cNvSpPr txBox="1"/>
          <p:nvPr>
            <p:ph type="title"/>
          </p:nvPr>
        </p:nvSpPr>
        <p:spPr>
          <a:xfrm>
            <a:off x="406550" y="1101300"/>
            <a:ext cx="8358600" cy="404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320">
                <a:solidFill>
                  <a:srgbClr val="E4E5B8"/>
                </a:solidFill>
                <a:latin typeface="Georgia"/>
                <a:ea typeface="Georgia"/>
                <a:cs typeface="Georgia"/>
                <a:sym typeface="Georgia"/>
              </a:rPr>
              <a:t>Stepan Bandera</a:t>
            </a:r>
            <a:endParaRPr sz="1320">
              <a:solidFill>
                <a:srgbClr val="E4E5B8"/>
              </a:solidFill>
              <a:latin typeface="Georgia"/>
              <a:ea typeface="Georgia"/>
              <a:cs typeface="Georgia"/>
              <a:sym typeface="Georgia"/>
            </a:endParaRPr>
          </a:p>
          <a:p>
            <a:pPr indent="457200" lvl="0" marL="0" rtl="0" algn="l">
              <a:spcBef>
                <a:spcPts val="0"/>
              </a:spcBef>
              <a:spcAft>
                <a:spcPts val="0"/>
              </a:spcAft>
              <a:buNone/>
            </a:pPr>
            <a:r>
              <a:rPr lang="en" sz="1320">
                <a:solidFill>
                  <a:srgbClr val="E4E5B8"/>
                </a:solidFill>
                <a:latin typeface="Georgia"/>
                <a:ea typeface="Georgia"/>
                <a:cs typeface="Georgia"/>
                <a:sym typeface="Georgia"/>
              </a:rPr>
              <a:t>Bandera was released from his Hilton prison in 1944 as Hitler urgently needed his help in fighting the advancing Red Army. After the 3rd Reich's defeat, Bandera was exfiltrated by British intelligence to Munich, inside the American zone of occupation. A true return to his origins, as Munich was the headquarters of the Nazi party. </a:t>
            </a:r>
            <a:endParaRPr sz="132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320">
              <a:solidFill>
                <a:srgbClr val="E4E5B8"/>
              </a:solidFill>
              <a:latin typeface="Georgia"/>
              <a:ea typeface="Georgia"/>
              <a:cs typeface="Georgia"/>
              <a:sym typeface="Georgia"/>
            </a:endParaRPr>
          </a:p>
          <a:p>
            <a:pPr indent="457200" lvl="0" marL="0" rtl="0" algn="l">
              <a:spcBef>
                <a:spcPts val="0"/>
              </a:spcBef>
              <a:spcAft>
                <a:spcPts val="0"/>
              </a:spcAft>
              <a:buNone/>
            </a:pPr>
            <a:r>
              <a:rPr lang="en" sz="1320">
                <a:solidFill>
                  <a:srgbClr val="E4E5B8"/>
                </a:solidFill>
                <a:latin typeface="Georgia"/>
                <a:ea typeface="Georgia"/>
                <a:cs typeface="Georgia"/>
                <a:sym typeface="Georgia"/>
              </a:rPr>
              <a:t>From there Bandera continued to direct anti-Soviet operations inside Ukraine. He operated under the protection and support of the newly created CIA, to whom he represented a highly valuable asset in the fight against the USSR. Finally in October 1959, the KGB caught up with Bandera in Munich and handed him a one way ticket to go meet his Führer.</a:t>
            </a:r>
            <a:endParaRPr sz="132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320">
              <a:solidFill>
                <a:srgbClr val="E4E5B8"/>
              </a:solidFill>
              <a:latin typeface="Georgia"/>
              <a:ea typeface="Georgia"/>
              <a:cs typeface="Georgia"/>
              <a:sym typeface="Georgia"/>
            </a:endParaRPr>
          </a:p>
          <a:p>
            <a:pPr indent="457200" lvl="0" marL="0" rtl="0" algn="l">
              <a:spcBef>
                <a:spcPts val="0"/>
              </a:spcBef>
              <a:spcAft>
                <a:spcPts val="0"/>
              </a:spcAft>
              <a:buNone/>
            </a:pPr>
            <a:r>
              <a:rPr lang="en" sz="1320">
                <a:solidFill>
                  <a:srgbClr val="E4E5B8"/>
                </a:solidFill>
                <a:latin typeface="Georgia"/>
                <a:ea typeface="Georgia"/>
                <a:cs typeface="Georgia"/>
                <a:sym typeface="Georgia"/>
              </a:rPr>
              <a:t>Bandera is a Hero of the current Ukronazi régime. His statues and monuments are everywhere in western Ukraine. Stamps have been issued in his honor. His birthday is a national holiday. The former president of Ukraine Poroshenko has mounted a .50 cal machine gun on the bed of his pick-up which he then baptized "Banderamobile". Bandera's red over black flag is seen everywhere in Ukraine and flies over half the graves in military cemeteries. The song "Our mother is Ukraine, our father Bandera" is almost like a national anthem. It is sung in the parliament and taught in kindergarten.</a:t>
            </a:r>
            <a:endParaRPr sz="1320">
              <a:solidFill>
                <a:srgbClr val="E4E5B8"/>
              </a:solidFill>
              <a:latin typeface="Georgia"/>
              <a:ea typeface="Georgia"/>
              <a:cs typeface="Georgia"/>
              <a:sym typeface="Georgia"/>
            </a:endParaRPr>
          </a:p>
          <a:p>
            <a:pPr indent="0" lvl="0" marL="0" rtl="0" algn="l">
              <a:spcBef>
                <a:spcPts val="0"/>
              </a:spcBef>
              <a:spcAft>
                <a:spcPts val="0"/>
              </a:spcAft>
              <a:buSzPts val="990"/>
              <a:buNone/>
            </a:pPr>
            <a:r>
              <a:t/>
            </a:r>
            <a:endParaRPr sz="132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320">
              <a:solidFill>
                <a:srgbClr val="E4E5B8"/>
              </a:solidFill>
              <a:latin typeface="Georgia"/>
              <a:ea typeface="Georgia"/>
              <a:cs typeface="Georgia"/>
              <a:sym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Origins of Ukrainian Fascism</a:t>
            </a:r>
            <a:endParaRPr>
              <a:solidFill>
                <a:srgbClr val="E4E5B8"/>
              </a:solidFill>
              <a:latin typeface="Georgia"/>
              <a:ea typeface="Georgia"/>
              <a:cs typeface="Georgia"/>
              <a:sym typeface="Georgia"/>
            </a:endParaRPr>
          </a:p>
        </p:txBody>
      </p:sp>
      <p:pic>
        <p:nvPicPr>
          <p:cNvPr id="157" name="Google Shape;157;p2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58" name="Google Shape;158;p25"/>
          <p:cNvSpPr txBox="1"/>
          <p:nvPr>
            <p:ph type="title"/>
          </p:nvPr>
        </p:nvSpPr>
        <p:spPr>
          <a:xfrm>
            <a:off x="406550" y="1101300"/>
            <a:ext cx="5427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solidFill>
                  <a:srgbClr val="E4E5B8"/>
                </a:solidFill>
                <a:latin typeface="Georgia"/>
                <a:ea typeface="Georgia"/>
                <a:cs typeface="Georgia"/>
                <a:sym typeface="Georgia"/>
              </a:rPr>
              <a:t>Roman Shukhevych</a:t>
            </a:r>
            <a:endParaRPr sz="1220">
              <a:solidFill>
                <a:srgbClr val="E4E5B8"/>
              </a:solidFill>
              <a:latin typeface="Georgia"/>
              <a:ea typeface="Georgia"/>
              <a:cs typeface="Georgia"/>
              <a:sym typeface="Georgia"/>
            </a:endParaRPr>
          </a:p>
          <a:p>
            <a:pPr indent="457200" lvl="0" marL="0" rtl="0" algn="l">
              <a:spcBef>
                <a:spcPts val="0"/>
              </a:spcBef>
              <a:spcAft>
                <a:spcPts val="0"/>
              </a:spcAft>
              <a:buNone/>
            </a:pPr>
            <a:r>
              <a:rPr lang="en" sz="1320">
                <a:solidFill>
                  <a:srgbClr val="E4E5B8"/>
                </a:solidFill>
                <a:latin typeface="Georgia"/>
                <a:ea typeface="Georgia"/>
                <a:cs typeface="Georgia"/>
                <a:sym typeface="Georgia"/>
              </a:rPr>
              <a:t>I</a:t>
            </a:r>
            <a:r>
              <a:rPr lang="en" sz="1320">
                <a:solidFill>
                  <a:srgbClr val="E4E5B8"/>
                </a:solidFill>
                <a:latin typeface="Georgia"/>
                <a:ea typeface="Georgia"/>
                <a:cs typeface="Georgia"/>
                <a:sym typeface="Georgia"/>
              </a:rPr>
              <a:t>f Stepan Bandera was the Adolph Hitler of Ukronazism, Roman Shukhevych was its Heinrich Himmler. Shukhevych was born in Lvov of course. He did his studies at Lvov Polytechnic, the very same university attended by Bandera. Shukhevych joined the OUN in 1929. He wasn't an ideologue like Bandera, he was a man of action, a field commander.</a:t>
            </a:r>
            <a:endParaRPr sz="132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320">
              <a:solidFill>
                <a:srgbClr val="E4E5B8"/>
              </a:solidFill>
              <a:latin typeface="Georgia"/>
              <a:ea typeface="Georgia"/>
              <a:cs typeface="Georgia"/>
              <a:sym typeface="Georgia"/>
            </a:endParaRPr>
          </a:p>
          <a:p>
            <a:pPr indent="457200" lvl="0" marL="0" rtl="0" algn="l">
              <a:spcBef>
                <a:spcPts val="0"/>
              </a:spcBef>
              <a:spcAft>
                <a:spcPts val="0"/>
              </a:spcAft>
              <a:buNone/>
            </a:pPr>
            <a:r>
              <a:rPr lang="en" sz="1320">
                <a:solidFill>
                  <a:srgbClr val="E4E5B8"/>
                </a:solidFill>
                <a:latin typeface="Georgia"/>
                <a:ea typeface="Georgia"/>
                <a:cs typeface="Georgia"/>
                <a:sym typeface="Georgia"/>
              </a:rPr>
              <a:t>He was well versed in terrorist activities, assassination was his thing. He assassinated a Polish chief of police and tried but failed, to assassinate the Soviet consul in Lvov. With the help of German intelligence, Shukhevych organized armed subversion against Czechoslovakia, preparing its take over by the 3rd Reich in 1939. With such credentials, the Wehrmacht found him very useful, and made Shukhevych commander of its Nachtigall battalion, a 5th column unit, to serve as special operations inside the USSR, prior to the Barbarossa invasion of June 1941.</a:t>
            </a:r>
            <a:endParaRPr sz="1320">
              <a:solidFill>
                <a:srgbClr val="E4E5B8"/>
              </a:solidFill>
              <a:latin typeface="Georgia"/>
              <a:ea typeface="Georgia"/>
              <a:cs typeface="Georgia"/>
              <a:sym typeface="Georgia"/>
            </a:endParaRPr>
          </a:p>
        </p:txBody>
      </p:sp>
      <p:pic>
        <p:nvPicPr>
          <p:cNvPr id="159" name="Google Shape;159;p25"/>
          <p:cNvPicPr preferRelativeResize="0"/>
          <p:nvPr/>
        </p:nvPicPr>
        <p:blipFill>
          <a:blip r:embed="rId4">
            <a:alphaModFix/>
          </a:blip>
          <a:stretch>
            <a:fillRect/>
          </a:stretch>
        </p:blipFill>
        <p:spPr>
          <a:xfrm>
            <a:off x="5953315" y="390563"/>
            <a:ext cx="3190684" cy="1994175"/>
          </a:xfrm>
          <a:prstGeom prst="rect">
            <a:avLst/>
          </a:prstGeom>
          <a:noFill/>
          <a:ln>
            <a:noFill/>
          </a:ln>
        </p:spPr>
      </p:pic>
      <p:pic>
        <p:nvPicPr>
          <p:cNvPr id="160" name="Google Shape;160;p25"/>
          <p:cNvPicPr preferRelativeResize="0"/>
          <p:nvPr/>
        </p:nvPicPr>
        <p:blipFill>
          <a:blip r:embed="rId5">
            <a:alphaModFix/>
          </a:blip>
          <a:stretch>
            <a:fillRect/>
          </a:stretch>
        </p:blipFill>
        <p:spPr>
          <a:xfrm>
            <a:off x="7343539" y="2384750"/>
            <a:ext cx="1800463" cy="2222800"/>
          </a:xfrm>
          <a:prstGeom prst="rect">
            <a:avLst/>
          </a:prstGeom>
          <a:noFill/>
          <a:ln>
            <a:noFill/>
          </a:ln>
        </p:spPr>
      </p:pic>
      <p:pic>
        <p:nvPicPr>
          <p:cNvPr id="161" name="Google Shape;161;p25"/>
          <p:cNvPicPr preferRelativeResize="0"/>
          <p:nvPr/>
        </p:nvPicPr>
        <p:blipFill>
          <a:blip r:embed="rId6">
            <a:alphaModFix/>
          </a:blip>
          <a:stretch>
            <a:fillRect/>
          </a:stretch>
        </p:blipFill>
        <p:spPr>
          <a:xfrm>
            <a:off x="5953325" y="2384750"/>
            <a:ext cx="1584125" cy="2222800"/>
          </a:xfrm>
          <a:prstGeom prst="rect">
            <a:avLst/>
          </a:prstGeom>
          <a:noFill/>
          <a:ln>
            <a:noFill/>
          </a:ln>
        </p:spPr>
      </p:pic>
      <p:pic>
        <p:nvPicPr>
          <p:cNvPr id="162" name="Google Shape;162;p25"/>
          <p:cNvPicPr preferRelativeResize="0"/>
          <p:nvPr/>
        </p:nvPicPr>
        <p:blipFill>
          <a:blip r:embed="rId7">
            <a:alphaModFix/>
          </a:blip>
          <a:stretch>
            <a:fillRect/>
          </a:stretch>
        </p:blipFill>
        <p:spPr>
          <a:xfrm>
            <a:off x="5953325" y="3506250"/>
            <a:ext cx="1584125" cy="1101300"/>
          </a:xfrm>
          <a:prstGeom prst="rect">
            <a:avLst/>
          </a:prstGeom>
          <a:noFill/>
          <a:ln>
            <a:noFill/>
          </a:ln>
        </p:spPr>
      </p:pic>
      <p:pic>
        <p:nvPicPr>
          <p:cNvPr id="163" name="Google Shape;163;p25"/>
          <p:cNvPicPr preferRelativeResize="0"/>
          <p:nvPr/>
        </p:nvPicPr>
        <p:blipFill>
          <a:blip r:embed="rId8">
            <a:alphaModFix/>
          </a:blip>
          <a:stretch>
            <a:fillRect/>
          </a:stretch>
        </p:blipFill>
        <p:spPr>
          <a:xfrm>
            <a:off x="8110525" y="1351275"/>
            <a:ext cx="1033475" cy="1033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Origins of Ukrainian Fascism</a:t>
            </a:r>
            <a:endParaRPr>
              <a:solidFill>
                <a:srgbClr val="E4E5B8"/>
              </a:solidFill>
              <a:latin typeface="Georgia"/>
              <a:ea typeface="Georgia"/>
              <a:cs typeface="Georgia"/>
              <a:sym typeface="Georgia"/>
            </a:endParaRPr>
          </a:p>
        </p:txBody>
      </p:sp>
      <p:pic>
        <p:nvPicPr>
          <p:cNvPr id="170" name="Google Shape;170;p2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71" name="Google Shape;171;p26"/>
          <p:cNvSpPr txBox="1"/>
          <p:nvPr>
            <p:ph type="title"/>
          </p:nvPr>
        </p:nvSpPr>
        <p:spPr>
          <a:xfrm>
            <a:off x="406550" y="1101300"/>
            <a:ext cx="8501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solidFill>
                  <a:srgbClr val="E4E5B8"/>
                </a:solidFill>
                <a:latin typeface="Georgia"/>
                <a:ea typeface="Georgia"/>
                <a:cs typeface="Georgia"/>
                <a:sym typeface="Georgia"/>
              </a:rPr>
              <a:t>Roman Shukhevych</a:t>
            </a:r>
            <a:endParaRPr sz="1220">
              <a:solidFill>
                <a:srgbClr val="E4E5B8"/>
              </a:solidFill>
              <a:latin typeface="Georgia"/>
              <a:ea typeface="Georgia"/>
              <a:cs typeface="Georgia"/>
              <a:sym typeface="Georgia"/>
            </a:endParaRPr>
          </a:p>
          <a:p>
            <a:pPr indent="457200" lvl="0" marL="0" rtl="0" algn="l">
              <a:spcBef>
                <a:spcPts val="0"/>
              </a:spcBef>
              <a:spcAft>
                <a:spcPts val="0"/>
              </a:spcAft>
              <a:buNone/>
            </a:pPr>
            <a:r>
              <a:rPr lang="en" sz="1120">
                <a:solidFill>
                  <a:srgbClr val="E4E5B8"/>
                </a:solidFill>
                <a:latin typeface="Georgia"/>
                <a:ea typeface="Georgia"/>
                <a:cs typeface="Georgia"/>
                <a:sym typeface="Georgia"/>
              </a:rPr>
              <a:t>Nachtigall wore standard German uniforms, but with blue-yellow ribbons on their shoulders. They were the first to enter Lvov and supervised the June and July 1941 massacres of Jews by civilian followers of the OUN. In 1942, Shukhevych led Nachtigall in anti-partisan and anti-Jews operations in Belarus, killing thousands. He was promoted supreme commander of the Insurgent Ukrainian Army, UPA, in August 1943, just on time for the Galicia and Volhynia massacres of 100k Poles.</a:t>
            </a:r>
            <a:endParaRPr sz="112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120">
              <a:solidFill>
                <a:srgbClr val="E4E5B8"/>
              </a:solidFill>
              <a:latin typeface="Georgia"/>
              <a:ea typeface="Georgia"/>
              <a:cs typeface="Georgia"/>
              <a:sym typeface="Georgia"/>
            </a:endParaRPr>
          </a:p>
          <a:p>
            <a:pPr indent="457200" lvl="0" marL="0" rtl="0" algn="l">
              <a:spcBef>
                <a:spcPts val="0"/>
              </a:spcBef>
              <a:spcAft>
                <a:spcPts val="0"/>
              </a:spcAft>
              <a:buNone/>
            </a:pPr>
            <a:r>
              <a:rPr lang="en" sz="1120">
                <a:solidFill>
                  <a:srgbClr val="E4E5B8"/>
                </a:solidFill>
                <a:latin typeface="Georgia"/>
                <a:ea typeface="Georgia"/>
                <a:cs typeface="Georgia"/>
                <a:sym typeface="Georgia"/>
              </a:rPr>
              <a:t>In February 1944, Shukhevych's UPA scored a major symbolic victory: it ambushed and mortally wounded Red Army general Nikolaï Vatutin, the hero of the battles of Stalingrad and Kursk, the liberator of Kiev. Vatutin, posthumously made Hero of the USSR, holds a special place in the heart of the Russian and Donbass people. When Donetsk and Lugansk erupted in uprising against the Ukronazi régime in 2014, it was under the slogan: "they are Bandera, we are Vatutin!".</a:t>
            </a:r>
            <a:endParaRPr sz="112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120">
              <a:solidFill>
                <a:srgbClr val="E4E5B8"/>
              </a:solidFill>
              <a:latin typeface="Georgia"/>
              <a:ea typeface="Georgia"/>
              <a:cs typeface="Georgia"/>
              <a:sym typeface="Georgia"/>
            </a:endParaRPr>
          </a:p>
          <a:p>
            <a:pPr indent="457200" lvl="0" marL="0" rtl="0" algn="l">
              <a:spcBef>
                <a:spcPts val="0"/>
              </a:spcBef>
              <a:spcAft>
                <a:spcPts val="0"/>
              </a:spcAft>
              <a:buNone/>
            </a:pPr>
            <a:r>
              <a:rPr lang="en" sz="1120">
                <a:solidFill>
                  <a:srgbClr val="E4E5B8"/>
                </a:solidFill>
                <a:latin typeface="Georgia"/>
                <a:ea typeface="Georgia"/>
                <a:cs typeface="Georgia"/>
                <a:sym typeface="Georgia"/>
              </a:rPr>
              <a:t>Unlike Bandera, Shukhevych remained in Western Ukraine after the 3rd Reich's defeat. He kept fighting the Red Army and the NKVD in the hills and forests of Galicia until March 1950, when he was finally killed in combat at the age of 42. Like Bandera, Shukhevych is a hero to the current Ukronazi régime who renamed Kiev's Nikolaï Vatutin Avenue into Roman Shukhevych Avenue. Shukhevych statues, coins and stamps litter today's Ukraine. His bust holds a prominent place in the office of Ukraine's military Commander-in-Chief, Valery Zaluzhny. Lvov's largest stadium bears the names of Bandera and Shukhevych.</a:t>
            </a:r>
            <a:endParaRPr sz="112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120">
              <a:solidFill>
                <a:srgbClr val="E4E5B8"/>
              </a:solidFill>
              <a:latin typeface="Georgia"/>
              <a:ea typeface="Georgia"/>
              <a:cs typeface="Georgia"/>
              <a:sym typeface="Georgia"/>
            </a:endParaRPr>
          </a:p>
          <a:p>
            <a:pPr indent="457200" lvl="0" marL="0" rtl="0" algn="l">
              <a:spcBef>
                <a:spcPts val="0"/>
              </a:spcBef>
              <a:spcAft>
                <a:spcPts val="0"/>
              </a:spcAft>
              <a:buNone/>
            </a:pPr>
            <a:r>
              <a:rPr lang="en" sz="1120">
                <a:solidFill>
                  <a:srgbClr val="E4E5B8"/>
                </a:solidFill>
                <a:latin typeface="Georgia"/>
                <a:ea typeface="Georgia"/>
                <a:cs typeface="Georgia"/>
                <a:sym typeface="Georgia"/>
              </a:rPr>
              <a:t>One of the most popular songs in Ukraine is "Chervona Kalyna" which served as the anthem of the UPA. Chervona Kalyna won Eurovision 2016. Eurovision is a yearly song contest held in Europe, in which 52 countries participate. Chervona Kalyna was played in concert by Pink Floyd (minus Roger Waters obviously) in April 2022, in support of the Zelensky régime.</a:t>
            </a:r>
            <a:endParaRPr sz="1120">
              <a:solidFill>
                <a:srgbClr val="E4E5B8"/>
              </a:solidFill>
              <a:latin typeface="Georgia"/>
              <a:ea typeface="Georgia"/>
              <a:cs typeface="Georgia"/>
              <a:sym typeface="Georgi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7"/>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177" name="Google Shape;177;p27"/>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8"/>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200">
                <a:solidFill>
                  <a:srgbClr val="E4E5B8"/>
                </a:solidFill>
                <a:latin typeface="Georgia"/>
                <a:ea typeface="Georgia"/>
                <a:cs typeface="Georgia"/>
                <a:sym typeface="Georgia"/>
              </a:rPr>
              <a:t>Reemergence of Ukrainian Fascism</a:t>
            </a:r>
            <a:endParaRPr sz="4200">
              <a:solidFill>
                <a:srgbClr val="E4E5B8"/>
              </a:solidFill>
              <a:latin typeface="Georgia"/>
              <a:ea typeface="Georgia"/>
              <a:cs typeface="Georgia"/>
              <a:sym typeface="Georgia"/>
            </a:endParaRPr>
          </a:p>
          <a:p>
            <a:pPr indent="0" lvl="0" marL="0" rtl="0" algn="ctr">
              <a:spcBef>
                <a:spcPts val="0"/>
              </a:spcBef>
              <a:spcAft>
                <a:spcPts val="0"/>
              </a:spcAft>
              <a:buNone/>
            </a:pPr>
            <a:r>
              <a:rPr lang="en" sz="4800">
                <a:solidFill>
                  <a:srgbClr val="E4E5B8"/>
                </a:solidFill>
                <a:latin typeface="Georgia"/>
                <a:ea typeface="Georgia"/>
                <a:cs typeface="Georgia"/>
                <a:sym typeface="Georgia"/>
              </a:rPr>
              <a:t>1995-2014</a:t>
            </a:r>
            <a:endParaRPr sz="4800">
              <a:solidFill>
                <a:srgbClr val="E4E5B8"/>
              </a:solidFill>
              <a:latin typeface="Georgia"/>
              <a:ea typeface="Georgia"/>
              <a:cs typeface="Georgia"/>
              <a:sym typeface="Georgia"/>
            </a:endParaRPr>
          </a:p>
        </p:txBody>
      </p:sp>
      <p:pic>
        <p:nvPicPr>
          <p:cNvPr id="183" name="Google Shape;183;p28"/>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Reemergence</a:t>
            </a:r>
            <a:r>
              <a:rPr lang="en">
                <a:solidFill>
                  <a:srgbClr val="E4E5B8"/>
                </a:solidFill>
                <a:latin typeface="Georgia"/>
                <a:ea typeface="Georgia"/>
                <a:cs typeface="Georgia"/>
                <a:sym typeface="Georgia"/>
              </a:rPr>
              <a:t> of Ukrainian Fascism</a:t>
            </a:r>
            <a:endParaRPr>
              <a:solidFill>
                <a:srgbClr val="E4E5B8"/>
              </a:solidFill>
              <a:latin typeface="Georgia"/>
              <a:ea typeface="Georgia"/>
              <a:cs typeface="Georgia"/>
              <a:sym typeface="Georgia"/>
            </a:endParaRPr>
          </a:p>
        </p:txBody>
      </p:sp>
      <p:pic>
        <p:nvPicPr>
          <p:cNvPr id="190" name="Google Shape;190;p2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91" name="Google Shape;191;p29"/>
          <p:cNvSpPr txBox="1"/>
          <p:nvPr>
            <p:ph type="title"/>
          </p:nvPr>
        </p:nvSpPr>
        <p:spPr>
          <a:xfrm>
            <a:off x="406550" y="1273950"/>
            <a:ext cx="8443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577">
                <a:solidFill>
                  <a:srgbClr val="E4E5B8"/>
                </a:solidFill>
                <a:latin typeface="Georgia"/>
                <a:ea typeface="Georgia"/>
                <a:cs typeface="Georgia"/>
                <a:sym typeface="Georgia"/>
              </a:rPr>
              <a:t>Following the Counter-Revolution in the USSR, Ukraine became “independent” once again and nationalism began to fester.</a:t>
            </a:r>
            <a:endParaRPr sz="2577">
              <a:solidFill>
                <a:srgbClr val="E4E5B8"/>
              </a:solidFill>
              <a:latin typeface="Georgia"/>
              <a:ea typeface="Georgia"/>
              <a:cs typeface="Georgia"/>
              <a:sym typeface="Georgia"/>
            </a:endParaRPr>
          </a:p>
          <a:p>
            <a:pPr indent="0" lvl="0" marL="0" rtl="0" algn="l">
              <a:spcBef>
                <a:spcPts val="0"/>
              </a:spcBef>
              <a:spcAft>
                <a:spcPts val="0"/>
              </a:spcAft>
              <a:buNone/>
            </a:pPr>
            <a:r>
              <a:t/>
            </a:r>
            <a:endParaRPr sz="2577">
              <a:solidFill>
                <a:srgbClr val="E4E5B8"/>
              </a:solidFill>
              <a:latin typeface="Georgia"/>
              <a:ea typeface="Georgia"/>
              <a:cs typeface="Georgia"/>
              <a:sym typeface="Georgia"/>
            </a:endParaRPr>
          </a:p>
          <a:p>
            <a:pPr indent="0" lvl="0" marL="0" rtl="0" algn="l">
              <a:spcBef>
                <a:spcPts val="0"/>
              </a:spcBef>
              <a:spcAft>
                <a:spcPts val="0"/>
              </a:spcAft>
              <a:buNone/>
            </a:pPr>
            <a:r>
              <a:rPr lang="en" sz="2577">
                <a:solidFill>
                  <a:srgbClr val="E4E5B8"/>
                </a:solidFill>
                <a:latin typeface="Georgia"/>
                <a:ea typeface="Georgia"/>
                <a:cs typeface="Georgia"/>
                <a:sym typeface="Georgia"/>
              </a:rPr>
              <a:t>By 1995, the neo-nazi Social-National Party of Ukraine was formed, which later became Svoboda.</a:t>
            </a:r>
            <a:endParaRPr sz="2577">
              <a:solidFill>
                <a:srgbClr val="E4E5B8"/>
              </a:solidFill>
              <a:latin typeface="Georgia"/>
              <a:ea typeface="Georgia"/>
              <a:cs typeface="Georgia"/>
              <a:sym typeface="Georgia"/>
            </a:endParaRPr>
          </a:p>
          <a:p>
            <a:pPr indent="0" lvl="0" marL="0" rtl="0" algn="l">
              <a:spcBef>
                <a:spcPts val="0"/>
              </a:spcBef>
              <a:spcAft>
                <a:spcPts val="0"/>
              </a:spcAft>
              <a:buNone/>
            </a:pPr>
            <a:r>
              <a:t/>
            </a:r>
            <a:endParaRPr sz="2577">
              <a:solidFill>
                <a:srgbClr val="E4E5B8"/>
              </a:solidFill>
              <a:latin typeface="Georgia"/>
              <a:ea typeface="Georgia"/>
              <a:cs typeface="Georgia"/>
              <a:sym typeface="Georgia"/>
            </a:endParaRPr>
          </a:p>
          <a:p>
            <a:pPr indent="0" lvl="0" marL="0" rtl="0" algn="l">
              <a:spcBef>
                <a:spcPts val="0"/>
              </a:spcBef>
              <a:spcAft>
                <a:spcPts val="0"/>
              </a:spcAft>
              <a:buNone/>
            </a:pPr>
            <a:r>
              <a:rPr lang="en" sz="2577">
                <a:solidFill>
                  <a:srgbClr val="E4E5B8"/>
                </a:solidFill>
                <a:latin typeface="Georgia"/>
                <a:ea typeface="Georgia"/>
                <a:cs typeface="Georgia"/>
                <a:sym typeface="Georgia"/>
              </a:rPr>
              <a:t>The events of the 2004 Western-backed Orange Revolution further empowered Ukrainian fascists and they grew more and more into the 2010s.</a:t>
            </a:r>
            <a:endParaRPr sz="2577">
              <a:solidFill>
                <a:srgbClr val="E4E5B8"/>
              </a:solidFill>
              <a:latin typeface="Georgia"/>
              <a:ea typeface="Georgia"/>
              <a:cs typeface="Georgia"/>
              <a:sym typeface="Georgia"/>
            </a:endParaRPr>
          </a:p>
          <a:p>
            <a:pPr indent="0" lvl="0" marL="0" rtl="0" algn="l">
              <a:spcBef>
                <a:spcPts val="0"/>
              </a:spcBef>
              <a:spcAft>
                <a:spcPts val="0"/>
              </a:spcAft>
              <a:buNone/>
            </a:pPr>
            <a:r>
              <a:t/>
            </a:r>
            <a:endParaRPr sz="1688">
              <a:solidFill>
                <a:srgbClr val="E4E5B8"/>
              </a:solidFill>
              <a:latin typeface="Georgia"/>
              <a:ea typeface="Georgia"/>
              <a:cs typeface="Georgia"/>
              <a:sym typeface="Georgia"/>
            </a:endParaRPr>
          </a:p>
          <a:p>
            <a:pPr indent="0" lvl="0" marL="0" rtl="0" algn="l">
              <a:spcBef>
                <a:spcPts val="0"/>
              </a:spcBef>
              <a:spcAft>
                <a:spcPts val="0"/>
              </a:spcAft>
              <a:buNone/>
            </a:pPr>
            <a:r>
              <a:rPr lang="en" sz="1688">
                <a:solidFill>
                  <a:srgbClr val="E4E5B8"/>
                </a:solidFill>
                <a:latin typeface="Georgia"/>
                <a:ea typeface="Georgia"/>
                <a:cs typeface="Georgia"/>
                <a:sym typeface="Georgia"/>
              </a:rPr>
              <a:t>	</a:t>
            </a:r>
            <a:endParaRPr sz="1688">
              <a:solidFill>
                <a:srgbClr val="E4E5B8"/>
              </a:solidFill>
              <a:latin typeface="Georgia"/>
              <a:ea typeface="Georgia"/>
              <a:cs typeface="Georgia"/>
              <a:sym typeface="Georgi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Reemergence of Ukrainian Fascism</a:t>
            </a:r>
            <a:endParaRPr>
              <a:solidFill>
                <a:srgbClr val="E4E5B8"/>
              </a:solidFill>
              <a:latin typeface="Georgia"/>
              <a:ea typeface="Georgia"/>
              <a:cs typeface="Georgia"/>
              <a:sym typeface="Georgia"/>
            </a:endParaRPr>
          </a:p>
        </p:txBody>
      </p:sp>
      <p:pic>
        <p:nvPicPr>
          <p:cNvPr id="198" name="Google Shape;198;p3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99" name="Google Shape;199;p30"/>
          <p:cNvSpPr txBox="1"/>
          <p:nvPr>
            <p:ph type="title"/>
          </p:nvPr>
        </p:nvSpPr>
        <p:spPr>
          <a:xfrm>
            <a:off x="406550" y="1101300"/>
            <a:ext cx="6263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solidFill>
                  <a:srgbClr val="E4E5B8"/>
                </a:solidFill>
                <a:latin typeface="Georgia"/>
                <a:ea typeface="Georgia"/>
                <a:cs typeface="Georgia"/>
                <a:sym typeface="Georgia"/>
              </a:rPr>
              <a:t>Svoboda</a:t>
            </a:r>
            <a:endParaRPr sz="1620">
              <a:solidFill>
                <a:srgbClr val="E4E5B8"/>
              </a:solidFill>
              <a:latin typeface="Georgia"/>
              <a:ea typeface="Georgia"/>
              <a:cs typeface="Georgia"/>
              <a:sym typeface="Georgia"/>
            </a:endParaRPr>
          </a:p>
          <a:p>
            <a:pPr indent="457200" lvl="0" marL="0" rtl="0" algn="l">
              <a:spcBef>
                <a:spcPts val="0"/>
              </a:spcBef>
              <a:spcAft>
                <a:spcPts val="0"/>
              </a:spcAft>
              <a:buSzPts val="990"/>
              <a:buNone/>
            </a:pPr>
            <a:r>
              <a:rPr lang="en" sz="1620">
                <a:solidFill>
                  <a:srgbClr val="E4E5B8"/>
                </a:solidFill>
                <a:latin typeface="Georgia"/>
                <a:ea typeface="Georgia"/>
                <a:cs typeface="Georgia"/>
                <a:sym typeface="Georgia"/>
              </a:rPr>
              <a:t>In 2004, the year of the Orange Revolution, the Social-National Party of Ukraine became the “All-Ukrainian Union ‘Freedom.’” Freedom translates to Svoboda in Ukrainian. Though supposedly expelling neo-nazi elements and distancing from fascism in 2004, the Ukronazi nature of Svoboda would be continually shown.</a:t>
            </a:r>
            <a:endParaRPr sz="1620">
              <a:solidFill>
                <a:srgbClr val="E4E5B8"/>
              </a:solidFill>
              <a:latin typeface="Georgia"/>
              <a:ea typeface="Georgia"/>
              <a:cs typeface="Georgia"/>
              <a:sym typeface="Georgia"/>
            </a:endParaRPr>
          </a:p>
          <a:p>
            <a:pPr indent="457200" lvl="0" marL="0" rtl="0" algn="l">
              <a:spcBef>
                <a:spcPts val="0"/>
              </a:spcBef>
              <a:spcAft>
                <a:spcPts val="0"/>
              </a:spcAft>
              <a:buSzPts val="990"/>
              <a:buNone/>
            </a:pPr>
            <a:r>
              <a:t/>
            </a:r>
            <a:endParaRPr sz="1620">
              <a:solidFill>
                <a:srgbClr val="E4E5B8"/>
              </a:solidFill>
              <a:latin typeface="Georgia"/>
              <a:ea typeface="Georgia"/>
              <a:cs typeface="Georgia"/>
              <a:sym typeface="Georgia"/>
            </a:endParaRPr>
          </a:p>
          <a:p>
            <a:pPr indent="457200" lvl="0" marL="0" rtl="0" algn="l">
              <a:spcBef>
                <a:spcPts val="0"/>
              </a:spcBef>
              <a:spcAft>
                <a:spcPts val="0"/>
              </a:spcAft>
              <a:buSzPts val="990"/>
              <a:buNone/>
            </a:pPr>
            <a:r>
              <a:rPr lang="en" sz="1620">
                <a:solidFill>
                  <a:srgbClr val="E4E5B8"/>
                </a:solidFill>
                <a:latin typeface="Georgia"/>
                <a:ea typeface="Georgia"/>
                <a:cs typeface="Georgia"/>
                <a:sym typeface="Georgia"/>
              </a:rPr>
              <a:t>From 2009-2014, it was a member of the ultranationalist Alliance of European National Movements. Its youthwing, C14, was a neo-nazi paramilitary organization. Svoboda was involved heavily in the Euromaidan protests and fascist “Revolution of Dignity” and was popular enough to secure 10.45% of the vote in the 2012 Elections. </a:t>
            </a:r>
            <a:endParaRPr sz="1620">
              <a:solidFill>
                <a:srgbClr val="E4E5B8"/>
              </a:solidFill>
              <a:latin typeface="Georgia"/>
              <a:ea typeface="Georgia"/>
              <a:cs typeface="Georgia"/>
              <a:sym typeface="Georgia"/>
            </a:endParaRPr>
          </a:p>
          <a:p>
            <a:pPr indent="0" lvl="0" marL="0" rtl="0" algn="l">
              <a:spcBef>
                <a:spcPts val="0"/>
              </a:spcBef>
              <a:spcAft>
                <a:spcPts val="0"/>
              </a:spcAft>
              <a:buSzPts val="990"/>
              <a:buNone/>
            </a:pPr>
            <a:r>
              <a:t/>
            </a:r>
            <a:endParaRPr sz="1420">
              <a:solidFill>
                <a:srgbClr val="E4E5B8"/>
              </a:solidFill>
              <a:latin typeface="Georgia"/>
              <a:ea typeface="Georgia"/>
              <a:cs typeface="Georgia"/>
              <a:sym typeface="Georgia"/>
            </a:endParaRPr>
          </a:p>
          <a:p>
            <a:pPr indent="0" lvl="0" marL="0" rtl="0" algn="l">
              <a:spcBef>
                <a:spcPts val="0"/>
              </a:spcBef>
              <a:spcAft>
                <a:spcPts val="0"/>
              </a:spcAft>
              <a:buSzPts val="990"/>
              <a:buNone/>
            </a:pPr>
            <a:r>
              <a:rPr lang="en" sz="1420">
                <a:solidFill>
                  <a:srgbClr val="E4E5B8"/>
                </a:solidFill>
                <a:latin typeface="Georgia"/>
                <a:ea typeface="Georgia"/>
                <a:cs typeface="Georgia"/>
                <a:sym typeface="Georgia"/>
              </a:rPr>
              <a:t>	</a:t>
            </a:r>
            <a:endParaRPr sz="1420">
              <a:solidFill>
                <a:srgbClr val="E4E5B8"/>
              </a:solidFill>
              <a:latin typeface="Georgia"/>
              <a:ea typeface="Georgia"/>
              <a:cs typeface="Georgia"/>
              <a:sym typeface="Georgia"/>
            </a:endParaRPr>
          </a:p>
        </p:txBody>
      </p:sp>
      <p:pic>
        <p:nvPicPr>
          <p:cNvPr id="200" name="Google Shape;200;p30"/>
          <p:cNvPicPr preferRelativeResize="0"/>
          <p:nvPr/>
        </p:nvPicPr>
        <p:blipFill>
          <a:blip r:embed="rId4">
            <a:alphaModFix/>
          </a:blip>
          <a:stretch>
            <a:fillRect/>
          </a:stretch>
        </p:blipFill>
        <p:spPr>
          <a:xfrm>
            <a:off x="7590374" y="2344375"/>
            <a:ext cx="1553626" cy="1035948"/>
          </a:xfrm>
          <a:prstGeom prst="rect">
            <a:avLst/>
          </a:prstGeom>
          <a:noFill/>
          <a:ln>
            <a:noFill/>
          </a:ln>
        </p:spPr>
      </p:pic>
      <p:pic>
        <p:nvPicPr>
          <p:cNvPr id="201" name="Google Shape;201;p30"/>
          <p:cNvPicPr preferRelativeResize="0"/>
          <p:nvPr/>
        </p:nvPicPr>
        <p:blipFill>
          <a:blip r:embed="rId5">
            <a:alphaModFix/>
          </a:blip>
          <a:stretch>
            <a:fillRect/>
          </a:stretch>
        </p:blipFill>
        <p:spPr>
          <a:xfrm>
            <a:off x="6476826" y="2344375"/>
            <a:ext cx="1113549" cy="1035950"/>
          </a:xfrm>
          <a:prstGeom prst="rect">
            <a:avLst/>
          </a:prstGeom>
          <a:noFill/>
          <a:ln>
            <a:noFill/>
          </a:ln>
        </p:spPr>
      </p:pic>
      <p:pic>
        <p:nvPicPr>
          <p:cNvPr id="202" name="Google Shape;202;p30"/>
          <p:cNvPicPr preferRelativeResize="0"/>
          <p:nvPr/>
        </p:nvPicPr>
        <p:blipFill>
          <a:blip r:embed="rId6">
            <a:alphaModFix/>
          </a:blip>
          <a:stretch>
            <a:fillRect/>
          </a:stretch>
        </p:blipFill>
        <p:spPr>
          <a:xfrm>
            <a:off x="6824299" y="1101300"/>
            <a:ext cx="1864601" cy="1243075"/>
          </a:xfrm>
          <a:prstGeom prst="rect">
            <a:avLst/>
          </a:prstGeom>
          <a:noFill/>
          <a:ln>
            <a:noFill/>
          </a:ln>
        </p:spPr>
      </p:pic>
      <p:pic>
        <p:nvPicPr>
          <p:cNvPr id="203" name="Google Shape;203;p30"/>
          <p:cNvPicPr preferRelativeResize="0"/>
          <p:nvPr/>
        </p:nvPicPr>
        <p:blipFill>
          <a:blip r:embed="rId7">
            <a:alphaModFix/>
          </a:blip>
          <a:stretch>
            <a:fillRect/>
          </a:stretch>
        </p:blipFill>
        <p:spPr>
          <a:xfrm>
            <a:off x="6669638" y="3380325"/>
            <a:ext cx="2273289" cy="15155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31"/>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209" name="Google Shape;209;p31"/>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Subscribe to BBC News www.youtube.com/bbcnews&#10;Thousands of supporters of a far-right Ukrainian party Svoboda have held a procession through the centre of the capital Kiev. The protesters were marking the 105th anniversary of the birth of a controversial World War II Ukrainian nationalist leader. David Stern reports.&#10;&#10;&#10;Subscribe http://www.youtube.com/bbcnews&#10;&#10;Check out our website: http://www.bbc.com/news &#10;Facebook: http://www.facebook.com/bbcworldnews &#10;Twitter: http://www.twitter.com/bbcworld&#10;Instagram: http://instagram.com/bbcnews" id="210" name="Google Shape;210;p31" title="TORCH-LIT MARCH IN KIEV BY UKRAINE'S RIGHT-WING SVOBODA PARTY - BBC NEWS">
            <a:hlinkClick r:id="rId4"/>
          </p:cNvPr>
          <p:cNvPicPr preferRelativeResize="0"/>
          <p:nvPr/>
        </p:nvPicPr>
        <p:blipFill>
          <a:blip r:embed="rId5">
            <a:alphaModFix/>
          </a:blip>
          <a:stretch>
            <a:fillRect/>
          </a:stretch>
        </p:blipFill>
        <p:spPr>
          <a:xfrm>
            <a:off x="1645925" y="1089200"/>
            <a:ext cx="5869500" cy="3487025"/>
          </a:xfrm>
          <a:prstGeom prst="rect">
            <a:avLst/>
          </a:prstGeom>
          <a:noFill/>
          <a:ln>
            <a:noFill/>
          </a:ln>
        </p:spPr>
      </p:pic>
      <p:sp>
        <p:nvSpPr>
          <p:cNvPr id="211" name="Google Shape;211;p31"/>
          <p:cNvSpPr txBox="1"/>
          <p:nvPr/>
        </p:nvSpPr>
        <p:spPr>
          <a:xfrm>
            <a:off x="1532675" y="4555075"/>
            <a:ext cx="6096000" cy="4002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lang="en">
                <a:solidFill>
                  <a:srgbClr val="E4E5B8"/>
                </a:solidFill>
                <a:latin typeface="Georgia"/>
                <a:ea typeface="Georgia"/>
                <a:cs typeface="Georgia"/>
                <a:sym typeface="Georgia"/>
              </a:rPr>
              <a:t>Report on Svoboda torch-light rally by BBC, c. 2014</a:t>
            </a:r>
            <a:endParaRPr>
              <a:solidFill>
                <a:srgbClr val="E4E5B8"/>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ctrTitle"/>
          </p:nvPr>
        </p:nvSpPr>
        <p:spPr>
          <a:xfrm>
            <a:off x="311708" y="154545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History of Ukrainian Fascism</a:t>
            </a:r>
            <a:endParaRPr>
              <a:solidFill>
                <a:srgbClr val="E4E5B8"/>
              </a:solidFill>
              <a:latin typeface="Georgia"/>
              <a:ea typeface="Georgia"/>
              <a:cs typeface="Georgia"/>
              <a:sym typeface="Georgia"/>
            </a:endParaRPr>
          </a:p>
        </p:txBody>
      </p:sp>
      <p:sp>
        <p:nvSpPr>
          <p:cNvPr id="63" name="Google Shape;63;p14"/>
          <p:cNvSpPr txBox="1"/>
          <p:nvPr>
            <p:ph idx="1" type="subTitle"/>
          </p:nvPr>
        </p:nvSpPr>
        <p:spPr>
          <a:xfrm>
            <a:off x="311700" y="36086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PSMLS 05</a:t>
            </a:r>
            <a:r>
              <a:rPr lang="en">
                <a:solidFill>
                  <a:srgbClr val="E4E5B8"/>
                </a:solidFill>
                <a:latin typeface="Georgia"/>
                <a:ea typeface="Georgia"/>
                <a:cs typeface="Georgia"/>
                <a:sym typeface="Georgia"/>
              </a:rPr>
              <a:t>/09/23 - 05/11/23</a:t>
            </a:r>
            <a:endParaRPr>
              <a:solidFill>
                <a:srgbClr val="E4E5B8"/>
              </a:solidFill>
              <a:latin typeface="Georgia"/>
              <a:ea typeface="Georgia"/>
              <a:cs typeface="Georgia"/>
              <a:sym typeface="Georgia"/>
            </a:endParaRPr>
          </a:p>
        </p:txBody>
      </p:sp>
      <p:pic>
        <p:nvPicPr>
          <p:cNvPr id="64" name="Google Shape;64;p14"/>
          <p:cNvPicPr preferRelativeResize="0"/>
          <p:nvPr/>
        </p:nvPicPr>
        <p:blipFill>
          <a:blip r:embed="rId3">
            <a:alphaModFix/>
          </a:blip>
          <a:stretch>
            <a:fillRect/>
          </a:stretch>
        </p:blipFill>
        <p:spPr>
          <a:xfrm>
            <a:off x="3724234" y="203150"/>
            <a:ext cx="1695524" cy="16955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Reemergence of Ukrainian Fascism</a:t>
            </a:r>
            <a:endParaRPr>
              <a:solidFill>
                <a:srgbClr val="E4E5B8"/>
              </a:solidFill>
              <a:latin typeface="Georgia"/>
              <a:ea typeface="Georgia"/>
              <a:cs typeface="Georgia"/>
              <a:sym typeface="Georgia"/>
            </a:endParaRPr>
          </a:p>
        </p:txBody>
      </p:sp>
      <p:pic>
        <p:nvPicPr>
          <p:cNvPr id="218" name="Google Shape;218;p3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19" name="Google Shape;219;p32"/>
          <p:cNvSpPr txBox="1"/>
          <p:nvPr>
            <p:ph type="title"/>
          </p:nvPr>
        </p:nvSpPr>
        <p:spPr>
          <a:xfrm>
            <a:off x="406550" y="1101300"/>
            <a:ext cx="5594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120">
                <a:solidFill>
                  <a:srgbClr val="E4E5B8"/>
                </a:solidFill>
                <a:latin typeface="Georgia"/>
                <a:ea typeface="Georgia"/>
                <a:cs typeface="Georgia"/>
                <a:sym typeface="Georgia"/>
              </a:rPr>
              <a:t>Right Sector</a:t>
            </a:r>
            <a:endParaRPr sz="1520">
              <a:solidFill>
                <a:srgbClr val="E4E5B8"/>
              </a:solidFill>
              <a:latin typeface="Georgia"/>
              <a:ea typeface="Georgia"/>
              <a:cs typeface="Georgia"/>
              <a:sym typeface="Georgia"/>
            </a:endParaRPr>
          </a:p>
          <a:p>
            <a:pPr indent="457200" lvl="0" marL="0" rtl="0" algn="l">
              <a:spcBef>
                <a:spcPts val="0"/>
              </a:spcBef>
              <a:spcAft>
                <a:spcPts val="0"/>
              </a:spcAft>
              <a:buSzPts val="990"/>
              <a:buNone/>
            </a:pPr>
            <a:r>
              <a:rPr lang="en" sz="1520">
                <a:solidFill>
                  <a:srgbClr val="E4E5B8"/>
                </a:solidFill>
                <a:latin typeface="Georgia"/>
                <a:ea typeface="Georgia"/>
                <a:cs typeface="Georgia"/>
                <a:sym typeface="Georgia"/>
              </a:rPr>
              <a:t>Another prominent Ukronazi group is the Right Sector. Starting in Nov 2013, at the start of Euromaidan, this coalition of fascist Ukrainian forces included the Trident (Tryzub), the Ukrainian National Assembly- Ukrainian National Self-Defense (UNA–UNSO), Social-National Assembly, its Patriot of Ukraine paramilitary wing, White Hammer, and the Sich Battalion (paramilitary wing of Svoboda).</a:t>
            </a:r>
            <a:endParaRPr sz="1520">
              <a:solidFill>
                <a:srgbClr val="E4E5B8"/>
              </a:solidFill>
              <a:latin typeface="Georgia"/>
              <a:ea typeface="Georgia"/>
              <a:cs typeface="Georgia"/>
              <a:sym typeface="Georgia"/>
            </a:endParaRPr>
          </a:p>
          <a:p>
            <a:pPr indent="457200" lvl="0" marL="0" rtl="0" algn="l">
              <a:spcBef>
                <a:spcPts val="0"/>
              </a:spcBef>
              <a:spcAft>
                <a:spcPts val="0"/>
              </a:spcAft>
              <a:buSzPts val="990"/>
              <a:buNone/>
            </a:pPr>
            <a:r>
              <a:t/>
            </a:r>
            <a:endParaRPr sz="1520">
              <a:solidFill>
                <a:srgbClr val="E4E5B8"/>
              </a:solidFill>
              <a:latin typeface="Georgia"/>
              <a:ea typeface="Georgia"/>
              <a:cs typeface="Georgia"/>
              <a:sym typeface="Georgia"/>
            </a:endParaRPr>
          </a:p>
          <a:p>
            <a:pPr indent="457200" lvl="0" marL="0" rtl="0" algn="l">
              <a:spcBef>
                <a:spcPts val="0"/>
              </a:spcBef>
              <a:spcAft>
                <a:spcPts val="0"/>
              </a:spcAft>
              <a:buSzPts val="990"/>
              <a:buNone/>
            </a:pPr>
            <a:r>
              <a:rPr lang="en" sz="1520">
                <a:solidFill>
                  <a:srgbClr val="E4E5B8"/>
                </a:solidFill>
                <a:latin typeface="Georgia"/>
                <a:ea typeface="Georgia"/>
                <a:cs typeface="Georgia"/>
                <a:sym typeface="Georgia"/>
              </a:rPr>
              <a:t>The Right Sector was heavily involved in Euromaidan, the killings of trade unionists in Odessa, and the genocide in Donbas. Despite Right Sector and Svoboda not achieving much in recent elections, they are heavily involved in the military activities of Ukraine.</a:t>
            </a:r>
            <a:endParaRPr sz="1520">
              <a:solidFill>
                <a:srgbClr val="E4E5B8"/>
              </a:solidFill>
              <a:latin typeface="Georgia"/>
              <a:ea typeface="Georgia"/>
              <a:cs typeface="Georgia"/>
              <a:sym typeface="Georgia"/>
            </a:endParaRPr>
          </a:p>
        </p:txBody>
      </p:sp>
      <p:pic>
        <p:nvPicPr>
          <p:cNvPr id="220" name="Google Shape;220;p32"/>
          <p:cNvPicPr preferRelativeResize="0"/>
          <p:nvPr/>
        </p:nvPicPr>
        <p:blipFill>
          <a:blip r:embed="rId4">
            <a:alphaModFix/>
          </a:blip>
          <a:stretch>
            <a:fillRect/>
          </a:stretch>
        </p:blipFill>
        <p:spPr>
          <a:xfrm>
            <a:off x="7472385" y="264300"/>
            <a:ext cx="876300" cy="876300"/>
          </a:xfrm>
          <a:prstGeom prst="rect">
            <a:avLst/>
          </a:prstGeom>
          <a:noFill/>
          <a:ln>
            <a:noFill/>
          </a:ln>
        </p:spPr>
      </p:pic>
      <p:pic>
        <p:nvPicPr>
          <p:cNvPr id="221" name="Google Shape;221;p32"/>
          <p:cNvPicPr preferRelativeResize="0"/>
          <p:nvPr/>
        </p:nvPicPr>
        <p:blipFill>
          <a:blip r:embed="rId5">
            <a:alphaModFix/>
          </a:blip>
          <a:stretch>
            <a:fillRect/>
          </a:stretch>
        </p:blipFill>
        <p:spPr>
          <a:xfrm>
            <a:off x="6677050" y="1101300"/>
            <a:ext cx="2466950" cy="38241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3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227" name="Google Shape;227;p3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Right Sector is a far-right group in Ukraine. They want to bring about another revolution in the country. Gabriel Gatehouse has had exclusive access to the group.&#10;&#10;Subscribe to BBC News HERE http://bit.ly/1rbfUog&#10;Check out our website: http://www.bbc.com/news &#10;Facebook: http://www.facebook.com/bbcworldnews &#10;Twitter: http://www.twitter.com/bbcworld&#10;Instagram: http://instagram.com/bbcnews" id="228" name="Google Shape;228;p33" title="Ukraine: Right Sector threat to Poroshenko's government? BBC News">
            <a:hlinkClick r:id="rId4"/>
          </p:cNvPr>
          <p:cNvPicPr preferRelativeResize="0"/>
          <p:nvPr/>
        </p:nvPicPr>
        <p:blipFill>
          <a:blip r:embed="rId5">
            <a:alphaModFix/>
          </a:blip>
          <a:stretch>
            <a:fillRect/>
          </a:stretch>
        </p:blipFill>
        <p:spPr>
          <a:xfrm>
            <a:off x="1645925" y="1089200"/>
            <a:ext cx="5869500" cy="3497625"/>
          </a:xfrm>
          <a:prstGeom prst="rect">
            <a:avLst/>
          </a:prstGeom>
          <a:noFill/>
          <a:ln>
            <a:noFill/>
          </a:ln>
        </p:spPr>
      </p:pic>
      <p:sp>
        <p:nvSpPr>
          <p:cNvPr id="229" name="Google Shape;229;p33"/>
          <p:cNvSpPr txBox="1"/>
          <p:nvPr/>
        </p:nvSpPr>
        <p:spPr>
          <a:xfrm>
            <a:off x="1532675" y="4555075"/>
            <a:ext cx="6096000" cy="4002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lang="en">
                <a:solidFill>
                  <a:srgbClr val="E4E5B8"/>
                </a:solidFill>
                <a:latin typeface="Georgia"/>
                <a:ea typeface="Georgia"/>
                <a:cs typeface="Georgia"/>
                <a:sym typeface="Georgia"/>
              </a:rPr>
              <a:t>Report on Right Sector by BBC, c. 2015</a:t>
            </a:r>
            <a:endParaRPr>
              <a:solidFill>
                <a:srgbClr val="E4E5B8"/>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4"/>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and New Members Introductions</a:t>
            </a:r>
            <a:endParaRPr sz="5200">
              <a:solidFill>
                <a:srgbClr val="E4E5B8"/>
              </a:solidFill>
              <a:latin typeface="Georgia"/>
              <a:ea typeface="Georgia"/>
              <a:cs typeface="Georgia"/>
              <a:sym typeface="Georgia"/>
            </a:endParaRPr>
          </a:p>
        </p:txBody>
      </p:sp>
      <p:pic>
        <p:nvPicPr>
          <p:cNvPr id="235" name="Google Shape;235;p34"/>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242" name="Google Shape;242;p3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43" name="Google Shape;243;p35"/>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Fascist Ukraine</a:t>
            </a:r>
            <a:endParaRPr sz="5200">
              <a:solidFill>
                <a:srgbClr val="E4E5B8"/>
              </a:solidFill>
              <a:latin typeface="Georgia"/>
              <a:ea typeface="Georgia"/>
              <a:cs typeface="Georgia"/>
              <a:sym typeface="Georgia"/>
            </a:endParaRPr>
          </a:p>
          <a:p>
            <a:pPr indent="0" lvl="0" marL="0" rtl="0" algn="ctr">
              <a:spcBef>
                <a:spcPts val="0"/>
              </a:spcBef>
              <a:spcAft>
                <a:spcPts val="0"/>
              </a:spcAft>
              <a:buNone/>
            </a:pPr>
            <a:r>
              <a:rPr lang="en" sz="5200">
                <a:solidFill>
                  <a:srgbClr val="E4E5B8"/>
                </a:solidFill>
                <a:latin typeface="Georgia"/>
                <a:ea typeface="Georgia"/>
                <a:cs typeface="Georgia"/>
                <a:sym typeface="Georgia"/>
              </a:rPr>
              <a:t>2014-Present</a:t>
            </a:r>
            <a:endParaRPr sz="5200">
              <a:solidFill>
                <a:srgbClr val="E4E5B8"/>
              </a:solidFill>
              <a:latin typeface="Georgia"/>
              <a:ea typeface="Georgia"/>
              <a:cs typeface="Georgia"/>
              <a:sym typeface="Georgia"/>
            </a:endParaRPr>
          </a:p>
        </p:txBody>
      </p:sp>
      <p:pic>
        <p:nvPicPr>
          <p:cNvPr id="249" name="Google Shape;249;p3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53" name="Shape 253"/>
        <p:cNvGrpSpPr/>
        <p:nvPr/>
      </p:nvGrpSpPr>
      <p:grpSpPr>
        <a:xfrm>
          <a:off x="0" y="0"/>
          <a:ext cx="0" cy="0"/>
          <a:chOff x="0" y="0"/>
          <a:chExt cx="0" cy="0"/>
        </a:xfrm>
      </p:grpSpPr>
      <p:sp>
        <p:nvSpPr>
          <p:cNvPr id="254" name="Google Shape;254;p37"/>
          <p:cNvSpPr txBox="1"/>
          <p:nvPr>
            <p:ph type="title"/>
          </p:nvPr>
        </p:nvSpPr>
        <p:spPr>
          <a:xfrm>
            <a:off x="203575" y="1830600"/>
            <a:ext cx="4045200" cy="1482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Donbass Cowboy</a:t>
            </a:r>
            <a:endParaRPr>
              <a:solidFill>
                <a:srgbClr val="E4E5B8"/>
              </a:solidFill>
              <a:latin typeface="Georgia"/>
              <a:ea typeface="Georgia"/>
              <a:cs typeface="Georgia"/>
              <a:sym typeface="Georgia"/>
            </a:endParaRPr>
          </a:p>
          <a:p>
            <a:pPr indent="0" lvl="0" marL="0" rtl="0" algn="ctr">
              <a:spcBef>
                <a:spcPts val="0"/>
              </a:spcBef>
              <a:spcAft>
                <a:spcPts val="0"/>
              </a:spcAft>
              <a:buNone/>
            </a:pPr>
            <a:r>
              <a:rPr lang="en" sz="3088">
                <a:solidFill>
                  <a:srgbClr val="E4E5B8"/>
                </a:solidFill>
                <a:latin typeface="Georgia"/>
                <a:ea typeface="Georgia"/>
                <a:cs typeface="Georgia"/>
                <a:sym typeface="Georgia"/>
              </a:rPr>
              <a:t>by Russel Texas Bentley</a:t>
            </a:r>
            <a:endParaRPr sz="3088">
              <a:solidFill>
                <a:srgbClr val="E4E5B8"/>
              </a:solidFill>
              <a:latin typeface="Georgia"/>
              <a:ea typeface="Georgia"/>
              <a:cs typeface="Georgia"/>
              <a:sym typeface="Georgia"/>
            </a:endParaRPr>
          </a:p>
          <a:p>
            <a:pPr indent="0" lvl="0" marL="0" rtl="0" algn="ctr">
              <a:spcBef>
                <a:spcPts val="0"/>
              </a:spcBef>
              <a:spcAft>
                <a:spcPts val="0"/>
              </a:spcAft>
              <a:buNone/>
            </a:pPr>
            <a:r>
              <a:rPr lang="en">
                <a:solidFill>
                  <a:srgbClr val="E4E5B8"/>
                </a:solidFill>
                <a:latin typeface="Georgia"/>
                <a:ea typeface="Georgia"/>
                <a:cs typeface="Georgia"/>
                <a:sym typeface="Georgia"/>
              </a:rPr>
              <a:t>Prelude to War</a:t>
            </a:r>
            <a:endParaRPr>
              <a:solidFill>
                <a:srgbClr val="E4E5B8"/>
              </a:solidFill>
              <a:latin typeface="Georgia"/>
              <a:ea typeface="Georgia"/>
              <a:cs typeface="Georgia"/>
              <a:sym typeface="Georgia"/>
            </a:endParaRPr>
          </a:p>
        </p:txBody>
      </p:sp>
      <p:pic>
        <p:nvPicPr>
          <p:cNvPr id="255" name="Google Shape;255;p37"/>
          <p:cNvPicPr preferRelativeResize="0"/>
          <p:nvPr/>
        </p:nvPicPr>
        <p:blipFill>
          <a:blip r:embed="rId3">
            <a:alphaModFix/>
          </a:blip>
          <a:stretch>
            <a:fillRect/>
          </a:stretch>
        </p:blipFill>
        <p:spPr>
          <a:xfrm>
            <a:off x="203575" y="186550"/>
            <a:ext cx="1011575" cy="1011575"/>
          </a:xfrm>
          <a:prstGeom prst="rect">
            <a:avLst/>
          </a:prstGeom>
          <a:noFill/>
          <a:ln>
            <a:noFill/>
          </a:ln>
        </p:spPr>
      </p:pic>
      <p:pic>
        <p:nvPicPr>
          <p:cNvPr id="256" name="Google Shape;256;p37"/>
          <p:cNvPicPr preferRelativeResize="0"/>
          <p:nvPr/>
        </p:nvPicPr>
        <p:blipFill>
          <a:blip r:embed="rId4">
            <a:alphaModFix/>
          </a:blip>
          <a:stretch>
            <a:fillRect/>
          </a:stretch>
        </p:blipFill>
        <p:spPr>
          <a:xfrm>
            <a:off x="4640025" y="186550"/>
            <a:ext cx="4389675" cy="1525800"/>
          </a:xfrm>
          <a:prstGeom prst="rect">
            <a:avLst/>
          </a:prstGeom>
          <a:noFill/>
          <a:ln>
            <a:noFill/>
          </a:ln>
        </p:spPr>
      </p:pic>
      <p:pic>
        <p:nvPicPr>
          <p:cNvPr id="257" name="Google Shape;257;p37"/>
          <p:cNvPicPr preferRelativeResize="0"/>
          <p:nvPr/>
        </p:nvPicPr>
        <p:blipFill>
          <a:blip r:embed="rId5">
            <a:alphaModFix/>
          </a:blip>
          <a:stretch>
            <a:fillRect/>
          </a:stretch>
        </p:blipFill>
        <p:spPr>
          <a:xfrm>
            <a:off x="4640025" y="1712350"/>
            <a:ext cx="4389675" cy="3038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61" name="Shape 261"/>
        <p:cNvGrpSpPr/>
        <p:nvPr/>
      </p:nvGrpSpPr>
      <p:grpSpPr>
        <a:xfrm>
          <a:off x="0" y="0"/>
          <a:ext cx="0" cy="0"/>
          <a:chOff x="0" y="0"/>
          <a:chExt cx="0" cy="0"/>
        </a:xfrm>
      </p:grpSpPr>
      <p:sp>
        <p:nvSpPr>
          <p:cNvPr id="262" name="Google Shape;262;p38"/>
          <p:cNvSpPr txBox="1"/>
          <p:nvPr>
            <p:ph type="title"/>
          </p:nvPr>
        </p:nvSpPr>
        <p:spPr>
          <a:xfrm>
            <a:off x="203575" y="1830600"/>
            <a:ext cx="4045200" cy="1482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Donbass Cowboy</a:t>
            </a:r>
            <a:endParaRPr>
              <a:solidFill>
                <a:srgbClr val="E4E5B8"/>
              </a:solidFill>
              <a:latin typeface="Georgia"/>
              <a:ea typeface="Georgia"/>
              <a:cs typeface="Georgia"/>
              <a:sym typeface="Georgia"/>
            </a:endParaRPr>
          </a:p>
          <a:p>
            <a:pPr indent="0" lvl="0" marL="0" rtl="0" algn="ctr">
              <a:spcBef>
                <a:spcPts val="0"/>
              </a:spcBef>
              <a:spcAft>
                <a:spcPts val="0"/>
              </a:spcAft>
              <a:buNone/>
            </a:pPr>
            <a:r>
              <a:rPr lang="en" sz="3088">
                <a:solidFill>
                  <a:srgbClr val="E4E5B8"/>
                </a:solidFill>
                <a:latin typeface="Georgia"/>
                <a:ea typeface="Georgia"/>
                <a:cs typeface="Georgia"/>
                <a:sym typeface="Georgia"/>
              </a:rPr>
              <a:t>by Russel Texas Bentley</a:t>
            </a:r>
            <a:endParaRPr sz="3088">
              <a:solidFill>
                <a:srgbClr val="E4E5B8"/>
              </a:solidFill>
              <a:latin typeface="Georgia"/>
              <a:ea typeface="Georgia"/>
              <a:cs typeface="Georgia"/>
              <a:sym typeface="Georgia"/>
            </a:endParaRPr>
          </a:p>
          <a:p>
            <a:pPr indent="0" lvl="0" marL="0" rtl="0" algn="ctr">
              <a:spcBef>
                <a:spcPts val="0"/>
              </a:spcBef>
              <a:spcAft>
                <a:spcPts val="0"/>
              </a:spcAft>
              <a:buNone/>
            </a:pPr>
            <a:r>
              <a:rPr lang="en">
                <a:solidFill>
                  <a:srgbClr val="E4E5B8"/>
                </a:solidFill>
                <a:latin typeface="Georgia"/>
                <a:ea typeface="Georgia"/>
                <a:cs typeface="Georgia"/>
                <a:sym typeface="Georgia"/>
              </a:rPr>
              <a:t>Prelude to War</a:t>
            </a:r>
            <a:endParaRPr>
              <a:solidFill>
                <a:srgbClr val="E4E5B8"/>
              </a:solidFill>
              <a:latin typeface="Georgia"/>
              <a:ea typeface="Georgia"/>
              <a:cs typeface="Georgia"/>
              <a:sym typeface="Georgia"/>
            </a:endParaRPr>
          </a:p>
        </p:txBody>
      </p:sp>
      <p:pic>
        <p:nvPicPr>
          <p:cNvPr id="263" name="Google Shape;263;p38"/>
          <p:cNvPicPr preferRelativeResize="0"/>
          <p:nvPr/>
        </p:nvPicPr>
        <p:blipFill>
          <a:blip r:embed="rId3">
            <a:alphaModFix/>
          </a:blip>
          <a:stretch>
            <a:fillRect/>
          </a:stretch>
        </p:blipFill>
        <p:spPr>
          <a:xfrm>
            <a:off x="203575" y="186550"/>
            <a:ext cx="1011575" cy="1011575"/>
          </a:xfrm>
          <a:prstGeom prst="rect">
            <a:avLst/>
          </a:prstGeom>
          <a:noFill/>
          <a:ln>
            <a:noFill/>
          </a:ln>
        </p:spPr>
      </p:pic>
      <p:pic>
        <p:nvPicPr>
          <p:cNvPr id="264" name="Google Shape;264;p38"/>
          <p:cNvPicPr preferRelativeResize="0"/>
          <p:nvPr/>
        </p:nvPicPr>
        <p:blipFill>
          <a:blip r:embed="rId4">
            <a:alphaModFix/>
          </a:blip>
          <a:stretch>
            <a:fillRect/>
          </a:stretch>
        </p:blipFill>
        <p:spPr>
          <a:xfrm>
            <a:off x="4722300" y="575525"/>
            <a:ext cx="4248150" cy="2180850"/>
          </a:xfrm>
          <a:prstGeom prst="rect">
            <a:avLst/>
          </a:prstGeom>
          <a:noFill/>
          <a:ln>
            <a:noFill/>
          </a:ln>
        </p:spPr>
      </p:pic>
      <p:pic>
        <p:nvPicPr>
          <p:cNvPr id="265" name="Google Shape;265;p38"/>
          <p:cNvPicPr preferRelativeResize="0"/>
          <p:nvPr/>
        </p:nvPicPr>
        <p:blipFill>
          <a:blip r:embed="rId5">
            <a:alphaModFix/>
          </a:blip>
          <a:stretch>
            <a:fillRect/>
          </a:stretch>
        </p:blipFill>
        <p:spPr>
          <a:xfrm>
            <a:off x="4722300" y="186556"/>
            <a:ext cx="4248150" cy="388969"/>
          </a:xfrm>
          <a:prstGeom prst="rect">
            <a:avLst/>
          </a:prstGeom>
          <a:noFill/>
          <a:ln>
            <a:noFill/>
          </a:ln>
        </p:spPr>
      </p:pic>
      <p:pic>
        <p:nvPicPr>
          <p:cNvPr id="266" name="Google Shape;266;p38"/>
          <p:cNvPicPr preferRelativeResize="0"/>
          <p:nvPr/>
        </p:nvPicPr>
        <p:blipFill>
          <a:blip r:embed="rId6">
            <a:alphaModFix/>
          </a:blip>
          <a:stretch>
            <a:fillRect/>
          </a:stretch>
        </p:blipFill>
        <p:spPr>
          <a:xfrm>
            <a:off x="4722300" y="2756375"/>
            <a:ext cx="4248150" cy="116136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70" name="Shape 270"/>
        <p:cNvGrpSpPr/>
        <p:nvPr/>
      </p:nvGrpSpPr>
      <p:grpSpPr>
        <a:xfrm>
          <a:off x="0" y="0"/>
          <a:ext cx="0" cy="0"/>
          <a:chOff x="0" y="0"/>
          <a:chExt cx="0" cy="0"/>
        </a:xfrm>
      </p:grpSpPr>
      <p:sp>
        <p:nvSpPr>
          <p:cNvPr id="271" name="Google Shape;271;p39"/>
          <p:cNvSpPr txBox="1"/>
          <p:nvPr>
            <p:ph type="title"/>
          </p:nvPr>
        </p:nvSpPr>
        <p:spPr>
          <a:xfrm>
            <a:off x="203575" y="1830600"/>
            <a:ext cx="4045200" cy="1482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Donbass Cowboy</a:t>
            </a:r>
            <a:endParaRPr>
              <a:solidFill>
                <a:srgbClr val="E4E5B8"/>
              </a:solidFill>
              <a:latin typeface="Georgia"/>
              <a:ea typeface="Georgia"/>
              <a:cs typeface="Georgia"/>
              <a:sym typeface="Georgia"/>
            </a:endParaRPr>
          </a:p>
          <a:p>
            <a:pPr indent="0" lvl="0" marL="0" rtl="0" algn="ctr">
              <a:spcBef>
                <a:spcPts val="0"/>
              </a:spcBef>
              <a:spcAft>
                <a:spcPts val="0"/>
              </a:spcAft>
              <a:buNone/>
            </a:pPr>
            <a:r>
              <a:rPr lang="en" sz="3088">
                <a:solidFill>
                  <a:srgbClr val="E4E5B8"/>
                </a:solidFill>
                <a:latin typeface="Georgia"/>
                <a:ea typeface="Georgia"/>
                <a:cs typeface="Georgia"/>
                <a:sym typeface="Georgia"/>
              </a:rPr>
              <a:t>by Russel Texas Bentley</a:t>
            </a:r>
            <a:endParaRPr sz="3088">
              <a:solidFill>
                <a:srgbClr val="E4E5B8"/>
              </a:solidFill>
              <a:latin typeface="Georgia"/>
              <a:ea typeface="Georgia"/>
              <a:cs typeface="Georgia"/>
              <a:sym typeface="Georgia"/>
            </a:endParaRPr>
          </a:p>
          <a:p>
            <a:pPr indent="0" lvl="0" marL="0" rtl="0" algn="ctr">
              <a:spcBef>
                <a:spcPts val="0"/>
              </a:spcBef>
              <a:spcAft>
                <a:spcPts val="0"/>
              </a:spcAft>
              <a:buNone/>
            </a:pPr>
            <a:r>
              <a:rPr lang="en">
                <a:solidFill>
                  <a:srgbClr val="E4E5B8"/>
                </a:solidFill>
                <a:latin typeface="Georgia"/>
                <a:ea typeface="Georgia"/>
                <a:cs typeface="Georgia"/>
                <a:sym typeface="Georgia"/>
              </a:rPr>
              <a:t>Prelude to War</a:t>
            </a:r>
            <a:endParaRPr>
              <a:solidFill>
                <a:srgbClr val="E4E5B8"/>
              </a:solidFill>
              <a:latin typeface="Georgia"/>
              <a:ea typeface="Georgia"/>
              <a:cs typeface="Georgia"/>
              <a:sym typeface="Georgia"/>
            </a:endParaRPr>
          </a:p>
        </p:txBody>
      </p:sp>
      <p:pic>
        <p:nvPicPr>
          <p:cNvPr id="272" name="Google Shape;272;p39"/>
          <p:cNvPicPr preferRelativeResize="0"/>
          <p:nvPr/>
        </p:nvPicPr>
        <p:blipFill>
          <a:blip r:embed="rId3">
            <a:alphaModFix/>
          </a:blip>
          <a:stretch>
            <a:fillRect/>
          </a:stretch>
        </p:blipFill>
        <p:spPr>
          <a:xfrm>
            <a:off x="203575" y="186550"/>
            <a:ext cx="1011575" cy="1011575"/>
          </a:xfrm>
          <a:prstGeom prst="rect">
            <a:avLst/>
          </a:prstGeom>
          <a:noFill/>
          <a:ln>
            <a:noFill/>
          </a:ln>
        </p:spPr>
      </p:pic>
      <p:pic>
        <p:nvPicPr>
          <p:cNvPr id="273" name="Google Shape;273;p39"/>
          <p:cNvPicPr preferRelativeResize="0"/>
          <p:nvPr/>
        </p:nvPicPr>
        <p:blipFill>
          <a:blip r:embed="rId4">
            <a:alphaModFix/>
          </a:blip>
          <a:stretch>
            <a:fillRect/>
          </a:stretch>
        </p:blipFill>
        <p:spPr>
          <a:xfrm>
            <a:off x="4711700" y="120975"/>
            <a:ext cx="4277800" cy="404450"/>
          </a:xfrm>
          <a:prstGeom prst="rect">
            <a:avLst/>
          </a:prstGeom>
          <a:noFill/>
          <a:ln>
            <a:noFill/>
          </a:ln>
        </p:spPr>
      </p:pic>
      <p:pic>
        <p:nvPicPr>
          <p:cNvPr id="274" name="Google Shape;274;p39"/>
          <p:cNvPicPr preferRelativeResize="0"/>
          <p:nvPr/>
        </p:nvPicPr>
        <p:blipFill>
          <a:blip r:embed="rId5">
            <a:alphaModFix/>
          </a:blip>
          <a:stretch>
            <a:fillRect/>
          </a:stretch>
        </p:blipFill>
        <p:spPr>
          <a:xfrm>
            <a:off x="4711700" y="525425"/>
            <a:ext cx="4277800" cy="2862133"/>
          </a:xfrm>
          <a:prstGeom prst="rect">
            <a:avLst/>
          </a:prstGeom>
          <a:noFill/>
          <a:ln>
            <a:noFill/>
          </a:ln>
        </p:spPr>
      </p:pic>
      <p:pic>
        <p:nvPicPr>
          <p:cNvPr id="275" name="Google Shape;275;p39"/>
          <p:cNvPicPr preferRelativeResize="0"/>
          <p:nvPr/>
        </p:nvPicPr>
        <p:blipFill>
          <a:blip r:embed="rId6">
            <a:alphaModFix/>
          </a:blip>
          <a:stretch>
            <a:fillRect/>
          </a:stretch>
        </p:blipFill>
        <p:spPr>
          <a:xfrm>
            <a:off x="4711698" y="3387548"/>
            <a:ext cx="4277800" cy="14361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79" name="Shape 279"/>
        <p:cNvGrpSpPr/>
        <p:nvPr/>
      </p:nvGrpSpPr>
      <p:grpSpPr>
        <a:xfrm>
          <a:off x="0" y="0"/>
          <a:ext cx="0" cy="0"/>
          <a:chOff x="0" y="0"/>
          <a:chExt cx="0" cy="0"/>
        </a:xfrm>
      </p:grpSpPr>
      <p:sp>
        <p:nvSpPr>
          <p:cNvPr id="280" name="Google Shape;280;p40"/>
          <p:cNvSpPr txBox="1"/>
          <p:nvPr>
            <p:ph type="title"/>
          </p:nvPr>
        </p:nvSpPr>
        <p:spPr>
          <a:xfrm>
            <a:off x="203575" y="1830600"/>
            <a:ext cx="4045200" cy="1482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Donbass Cowboy</a:t>
            </a:r>
            <a:endParaRPr>
              <a:solidFill>
                <a:srgbClr val="E4E5B8"/>
              </a:solidFill>
              <a:latin typeface="Georgia"/>
              <a:ea typeface="Georgia"/>
              <a:cs typeface="Georgia"/>
              <a:sym typeface="Georgia"/>
            </a:endParaRPr>
          </a:p>
          <a:p>
            <a:pPr indent="0" lvl="0" marL="0" rtl="0" algn="ctr">
              <a:spcBef>
                <a:spcPts val="0"/>
              </a:spcBef>
              <a:spcAft>
                <a:spcPts val="0"/>
              </a:spcAft>
              <a:buNone/>
            </a:pPr>
            <a:r>
              <a:rPr lang="en" sz="3088">
                <a:solidFill>
                  <a:srgbClr val="E4E5B8"/>
                </a:solidFill>
                <a:latin typeface="Georgia"/>
                <a:ea typeface="Georgia"/>
                <a:cs typeface="Georgia"/>
                <a:sym typeface="Georgia"/>
              </a:rPr>
              <a:t>by Russel Texas Bentley</a:t>
            </a:r>
            <a:endParaRPr sz="3088">
              <a:solidFill>
                <a:srgbClr val="E4E5B8"/>
              </a:solidFill>
              <a:latin typeface="Georgia"/>
              <a:ea typeface="Georgia"/>
              <a:cs typeface="Georgia"/>
              <a:sym typeface="Georgia"/>
            </a:endParaRPr>
          </a:p>
          <a:p>
            <a:pPr indent="0" lvl="0" marL="0" rtl="0" algn="ctr">
              <a:spcBef>
                <a:spcPts val="0"/>
              </a:spcBef>
              <a:spcAft>
                <a:spcPts val="0"/>
              </a:spcAft>
              <a:buNone/>
            </a:pPr>
            <a:r>
              <a:rPr lang="en">
                <a:solidFill>
                  <a:srgbClr val="E4E5B8"/>
                </a:solidFill>
                <a:latin typeface="Georgia"/>
                <a:ea typeface="Georgia"/>
                <a:cs typeface="Georgia"/>
                <a:sym typeface="Georgia"/>
              </a:rPr>
              <a:t>Prelude to War</a:t>
            </a:r>
            <a:endParaRPr>
              <a:solidFill>
                <a:srgbClr val="E4E5B8"/>
              </a:solidFill>
              <a:latin typeface="Georgia"/>
              <a:ea typeface="Georgia"/>
              <a:cs typeface="Georgia"/>
              <a:sym typeface="Georgia"/>
            </a:endParaRPr>
          </a:p>
        </p:txBody>
      </p:sp>
      <p:pic>
        <p:nvPicPr>
          <p:cNvPr id="281" name="Google Shape;281;p40"/>
          <p:cNvPicPr preferRelativeResize="0"/>
          <p:nvPr/>
        </p:nvPicPr>
        <p:blipFill>
          <a:blip r:embed="rId3">
            <a:alphaModFix/>
          </a:blip>
          <a:stretch>
            <a:fillRect/>
          </a:stretch>
        </p:blipFill>
        <p:spPr>
          <a:xfrm>
            <a:off x="203575" y="186550"/>
            <a:ext cx="1011575" cy="1011575"/>
          </a:xfrm>
          <a:prstGeom prst="rect">
            <a:avLst/>
          </a:prstGeom>
          <a:noFill/>
          <a:ln>
            <a:noFill/>
          </a:ln>
        </p:spPr>
      </p:pic>
      <p:pic>
        <p:nvPicPr>
          <p:cNvPr id="282" name="Google Shape;282;p40"/>
          <p:cNvPicPr preferRelativeResize="0"/>
          <p:nvPr/>
        </p:nvPicPr>
        <p:blipFill>
          <a:blip r:embed="rId4">
            <a:alphaModFix/>
          </a:blip>
          <a:stretch>
            <a:fillRect/>
          </a:stretch>
        </p:blipFill>
        <p:spPr>
          <a:xfrm>
            <a:off x="4754025" y="801900"/>
            <a:ext cx="4217474" cy="817750"/>
          </a:xfrm>
          <a:prstGeom prst="rect">
            <a:avLst/>
          </a:prstGeom>
          <a:noFill/>
          <a:ln>
            <a:noFill/>
          </a:ln>
        </p:spPr>
      </p:pic>
      <p:pic>
        <p:nvPicPr>
          <p:cNvPr id="283" name="Google Shape;283;p40"/>
          <p:cNvPicPr preferRelativeResize="0"/>
          <p:nvPr/>
        </p:nvPicPr>
        <p:blipFill>
          <a:blip r:embed="rId5">
            <a:alphaModFix/>
          </a:blip>
          <a:stretch>
            <a:fillRect/>
          </a:stretch>
        </p:blipFill>
        <p:spPr>
          <a:xfrm>
            <a:off x="4754025" y="1619650"/>
            <a:ext cx="4217475" cy="121366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41"/>
          <p:cNvPicPr preferRelativeResize="0"/>
          <p:nvPr/>
        </p:nvPicPr>
        <p:blipFill>
          <a:blip r:embed="rId3">
            <a:alphaModFix/>
          </a:blip>
          <a:stretch>
            <a:fillRect/>
          </a:stretch>
        </p:blipFill>
        <p:spPr>
          <a:xfrm>
            <a:off x="3988625" y="140300"/>
            <a:ext cx="1166749" cy="1166749"/>
          </a:xfrm>
          <a:prstGeom prst="rect">
            <a:avLst/>
          </a:prstGeom>
          <a:noFill/>
          <a:ln>
            <a:noFill/>
          </a:ln>
        </p:spPr>
      </p:pic>
      <p:sp>
        <p:nvSpPr>
          <p:cNvPr id="289" name="Google Shape;289;p41"/>
          <p:cNvSpPr txBox="1"/>
          <p:nvPr/>
        </p:nvSpPr>
        <p:spPr>
          <a:xfrm>
            <a:off x="448975" y="236375"/>
            <a:ext cx="36747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Maidan and O</a:t>
            </a:r>
            <a:r>
              <a:rPr lang="en" sz="2100">
                <a:solidFill>
                  <a:srgbClr val="E4E5B8"/>
                </a:solidFill>
                <a:latin typeface="Georgia"/>
                <a:ea typeface="Georgia"/>
                <a:cs typeface="Georgia"/>
                <a:sym typeface="Georgia"/>
              </a:rPr>
              <a:t>dessa</a:t>
            </a:r>
            <a:r>
              <a:rPr lang="en" sz="2100">
                <a:solidFill>
                  <a:srgbClr val="E4E5B8"/>
                </a:solidFill>
                <a:latin typeface="Georgia"/>
                <a:ea typeface="Georgia"/>
                <a:cs typeface="Georgia"/>
                <a:sym typeface="Georgia"/>
              </a:rPr>
              <a:t> Clashes </a:t>
            </a:r>
            <a:endParaRPr sz="2100">
              <a:solidFill>
                <a:srgbClr val="E4E5B8"/>
              </a:solidFill>
              <a:latin typeface="Georgia"/>
              <a:ea typeface="Georgia"/>
              <a:cs typeface="Georgia"/>
              <a:sym typeface="Georgia"/>
            </a:endParaRPr>
          </a:p>
        </p:txBody>
      </p:sp>
      <p:pic>
        <p:nvPicPr>
          <p:cNvPr id="290" name="Google Shape;290;p41"/>
          <p:cNvPicPr preferRelativeResize="0"/>
          <p:nvPr/>
        </p:nvPicPr>
        <p:blipFill>
          <a:blip r:embed="rId4">
            <a:alphaModFix/>
          </a:blip>
          <a:stretch>
            <a:fillRect/>
          </a:stretch>
        </p:blipFill>
        <p:spPr>
          <a:xfrm>
            <a:off x="4572000" y="1372799"/>
            <a:ext cx="4514850" cy="2533650"/>
          </a:xfrm>
          <a:prstGeom prst="rect">
            <a:avLst/>
          </a:prstGeom>
          <a:noFill/>
          <a:ln>
            <a:noFill/>
          </a:ln>
        </p:spPr>
      </p:pic>
      <p:sp>
        <p:nvSpPr>
          <p:cNvPr id="291" name="Google Shape;291;p41"/>
          <p:cNvSpPr txBox="1"/>
          <p:nvPr/>
        </p:nvSpPr>
        <p:spPr>
          <a:xfrm>
            <a:off x="448975" y="715575"/>
            <a:ext cx="35997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       </a:t>
            </a:r>
            <a:r>
              <a:rPr lang="en">
                <a:solidFill>
                  <a:srgbClr val="E4E5B8"/>
                </a:solidFill>
                <a:latin typeface="Georgia"/>
                <a:ea typeface="Georgia"/>
                <a:cs typeface="Georgia"/>
                <a:sym typeface="Georgia"/>
              </a:rPr>
              <a:t>In 2014 the </a:t>
            </a:r>
            <a:r>
              <a:rPr lang="en">
                <a:solidFill>
                  <a:srgbClr val="E4E5B8"/>
                </a:solidFill>
                <a:latin typeface="Georgia"/>
                <a:ea typeface="Georgia"/>
                <a:cs typeface="Georgia"/>
                <a:sym typeface="Georgia"/>
              </a:rPr>
              <a:t>parliament</a:t>
            </a:r>
            <a:r>
              <a:rPr lang="en">
                <a:solidFill>
                  <a:srgbClr val="E4E5B8"/>
                </a:solidFill>
                <a:latin typeface="Georgia"/>
                <a:ea typeface="Georgia"/>
                <a:cs typeface="Georgia"/>
                <a:sym typeface="Georgia"/>
              </a:rPr>
              <a:t> dismissed Y</a:t>
            </a:r>
            <a:r>
              <a:rPr lang="en">
                <a:solidFill>
                  <a:srgbClr val="E4E5B8"/>
                </a:solidFill>
                <a:latin typeface="Georgia"/>
                <a:ea typeface="Georgia"/>
                <a:cs typeface="Georgia"/>
                <a:sym typeface="Georgia"/>
              </a:rPr>
              <a:t>ankovich after protest that were triggered in wake of his refusal to sign the  EU-Ukraine trade pact</a:t>
            </a:r>
            <a:r>
              <a:rPr lang="en" sz="1200">
                <a:solidFill>
                  <a:srgbClr val="E4E5B8"/>
                </a:solidFill>
                <a:latin typeface="Georgia"/>
                <a:ea typeface="Georgia"/>
                <a:cs typeface="Georgia"/>
                <a:sym typeface="Georgia"/>
              </a:rPr>
              <a:t> </a:t>
            </a:r>
            <a:r>
              <a:rPr lang="en">
                <a:solidFill>
                  <a:srgbClr val="E4E5B8"/>
                </a:solidFill>
                <a:latin typeface="Georgia"/>
                <a:ea typeface="Georgia"/>
                <a:cs typeface="Georgia"/>
                <a:sym typeface="Georgia"/>
              </a:rPr>
              <a:t>and led to the February 21st agreement later to be broken by the opposition in which Maidan supporters in the parliament implemented a interim president Oleksandr Turchynov</a:t>
            </a:r>
            <a:r>
              <a:rPr lang="en">
                <a:solidFill>
                  <a:srgbClr val="E4E5B8"/>
                </a:solidFill>
                <a:latin typeface="Georgia"/>
                <a:ea typeface="Georgia"/>
                <a:cs typeface="Georgia"/>
                <a:sym typeface="Georgia"/>
              </a:rPr>
              <a:t> </a:t>
            </a:r>
            <a:r>
              <a:rPr lang="en">
                <a:solidFill>
                  <a:srgbClr val="E4E5B8"/>
                </a:solidFill>
                <a:latin typeface="Georgia"/>
                <a:ea typeface="Georgia"/>
                <a:cs typeface="Georgia"/>
                <a:sym typeface="Georgia"/>
              </a:rPr>
              <a:t>against the Constitution of Ukraine.</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      Another important</a:t>
            </a:r>
            <a:r>
              <a:rPr lang="en">
                <a:solidFill>
                  <a:srgbClr val="E4E5B8"/>
                </a:solidFill>
                <a:latin typeface="Georgia"/>
                <a:ea typeface="Georgia"/>
                <a:cs typeface="Georgia"/>
                <a:sym typeface="Georgia"/>
              </a:rPr>
              <a:t> </a:t>
            </a:r>
            <a:r>
              <a:rPr lang="en">
                <a:solidFill>
                  <a:srgbClr val="E4E5B8"/>
                </a:solidFill>
                <a:latin typeface="Georgia"/>
                <a:ea typeface="Georgia"/>
                <a:cs typeface="Georgia"/>
                <a:sym typeface="Georgia"/>
              </a:rPr>
              <a:t>development</a:t>
            </a:r>
            <a:r>
              <a:rPr lang="en">
                <a:solidFill>
                  <a:srgbClr val="E4E5B8"/>
                </a:solidFill>
                <a:latin typeface="Georgia"/>
                <a:ea typeface="Georgia"/>
                <a:cs typeface="Georgia"/>
                <a:sym typeface="Georgia"/>
              </a:rPr>
              <a:t> was the </a:t>
            </a:r>
            <a:r>
              <a:rPr lang="en">
                <a:solidFill>
                  <a:srgbClr val="E4E5B8"/>
                </a:solidFill>
                <a:latin typeface="Georgia"/>
                <a:ea typeface="Georgia"/>
                <a:cs typeface="Georgia"/>
                <a:sym typeface="Georgia"/>
              </a:rPr>
              <a:t>passage</a:t>
            </a:r>
            <a:r>
              <a:rPr lang="en">
                <a:solidFill>
                  <a:srgbClr val="E4E5B8"/>
                </a:solidFill>
                <a:latin typeface="Georgia"/>
                <a:ea typeface="Georgia"/>
                <a:cs typeface="Georgia"/>
                <a:sym typeface="Georgia"/>
              </a:rPr>
              <a:t> of a law later reversed by the interim president of changing the status of the Russian language which triggered unrest leading to </a:t>
            </a:r>
            <a:r>
              <a:rPr lang="en">
                <a:solidFill>
                  <a:srgbClr val="E4E5B8"/>
                </a:solidFill>
                <a:latin typeface="Georgia"/>
                <a:ea typeface="Georgia"/>
                <a:cs typeface="Georgia"/>
                <a:sym typeface="Georgia"/>
              </a:rPr>
              <a:t>clashes</a:t>
            </a:r>
            <a:r>
              <a:rPr lang="en">
                <a:solidFill>
                  <a:srgbClr val="E4E5B8"/>
                </a:solidFill>
                <a:latin typeface="Georgia"/>
                <a:ea typeface="Georgia"/>
                <a:cs typeface="Georgia"/>
                <a:sym typeface="Georgia"/>
              </a:rPr>
              <a:t> between trade unionist and  rioters </a:t>
            </a:r>
            <a:r>
              <a:rPr lang="en">
                <a:solidFill>
                  <a:srgbClr val="E4E5B8"/>
                </a:solidFill>
                <a:latin typeface="Georgia"/>
                <a:ea typeface="Georgia"/>
                <a:cs typeface="Georgia"/>
                <a:sym typeface="Georgia"/>
              </a:rPr>
              <a:t>in the city of Odessa </a:t>
            </a:r>
            <a:r>
              <a:rPr lang="en">
                <a:solidFill>
                  <a:srgbClr val="E4E5B8"/>
                </a:solidFill>
                <a:latin typeface="Georgia"/>
                <a:ea typeface="Georgia"/>
                <a:cs typeface="Georgia"/>
                <a:sym typeface="Georgia"/>
              </a:rPr>
              <a:t>that </a:t>
            </a:r>
            <a:r>
              <a:rPr lang="en">
                <a:solidFill>
                  <a:srgbClr val="E4E5B8"/>
                </a:solidFill>
                <a:latin typeface="Georgia"/>
                <a:ea typeface="Georgia"/>
                <a:cs typeface="Georgia"/>
                <a:sym typeface="Georgia"/>
              </a:rPr>
              <a:t>resulted</a:t>
            </a:r>
            <a:r>
              <a:rPr lang="en">
                <a:solidFill>
                  <a:srgbClr val="E4E5B8"/>
                </a:solidFill>
                <a:latin typeface="Georgia"/>
                <a:ea typeface="Georgia"/>
                <a:cs typeface="Georgia"/>
                <a:sym typeface="Georgia"/>
              </a:rPr>
              <a:t> in the tragic deaths of 40-50 people in the Trade Union </a:t>
            </a:r>
            <a:r>
              <a:rPr lang="en">
                <a:solidFill>
                  <a:srgbClr val="E4E5B8"/>
                </a:solidFill>
                <a:latin typeface="Georgia"/>
                <a:ea typeface="Georgia"/>
                <a:cs typeface="Georgia"/>
                <a:sym typeface="Georgia"/>
              </a:rPr>
              <a:t>building</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70" name="Google Shape;70;p1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The history of fascist groups and individuals in Ukraine in the 20th century and 21st.</a:t>
            </a:r>
            <a:endParaRPr>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The establishment of Ukraine as a fascist state and the genocide in the Donbass</a:t>
            </a:r>
            <a:endParaRPr>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Ukrainian fascism today and how it appears on the battlefield.</a:t>
            </a:r>
            <a:endParaRPr>
              <a:solidFill>
                <a:srgbClr val="E4E5B8"/>
              </a:solidFill>
              <a:latin typeface="Georgia"/>
              <a:ea typeface="Georgia"/>
              <a:cs typeface="Georgia"/>
              <a:sym typeface="Georgia"/>
            </a:endParaRPr>
          </a:p>
        </p:txBody>
      </p:sp>
      <p:pic>
        <p:nvPicPr>
          <p:cNvPr id="71" name="Google Shape;71;p15"/>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42"/>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297" name="Google Shape;297;p42"/>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The Odessa Trade Union Massacre 🙇‍♂️💥 &#10;&#10;Today, marks the 9th anniversary of the tragic Odessa Trade Union Massacre. &#10;&#10;In 2014, around 40 anti-West protesters were killed at the hands of Ukrainian neo-Fascists, primarily from Right Sector, and agitated football hooligans amid the events of the country's western-backed Euromaidan coup d'etat.&#10;&#10;Many of the deceased passed as a result of smoke inhalation inside the Odessa Trade Union Building, where they sought refuge from the hostile crowds, while others died jumping out of windows in an attempt to leave the blockaded building.&#10;&#10;You can learn more about this horrific event and its historical context in our documentary film about Donbass, &quot;8 Years Before&quot; - https://www.youtube.com/watch?v=JM0VYkL_UI4&amp;t=2572s&#10;&#10;Please support TheRevolutionReport on Patreon:&#10;https://www.patreon.com/TheRevolutionReport&#10;&#10;OFFICIAL WEBSITE:&#10;Check out TheRevolutionReport's Newsletter and political analyses there:&#10;https://www.the-revolution-report.com/&#10;&#10;Follow our Telegram channel!&#10;https://t.me/therevolutionreport &#10;&#10;We are also on Instagram:&#10;https://www.instagram.com/therevolutionreport_&#10;https://www.instagram.com/donnunism&#10;&#10;Follow Donald and TheRevolutionReport on Twitter:&#10;@DonaldCourter&#10;@TheRevolutionR1" id="298" name="Google Shape;298;p42" title="The 2014 Odessa Trade Union Massacre (8 Years Before Excerpt)">
            <a:hlinkClick r:id="rId4"/>
          </p:cNvPr>
          <p:cNvPicPr preferRelativeResize="0"/>
          <p:nvPr/>
        </p:nvPicPr>
        <p:blipFill>
          <a:blip r:embed="rId5">
            <a:alphaModFix/>
          </a:blip>
          <a:stretch>
            <a:fillRect/>
          </a:stretch>
        </p:blipFill>
        <p:spPr>
          <a:xfrm>
            <a:off x="1645925" y="1089200"/>
            <a:ext cx="5869500" cy="3465875"/>
          </a:xfrm>
          <a:prstGeom prst="rect">
            <a:avLst/>
          </a:prstGeom>
          <a:noFill/>
          <a:ln>
            <a:noFill/>
          </a:ln>
        </p:spPr>
      </p:pic>
      <p:sp>
        <p:nvSpPr>
          <p:cNvPr id="299" name="Google Shape;299;p42"/>
          <p:cNvSpPr txBox="1"/>
          <p:nvPr/>
        </p:nvSpPr>
        <p:spPr>
          <a:xfrm>
            <a:off x="1532675" y="4555075"/>
            <a:ext cx="6096000" cy="4002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lang="en">
                <a:solidFill>
                  <a:srgbClr val="E4E5B8"/>
                </a:solidFill>
                <a:latin typeface="Georgia"/>
                <a:ea typeface="Georgia"/>
                <a:cs typeface="Georgia"/>
                <a:sym typeface="Georgia"/>
              </a:rPr>
              <a:t>From </a:t>
            </a:r>
            <a:r>
              <a:rPr lang="en">
                <a:solidFill>
                  <a:srgbClr val="E4E5B8"/>
                </a:solidFill>
                <a:latin typeface="Georgia"/>
                <a:ea typeface="Georgia"/>
                <a:cs typeface="Georgia"/>
                <a:sym typeface="Georgia"/>
              </a:rPr>
              <a:t>8 Years Before by The Revolution Report - Odessa Massacre</a:t>
            </a:r>
            <a:endParaRPr>
              <a:solidFill>
                <a:srgbClr val="E4E5B8"/>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1000"/>
                                        <p:tgtEl>
                                          <p:spTgt spid="2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id="304" name="Google Shape;304;p4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305" name="Google Shape;305;p4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8 Years Before is an independently-funded documentary film directed by international journalist Donald Courter and produced collaboratively with international heavyweight fighting champion Jeff Monson.&#10;&#10;The film portrays in stark detail the long saga of suffering that the Donbass people endured at the hands of the Ukrainian military, following the 2014 Euromaidan Coup d'etat. Through primary source accounts and interviews with ordinary citizens of Donbass, human stories with a perspective never before seen in the mainstream media are brought to light. This perspective frames the current conflict in Ukraine as a continuation of the Second World War - or as the Donbass people call it, &quot;The Great Patriotic War&quot;. &#10;&#10;They identify with their soviet past and the legacy of their grandfathers and grandmothers who fought in the Red Army to defend their socialist system, their country, and their very right to exist. They also identify with their predecessors' struggle against the scourge of fascism that came to their lands bent on exterminating everything in its path - an enemy they feel was never entirely defeated. Instead, it has resurfaced in modern Ukraine.&#10;&#10;Interviews with officials of the Donetsk &amp; Lugansk People's Republics are also featured, providing viewers with an understanding of how these young government and civil administrations attempted to achieve peace for their people - amid constant bombings, an information blockade, and a life &amp; death struggle for self-determination.&#10;&#10;The documentary is available both in English and Russian.&#10;&#10;Please support TheRevolutionReport on Patreon:&#10;https://www.patreon.com/TheRevolutionReport&#10;&#10;Check out TheRevolutionReport's Newsletter and political analyses there:&#10;https://www.the-revolution-report.com/&#10;&#10;We are also on Instagram:&#10;https://www.instagram.com/therevolutionreport_&#10;https://www.instagram.com/donnunism&#10;&#10;Follow Donald and TheRevolutionReport on Twitter:&#10;@DonaldCourter&#10;&#10;#Donbass #Russia #Ukraine #8YearsBefore #Kiev #Moscow #warzone" id="306" name="Google Shape;306;p43" title="&quot;8 Years Before&quot; Donbass Documentary">
            <a:hlinkClick r:id="rId4"/>
          </p:cNvPr>
          <p:cNvPicPr preferRelativeResize="0"/>
          <p:nvPr/>
        </p:nvPicPr>
        <p:blipFill>
          <a:blip r:embed="rId5">
            <a:alphaModFix/>
          </a:blip>
          <a:stretch>
            <a:fillRect/>
          </a:stretch>
        </p:blipFill>
        <p:spPr>
          <a:xfrm>
            <a:off x="1645925" y="1089200"/>
            <a:ext cx="5869500" cy="3465875"/>
          </a:xfrm>
          <a:prstGeom prst="rect">
            <a:avLst/>
          </a:prstGeom>
          <a:noFill/>
          <a:ln>
            <a:noFill/>
          </a:ln>
        </p:spPr>
      </p:pic>
      <p:sp>
        <p:nvSpPr>
          <p:cNvPr id="307" name="Google Shape;307;p43"/>
          <p:cNvSpPr txBox="1"/>
          <p:nvPr/>
        </p:nvSpPr>
        <p:spPr>
          <a:xfrm>
            <a:off x="1532675" y="4555075"/>
            <a:ext cx="6096000" cy="4002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lang="en">
                <a:solidFill>
                  <a:srgbClr val="E4E5B8"/>
                </a:solidFill>
                <a:latin typeface="Georgia"/>
                <a:ea typeface="Georgia"/>
                <a:cs typeface="Georgia"/>
                <a:sym typeface="Georgia"/>
              </a:rPr>
              <a:t>8 Years Before by The Revolution Report</a:t>
            </a:r>
            <a:endParaRPr>
              <a:solidFill>
                <a:srgbClr val="E4E5B8"/>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id="312" name="Google Shape;312;p44"/>
          <p:cNvPicPr preferRelativeResize="0"/>
          <p:nvPr/>
        </p:nvPicPr>
        <p:blipFill>
          <a:blip r:embed="rId3">
            <a:alphaModFix/>
          </a:blip>
          <a:stretch>
            <a:fillRect/>
          </a:stretch>
        </p:blipFill>
        <p:spPr>
          <a:xfrm>
            <a:off x="3988625" y="140300"/>
            <a:ext cx="1166749" cy="1166749"/>
          </a:xfrm>
          <a:prstGeom prst="rect">
            <a:avLst/>
          </a:prstGeom>
          <a:noFill/>
          <a:ln>
            <a:noFill/>
          </a:ln>
        </p:spPr>
      </p:pic>
      <p:sp>
        <p:nvSpPr>
          <p:cNvPr id="313" name="Google Shape;313;p44"/>
          <p:cNvSpPr txBox="1"/>
          <p:nvPr/>
        </p:nvSpPr>
        <p:spPr>
          <a:xfrm>
            <a:off x="448975" y="236375"/>
            <a:ext cx="36747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War in Donbas</a:t>
            </a:r>
            <a:endParaRPr sz="2100">
              <a:solidFill>
                <a:srgbClr val="E4E5B8"/>
              </a:solidFill>
              <a:latin typeface="Georgia"/>
              <a:ea typeface="Georgia"/>
              <a:cs typeface="Georgia"/>
              <a:sym typeface="Georgia"/>
            </a:endParaRPr>
          </a:p>
        </p:txBody>
      </p:sp>
      <p:sp>
        <p:nvSpPr>
          <p:cNvPr id="314" name="Google Shape;314;p44"/>
          <p:cNvSpPr txBox="1"/>
          <p:nvPr/>
        </p:nvSpPr>
        <p:spPr>
          <a:xfrm>
            <a:off x="448975" y="652075"/>
            <a:ext cx="3599700" cy="427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 	The war in Donbas raged for 8 years as the </a:t>
            </a:r>
            <a:r>
              <a:rPr lang="en">
                <a:solidFill>
                  <a:srgbClr val="E4E5B8"/>
                </a:solidFill>
                <a:latin typeface="Georgia"/>
                <a:ea typeface="Georgia"/>
                <a:cs typeface="Georgia"/>
                <a:sym typeface="Georgia"/>
              </a:rPr>
              <a:t>separatist</a:t>
            </a:r>
            <a:r>
              <a:rPr lang="en">
                <a:solidFill>
                  <a:srgbClr val="E4E5B8"/>
                </a:solidFill>
                <a:latin typeface="Georgia"/>
                <a:ea typeface="Georgia"/>
                <a:cs typeface="Georgia"/>
                <a:sym typeface="Georgia"/>
              </a:rPr>
              <a:t>, Russian-speaking regions faced an onslaught by fascist Ukraine. The warfare took the form of trench warfare, building bunkers, using artillery etc.</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	There were several ceasfires brokered between the 2 forces through the Minsk Agreements, but again and again, the Ukraine fascists attacked and fighting resumed.</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	It was not until 2022 that the Donetsk People’s Republic and Lugansk People’s Republic were recognized by Russia and the Russian Federation came to their </a:t>
            </a:r>
            <a:r>
              <a:rPr lang="en">
                <a:solidFill>
                  <a:srgbClr val="E4E5B8"/>
                </a:solidFill>
                <a:latin typeface="Georgia"/>
                <a:ea typeface="Georgia"/>
                <a:cs typeface="Georgia"/>
                <a:sym typeface="Georgia"/>
              </a:rPr>
              <a:t>assistance</a:t>
            </a:r>
            <a:r>
              <a:rPr lang="en">
                <a:solidFill>
                  <a:srgbClr val="E4E5B8"/>
                </a:solidFill>
                <a:latin typeface="Georgia"/>
                <a:ea typeface="Georgia"/>
                <a:cs typeface="Georgia"/>
                <a:sym typeface="Georgia"/>
              </a:rPr>
              <a:t> with the Special Military Operation to Denazify Ukraine, which is still continuing to this day.</a:t>
            </a:r>
            <a:endParaRPr>
              <a:solidFill>
                <a:srgbClr val="E4E5B8"/>
              </a:solidFill>
              <a:latin typeface="Georgia"/>
              <a:ea typeface="Georgia"/>
              <a:cs typeface="Georgia"/>
              <a:sym typeface="Georgia"/>
            </a:endParaRPr>
          </a:p>
        </p:txBody>
      </p:sp>
      <p:pic>
        <p:nvPicPr>
          <p:cNvPr id="315" name="Google Shape;315;p44"/>
          <p:cNvPicPr preferRelativeResize="0"/>
          <p:nvPr/>
        </p:nvPicPr>
        <p:blipFill>
          <a:blip r:embed="rId4">
            <a:alphaModFix/>
          </a:blip>
          <a:stretch>
            <a:fillRect/>
          </a:stretch>
        </p:blipFill>
        <p:spPr>
          <a:xfrm>
            <a:off x="4572000" y="1361762"/>
            <a:ext cx="4572000" cy="304858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45"/>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321" name="Google Shape;321;p45"/>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Ukraine is a country that was unknown to most citizens of the United States, but it was always known to the political establishment of the USA.  But since February 22, 2014, Ukraine quickly came to the attention of Americans, as well as the entire world.  Ukraine – 30 Years of Independence explores the competing narratives about country’s journey through the eyes of an American filmmaker as it is being told through the words of the men who governed the country." id="322" name="Google Shape;322;p45" title="The Everlasting Present - Ukraine 30 years of InDependence">
            <a:hlinkClick r:id="rId4"/>
          </p:cNvPr>
          <p:cNvPicPr preferRelativeResize="0"/>
          <p:nvPr/>
        </p:nvPicPr>
        <p:blipFill>
          <a:blip r:embed="rId5">
            <a:alphaModFix/>
          </a:blip>
          <a:stretch>
            <a:fillRect/>
          </a:stretch>
        </p:blipFill>
        <p:spPr>
          <a:xfrm>
            <a:off x="1645925" y="1089200"/>
            <a:ext cx="5869500" cy="3497625"/>
          </a:xfrm>
          <a:prstGeom prst="rect">
            <a:avLst/>
          </a:prstGeom>
          <a:noFill/>
          <a:ln>
            <a:noFill/>
          </a:ln>
        </p:spPr>
      </p:pic>
      <p:sp>
        <p:nvSpPr>
          <p:cNvPr id="323" name="Google Shape;323;p45"/>
          <p:cNvSpPr txBox="1"/>
          <p:nvPr/>
        </p:nvSpPr>
        <p:spPr>
          <a:xfrm>
            <a:off x="1532675" y="4586825"/>
            <a:ext cx="6096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Ukraine: An Everlasting Present by Global Tree Pictures - Zelenskyy</a:t>
            </a:r>
            <a:endParaRPr>
              <a:solidFill>
                <a:srgbClr val="E4E5B8"/>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1000"/>
                                        <p:tgtEl>
                                          <p:spTgt spid="3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329" name="Google Shape;329;p4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336" name="Google Shape;336;p4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37" name="Google Shape;337;p47"/>
          <p:cNvSpPr txBox="1"/>
          <p:nvPr/>
        </p:nvSpPr>
        <p:spPr>
          <a:xfrm>
            <a:off x="523800" y="1150750"/>
            <a:ext cx="8096400" cy="364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a:t>
            </a:r>
            <a:r>
              <a:rPr lang="en" sz="2500">
                <a:solidFill>
                  <a:schemeClr val="accent6"/>
                </a:solidFill>
                <a:latin typeface="Georgia"/>
                <a:ea typeface="Georgia"/>
                <a:cs typeface="Georgia"/>
                <a:sym typeface="Georgia"/>
              </a:rPr>
              <a:t>manage posting on our social media and podcast platforms</a:t>
            </a:r>
            <a:endParaRPr sz="2500">
              <a:solidFill>
                <a:schemeClr val="accent6"/>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FFFF00"/>
                </a:solidFill>
                <a:latin typeface="Georgia"/>
                <a:ea typeface="Georgia"/>
                <a:cs typeface="Georgia"/>
                <a:sym typeface="Georgia"/>
              </a:rPr>
              <a:t>Video Editors</a:t>
            </a:r>
            <a:r>
              <a:rPr lang="en" sz="2500">
                <a:solidFill>
                  <a:srgbClr val="E4E5B8"/>
                </a:solidFill>
                <a:latin typeface="Georgia"/>
                <a:ea typeface="Georgia"/>
                <a:cs typeface="Georgia"/>
                <a:sym typeface="Georgia"/>
              </a:rPr>
              <a:t>, </a:t>
            </a:r>
            <a:r>
              <a:rPr lang="en" sz="2500">
                <a:solidFill>
                  <a:srgbClr val="FFFF00"/>
                </a:solidFill>
                <a:latin typeface="Georgia"/>
                <a:ea typeface="Georgia"/>
                <a:cs typeface="Georgia"/>
                <a:sym typeface="Georgia"/>
              </a:rPr>
              <a:t>Audio Editors</a:t>
            </a:r>
            <a:r>
              <a:rPr lang="en" sz="2500">
                <a:solidFill>
                  <a:srgbClr val="E4E5B8"/>
                </a:solidFill>
                <a:latin typeface="Georgia"/>
                <a:ea typeface="Georgia"/>
                <a:cs typeface="Georgia"/>
                <a:sym typeface="Georgia"/>
              </a:rPr>
              <a:t>,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FFFF00"/>
                </a:solidFill>
                <a:latin typeface="Georgia"/>
                <a:ea typeface="Georgia"/>
                <a:cs typeface="Georgia"/>
                <a:sym typeface="Georgia"/>
              </a:rPr>
              <a:t>Facilitators</a:t>
            </a:r>
            <a:r>
              <a:rPr lang="en" sz="2500">
                <a:solidFill>
                  <a:srgbClr val="E4E5B8"/>
                </a:solidFill>
                <a:latin typeface="Georgia"/>
                <a:ea typeface="Georgia"/>
                <a:cs typeface="Georgia"/>
                <a:sym typeface="Georgia"/>
              </a:rPr>
              <a:t>, </a:t>
            </a:r>
            <a:r>
              <a:rPr lang="en" sz="2500">
                <a:solidFill>
                  <a:srgbClr val="FFFF00"/>
                </a:solidFill>
                <a:latin typeface="Georgia"/>
                <a:ea typeface="Georgia"/>
                <a:cs typeface="Georgia"/>
                <a:sym typeface="Georgia"/>
              </a:rPr>
              <a:t>Web Controls</a:t>
            </a:r>
            <a:r>
              <a:rPr lang="en" sz="2500">
                <a:solidFill>
                  <a:srgbClr val="E4E5B8"/>
                </a:solidFill>
                <a:latin typeface="Georgia"/>
                <a:ea typeface="Georgia"/>
                <a:cs typeface="Georgia"/>
                <a:sym typeface="Georgia"/>
              </a:rPr>
              <a:t>,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on June 1st if possible.</a:t>
            </a:r>
            <a:endParaRPr sz="2500">
              <a:solidFill>
                <a:srgbClr val="E4E5B8"/>
              </a:solidFill>
              <a:latin typeface="Georgia"/>
              <a:ea typeface="Georgia"/>
              <a:cs typeface="Georgia"/>
              <a:sym typeface="Georgi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Outlook Publishers</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newoutlookpublishers.store</a:t>
            </a:r>
            <a:endParaRPr sz="1911">
              <a:solidFill>
                <a:srgbClr val="E4E5B8"/>
              </a:solidFill>
              <a:latin typeface="Georgia"/>
              <a:ea typeface="Georgia"/>
              <a:cs typeface="Georgia"/>
              <a:sym typeface="Georgia"/>
            </a:endParaRPr>
          </a:p>
        </p:txBody>
      </p:sp>
      <p:pic>
        <p:nvPicPr>
          <p:cNvPr id="344" name="Google Shape;344;p4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45" name="Google Shape;345;p48"/>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Related to Class</a:t>
            </a:r>
            <a:endParaRPr>
              <a:solidFill>
                <a:srgbClr val="E4E5B8"/>
              </a:solidFill>
              <a:latin typeface="Georgia"/>
              <a:ea typeface="Georgia"/>
              <a:cs typeface="Georgia"/>
              <a:sym typeface="Georgia"/>
            </a:endParaRPr>
          </a:p>
        </p:txBody>
      </p:sp>
      <p:pic>
        <p:nvPicPr>
          <p:cNvPr id="346" name="Google Shape;346;p48"/>
          <p:cNvPicPr preferRelativeResize="0"/>
          <p:nvPr/>
        </p:nvPicPr>
        <p:blipFill>
          <a:blip r:embed="rId4">
            <a:alphaModFix/>
          </a:blip>
          <a:stretch>
            <a:fillRect/>
          </a:stretch>
        </p:blipFill>
        <p:spPr>
          <a:xfrm>
            <a:off x="406550" y="1714325"/>
            <a:ext cx="2082916" cy="3124375"/>
          </a:xfrm>
          <a:prstGeom prst="rect">
            <a:avLst/>
          </a:prstGeom>
          <a:noFill/>
          <a:ln>
            <a:noFill/>
          </a:ln>
        </p:spPr>
      </p:pic>
      <p:pic>
        <p:nvPicPr>
          <p:cNvPr id="347" name="Google Shape;347;p48"/>
          <p:cNvPicPr preferRelativeResize="0"/>
          <p:nvPr/>
        </p:nvPicPr>
        <p:blipFill>
          <a:blip r:embed="rId5">
            <a:alphaModFix/>
          </a:blip>
          <a:stretch>
            <a:fillRect/>
          </a:stretch>
        </p:blipFill>
        <p:spPr>
          <a:xfrm>
            <a:off x="3364992" y="1714325"/>
            <a:ext cx="2414004" cy="3124376"/>
          </a:xfrm>
          <a:prstGeom prst="rect">
            <a:avLst/>
          </a:prstGeom>
          <a:noFill/>
          <a:ln>
            <a:noFill/>
          </a:ln>
        </p:spPr>
      </p:pic>
      <p:pic>
        <p:nvPicPr>
          <p:cNvPr id="348" name="Google Shape;348;p48"/>
          <p:cNvPicPr preferRelativeResize="0"/>
          <p:nvPr/>
        </p:nvPicPr>
        <p:blipFill>
          <a:blip r:embed="rId6">
            <a:alphaModFix/>
          </a:blip>
          <a:stretch>
            <a:fillRect/>
          </a:stretch>
        </p:blipFill>
        <p:spPr>
          <a:xfrm>
            <a:off x="6576977" y="1714313"/>
            <a:ext cx="2082925" cy="312438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4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Legal Drive</a:t>
            </a:r>
            <a:endParaRPr>
              <a:solidFill>
                <a:srgbClr val="E4E5B8"/>
              </a:solidFill>
              <a:latin typeface="Georgia"/>
              <a:ea typeface="Georgia"/>
              <a:cs typeface="Georgia"/>
              <a:sym typeface="Georgia"/>
            </a:endParaRPr>
          </a:p>
        </p:txBody>
      </p:sp>
      <p:pic>
        <p:nvPicPr>
          <p:cNvPr id="355" name="Google Shape;355;p4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56" name="Google Shape;356;p49"/>
          <p:cNvSpPr txBox="1"/>
          <p:nvPr/>
        </p:nvSpPr>
        <p:spPr>
          <a:xfrm>
            <a:off x="406550" y="1041075"/>
            <a:ext cx="8096400" cy="3786600"/>
          </a:xfrm>
          <a:prstGeom prst="rect">
            <a:avLst/>
          </a:prstGeom>
          <a:noFill/>
          <a:ln>
            <a:noFill/>
          </a:ln>
        </p:spPr>
        <p:txBody>
          <a:bodyPr anchorCtr="0" anchor="t" bIns="91425" lIns="91425" spcFirstLastPara="1" rIns="91425" wrap="square" tIns="91425">
            <a:spAutoFit/>
          </a:bodyPr>
          <a:lstStyle/>
          <a:p>
            <a:pPr indent="0" lvl="0" marL="457200" rtl="0" algn="l">
              <a:lnSpc>
                <a:spcPct val="100000"/>
              </a:lnSpc>
              <a:spcBef>
                <a:spcPts val="0"/>
              </a:spcBef>
              <a:spcAft>
                <a:spcPts val="0"/>
              </a:spcAft>
              <a:buNone/>
            </a:pPr>
            <a:r>
              <a:rPr b="1" lang="en" sz="1950">
                <a:solidFill>
                  <a:srgbClr val="E4E5B8"/>
                </a:solidFill>
                <a:latin typeface="Georgia"/>
                <a:ea typeface="Georgia"/>
                <a:cs typeface="Georgia"/>
                <a:sym typeface="Georgia"/>
              </a:rPr>
              <a:t>Last year we were attacked and sabotaged by wreckers</a:t>
            </a:r>
            <a:r>
              <a:rPr lang="en" sz="1950">
                <a:solidFill>
                  <a:srgbClr val="E4E5B8"/>
                </a:solidFill>
                <a:latin typeface="Georgia"/>
                <a:ea typeface="Georgia"/>
                <a:cs typeface="Georgia"/>
                <a:sym typeface="Georgia"/>
              </a:rPr>
              <a:t> that tried to </a:t>
            </a:r>
            <a:r>
              <a:rPr b="1" lang="en" sz="1950">
                <a:solidFill>
                  <a:srgbClr val="E4E5B8"/>
                </a:solidFill>
                <a:latin typeface="Georgia"/>
                <a:ea typeface="Georgia"/>
                <a:cs typeface="Georgia"/>
                <a:sym typeface="Georgia"/>
              </a:rPr>
              <a:t>steal the PSMLS</a:t>
            </a:r>
            <a:r>
              <a:rPr lang="en" sz="1950">
                <a:solidFill>
                  <a:srgbClr val="E4E5B8"/>
                </a:solidFill>
                <a:latin typeface="Georgia"/>
                <a:ea typeface="Georgia"/>
                <a:cs typeface="Georgia"/>
                <a:sym typeface="Georgia"/>
              </a:rPr>
              <a:t> and </a:t>
            </a:r>
            <a:r>
              <a:rPr b="1" lang="en" sz="1950">
                <a:solidFill>
                  <a:srgbClr val="E4E5B8"/>
                </a:solidFill>
                <a:latin typeface="Georgia"/>
                <a:ea typeface="Georgia"/>
                <a:cs typeface="Georgia"/>
                <a:sym typeface="Georgia"/>
              </a:rPr>
              <a:t>destroy the PCUSA</a:t>
            </a:r>
            <a:r>
              <a:rPr lang="en" sz="1950">
                <a:solidFill>
                  <a:srgbClr val="E4E5B8"/>
                </a:solidFill>
                <a:latin typeface="Georgia"/>
                <a:ea typeface="Georgia"/>
                <a:cs typeface="Georgia"/>
                <a:sym typeface="Georgia"/>
              </a:rPr>
              <a:t>.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b="1" lang="en" sz="1950">
                <a:solidFill>
                  <a:srgbClr val="E4E5B8"/>
                </a:solidFill>
                <a:latin typeface="Georgia"/>
                <a:ea typeface="Georgia"/>
                <a:cs typeface="Georgia"/>
                <a:sym typeface="Georgia"/>
              </a:rPr>
              <a:t>They failed</a:t>
            </a:r>
            <a:r>
              <a:rPr lang="en" sz="1950">
                <a:solidFill>
                  <a:srgbClr val="E4E5B8"/>
                </a:solidFill>
                <a:latin typeface="Georgia"/>
                <a:ea typeface="Georgia"/>
                <a:cs typeface="Georgia"/>
                <a:sym typeface="Georgia"/>
              </a:rPr>
              <a:t>, but they </a:t>
            </a:r>
            <a:r>
              <a:rPr b="1" lang="en" sz="1950">
                <a:solidFill>
                  <a:srgbClr val="E4E5B8"/>
                </a:solidFill>
                <a:latin typeface="Georgia"/>
                <a:ea typeface="Georgia"/>
                <a:cs typeface="Georgia"/>
                <a:sym typeface="Georgia"/>
              </a:rPr>
              <a:t>will be held accountable</a:t>
            </a:r>
            <a:r>
              <a:rPr lang="en" sz="1950">
                <a:solidFill>
                  <a:srgbClr val="E4E5B8"/>
                </a:solidFill>
                <a:latin typeface="Georgia"/>
                <a:ea typeface="Georgia"/>
                <a:cs typeface="Georgia"/>
                <a:sym typeface="Georgia"/>
              </a:rPr>
              <a:t> and there are still things they took from us that we’ve not got back, like videos, imagery and audio. That is why we still need donations to the legal drive.</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950">
                <a:solidFill>
                  <a:srgbClr val="E4E5B8"/>
                </a:solidFill>
                <a:latin typeface="Georgia"/>
                <a:ea typeface="Georgia"/>
                <a:cs typeface="Georgia"/>
                <a:sym typeface="Georgia"/>
              </a:rPr>
              <a:t>To donate, go to </a:t>
            </a:r>
            <a:r>
              <a:rPr b="1" lang="en" sz="1950" u="sng">
                <a:solidFill>
                  <a:srgbClr val="E4E5B8"/>
                </a:solidFill>
                <a:latin typeface="Georgia"/>
                <a:ea typeface="Georgia"/>
                <a:cs typeface="Georgia"/>
                <a:sym typeface="Georgia"/>
              </a:rPr>
              <a:t>partyofcommunistsusa.net/donations/</a:t>
            </a:r>
            <a:r>
              <a:rPr lang="en" sz="1950">
                <a:solidFill>
                  <a:srgbClr val="E4E5B8"/>
                </a:solidFill>
                <a:latin typeface="Georgia"/>
                <a:ea typeface="Georgia"/>
                <a:cs typeface="Georgia"/>
                <a:sym typeface="Georgia"/>
              </a:rPr>
              <a:t>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950">
                <a:solidFill>
                  <a:srgbClr val="E4E5B8"/>
                </a:solidFill>
                <a:latin typeface="Georgia"/>
                <a:ea typeface="Georgia"/>
                <a:cs typeface="Georgia"/>
                <a:sym typeface="Georgia"/>
              </a:rPr>
              <a:t>Put “For legal funds” in the details box and try to donate on Tuesday or Thursday so it is easier for us to sort through. It </a:t>
            </a:r>
            <a:r>
              <a:rPr lang="en" sz="1950" u="sng">
                <a:solidFill>
                  <a:srgbClr val="E4E5B8"/>
                </a:solidFill>
                <a:latin typeface="Georgia"/>
                <a:ea typeface="Georgia"/>
                <a:cs typeface="Georgia"/>
                <a:sym typeface="Georgia"/>
              </a:rPr>
              <a:t>will</a:t>
            </a:r>
            <a:r>
              <a:rPr lang="en" sz="1950">
                <a:solidFill>
                  <a:srgbClr val="E4E5B8"/>
                </a:solidFill>
                <a:latin typeface="Georgia"/>
                <a:ea typeface="Georgia"/>
                <a:cs typeface="Georgia"/>
                <a:sym typeface="Georgia"/>
              </a:rPr>
              <a:t> go to the legal fund. Anything helps!</a:t>
            </a:r>
            <a:endParaRPr sz="1950">
              <a:solidFill>
                <a:srgbClr val="E4E5B8"/>
              </a:solidFill>
              <a:latin typeface="Georgia"/>
              <a:ea typeface="Georgia"/>
              <a:cs typeface="Georgia"/>
              <a:sym typeface="Georgi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id="361" name="Google Shape;361;p50"/>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362" name="Google Shape;362;p50"/>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50"/>
          <p:cNvSpPr txBox="1"/>
          <p:nvPr/>
        </p:nvSpPr>
        <p:spPr>
          <a:xfrm>
            <a:off x="1532675" y="4629150"/>
            <a:ext cx="6096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Donbas is Behind Us</a:t>
            </a:r>
            <a:endParaRPr>
              <a:solidFill>
                <a:srgbClr val="E4E5B8"/>
              </a:solidFill>
              <a:latin typeface="Georgia"/>
              <a:ea typeface="Georgia"/>
              <a:cs typeface="Georgia"/>
              <a:sym typeface="Georgia"/>
            </a:endParaRPr>
          </a:p>
        </p:txBody>
      </p:sp>
      <p:pic>
        <p:nvPicPr>
          <p:cNvPr descr="Russian Song About the war in Ukraine with English subtitles. DONBASS IS BEHIND US - Natalya Kachura &amp; Margarita Lisovina&#10;ДОНБАСС ЗА НАМИ - Наталья Качура и Маргарита Лисовина&#10;THE FLAME OF LIBERATION" id="364" name="Google Shape;364;p50" title="'Donbass is Behind Us' (English Subtitles) ДОНБАСС ЗА НАМИ Donbass-Russian Song About war in Ukraine">
            <a:hlinkClick r:id="rId4"/>
          </p:cNvPr>
          <p:cNvPicPr preferRelativeResize="0"/>
          <p:nvPr/>
        </p:nvPicPr>
        <p:blipFill>
          <a:blip r:embed="rId5">
            <a:alphaModFix/>
          </a:blip>
          <a:stretch>
            <a:fillRect/>
          </a:stretch>
        </p:blipFill>
        <p:spPr>
          <a:xfrm>
            <a:off x="1645925" y="1089200"/>
            <a:ext cx="5869500" cy="3539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1000"/>
                                        <p:tgtEl>
                                          <p:spTgt spid="3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Introduction</a:t>
            </a:r>
            <a:endParaRPr sz="5200">
              <a:solidFill>
                <a:srgbClr val="E4E5B8"/>
              </a:solidFill>
              <a:latin typeface="Georgia"/>
              <a:ea typeface="Georgia"/>
              <a:cs typeface="Georgia"/>
              <a:sym typeface="Georgia"/>
            </a:endParaRPr>
          </a:p>
        </p:txBody>
      </p:sp>
      <p:pic>
        <p:nvPicPr>
          <p:cNvPr id="77" name="Google Shape;77;p1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17"/>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83" name="Google Shape;83;p17"/>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mrade Kayla Popuchet of the PCUSA speaks on Midwestern Marx with an analysis of contemporary fascism in Ukraine.&#10;&#10;Learn more about Midwestern Marx here: https://midwesternmarx.com&#10;Learn more about the Party of Communists USA here: https://partyofcommunistsusa.net/&#10;Connect with PSMLS: https://linktr.ee/peoplesschool&#10;Sign up to join the PSMLS mailing list and get notified of new Zoom classes every Tuesday and Thursday: http://eepurl.com/h9YxPb" id="84" name="Google Shape;84;p17" title="Fascism in Ukraine, Part 2 - Comrade Kayla Popuchet from the PCUSA - PSMLS Presents">
            <a:hlinkClick r:id="rId4"/>
          </p:cNvPr>
          <p:cNvPicPr preferRelativeResize="0"/>
          <p:nvPr/>
        </p:nvPicPr>
        <p:blipFill>
          <a:blip r:embed="rId5">
            <a:alphaModFix/>
          </a:blip>
          <a:stretch>
            <a:fillRect/>
          </a:stretch>
        </p:blipFill>
        <p:spPr>
          <a:xfrm>
            <a:off x="1645925" y="1089200"/>
            <a:ext cx="5869500" cy="3497625"/>
          </a:xfrm>
          <a:prstGeom prst="rect">
            <a:avLst/>
          </a:prstGeom>
          <a:noFill/>
          <a:ln>
            <a:noFill/>
          </a:ln>
        </p:spPr>
      </p:pic>
      <p:sp>
        <p:nvSpPr>
          <p:cNvPr id="85" name="Google Shape;85;p17"/>
          <p:cNvSpPr txBox="1"/>
          <p:nvPr/>
        </p:nvSpPr>
        <p:spPr>
          <a:xfrm>
            <a:off x="1645925" y="4586825"/>
            <a:ext cx="6096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E4E5B8"/>
                </a:solidFill>
                <a:latin typeface="Georgia"/>
                <a:ea typeface="Georgia"/>
                <a:cs typeface="Georgia"/>
                <a:sym typeface="Georgia"/>
              </a:rPr>
              <a:t>Fascism in Ukraine, explained by Kayla Popuchet, for PSMLS and Midwestern Marx</a:t>
            </a:r>
            <a:endParaRPr sz="1200">
              <a:solidFill>
                <a:srgbClr val="E4E5B8"/>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000"/>
                                        <p:tgtEl>
                                          <p:spTgt spid="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000">
                <a:solidFill>
                  <a:srgbClr val="E4E5B8"/>
                </a:solidFill>
                <a:latin typeface="Georgia"/>
                <a:ea typeface="Georgia"/>
                <a:cs typeface="Georgia"/>
                <a:sym typeface="Georgia"/>
              </a:rPr>
              <a:t>Origins of Ukrainian Fascism</a:t>
            </a:r>
            <a:endParaRPr sz="5000">
              <a:solidFill>
                <a:srgbClr val="E4E5B8"/>
              </a:solidFill>
              <a:latin typeface="Georgia"/>
              <a:ea typeface="Georgia"/>
              <a:cs typeface="Georgia"/>
              <a:sym typeface="Georgia"/>
            </a:endParaRPr>
          </a:p>
          <a:p>
            <a:pPr indent="0" lvl="0" marL="0" rtl="0" algn="ctr">
              <a:spcBef>
                <a:spcPts val="0"/>
              </a:spcBef>
              <a:spcAft>
                <a:spcPts val="0"/>
              </a:spcAft>
              <a:buNone/>
            </a:pPr>
            <a:r>
              <a:rPr lang="en" sz="5000">
                <a:solidFill>
                  <a:srgbClr val="E4E5B8"/>
                </a:solidFill>
                <a:latin typeface="Georgia"/>
                <a:ea typeface="Georgia"/>
                <a:cs typeface="Georgia"/>
                <a:sym typeface="Georgia"/>
              </a:rPr>
              <a:t>1917-1959</a:t>
            </a:r>
            <a:endParaRPr sz="5000">
              <a:solidFill>
                <a:srgbClr val="E4E5B8"/>
              </a:solidFill>
              <a:latin typeface="Georgia"/>
              <a:ea typeface="Georgia"/>
              <a:cs typeface="Georgia"/>
              <a:sym typeface="Georgia"/>
            </a:endParaRPr>
          </a:p>
        </p:txBody>
      </p:sp>
      <p:pic>
        <p:nvPicPr>
          <p:cNvPr id="91" name="Google Shape;91;p18"/>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Origins of Ukrainian Fascism</a:t>
            </a:r>
            <a:endParaRPr>
              <a:solidFill>
                <a:srgbClr val="E4E5B8"/>
              </a:solidFill>
              <a:latin typeface="Georgia"/>
              <a:ea typeface="Georgia"/>
              <a:cs typeface="Georgia"/>
              <a:sym typeface="Georgia"/>
            </a:endParaRPr>
          </a:p>
        </p:txBody>
      </p:sp>
      <p:pic>
        <p:nvPicPr>
          <p:cNvPr id="98" name="Google Shape;98;p1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99" name="Google Shape;99;p19"/>
          <p:cNvSpPr txBox="1"/>
          <p:nvPr>
            <p:ph type="title"/>
          </p:nvPr>
        </p:nvSpPr>
        <p:spPr>
          <a:xfrm>
            <a:off x="406550" y="1273950"/>
            <a:ext cx="8443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Ukronazism is Nazism with Ukrainian characteristics.</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In the history of Ukronazism, 3 names come to the forefront and are intrinsically </a:t>
            </a:r>
            <a:r>
              <a:rPr lang="en">
                <a:solidFill>
                  <a:srgbClr val="E4E5B8"/>
                </a:solidFill>
                <a:latin typeface="Georgia"/>
                <a:ea typeface="Georgia"/>
                <a:cs typeface="Georgia"/>
                <a:sym typeface="Georgia"/>
              </a:rPr>
              <a:t>linked</a:t>
            </a:r>
            <a:r>
              <a:rPr lang="en">
                <a:solidFill>
                  <a:srgbClr val="E4E5B8"/>
                </a:solidFill>
                <a:latin typeface="Georgia"/>
                <a:ea typeface="Georgia"/>
                <a:cs typeface="Georgia"/>
                <a:sym typeface="Georgia"/>
              </a:rPr>
              <a:t> to its development: Symon Petliura, Stepan Bandera and Roman Shukhevych.</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In fact it's not a coincidence that portraits of these 3 were all over the Maïdan color revolution that overthrew the legal government of Ukraine in 2014.</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sz="1688">
              <a:solidFill>
                <a:srgbClr val="E4E5B8"/>
              </a:solidFill>
              <a:latin typeface="Georgia"/>
              <a:ea typeface="Georgia"/>
              <a:cs typeface="Georgia"/>
              <a:sym typeface="Georgia"/>
            </a:endParaRPr>
          </a:p>
          <a:p>
            <a:pPr indent="0" lvl="0" marL="0" rtl="0" algn="l">
              <a:spcBef>
                <a:spcPts val="0"/>
              </a:spcBef>
              <a:spcAft>
                <a:spcPts val="0"/>
              </a:spcAft>
              <a:buNone/>
            </a:pPr>
            <a:r>
              <a:rPr lang="en" sz="1688">
                <a:solidFill>
                  <a:srgbClr val="E4E5B8"/>
                </a:solidFill>
                <a:latin typeface="Georgia"/>
                <a:ea typeface="Georgia"/>
                <a:cs typeface="Georgia"/>
                <a:sym typeface="Georgia"/>
              </a:rPr>
              <a:t>	</a:t>
            </a:r>
            <a:endParaRPr sz="1688">
              <a:solidFill>
                <a:srgbClr val="E4E5B8"/>
              </a:solidFill>
              <a:latin typeface="Georgia"/>
              <a:ea typeface="Georgia"/>
              <a:cs typeface="Georgia"/>
              <a:sym typeface="Georgi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Origins of Ukrainian Fascism</a:t>
            </a:r>
            <a:endParaRPr>
              <a:solidFill>
                <a:srgbClr val="E4E5B8"/>
              </a:solidFill>
              <a:latin typeface="Georgia"/>
              <a:ea typeface="Georgia"/>
              <a:cs typeface="Georgia"/>
              <a:sym typeface="Georgia"/>
            </a:endParaRPr>
          </a:p>
        </p:txBody>
      </p:sp>
      <p:pic>
        <p:nvPicPr>
          <p:cNvPr id="106" name="Google Shape;106;p2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07" name="Google Shape;107;p20"/>
          <p:cNvSpPr txBox="1"/>
          <p:nvPr>
            <p:ph type="title"/>
          </p:nvPr>
        </p:nvSpPr>
        <p:spPr>
          <a:xfrm>
            <a:off x="406550" y="1101300"/>
            <a:ext cx="7723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Symon Petliura and the Ukrainian People’s Republic</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sz="1688">
              <a:solidFill>
                <a:srgbClr val="E4E5B8"/>
              </a:solidFill>
              <a:latin typeface="Georgia"/>
              <a:ea typeface="Georgia"/>
              <a:cs typeface="Georgia"/>
              <a:sym typeface="Georgia"/>
            </a:endParaRPr>
          </a:p>
          <a:p>
            <a:pPr indent="0" lvl="0" marL="0" rtl="0" algn="l">
              <a:spcBef>
                <a:spcPts val="0"/>
              </a:spcBef>
              <a:spcAft>
                <a:spcPts val="0"/>
              </a:spcAft>
              <a:buNone/>
            </a:pPr>
            <a:r>
              <a:rPr lang="en" sz="1688">
                <a:solidFill>
                  <a:srgbClr val="E4E5B8"/>
                </a:solidFill>
                <a:latin typeface="Georgia"/>
                <a:ea typeface="Georgia"/>
                <a:cs typeface="Georgia"/>
                <a:sym typeface="Georgia"/>
              </a:rPr>
              <a:t>	The February 1917 revolution in Petrograd put an end to 350 years of tsarism in less than a week. With the collapse of tsarism, a movement of national liberation instantly developed in Ukraine, and autonomy within Russia was quickly proclaimed. </a:t>
            </a:r>
            <a:endParaRPr sz="1688">
              <a:solidFill>
                <a:srgbClr val="E4E5B8"/>
              </a:solidFill>
              <a:latin typeface="Georgia"/>
              <a:ea typeface="Georgia"/>
              <a:cs typeface="Georgia"/>
              <a:sym typeface="Georgia"/>
            </a:endParaRPr>
          </a:p>
          <a:p>
            <a:pPr indent="0" lvl="0" marL="0" rtl="0" algn="l">
              <a:spcBef>
                <a:spcPts val="0"/>
              </a:spcBef>
              <a:spcAft>
                <a:spcPts val="0"/>
              </a:spcAft>
              <a:buNone/>
            </a:pPr>
            <a:r>
              <a:t/>
            </a:r>
            <a:endParaRPr sz="1688">
              <a:solidFill>
                <a:srgbClr val="E4E5B8"/>
              </a:solidFill>
              <a:latin typeface="Georgia"/>
              <a:ea typeface="Georgia"/>
              <a:cs typeface="Georgia"/>
              <a:sym typeface="Georgia"/>
            </a:endParaRPr>
          </a:p>
          <a:p>
            <a:pPr indent="0" lvl="0" marL="0" rtl="0" algn="l">
              <a:spcBef>
                <a:spcPts val="0"/>
              </a:spcBef>
              <a:spcAft>
                <a:spcPts val="0"/>
              </a:spcAft>
              <a:buNone/>
            </a:pPr>
            <a:r>
              <a:rPr lang="en" sz="1688">
                <a:solidFill>
                  <a:srgbClr val="E4E5B8"/>
                </a:solidFill>
                <a:latin typeface="Georgia"/>
                <a:ea typeface="Georgia"/>
                <a:cs typeface="Georgia"/>
                <a:sym typeface="Georgia"/>
              </a:rPr>
              <a:t>There were two wings in this movement: the bourgeois nationalist wing and the proletarian internationalist wing represented by Ukrainian Bolsheviks who stood shoulder to shoulder with their Russian comrades. In the Ukrainian national liberation the class struggle was at center stage. After the October Revolution, things came to a head. The bourgeois nationalist Ukrainians could not accept Soviet power that was in control of Russia and proclaimed its independence. </a:t>
            </a:r>
            <a:endParaRPr sz="1688">
              <a:solidFill>
                <a:srgbClr val="E4E5B8"/>
              </a:solidFill>
              <a:latin typeface="Georgia"/>
              <a:ea typeface="Georgia"/>
              <a:cs typeface="Georgia"/>
              <a:sym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Origins of Ukrainian Fascism</a:t>
            </a:r>
            <a:endParaRPr>
              <a:solidFill>
                <a:srgbClr val="E4E5B8"/>
              </a:solidFill>
              <a:latin typeface="Georgia"/>
              <a:ea typeface="Georgia"/>
              <a:cs typeface="Georgia"/>
              <a:sym typeface="Georgia"/>
            </a:endParaRPr>
          </a:p>
        </p:txBody>
      </p:sp>
      <p:pic>
        <p:nvPicPr>
          <p:cNvPr id="114" name="Google Shape;114;p2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15" name="Google Shape;115;p21"/>
          <p:cNvSpPr txBox="1"/>
          <p:nvPr>
            <p:ph type="title"/>
          </p:nvPr>
        </p:nvSpPr>
        <p:spPr>
          <a:xfrm>
            <a:off x="406550" y="1101300"/>
            <a:ext cx="4971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solidFill>
                  <a:srgbClr val="E4E5B8"/>
                </a:solidFill>
                <a:latin typeface="Georgia"/>
                <a:ea typeface="Georgia"/>
                <a:cs typeface="Georgia"/>
                <a:sym typeface="Georgia"/>
              </a:rPr>
              <a:t>Symon Petliura and the Ukrainian People’s Republic</a:t>
            </a:r>
            <a:endParaRPr sz="1220">
              <a:solidFill>
                <a:srgbClr val="E4E5B8"/>
              </a:solidFill>
              <a:latin typeface="Georgia"/>
              <a:ea typeface="Georgia"/>
              <a:cs typeface="Georgia"/>
              <a:sym typeface="Georgia"/>
            </a:endParaRPr>
          </a:p>
          <a:p>
            <a:pPr indent="0" lvl="0" marL="0" rtl="0" algn="l">
              <a:spcBef>
                <a:spcPts val="0"/>
              </a:spcBef>
              <a:spcAft>
                <a:spcPts val="0"/>
              </a:spcAft>
              <a:buSzPts val="990"/>
              <a:buNone/>
            </a:pPr>
            <a:r>
              <a:rPr lang="en" sz="1220">
                <a:solidFill>
                  <a:srgbClr val="E4E5B8"/>
                </a:solidFill>
                <a:latin typeface="Georgia"/>
                <a:ea typeface="Georgia"/>
                <a:cs typeface="Georgia"/>
                <a:sym typeface="Georgia"/>
              </a:rPr>
              <a:t>	</a:t>
            </a:r>
            <a:r>
              <a:rPr lang="en" sz="1220">
                <a:solidFill>
                  <a:srgbClr val="E4E5B8"/>
                </a:solidFill>
                <a:latin typeface="Georgia"/>
                <a:ea typeface="Georgia"/>
                <a:cs typeface="Georgia"/>
                <a:sym typeface="Georgia"/>
              </a:rPr>
              <a:t>A so called Ukrainian People's Republic was created in Kiev, led by Symon Petliura, a notorious anti-communist and anti-semitic. The Ukrainian People's Republic adopted the blue-yellow flag and the trident; both symbols of the current Ukronazi régime.</a:t>
            </a:r>
            <a:endParaRPr sz="1220">
              <a:solidFill>
                <a:srgbClr val="E4E5B8"/>
              </a:solidFill>
              <a:latin typeface="Georgia"/>
              <a:ea typeface="Georgia"/>
              <a:cs typeface="Georgia"/>
              <a:sym typeface="Georgia"/>
            </a:endParaRPr>
          </a:p>
          <a:p>
            <a:pPr indent="0" lvl="0" marL="0" rtl="0" algn="l">
              <a:spcBef>
                <a:spcPts val="0"/>
              </a:spcBef>
              <a:spcAft>
                <a:spcPts val="0"/>
              </a:spcAft>
              <a:buSzPts val="990"/>
              <a:buNone/>
            </a:pPr>
            <a:r>
              <a:t/>
            </a:r>
            <a:endParaRPr sz="1220">
              <a:solidFill>
                <a:srgbClr val="E4E5B8"/>
              </a:solidFill>
              <a:latin typeface="Georgia"/>
              <a:ea typeface="Georgia"/>
              <a:cs typeface="Georgia"/>
              <a:sym typeface="Georgia"/>
            </a:endParaRPr>
          </a:p>
          <a:p>
            <a:pPr indent="457200" lvl="0" marL="0" rtl="0" algn="l">
              <a:spcBef>
                <a:spcPts val="0"/>
              </a:spcBef>
              <a:spcAft>
                <a:spcPts val="0"/>
              </a:spcAft>
              <a:buSzPts val="990"/>
              <a:buNone/>
            </a:pPr>
            <a:r>
              <a:rPr lang="en" sz="1220">
                <a:solidFill>
                  <a:srgbClr val="E4E5B8"/>
                </a:solidFill>
                <a:latin typeface="Georgia"/>
                <a:ea typeface="Georgia"/>
                <a:cs typeface="Georgia"/>
                <a:sym typeface="Georgia"/>
              </a:rPr>
              <a:t>Petliura's army murdered tens of thousands of Ukrainian jews. Petliura's régime fought against the Russian SSR and the Ukrainian SSR. In the summer of 1920, Petliura allied with Poland when it launched a war against Soviet Russia. Poland was able to conquer parts of Western Ukraine namely Galicia, including Lvov the stronghold of Ukrainian nationalism. The Ukrainian People's Republic was defeated by the Ukrainian and Russian SSR's who united in the USSR in 1922. Petliura went into exile and ended up in Paris. In 1926, a Jew whose family Petliura had murdered in Odessa, likely working for the  Soviet GPU, assassinated him in the streets of Paris.</a:t>
            </a:r>
            <a:endParaRPr sz="1220">
              <a:solidFill>
                <a:srgbClr val="E4E5B8"/>
              </a:solidFill>
              <a:latin typeface="Georgia"/>
              <a:ea typeface="Georgia"/>
              <a:cs typeface="Georgia"/>
              <a:sym typeface="Georgia"/>
            </a:endParaRPr>
          </a:p>
          <a:p>
            <a:pPr indent="0" lvl="0" marL="0" rtl="0" algn="l">
              <a:spcBef>
                <a:spcPts val="0"/>
              </a:spcBef>
              <a:spcAft>
                <a:spcPts val="0"/>
              </a:spcAft>
              <a:buSzPts val="990"/>
              <a:buNone/>
            </a:pPr>
            <a:r>
              <a:t/>
            </a:r>
            <a:endParaRPr sz="1220">
              <a:solidFill>
                <a:srgbClr val="E4E5B8"/>
              </a:solidFill>
              <a:latin typeface="Georgia"/>
              <a:ea typeface="Georgia"/>
              <a:cs typeface="Georgia"/>
              <a:sym typeface="Georgia"/>
            </a:endParaRPr>
          </a:p>
        </p:txBody>
      </p:sp>
      <p:pic>
        <p:nvPicPr>
          <p:cNvPr id="116" name="Google Shape;116;p21"/>
          <p:cNvPicPr preferRelativeResize="0"/>
          <p:nvPr/>
        </p:nvPicPr>
        <p:blipFill>
          <a:blip r:embed="rId4">
            <a:alphaModFix/>
          </a:blip>
          <a:stretch>
            <a:fillRect/>
          </a:stretch>
        </p:blipFill>
        <p:spPr>
          <a:xfrm>
            <a:off x="5378450" y="1101300"/>
            <a:ext cx="3765549" cy="1882775"/>
          </a:xfrm>
          <a:prstGeom prst="rect">
            <a:avLst/>
          </a:prstGeom>
          <a:noFill/>
          <a:ln>
            <a:noFill/>
          </a:ln>
        </p:spPr>
      </p:pic>
      <p:pic>
        <p:nvPicPr>
          <p:cNvPr id="117" name="Google Shape;117;p21"/>
          <p:cNvPicPr preferRelativeResize="0"/>
          <p:nvPr/>
        </p:nvPicPr>
        <p:blipFill>
          <a:blip r:embed="rId5">
            <a:alphaModFix/>
          </a:blip>
          <a:stretch>
            <a:fillRect/>
          </a:stretch>
        </p:blipFill>
        <p:spPr>
          <a:xfrm>
            <a:off x="7497962" y="2984075"/>
            <a:ext cx="1646035" cy="1932949"/>
          </a:xfrm>
          <a:prstGeom prst="rect">
            <a:avLst/>
          </a:prstGeom>
          <a:noFill/>
          <a:ln>
            <a:noFill/>
          </a:ln>
        </p:spPr>
      </p:pic>
      <p:pic>
        <p:nvPicPr>
          <p:cNvPr id="118" name="Google Shape;118;p21"/>
          <p:cNvPicPr preferRelativeResize="0"/>
          <p:nvPr/>
        </p:nvPicPr>
        <p:blipFill rotWithShape="1">
          <a:blip r:embed="rId6">
            <a:alphaModFix/>
          </a:blip>
          <a:srcRect b="0" l="0" r="30762" t="0"/>
          <a:stretch/>
        </p:blipFill>
        <p:spPr>
          <a:xfrm>
            <a:off x="5378450" y="2984075"/>
            <a:ext cx="2119501" cy="19329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