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b4a22de6c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b4a22de6c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23e074750f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23e074750f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23e074750f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23e074750f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23e074750f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223e074750f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3e074750f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3e074750f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23e074750f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23e074750f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23e074750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223e074750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23e074750f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23e074750f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23e074750f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23e074750f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3e074750f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3e074750f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b4a22de6c0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b4a22de6c0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23e074750f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23e074750f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23e074750f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23e074750f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3e074750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23e074750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23e074750f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23e074750f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23e074750f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23e074750f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b4a22de6c0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b4a22de6c0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edcc43d4bf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edcc43d4bf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edcc43d4b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edcc43d4b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edcc43d4b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1edcc43d4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23e074750f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23e074750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1b4a22de6c0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1b4a22de6c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1b4a22de6c0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1b4a22de6c0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b4a22de6c0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b4a22de6c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23e074750f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23e074750f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23e074750f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23e074750f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23e074750f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23e074750f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223e074750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223e074750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dk1"/>
              </a:buClr>
              <a:buSzPts val="1800"/>
              <a:buChar char="●"/>
              <a:defRPr>
                <a:solidFill>
                  <a:schemeClr val="dk1"/>
                </a:solidFill>
              </a:defRPr>
            </a:lvl1pPr>
            <a:lvl2pPr indent="-317500" lvl="1" marL="914400">
              <a:spcBef>
                <a:spcPts val="0"/>
              </a:spcBef>
              <a:spcAft>
                <a:spcPts val="0"/>
              </a:spcAft>
              <a:buClr>
                <a:schemeClr val="dk1"/>
              </a:buClr>
              <a:buSzPts val="1400"/>
              <a:buChar char="○"/>
              <a:defRPr>
                <a:solidFill>
                  <a:schemeClr val="dk1"/>
                </a:solidFill>
              </a:defRPr>
            </a:lvl2pPr>
            <a:lvl3pPr indent="-317500" lvl="2" marL="1371600">
              <a:spcBef>
                <a:spcPts val="0"/>
              </a:spcBef>
              <a:spcAft>
                <a:spcPts val="0"/>
              </a:spcAft>
              <a:buClr>
                <a:schemeClr val="dk1"/>
              </a:buClr>
              <a:buSzPts val="1400"/>
              <a:buChar char="■"/>
              <a:defRPr>
                <a:solidFill>
                  <a:schemeClr val="dk1"/>
                </a:solidFill>
              </a:defRPr>
            </a:lvl3pPr>
            <a:lvl4pPr indent="-317500" lvl="3" marL="1828800">
              <a:spcBef>
                <a:spcPts val="0"/>
              </a:spcBef>
              <a:spcAft>
                <a:spcPts val="0"/>
              </a:spcAft>
              <a:buClr>
                <a:schemeClr val="dk1"/>
              </a:buClr>
              <a:buSzPts val="1400"/>
              <a:buChar char="●"/>
              <a:defRPr>
                <a:solidFill>
                  <a:schemeClr val="dk1"/>
                </a:solidFill>
              </a:defRPr>
            </a:lvl4pPr>
            <a:lvl5pPr indent="-317500" lvl="4" marL="2286000">
              <a:spcBef>
                <a:spcPts val="0"/>
              </a:spcBef>
              <a:spcAft>
                <a:spcPts val="0"/>
              </a:spcAft>
              <a:buClr>
                <a:schemeClr val="dk1"/>
              </a:buClr>
              <a:buSzPts val="1400"/>
              <a:buChar char="○"/>
              <a:defRPr>
                <a:solidFill>
                  <a:schemeClr val="dk1"/>
                </a:solidFill>
              </a:defRPr>
            </a:lvl5pPr>
            <a:lvl6pPr indent="-317500" lvl="5" marL="2743200">
              <a:spcBef>
                <a:spcPts val="0"/>
              </a:spcBef>
              <a:spcAft>
                <a:spcPts val="0"/>
              </a:spcAft>
              <a:buClr>
                <a:schemeClr val="dk1"/>
              </a:buClr>
              <a:buSzPts val="1400"/>
              <a:buChar char="■"/>
              <a:defRPr>
                <a:solidFill>
                  <a:schemeClr val="dk1"/>
                </a:solidFill>
              </a:defRPr>
            </a:lvl6pPr>
            <a:lvl7pPr indent="-317500" lvl="6" marL="3200400">
              <a:spcBef>
                <a:spcPts val="0"/>
              </a:spcBef>
              <a:spcAft>
                <a:spcPts val="0"/>
              </a:spcAft>
              <a:buClr>
                <a:schemeClr val="dk1"/>
              </a:buClr>
              <a:buSzPts val="1400"/>
              <a:buChar char="●"/>
              <a:defRPr>
                <a:solidFill>
                  <a:schemeClr val="dk1"/>
                </a:solidFill>
              </a:defRPr>
            </a:lvl7pPr>
            <a:lvl8pPr indent="-317500" lvl="7" marL="3657600">
              <a:spcBef>
                <a:spcPts val="0"/>
              </a:spcBef>
              <a:spcAft>
                <a:spcPts val="0"/>
              </a:spcAft>
              <a:buClr>
                <a:schemeClr val="dk1"/>
              </a:buClr>
              <a:buSzPts val="1400"/>
              <a:buChar char="○"/>
              <a:defRPr>
                <a:solidFill>
                  <a:schemeClr val="dk1"/>
                </a:solidFill>
              </a:defRPr>
            </a:lvl8pPr>
            <a:lvl9pPr indent="-317500" lvl="8" marL="4114800">
              <a:spcBef>
                <a:spcPts val="0"/>
              </a:spcBef>
              <a:spcAft>
                <a:spcPts val="0"/>
              </a:spcAft>
              <a:buClr>
                <a:schemeClr val="dk1"/>
              </a:buClr>
              <a:buSzPts val="1400"/>
              <a:buChar char="■"/>
              <a:defRPr>
                <a:solidFill>
                  <a:schemeClr val="dk1"/>
                </a:solidFill>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dark-2">
    <p:bg>
      <p:bgPr>
        <a:solidFill>
          <a:srgbClr val="B21F1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Char char="●"/>
              <a:defRPr sz="1800">
                <a:solidFill>
                  <a:schemeClr val="lt2"/>
                </a:solidFill>
              </a:defRPr>
            </a:lvl1pPr>
            <a:lvl2pPr indent="-317500" lvl="1" marL="914400">
              <a:lnSpc>
                <a:spcPct val="115000"/>
              </a:lnSpc>
              <a:spcBef>
                <a:spcPts val="0"/>
              </a:spcBef>
              <a:spcAft>
                <a:spcPts val="0"/>
              </a:spcAft>
              <a:buClr>
                <a:schemeClr val="lt2"/>
              </a:buClr>
              <a:buSzPts val="1400"/>
              <a:buChar char="○"/>
              <a:defRPr>
                <a:solidFill>
                  <a:schemeClr val="lt2"/>
                </a:solidFill>
              </a:defRPr>
            </a:lvl2pPr>
            <a:lvl3pPr indent="-317500" lvl="2" marL="1371600">
              <a:lnSpc>
                <a:spcPct val="115000"/>
              </a:lnSpc>
              <a:spcBef>
                <a:spcPts val="0"/>
              </a:spcBef>
              <a:spcAft>
                <a:spcPts val="0"/>
              </a:spcAft>
              <a:buClr>
                <a:schemeClr val="lt2"/>
              </a:buClr>
              <a:buSzPts val="1400"/>
              <a:buChar char="■"/>
              <a:defRPr>
                <a:solidFill>
                  <a:schemeClr val="lt2"/>
                </a:solidFill>
              </a:defRPr>
            </a:lvl3pPr>
            <a:lvl4pPr indent="-317500" lvl="3" marL="1828800">
              <a:lnSpc>
                <a:spcPct val="115000"/>
              </a:lnSpc>
              <a:spcBef>
                <a:spcPts val="0"/>
              </a:spcBef>
              <a:spcAft>
                <a:spcPts val="0"/>
              </a:spcAft>
              <a:buClr>
                <a:schemeClr val="lt2"/>
              </a:buClr>
              <a:buSzPts val="1400"/>
              <a:buChar char="●"/>
              <a:defRPr>
                <a:solidFill>
                  <a:schemeClr val="lt2"/>
                </a:solidFill>
              </a:defRPr>
            </a:lvl4pPr>
            <a:lvl5pPr indent="-317500" lvl="4" marL="2286000">
              <a:lnSpc>
                <a:spcPct val="115000"/>
              </a:lnSpc>
              <a:spcBef>
                <a:spcPts val="0"/>
              </a:spcBef>
              <a:spcAft>
                <a:spcPts val="0"/>
              </a:spcAft>
              <a:buClr>
                <a:schemeClr val="lt2"/>
              </a:buClr>
              <a:buSzPts val="1400"/>
              <a:buChar char="○"/>
              <a:defRPr>
                <a:solidFill>
                  <a:schemeClr val="lt2"/>
                </a:solidFill>
              </a:defRPr>
            </a:lvl5pPr>
            <a:lvl6pPr indent="-317500" lvl="5" marL="2743200">
              <a:lnSpc>
                <a:spcPct val="115000"/>
              </a:lnSpc>
              <a:spcBef>
                <a:spcPts val="0"/>
              </a:spcBef>
              <a:spcAft>
                <a:spcPts val="0"/>
              </a:spcAft>
              <a:buClr>
                <a:schemeClr val="lt2"/>
              </a:buClr>
              <a:buSzPts val="1400"/>
              <a:buChar char="■"/>
              <a:defRPr>
                <a:solidFill>
                  <a:schemeClr val="lt2"/>
                </a:solidFill>
              </a:defRPr>
            </a:lvl6pPr>
            <a:lvl7pPr indent="-317500" lvl="6" marL="3200400">
              <a:lnSpc>
                <a:spcPct val="115000"/>
              </a:lnSpc>
              <a:spcBef>
                <a:spcPts val="0"/>
              </a:spcBef>
              <a:spcAft>
                <a:spcPts val="0"/>
              </a:spcAft>
              <a:buClr>
                <a:schemeClr val="lt2"/>
              </a:buClr>
              <a:buSzPts val="1400"/>
              <a:buChar char="●"/>
              <a:defRPr>
                <a:solidFill>
                  <a:schemeClr val="lt2"/>
                </a:solidFill>
              </a:defRPr>
            </a:lvl7pPr>
            <a:lvl8pPr indent="-317500" lvl="7" marL="3657600">
              <a:lnSpc>
                <a:spcPct val="115000"/>
              </a:lnSpc>
              <a:spcBef>
                <a:spcPts val="0"/>
              </a:spcBef>
              <a:spcAft>
                <a:spcPts val="0"/>
              </a:spcAft>
              <a:buClr>
                <a:schemeClr val="lt2"/>
              </a:buClr>
              <a:buSzPts val="1400"/>
              <a:buChar char="○"/>
              <a:defRPr>
                <a:solidFill>
                  <a:schemeClr val="lt2"/>
                </a:solidFill>
              </a:defRPr>
            </a:lvl8pPr>
            <a:lvl9pPr indent="-317500" lvl="8" marL="4114800">
              <a:lnSpc>
                <a:spcPct val="115000"/>
              </a:lnSpc>
              <a:spcBef>
                <a:spcPts val="0"/>
              </a:spcBef>
              <a:spcAft>
                <a:spcPts val="0"/>
              </a:spcAft>
              <a:buClr>
                <a:schemeClr val="lt2"/>
              </a:buClr>
              <a:buSzPts val="1400"/>
              <a:buChar char="■"/>
              <a:defRPr>
                <a:solidFill>
                  <a:schemeClr val="lt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www.youtube.com/watch?v=0bfroxVyb4A" TargetMode="External"/><Relationship Id="rId5"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0.jpg"/><Relationship Id="rId5" Type="http://schemas.openxmlformats.org/officeDocument/2006/relationships/image" Target="../media/image3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hyperlink" Target="http://www.youtube.com/watch?v=M1DnJKDiOiY" TargetMode="External"/><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png"/><Relationship Id="rId4" Type="http://schemas.openxmlformats.org/officeDocument/2006/relationships/image" Target="../media/image16.jpg"/><Relationship Id="rId5" Type="http://schemas.openxmlformats.org/officeDocument/2006/relationships/image" Target="../media/image11.jpg"/><Relationship Id="rId6" Type="http://schemas.openxmlformats.org/officeDocument/2006/relationships/image" Target="../media/image2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www.youtube.com/watch?v=M1DnJKDiOiY" TargetMode="External"/><Relationship Id="rId5"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8.jpg"/><Relationship Id="rId5" Type="http://schemas.openxmlformats.org/officeDocument/2006/relationships/image" Target="../media/image14.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hyperlink" Target="http://www.youtube.com/watch?v=M1DnJKDiOiY" TargetMode="External"/><Relationship Id="rId5" Type="http://schemas.openxmlformats.org/officeDocument/2006/relationships/image" Target="../media/image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4.jpg"/><Relationship Id="rId5" Type="http://schemas.openxmlformats.org/officeDocument/2006/relationships/image" Target="../media/image28.png"/><Relationship Id="rId6"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hyperlink" Target="http://www.youtube.com/watch?v=M1DnJKDiOiY" TargetMode="External"/><Relationship Id="rId5"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2.jpg"/><Relationship Id="rId5"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png"/><Relationship Id="rId4" Type="http://schemas.openxmlformats.org/officeDocument/2006/relationships/hyperlink" Target="mailto:info@peoplesschool.us"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0.png"/><Relationship Id="rId7"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hyperlink" Target="http://www.youtube.com/watch?v=1O2DXzxCwrg" TargetMode="External"/><Relationship Id="rId5"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33.jpg"/><Relationship Id="rId5" Type="http://schemas.openxmlformats.org/officeDocument/2006/relationships/image" Target="../media/image19.jpg"/><Relationship Id="rId6"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5.jpg"/><Relationship Id="rId5" Type="http://schemas.openxmlformats.org/officeDocument/2006/relationships/image" Target="../media/image6.png"/><Relationship Id="rId6"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55" name="Google Shape;55;p1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English with lyrics, 1933, the New Singers" id="56" name="Google Shape;56;p13" title="The Internationale">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57" name="Google Shape;57;p1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The Internationale</a:t>
            </a:r>
            <a:r>
              <a:rPr lang="en">
                <a:solidFill>
                  <a:srgbClr val="E4E5B8"/>
                </a:solidFill>
                <a:latin typeface="Georgia"/>
                <a:ea typeface="Georgia"/>
                <a:cs typeface="Georgia"/>
                <a:sym typeface="Georgia"/>
              </a:rPr>
              <a:t> - 1933 American Version by “The New Singers”</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10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2"/>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Monopolization of Industry</a:t>
            </a:r>
            <a:endParaRPr>
              <a:solidFill>
                <a:srgbClr val="E4E5B8"/>
              </a:solidFill>
              <a:latin typeface="Georgia"/>
              <a:ea typeface="Georgia"/>
              <a:cs typeface="Georgia"/>
              <a:sym typeface="Georgia"/>
            </a:endParaRPr>
          </a:p>
        </p:txBody>
      </p:sp>
      <p:pic>
        <p:nvPicPr>
          <p:cNvPr id="128" name="Google Shape;128;p22"/>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29" name="Google Shape;129;p22"/>
          <p:cNvSpPr txBox="1"/>
          <p:nvPr>
            <p:ph type="title"/>
          </p:nvPr>
        </p:nvSpPr>
        <p:spPr>
          <a:xfrm>
            <a:off x="406550" y="1041725"/>
            <a:ext cx="51837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450">
                <a:solidFill>
                  <a:srgbClr val="E4E5B8"/>
                </a:solidFill>
                <a:latin typeface="Georgia"/>
                <a:ea typeface="Georgia"/>
                <a:cs typeface="Georgia"/>
                <a:sym typeface="Georgia"/>
              </a:rPr>
              <a:t>As the economy boomed and industry grew into the 1870s, the industries of America were being monopolized.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As the Transcontinental Railroad was built and cross country transport became more common, massive railroad empires were built, taking over whatever smaller rails were connected to their main rails. The railroads were a central struggle in the labor movement.</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Standard Oil became the monopoly of petroleum, which at that time was used mostly for lamps and machine lubrication. Other monopolies include International Harvester, United Fruit Company and American tobacco.</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American business interests spread to Samoa in the mid 1800s and overthrew the Kingdom of Hawaii in 1893.</a:t>
            </a:r>
            <a:endParaRPr sz="1450">
              <a:solidFill>
                <a:srgbClr val="E4E5B8"/>
              </a:solidFill>
              <a:latin typeface="Georgia"/>
              <a:ea typeface="Georgia"/>
              <a:cs typeface="Georgia"/>
              <a:sym typeface="Georgia"/>
            </a:endParaRPr>
          </a:p>
        </p:txBody>
      </p:sp>
      <p:pic>
        <p:nvPicPr>
          <p:cNvPr id="130" name="Google Shape;130;p22"/>
          <p:cNvPicPr preferRelativeResize="0"/>
          <p:nvPr/>
        </p:nvPicPr>
        <p:blipFill>
          <a:blip r:embed="rId4">
            <a:alphaModFix/>
          </a:blip>
          <a:stretch>
            <a:fillRect/>
          </a:stretch>
        </p:blipFill>
        <p:spPr>
          <a:xfrm>
            <a:off x="5802825" y="316900"/>
            <a:ext cx="3119276" cy="2311999"/>
          </a:xfrm>
          <a:prstGeom prst="rect">
            <a:avLst/>
          </a:prstGeom>
          <a:noFill/>
          <a:ln>
            <a:noFill/>
          </a:ln>
        </p:spPr>
      </p:pic>
      <p:pic>
        <p:nvPicPr>
          <p:cNvPr id="131" name="Google Shape;131;p22"/>
          <p:cNvPicPr preferRelativeResize="0"/>
          <p:nvPr/>
        </p:nvPicPr>
        <p:blipFill>
          <a:blip r:embed="rId5">
            <a:alphaModFix/>
          </a:blip>
          <a:stretch>
            <a:fillRect/>
          </a:stretch>
        </p:blipFill>
        <p:spPr>
          <a:xfrm>
            <a:off x="5802825" y="2628900"/>
            <a:ext cx="3105000" cy="2116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p23"/>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37" name="Google Shape;137;p2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Untold History of the United States by Oliver Stone</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139" name="Google Shape;139;p23"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2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Sherman Antitrust Act</a:t>
            </a:r>
            <a:endParaRPr>
              <a:solidFill>
                <a:srgbClr val="E4E5B8"/>
              </a:solidFill>
              <a:latin typeface="Georgia"/>
              <a:ea typeface="Georgia"/>
              <a:cs typeface="Georgia"/>
              <a:sym typeface="Georgia"/>
            </a:endParaRPr>
          </a:p>
        </p:txBody>
      </p:sp>
      <p:pic>
        <p:nvPicPr>
          <p:cNvPr id="146" name="Google Shape;146;p2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47" name="Google Shape;147;p24"/>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48" name="Google Shape;148;p24"/>
          <p:cNvSpPr txBox="1"/>
          <p:nvPr>
            <p:ph type="title"/>
          </p:nvPr>
        </p:nvSpPr>
        <p:spPr>
          <a:xfrm>
            <a:off x="406550" y="1031150"/>
            <a:ext cx="6199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750">
                <a:solidFill>
                  <a:srgbClr val="E4E5B8"/>
                </a:solidFill>
                <a:latin typeface="Georgia"/>
                <a:ea typeface="Georgia"/>
                <a:cs typeface="Georgia"/>
                <a:sym typeface="Georgia"/>
              </a:rPr>
              <a:t>	The Sherman Anti-Trust Act of 1890 was passed by Congress in that year and banned trusts and monopolies in response to the rise of such in the last 2 and a half decades.</a:t>
            </a:r>
            <a:endParaRPr sz="1750">
              <a:solidFill>
                <a:srgbClr val="E4E5B8"/>
              </a:solidFill>
              <a:latin typeface="Georgia"/>
              <a:ea typeface="Georgia"/>
              <a:cs typeface="Georgia"/>
              <a:sym typeface="Georgia"/>
            </a:endParaRPr>
          </a:p>
          <a:p>
            <a:pPr indent="0" lvl="0" marL="0" rtl="0" algn="l">
              <a:spcBef>
                <a:spcPts val="0"/>
              </a:spcBef>
              <a:spcAft>
                <a:spcPts val="0"/>
              </a:spcAft>
              <a:buSzPts val="990"/>
              <a:buNone/>
            </a:pPr>
            <a:r>
              <a:t/>
            </a:r>
            <a:endParaRPr sz="175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750">
                <a:solidFill>
                  <a:srgbClr val="E4E5B8"/>
                </a:solidFill>
                <a:latin typeface="Georgia"/>
                <a:ea typeface="Georgia"/>
                <a:cs typeface="Georgia"/>
                <a:sym typeface="Georgia"/>
              </a:rPr>
              <a:t>As a result, many of the American monopolies were broke up in the next 2 decades, including Standard Oil in 1911, but many of these large industries and future ones found ways to exist and not be broke up to this day.</a:t>
            </a:r>
            <a:endParaRPr sz="1750">
              <a:solidFill>
                <a:srgbClr val="E4E5B8"/>
              </a:solidFill>
              <a:latin typeface="Georgia"/>
              <a:ea typeface="Georgia"/>
              <a:cs typeface="Georgia"/>
              <a:sym typeface="Georgia"/>
            </a:endParaRPr>
          </a:p>
          <a:p>
            <a:pPr indent="457200" lvl="0" marL="0" rtl="0" algn="l">
              <a:spcBef>
                <a:spcPts val="0"/>
              </a:spcBef>
              <a:spcAft>
                <a:spcPts val="0"/>
              </a:spcAft>
              <a:buSzPts val="990"/>
              <a:buNone/>
            </a:pPr>
            <a:r>
              <a:t/>
            </a:r>
            <a:endParaRPr sz="1750">
              <a:solidFill>
                <a:srgbClr val="E4E5B8"/>
              </a:solidFill>
              <a:latin typeface="Georgia"/>
              <a:ea typeface="Georgia"/>
              <a:cs typeface="Georgia"/>
              <a:sym typeface="Georgia"/>
            </a:endParaRPr>
          </a:p>
          <a:p>
            <a:pPr indent="457200" lvl="0" marL="0" rtl="0" algn="l">
              <a:spcBef>
                <a:spcPts val="0"/>
              </a:spcBef>
              <a:spcAft>
                <a:spcPts val="0"/>
              </a:spcAft>
              <a:buSzPts val="990"/>
              <a:buNone/>
            </a:pPr>
            <a:r>
              <a:rPr lang="en" sz="1750">
                <a:solidFill>
                  <a:srgbClr val="E4E5B8"/>
                </a:solidFill>
                <a:latin typeface="Georgia"/>
                <a:ea typeface="Georgia"/>
                <a:cs typeface="Georgia"/>
                <a:sym typeface="Georgia"/>
              </a:rPr>
              <a:t>The Sherman Anti-Trust Act would be expanded by the Clayton Anti-Trust Act of 1914, which further banned some </a:t>
            </a:r>
            <a:r>
              <a:rPr lang="en" sz="1750">
                <a:solidFill>
                  <a:srgbClr val="E4E5B8"/>
                </a:solidFill>
                <a:latin typeface="Georgia"/>
                <a:ea typeface="Georgia"/>
                <a:cs typeface="Georgia"/>
                <a:sym typeface="Georgia"/>
              </a:rPr>
              <a:t>monopolistic</a:t>
            </a:r>
            <a:r>
              <a:rPr lang="en" sz="1750">
                <a:solidFill>
                  <a:srgbClr val="E4E5B8"/>
                </a:solidFill>
                <a:latin typeface="Georgia"/>
                <a:ea typeface="Georgia"/>
                <a:cs typeface="Georgia"/>
                <a:sym typeface="Georgia"/>
              </a:rPr>
              <a:t> practices. However, monopolies had already had a huge effect on American imperialism by the time of World War 1.</a:t>
            </a:r>
            <a:endParaRPr sz="1750">
              <a:solidFill>
                <a:srgbClr val="E4E5B8"/>
              </a:solidFill>
              <a:latin typeface="Georgia"/>
              <a:ea typeface="Georgia"/>
              <a:cs typeface="Georgia"/>
              <a:sym typeface="Georgia"/>
            </a:endParaRPr>
          </a:p>
        </p:txBody>
      </p:sp>
      <p:pic>
        <p:nvPicPr>
          <p:cNvPr id="149" name="Google Shape;149;p24"/>
          <p:cNvPicPr preferRelativeResize="0"/>
          <p:nvPr/>
        </p:nvPicPr>
        <p:blipFill>
          <a:blip r:embed="rId4">
            <a:alphaModFix/>
          </a:blip>
          <a:stretch>
            <a:fillRect/>
          </a:stretch>
        </p:blipFill>
        <p:spPr>
          <a:xfrm>
            <a:off x="6606050" y="837000"/>
            <a:ext cx="2537950" cy="38768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5"/>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55" name="Google Shape;155;p25"/>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 1898: Pacific Islands and Spanish-American War</a:t>
            </a:r>
            <a:endParaRPr sz="5200">
              <a:solidFill>
                <a:srgbClr val="E4E5B8"/>
              </a:solidFill>
              <a:latin typeface="Georgia"/>
              <a:ea typeface="Georgia"/>
              <a:cs typeface="Georgia"/>
              <a:sym typeface="Georgia"/>
            </a:endParaRPr>
          </a:p>
        </p:txBody>
      </p:sp>
      <p:pic>
        <p:nvPicPr>
          <p:cNvPr id="161" name="Google Shape;161;p26"/>
          <p:cNvPicPr preferRelativeResize="0"/>
          <p:nvPr/>
        </p:nvPicPr>
        <p:blipFill>
          <a:blip r:embed="rId3">
            <a:alphaModFix/>
          </a:blip>
          <a:stretch>
            <a:fillRect/>
          </a:stretch>
        </p:blipFill>
        <p:spPr>
          <a:xfrm>
            <a:off x="3648975" y="506225"/>
            <a:ext cx="1846049" cy="184604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Spanish-American War - First Imperial Campaign</a:t>
            </a:r>
            <a:endParaRPr>
              <a:solidFill>
                <a:srgbClr val="E4E5B8"/>
              </a:solidFill>
              <a:latin typeface="Georgia"/>
              <a:ea typeface="Georgia"/>
              <a:cs typeface="Georgia"/>
              <a:sym typeface="Georgia"/>
            </a:endParaRPr>
          </a:p>
        </p:txBody>
      </p:sp>
      <p:pic>
        <p:nvPicPr>
          <p:cNvPr id="168" name="Google Shape;168;p2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69" name="Google Shape;169;p27"/>
          <p:cNvSpPr txBox="1"/>
          <p:nvPr>
            <p:ph type="title"/>
          </p:nvPr>
        </p:nvSpPr>
        <p:spPr>
          <a:xfrm>
            <a:off x="406550" y="1101300"/>
            <a:ext cx="5702100" cy="572700"/>
          </a:xfrm>
          <a:prstGeom prst="rect">
            <a:avLst/>
          </a:prstGeom>
        </p:spPr>
        <p:txBody>
          <a:bodyPr anchorCtr="0" anchor="t" bIns="91425" lIns="91425" spcFirstLastPara="1" rIns="91425" wrap="square" tIns="91425">
            <a:normAutofit fontScale="90000"/>
          </a:bodyPr>
          <a:lstStyle/>
          <a:p>
            <a:pPr indent="457200" lvl="0" marL="0" rtl="0" algn="l">
              <a:spcBef>
                <a:spcPts val="0"/>
              </a:spcBef>
              <a:spcAft>
                <a:spcPts val="0"/>
              </a:spcAft>
              <a:buSzPct val="56571"/>
              <a:buNone/>
            </a:pPr>
            <a:r>
              <a:rPr lang="en" sz="1750">
                <a:solidFill>
                  <a:srgbClr val="E4E5B8"/>
                </a:solidFill>
                <a:latin typeface="Georgia"/>
                <a:ea typeface="Georgia"/>
                <a:cs typeface="Georgia"/>
                <a:sym typeface="Georgia"/>
              </a:rPr>
              <a:t>In February of 1898, the USS Maine (which was in Havana to protect American business interests in the midst of revolution), exploded in the Havana Harbor due to ammunition stored next to the ships boiler room igniting in the over 100 degree heat at the time. 266 servicemen died.</a:t>
            </a:r>
            <a:endParaRPr sz="1750">
              <a:solidFill>
                <a:srgbClr val="E4E5B8"/>
              </a:solidFill>
              <a:latin typeface="Georgia"/>
              <a:ea typeface="Georgia"/>
              <a:cs typeface="Georgia"/>
              <a:sym typeface="Georgia"/>
            </a:endParaRPr>
          </a:p>
          <a:p>
            <a:pPr indent="457200" lvl="0" marL="0" rtl="0" algn="l">
              <a:spcBef>
                <a:spcPts val="0"/>
              </a:spcBef>
              <a:spcAft>
                <a:spcPts val="0"/>
              </a:spcAft>
              <a:buSzPct val="56571"/>
              <a:buNone/>
            </a:pPr>
            <a:r>
              <a:t/>
            </a:r>
            <a:endParaRPr sz="1750">
              <a:solidFill>
                <a:srgbClr val="E4E5B8"/>
              </a:solidFill>
              <a:latin typeface="Georgia"/>
              <a:ea typeface="Georgia"/>
              <a:cs typeface="Georgia"/>
              <a:sym typeface="Georgia"/>
            </a:endParaRPr>
          </a:p>
          <a:p>
            <a:pPr indent="457200" lvl="0" marL="0" rtl="0" algn="l">
              <a:spcBef>
                <a:spcPts val="0"/>
              </a:spcBef>
              <a:spcAft>
                <a:spcPts val="0"/>
              </a:spcAft>
              <a:buSzPct val="56571"/>
              <a:buNone/>
            </a:pPr>
            <a:r>
              <a:rPr lang="en" sz="1750">
                <a:solidFill>
                  <a:srgbClr val="E4E5B8"/>
                </a:solidFill>
                <a:latin typeface="Georgia"/>
                <a:ea typeface="Georgia"/>
                <a:cs typeface="Georgia"/>
                <a:sym typeface="Georgia"/>
              </a:rPr>
              <a:t>American “yellow journalists” such as William Randolph Hearst used the incident as a narrative to justify a war against the Spanish empire. They blamed Spain for the destruction of the USS Maine and by April 21st, the United States went to war with Spain.</a:t>
            </a:r>
            <a:endParaRPr sz="1750">
              <a:solidFill>
                <a:srgbClr val="E4E5B8"/>
              </a:solidFill>
              <a:latin typeface="Georgia"/>
              <a:ea typeface="Georgia"/>
              <a:cs typeface="Georgia"/>
              <a:sym typeface="Georgia"/>
            </a:endParaRPr>
          </a:p>
          <a:p>
            <a:pPr indent="457200" lvl="0" marL="0" rtl="0" algn="l">
              <a:spcBef>
                <a:spcPts val="0"/>
              </a:spcBef>
              <a:spcAft>
                <a:spcPts val="0"/>
              </a:spcAft>
              <a:buSzPct val="56571"/>
              <a:buNone/>
            </a:pPr>
            <a:r>
              <a:t/>
            </a:r>
            <a:endParaRPr sz="1750">
              <a:solidFill>
                <a:srgbClr val="E4E5B8"/>
              </a:solidFill>
              <a:latin typeface="Georgia"/>
              <a:ea typeface="Georgia"/>
              <a:cs typeface="Georgia"/>
              <a:sym typeface="Georgia"/>
            </a:endParaRPr>
          </a:p>
          <a:p>
            <a:pPr indent="457200" lvl="0" marL="0" rtl="0" algn="l">
              <a:spcBef>
                <a:spcPts val="0"/>
              </a:spcBef>
              <a:spcAft>
                <a:spcPts val="0"/>
              </a:spcAft>
              <a:buSzPct val="56571"/>
              <a:buNone/>
            </a:pPr>
            <a:r>
              <a:rPr lang="en" sz="1750">
                <a:solidFill>
                  <a:srgbClr val="E4E5B8"/>
                </a:solidFill>
                <a:latin typeface="Georgia"/>
                <a:ea typeface="Georgia"/>
                <a:cs typeface="Georgia"/>
                <a:sym typeface="Georgia"/>
              </a:rPr>
              <a:t>American ships began blockading Cuba by April 25th, 1898. The US Navy was also dispatched to the </a:t>
            </a:r>
            <a:r>
              <a:rPr lang="en" sz="1750">
                <a:solidFill>
                  <a:srgbClr val="E4E5B8"/>
                </a:solidFill>
                <a:latin typeface="Georgia"/>
                <a:ea typeface="Georgia"/>
                <a:cs typeface="Georgia"/>
                <a:sym typeface="Georgia"/>
              </a:rPr>
              <a:t>Philippines, where Manila was captured by May 1st.</a:t>
            </a:r>
            <a:endParaRPr sz="1750">
              <a:solidFill>
                <a:srgbClr val="E4E5B8"/>
              </a:solidFill>
              <a:latin typeface="Georgia"/>
              <a:ea typeface="Georgia"/>
              <a:cs typeface="Georgia"/>
              <a:sym typeface="Georgia"/>
            </a:endParaRPr>
          </a:p>
        </p:txBody>
      </p:sp>
      <p:pic>
        <p:nvPicPr>
          <p:cNvPr id="170" name="Google Shape;170;p27"/>
          <p:cNvPicPr preferRelativeResize="0"/>
          <p:nvPr/>
        </p:nvPicPr>
        <p:blipFill>
          <a:blip r:embed="rId4">
            <a:alphaModFix/>
          </a:blip>
          <a:stretch>
            <a:fillRect/>
          </a:stretch>
        </p:blipFill>
        <p:spPr>
          <a:xfrm>
            <a:off x="6108675" y="1249750"/>
            <a:ext cx="2799176" cy="2129434"/>
          </a:xfrm>
          <a:prstGeom prst="rect">
            <a:avLst/>
          </a:prstGeom>
          <a:noFill/>
          <a:ln>
            <a:noFill/>
          </a:ln>
        </p:spPr>
      </p:pic>
      <p:pic>
        <p:nvPicPr>
          <p:cNvPr id="171" name="Google Shape;171;p27"/>
          <p:cNvPicPr preferRelativeResize="0"/>
          <p:nvPr/>
        </p:nvPicPr>
        <p:blipFill>
          <a:blip r:embed="rId5">
            <a:alphaModFix/>
          </a:blip>
          <a:stretch>
            <a:fillRect/>
          </a:stretch>
        </p:blipFill>
        <p:spPr>
          <a:xfrm>
            <a:off x="6795025" y="2385475"/>
            <a:ext cx="1426400" cy="993700"/>
          </a:xfrm>
          <a:prstGeom prst="rect">
            <a:avLst/>
          </a:prstGeom>
          <a:noFill/>
          <a:ln>
            <a:noFill/>
          </a:ln>
        </p:spPr>
      </p:pic>
      <p:pic>
        <p:nvPicPr>
          <p:cNvPr id="172" name="Google Shape;172;p27"/>
          <p:cNvPicPr preferRelativeResize="0"/>
          <p:nvPr/>
        </p:nvPicPr>
        <p:blipFill>
          <a:blip r:embed="rId6">
            <a:alphaModFix/>
          </a:blip>
          <a:stretch>
            <a:fillRect/>
          </a:stretch>
        </p:blipFill>
        <p:spPr>
          <a:xfrm>
            <a:off x="6108663" y="3379176"/>
            <a:ext cx="2799176" cy="120592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8"/>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178" name="Google Shape;178;p28"/>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28"/>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Untold History of the United States by Oliver Stone</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180" name="Google Shape;180;p28"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2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Annexation of Hawaii and </a:t>
            </a:r>
            <a:r>
              <a:rPr lang="en">
                <a:solidFill>
                  <a:srgbClr val="E4E5B8"/>
                </a:solidFill>
                <a:latin typeface="Georgia"/>
                <a:ea typeface="Georgia"/>
                <a:cs typeface="Georgia"/>
                <a:sym typeface="Georgia"/>
              </a:rPr>
              <a:t>Acquisition</a:t>
            </a:r>
            <a:r>
              <a:rPr lang="en">
                <a:solidFill>
                  <a:srgbClr val="E4E5B8"/>
                </a:solidFill>
                <a:latin typeface="Georgia"/>
                <a:ea typeface="Georgia"/>
                <a:cs typeface="Georgia"/>
                <a:sym typeface="Georgia"/>
              </a:rPr>
              <a:t> of Samoa</a:t>
            </a:r>
            <a:endParaRPr>
              <a:solidFill>
                <a:srgbClr val="E4E5B8"/>
              </a:solidFill>
              <a:latin typeface="Georgia"/>
              <a:ea typeface="Georgia"/>
              <a:cs typeface="Georgia"/>
              <a:sym typeface="Georgia"/>
            </a:endParaRPr>
          </a:p>
        </p:txBody>
      </p:sp>
      <p:pic>
        <p:nvPicPr>
          <p:cNvPr id="187" name="Google Shape;187;p2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88" name="Google Shape;188;p29"/>
          <p:cNvSpPr txBox="1"/>
          <p:nvPr>
            <p:ph type="title"/>
          </p:nvPr>
        </p:nvSpPr>
        <p:spPr>
          <a:xfrm>
            <a:off x="406550" y="1101300"/>
            <a:ext cx="57021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On June 7th 1898, during the Spanish American War, the United States annexed the Hawaiian Islands, which were crucial in extending American influence in the Pacific and were a good refueling stop on the way to Asia. It was the Dole Fruit Company that led the way 6 years before to overthrow the native kingdom, and now their interests were definitely secured.</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The United States </a:t>
            </a:r>
            <a:r>
              <a:rPr lang="en" sz="1475">
                <a:solidFill>
                  <a:srgbClr val="E4E5B8"/>
                </a:solidFill>
                <a:latin typeface="Georgia"/>
                <a:ea typeface="Georgia"/>
                <a:cs typeface="Georgia"/>
                <a:sym typeface="Georgia"/>
              </a:rPr>
              <a:t>acquired</a:t>
            </a:r>
            <a:r>
              <a:rPr lang="en" sz="1475">
                <a:solidFill>
                  <a:srgbClr val="E4E5B8"/>
                </a:solidFill>
                <a:latin typeface="Georgia"/>
                <a:ea typeface="Georgia"/>
                <a:cs typeface="Georgia"/>
                <a:sym typeface="Georgia"/>
              </a:rPr>
              <a:t> Guam, Puerto Rico and the Philippines in the Spanish-American War, and set up what amounted to a protectorate over Cuba. In January of 1899, the United States </a:t>
            </a:r>
            <a:r>
              <a:rPr lang="en" sz="1475">
                <a:solidFill>
                  <a:srgbClr val="E4E5B8"/>
                </a:solidFill>
                <a:latin typeface="Georgia"/>
                <a:ea typeface="Georgia"/>
                <a:cs typeface="Georgia"/>
                <a:sym typeface="Georgia"/>
              </a:rPr>
              <a:t>acquired Wake Island.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By 1904, the United States took possession of 2 islands in Samoa, which they were given in the Tripartite Pact with German Empire, which was also exerting its power in the Pacific.</a:t>
            </a:r>
            <a:endParaRPr sz="1475">
              <a:solidFill>
                <a:srgbClr val="E4E5B8"/>
              </a:solidFill>
              <a:latin typeface="Georgia"/>
              <a:ea typeface="Georgia"/>
              <a:cs typeface="Georgia"/>
              <a:sym typeface="Georgia"/>
            </a:endParaRPr>
          </a:p>
        </p:txBody>
      </p:sp>
      <p:pic>
        <p:nvPicPr>
          <p:cNvPr id="189" name="Google Shape;189;p29"/>
          <p:cNvPicPr preferRelativeResize="0"/>
          <p:nvPr/>
        </p:nvPicPr>
        <p:blipFill rotWithShape="1">
          <a:blip r:embed="rId4">
            <a:alphaModFix/>
          </a:blip>
          <a:srcRect b="0" l="0" r="0" t="6480"/>
          <a:stretch/>
        </p:blipFill>
        <p:spPr>
          <a:xfrm>
            <a:off x="6050225" y="837000"/>
            <a:ext cx="3093776" cy="2190425"/>
          </a:xfrm>
          <a:prstGeom prst="rect">
            <a:avLst/>
          </a:prstGeom>
          <a:noFill/>
          <a:ln>
            <a:noFill/>
          </a:ln>
        </p:spPr>
      </p:pic>
      <p:pic>
        <p:nvPicPr>
          <p:cNvPr id="190" name="Google Shape;190;p29"/>
          <p:cNvPicPr preferRelativeResize="0"/>
          <p:nvPr/>
        </p:nvPicPr>
        <p:blipFill>
          <a:blip r:embed="rId5">
            <a:alphaModFix/>
          </a:blip>
          <a:stretch>
            <a:fillRect/>
          </a:stretch>
        </p:blipFill>
        <p:spPr>
          <a:xfrm>
            <a:off x="6050225" y="2615465"/>
            <a:ext cx="3093775" cy="22232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 and New Members Introductions</a:t>
            </a:r>
            <a:endParaRPr sz="5200">
              <a:solidFill>
                <a:srgbClr val="E4E5B8"/>
              </a:solidFill>
              <a:latin typeface="Georgia"/>
              <a:ea typeface="Georgia"/>
              <a:cs typeface="Georgia"/>
              <a:sym typeface="Georgia"/>
            </a:endParaRPr>
          </a:p>
        </p:txBody>
      </p:sp>
      <p:pic>
        <p:nvPicPr>
          <p:cNvPr id="196" name="Google Shape;196;p3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1"/>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Member Introductions</a:t>
            </a:r>
            <a:endParaRPr>
              <a:solidFill>
                <a:srgbClr val="E4E5B8"/>
              </a:solidFill>
              <a:latin typeface="Georgia"/>
              <a:ea typeface="Georgia"/>
              <a:cs typeface="Georgia"/>
              <a:sym typeface="Georgia"/>
            </a:endParaRPr>
          </a:p>
        </p:txBody>
      </p:sp>
      <p:pic>
        <p:nvPicPr>
          <p:cNvPr id="203" name="Google Shape;203;p31"/>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04" name="Google Shape;204;p31"/>
          <p:cNvSpPr txBox="1"/>
          <p:nvPr/>
        </p:nvSpPr>
        <p:spPr>
          <a:xfrm>
            <a:off x="472000" y="1464375"/>
            <a:ext cx="8096400" cy="3263100"/>
          </a:xfrm>
          <a:prstGeom prst="rect">
            <a:avLst/>
          </a:prstGeom>
          <a:noFill/>
          <a:ln>
            <a:noFill/>
          </a:ln>
        </p:spPr>
        <p:txBody>
          <a:bodyPr anchorCtr="0" anchor="t" bIns="91425" lIns="91425" spcFirstLastPara="1" rIns="91425" wrap="square" tIns="91425">
            <a:spAutoFit/>
          </a:bodyPr>
          <a:lstStyle/>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is your name, pronouns and state (or country/territory)?</a:t>
            </a:r>
            <a:endParaRPr sz="250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Where do you work? Is it unionized?</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How did you find out about the People’s School?</a:t>
            </a:r>
            <a:endParaRPr sz="2500">
              <a:solidFill>
                <a:srgbClr val="E4E5B8"/>
              </a:solidFill>
              <a:latin typeface="Georgia"/>
              <a:ea typeface="Georgia"/>
              <a:cs typeface="Georgia"/>
              <a:sym typeface="Georgia"/>
            </a:endParaRPr>
          </a:p>
          <a:p>
            <a:pPr indent="-387350" lvl="0" marL="457200" rtl="0" algn="l">
              <a:lnSpc>
                <a:spcPct val="2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What do you think about </a:t>
            </a:r>
            <a:r>
              <a:rPr lang="en" sz="2500">
                <a:solidFill>
                  <a:srgbClr val="E4E5B8"/>
                </a:solidFill>
                <a:latin typeface="Georgia"/>
                <a:ea typeface="Georgia"/>
                <a:cs typeface="Georgia"/>
                <a:sym typeface="Georgia"/>
              </a:rPr>
              <a:t>tonight's</a:t>
            </a:r>
            <a:r>
              <a:rPr lang="en" sz="2500">
                <a:solidFill>
                  <a:srgbClr val="E4E5B8"/>
                </a:solidFill>
                <a:latin typeface="Georgia"/>
                <a:ea typeface="Georgia"/>
                <a:cs typeface="Georgia"/>
                <a:sym typeface="Georgia"/>
              </a:rPr>
              <a:t> class?</a:t>
            </a:r>
            <a:endParaRPr sz="2500">
              <a:solidFill>
                <a:srgbClr val="E4E5B8"/>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txBox="1"/>
          <p:nvPr>
            <p:ph idx="1" type="subTitle"/>
          </p:nvPr>
        </p:nvSpPr>
        <p:spPr>
          <a:xfrm>
            <a:off x="311700" y="44976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PSMLS 05/16/23 - 05/18/23</a:t>
            </a:r>
            <a:endParaRPr>
              <a:solidFill>
                <a:srgbClr val="E4E5B8"/>
              </a:solidFill>
              <a:latin typeface="Georgia"/>
              <a:ea typeface="Georgia"/>
              <a:cs typeface="Georgia"/>
              <a:sym typeface="Georgia"/>
            </a:endParaRPr>
          </a:p>
        </p:txBody>
      </p:sp>
      <p:sp>
        <p:nvSpPr>
          <p:cNvPr id="63" name="Google Shape;63;p14"/>
          <p:cNvSpPr/>
          <p:nvPr/>
        </p:nvSpPr>
        <p:spPr>
          <a:xfrm>
            <a:off x="844950" y="357788"/>
            <a:ext cx="7454100" cy="41928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21F15"/>
              </a:solidFill>
            </a:endParaRPr>
          </a:p>
        </p:txBody>
      </p:sp>
      <p:pic>
        <p:nvPicPr>
          <p:cNvPr id="64" name="Google Shape;64;p14"/>
          <p:cNvPicPr preferRelativeResize="0"/>
          <p:nvPr/>
        </p:nvPicPr>
        <p:blipFill>
          <a:blip r:embed="rId3">
            <a:alphaModFix/>
          </a:blip>
          <a:stretch>
            <a:fillRect/>
          </a:stretch>
        </p:blipFill>
        <p:spPr>
          <a:xfrm>
            <a:off x="844950" y="357800"/>
            <a:ext cx="7454099" cy="419293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Philippine</a:t>
            </a:r>
            <a:r>
              <a:rPr lang="en" sz="5200">
                <a:solidFill>
                  <a:srgbClr val="E4E5B8"/>
                </a:solidFill>
                <a:latin typeface="Georgia"/>
                <a:ea typeface="Georgia"/>
                <a:cs typeface="Georgia"/>
                <a:sym typeface="Georgia"/>
              </a:rPr>
              <a:t>-American War, 8 Nation Alliance &amp; Banana Wars</a:t>
            </a:r>
            <a:endParaRPr sz="5200">
              <a:solidFill>
                <a:srgbClr val="E4E5B8"/>
              </a:solidFill>
              <a:latin typeface="Georgia"/>
              <a:ea typeface="Georgia"/>
              <a:cs typeface="Georgia"/>
              <a:sym typeface="Georgia"/>
            </a:endParaRPr>
          </a:p>
        </p:txBody>
      </p:sp>
      <p:pic>
        <p:nvPicPr>
          <p:cNvPr id="210" name="Google Shape;210;p32"/>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3"/>
          <p:cNvPicPr preferRelativeResize="0"/>
          <p:nvPr/>
        </p:nvPicPr>
        <p:blipFill>
          <a:blip r:embed="rId3">
            <a:alphaModFix/>
          </a:blip>
          <a:stretch>
            <a:fillRect/>
          </a:stretch>
        </p:blipFill>
        <p:spPr>
          <a:xfrm>
            <a:off x="4321238" y="67725"/>
            <a:ext cx="518875" cy="518875"/>
          </a:xfrm>
          <a:prstGeom prst="rect">
            <a:avLst/>
          </a:prstGeom>
          <a:noFill/>
          <a:ln>
            <a:noFill/>
          </a:ln>
        </p:spPr>
      </p:pic>
      <p:sp>
        <p:nvSpPr>
          <p:cNvPr id="216" name="Google Shape;216;p33"/>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3"/>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Untold History of the United States by Oliver Stone</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218" name="Google Shape;218;p33"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219" name="Google Shape;219;p33"/>
          <p:cNvSpPr txBox="1"/>
          <p:nvPr>
            <p:ph idx="4294967295" type="title"/>
          </p:nvPr>
        </p:nvSpPr>
        <p:spPr>
          <a:xfrm>
            <a:off x="947100" y="516500"/>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Philippine-American War &amp; Boxer Rebellion</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34"/>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4"/>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Panama Canal &amp; The Banana Wars</a:t>
            </a:r>
            <a:endParaRPr>
              <a:solidFill>
                <a:srgbClr val="E4E5B8"/>
              </a:solidFill>
              <a:latin typeface="Georgia"/>
              <a:ea typeface="Georgia"/>
              <a:cs typeface="Georgia"/>
              <a:sym typeface="Georgia"/>
            </a:endParaRPr>
          </a:p>
        </p:txBody>
      </p:sp>
      <p:pic>
        <p:nvPicPr>
          <p:cNvPr id="226" name="Google Shape;226;p34"/>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27" name="Google Shape;227;p34"/>
          <p:cNvSpPr txBox="1"/>
          <p:nvPr>
            <p:ph type="title"/>
          </p:nvPr>
        </p:nvSpPr>
        <p:spPr>
          <a:xfrm>
            <a:off x="406550" y="1041725"/>
            <a:ext cx="57021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With the inauguration of Theodore Roosevelt and the long yearning for a canal across Central America to reduce shipping time to Asia, the United States orchestrated a revolution in Panama to get a government that they could make a treaty with to create a Panama Canal Zone. The Panama Canal was built by 1914 and was operated by the United States, in effect controlling a major world shipping route.</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Then followed a series of coup d’etats and American interventions in Central American and </a:t>
            </a:r>
            <a:r>
              <a:rPr lang="en" sz="1475">
                <a:solidFill>
                  <a:srgbClr val="E4E5B8"/>
                </a:solidFill>
                <a:latin typeface="Georgia"/>
                <a:ea typeface="Georgia"/>
                <a:cs typeface="Georgia"/>
                <a:sym typeface="Georgia"/>
              </a:rPr>
              <a:t>Caribbean</a:t>
            </a:r>
            <a:r>
              <a:rPr lang="en" sz="1475">
                <a:solidFill>
                  <a:srgbClr val="E4E5B8"/>
                </a:solidFill>
                <a:latin typeface="Georgia"/>
                <a:ea typeface="Georgia"/>
                <a:cs typeface="Georgia"/>
                <a:sym typeface="Georgia"/>
              </a:rPr>
              <a:t> countries from the 1900s-1930s.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4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475">
                <a:solidFill>
                  <a:srgbClr val="E4E5B8"/>
                </a:solidFill>
                <a:latin typeface="Georgia"/>
                <a:ea typeface="Georgia"/>
                <a:cs typeface="Georgia"/>
                <a:sym typeface="Georgia"/>
              </a:rPr>
              <a:t>The creation of US puppet states for the </a:t>
            </a:r>
            <a:r>
              <a:rPr lang="en" sz="1475">
                <a:solidFill>
                  <a:srgbClr val="E4E5B8"/>
                </a:solidFill>
                <a:latin typeface="Georgia"/>
                <a:ea typeface="Georgia"/>
                <a:cs typeface="Georgia"/>
                <a:sym typeface="Georgia"/>
              </a:rPr>
              <a:t>interests of </a:t>
            </a:r>
            <a:r>
              <a:rPr lang="en" sz="1475">
                <a:solidFill>
                  <a:srgbClr val="E4E5B8"/>
                </a:solidFill>
                <a:latin typeface="Georgia"/>
                <a:ea typeface="Georgia"/>
                <a:cs typeface="Georgia"/>
                <a:sym typeface="Georgia"/>
              </a:rPr>
              <a:t>American fruit, oil, sugar and more, called “Banana Republics” resulted in a number of conflicts called the “Banana Wars.” United Fruit Company was a central American monopoly behind these wars. The logo of the </a:t>
            </a:r>
            <a:r>
              <a:rPr lang="en" sz="1475">
                <a:solidFill>
                  <a:srgbClr val="E4E5B8"/>
                </a:solidFill>
                <a:latin typeface="Georgia"/>
                <a:ea typeface="Georgia"/>
                <a:cs typeface="Georgia"/>
                <a:sym typeface="Georgia"/>
              </a:rPr>
              <a:t>company</a:t>
            </a:r>
            <a:r>
              <a:rPr lang="en" sz="1475">
                <a:solidFill>
                  <a:srgbClr val="E4E5B8"/>
                </a:solidFill>
                <a:latin typeface="Georgia"/>
                <a:ea typeface="Georgia"/>
                <a:cs typeface="Georgia"/>
                <a:sym typeface="Georgia"/>
              </a:rPr>
              <a:t> at the time even featured a rifle.</a:t>
            </a:r>
            <a:endParaRPr sz="1475">
              <a:solidFill>
                <a:srgbClr val="E4E5B8"/>
              </a:solidFill>
              <a:latin typeface="Georgia"/>
              <a:ea typeface="Georgia"/>
              <a:cs typeface="Georgia"/>
              <a:sym typeface="Georgia"/>
            </a:endParaRPr>
          </a:p>
        </p:txBody>
      </p:sp>
      <p:pic>
        <p:nvPicPr>
          <p:cNvPr id="228" name="Google Shape;228;p34"/>
          <p:cNvPicPr preferRelativeResize="0"/>
          <p:nvPr/>
        </p:nvPicPr>
        <p:blipFill rotWithShape="1">
          <a:blip r:embed="rId4">
            <a:alphaModFix/>
          </a:blip>
          <a:srcRect b="27515" l="0" r="0" t="15575"/>
          <a:stretch/>
        </p:blipFill>
        <p:spPr>
          <a:xfrm>
            <a:off x="6365600" y="700800"/>
            <a:ext cx="2260427" cy="1339276"/>
          </a:xfrm>
          <a:prstGeom prst="rect">
            <a:avLst/>
          </a:prstGeom>
          <a:noFill/>
          <a:ln>
            <a:noFill/>
          </a:ln>
        </p:spPr>
      </p:pic>
      <p:pic>
        <p:nvPicPr>
          <p:cNvPr id="229" name="Google Shape;229;p34"/>
          <p:cNvPicPr preferRelativeResize="0"/>
          <p:nvPr/>
        </p:nvPicPr>
        <p:blipFill>
          <a:blip r:embed="rId5">
            <a:alphaModFix/>
          </a:blip>
          <a:stretch>
            <a:fillRect/>
          </a:stretch>
        </p:blipFill>
        <p:spPr>
          <a:xfrm>
            <a:off x="6328275" y="1777400"/>
            <a:ext cx="2335055" cy="3224276"/>
          </a:xfrm>
          <a:prstGeom prst="rect">
            <a:avLst/>
          </a:prstGeom>
          <a:noFill/>
          <a:ln>
            <a:noFill/>
          </a:ln>
        </p:spPr>
      </p:pic>
      <p:pic>
        <p:nvPicPr>
          <p:cNvPr id="230" name="Google Shape;230;p34"/>
          <p:cNvPicPr preferRelativeResize="0"/>
          <p:nvPr/>
        </p:nvPicPr>
        <p:blipFill rotWithShape="1">
          <a:blip r:embed="rId6">
            <a:alphaModFix/>
          </a:blip>
          <a:srcRect b="20087" l="0" r="0" t="14265"/>
          <a:stretch/>
        </p:blipFill>
        <p:spPr>
          <a:xfrm>
            <a:off x="6353162" y="3425219"/>
            <a:ext cx="2285302" cy="15002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5"/>
          <p:cNvPicPr preferRelativeResize="0"/>
          <p:nvPr/>
        </p:nvPicPr>
        <p:blipFill>
          <a:blip r:embed="rId3">
            <a:alphaModFix/>
          </a:blip>
          <a:stretch>
            <a:fillRect/>
          </a:stretch>
        </p:blipFill>
        <p:spPr>
          <a:xfrm>
            <a:off x="4321238" y="67725"/>
            <a:ext cx="518875" cy="518875"/>
          </a:xfrm>
          <a:prstGeom prst="rect">
            <a:avLst/>
          </a:prstGeom>
          <a:noFill/>
          <a:ln>
            <a:noFill/>
          </a:ln>
        </p:spPr>
      </p:pic>
      <p:sp>
        <p:nvSpPr>
          <p:cNvPr id="236" name="Google Shape;236;p35"/>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5"/>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Untold History of the United States by Oliver Stone</a:t>
            </a:r>
            <a:endParaRPr>
              <a:solidFill>
                <a:srgbClr val="E4E5B8"/>
              </a:solidFill>
              <a:latin typeface="Georgia"/>
              <a:ea typeface="Georgia"/>
              <a:cs typeface="Georgia"/>
              <a:sym typeface="Georgia"/>
            </a:endParaRPr>
          </a:p>
        </p:txBody>
      </p:sp>
      <p:pic>
        <p:nvPicPr>
          <p:cNvPr descr="In this documentary series, Oliver Stone focuses a spotlight on the ways in which the United States has betrayed its purported mission: to be a beacon of democracy in the world, intervening to spread justice and freedom where it does not exist. The film series tells the story of the not-so-pleasant side of United States’ foreign policy during the 20th century and into the 21st century: the atomic bombings of Hiroshima and Nagasaki were militarily unnecessary and morally indefensible; the United States, not the Soviet Union, bore the lion’s share of responsibility for perpetuating the Cold War; the U.S. love affair with right-wing dictators has gone as far as overthrowing elected leaders, arming and training murderous military officers, and forcing millions of people into poverty; U.S.-funded Islamist fundamentalists, who fought against the Soviets in Afghanistan, have blown back to threaten the interests of the U.S. and its allies; U.S. presidents, especially in wartime, have frequently trampled on the constitution and international law; the United States has brandished nuclear threats repeatedly and come terrifyingly close to nuclear war." id="238" name="Google Shape;238;p35" title="The Untold History of the United States - Prequel Episode A – Oliver Stone and Peter Kuznick">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
        <p:nvSpPr>
          <p:cNvPr id="239" name="Google Shape;239;p35"/>
          <p:cNvSpPr txBox="1"/>
          <p:nvPr>
            <p:ph idx="4294967295" type="title"/>
          </p:nvPr>
        </p:nvSpPr>
        <p:spPr>
          <a:xfrm>
            <a:off x="906450" y="516500"/>
            <a:ext cx="7331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The Banana Wars &amp; Smedley Butler’s Recollection</a:t>
            </a:r>
            <a:endParaRPr>
              <a:solidFill>
                <a:srgbClr val="E4E5B8"/>
              </a:solidFill>
              <a:latin typeface="Georgia"/>
              <a:ea typeface="Georgia"/>
              <a:cs typeface="Georgia"/>
              <a:sym typeface="Georg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6"/>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6"/>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American Imperialism in 1914</a:t>
            </a:r>
            <a:endParaRPr>
              <a:solidFill>
                <a:srgbClr val="E4E5B8"/>
              </a:solidFill>
              <a:latin typeface="Georgia"/>
              <a:ea typeface="Georgia"/>
              <a:cs typeface="Georgia"/>
              <a:sym typeface="Georgia"/>
            </a:endParaRPr>
          </a:p>
        </p:txBody>
      </p:sp>
      <p:pic>
        <p:nvPicPr>
          <p:cNvPr id="246" name="Google Shape;246;p36"/>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47" name="Google Shape;247;p36"/>
          <p:cNvSpPr txBox="1"/>
          <p:nvPr>
            <p:ph type="title"/>
          </p:nvPr>
        </p:nvSpPr>
        <p:spPr>
          <a:xfrm>
            <a:off x="406550" y="1101300"/>
            <a:ext cx="57021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SzPts val="891"/>
              <a:buNone/>
            </a:pPr>
            <a:r>
              <a:rPr lang="en" sz="1375">
                <a:solidFill>
                  <a:srgbClr val="E4E5B8"/>
                </a:solidFill>
                <a:latin typeface="Georgia"/>
                <a:ea typeface="Georgia"/>
                <a:cs typeface="Georgia"/>
                <a:sym typeface="Georgia"/>
              </a:rPr>
              <a:t>At the turn of the first World War, the United States was a burgeoning empire that had been making its mark on international politics for over a decade. </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375">
                <a:solidFill>
                  <a:srgbClr val="E4E5B8"/>
                </a:solidFill>
                <a:latin typeface="Georgia"/>
                <a:ea typeface="Georgia"/>
                <a:cs typeface="Georgia"/>
                <a:sym typeface="Georgia"/>
              </a:rPr>
              <a:t>The completion of westward expansion, the defeat of the Spanish Empire in the Americas, the participation in the 8 Nation Alliance, the </a:t>
            </a:r>
            <a:r>
              <a:rPr lang="en" sz="1375">
                <a:solidFill>
                  <a:srgbClr val="E4E5B8"/>
                </a:solidFill>
                <a:latin typeface="Georgia"/>
                <a:ea typeface="Georgia"/>
                <a:cs typeface="Georgia"/>
                <a:sym typeface="Georgia"/>
              </a:rPr>
              <a:t>acquisition</a:t>
            </a:r>
            <a:r>
              <a:rPr lang="en" sz="1375">
                <a:solidFill>
                  <a:srgbClr val="E4E5B8"/>
                </a:solidFill>
                <a:latin typeface="Georgia"/>
                <a:ea typeface="Georgia"/>
                <a:cs typeface="Georgia"/>
                <a:sym typeface="Georgia"/>
              </a:rPr>
              <a:t> of several islands in the Pacific and </a:t>
            </a:r>
            <a:r>
              <a:rPr lang="en" sz="1375">
                <a:solidFill>
                  <a:srgbClr val="E4E5B8"/>
                </a:solidFill>
                <a:latin typeface="Georgia"/>
                <a:ea typeface="Georgia"/>
                <a:cs typeface="Georgia"/>
                <a:sym typeface="Georgia"/>
              </a:rPr>
              <a:t>Caribbean, the colonization of the Philippines, the building of the Panama Canal and the realization of the Monroe Doctrine with intervention in Latin America made the United States one of the main imperialist powers.</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375">
                <a:solidFill>
                  <a:srgbClr val="E4E5B8"/>
                </a:solidFill>
                <a:latin typeface="Georgia"/>
                <a:ea typeface="Georgia"/>
                <a:cs typeface="Georgia"/>
                <a:sym typeface="Georgia"/>
              </a:rPr>
              <a:t>However it was not yet a super power and held no hegemony outside of its own territories yet. Its isolation from Eurasia meant European wars and conflicts were of no interest to America before, but the World Wars that were to follow presented the United States with an opportunity to take advantage and try to eventually establish economic hegemony worldwide. American imperialism truly bloomed in 1898…</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rPr lang="en" sz="1375">
                <a:solidFill>
                  <a:srgbClr val="E4E5B8"/>
                </a:solidFill>
                <a:latin typeface="Georgia"/>
                <a:ea typeface="Georgia"/>
                <a:cs typeface="Georgia"/>
                <a:sym typeface="Georgia"/>
              </a:rPr>
              <a:t>To be continued in History of U.S. Imperialism: WW1</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375">
              <a:solidFill>
                <a:srgbClr val="E4E5B8"/>
              </a:solidFill>
              <a:latin typeface="Georgia"/>
              <a:ea typeface="Georgia"/>
              <a:cs typeface="Georgia"/>
              <a:sym typeface="Georgia"/>
            </a:endParaRPr>
          </a:p>
          <a:p>
            <a:pPr indent="457200" lvl="0" marL="0" rtl="0" algn="l">
              <a:spcBef>
                <a:spcPts val="0"/>
              </a:spcBef>
              <a:spcAft>
                <a:spcPts val="0"/>
              </a:spcAft>
              <a:buSzPts val="891"/>
              <a:buNone/>
            </a:pPr>
            <a:r>
              <a:t/>
            </a:r>
            <a:endParaRPr sz="1375">
              <a:solidFill>
                <a:srgbClr val="E4E5B8"/>
              </a:solidFill>
              <a:latin typeface="Georgia"/>
              <a:ea typeface="Georgia"/>
              <a:cs typeface="Georgia"/>
              <a:sym typeface="Georgia"/>
            </a:endParaRPr>
          </a:p>
        </p:txBody>
      </p:sp>
      <p:pic>
        <p:nvPicPr>
          <p:cNvPr id="248" name="Google Shape;248;p36"/>
          <p:cNvPicPr preferRelativeResize="0"/>
          <p:nvPr/>
        </p:nvPicPr>
        <p:blipFill>
          <a:blip r:embed="rId4">
            <a:alphaModFix/>
          </a:blip>
          <a:stretch>
            <a:fillRect/>
          </a:stretch>
        </p:blipFill>
        <p:spPr>
          <a:xfrm>
            <a:off x="6108650" y="264300"/>
            <a:ext cx="3035353" cy="4699909"/>
          </a:xfrm>
          <a:prstGeom prst="rect">
            <a:avLst/>
          </a:prstGeom>
          <a:noFill/>
          <a:ln>
            <a:noFill/>
          </a:ln>
        </p:spPr>
      </p:pic>
      <p:pic>
        <p:nvPicPr>
          <p:cNvPr id="249" name="Google Shape;249;p36"/>
          <p:cNvPicPr preferRelativeResize="0"/>
          <p:nvPr/>
        </p:nvPicPr>
        <p:blipFill>
          <a:blip r:embed="rId5">
            <a:alphaModFix/>
          </a:blip>
          <a:stretch>
            <a:fillRect/>
          </a:stretch>
        </p:blipFill>
        <p:spPr>
          <a:xfrm>
            <a:off x="6108643" y="264300"/>
            <a:ext cx="1590733" cy="836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7"/>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255" name="Google Shape;255;p37"/>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Volunteers Needed!</a:t>
            </a:r>
            <a:endParaRPr>
              <a:solidFill>
                <a:srgbClr val="E4E5B8"/>
              </a:solidFill>
              <a:latin typeface="Georgia"/>
              <a:ea typeface="Georgia"/>
              <a:cs typeface="Georgia"/>
              <a:sym typeface="Georgia"/>
            </a:endParaRPr>
          </a:p>
        </p:txBody>
      </p:sp>
      <p:pic>
        <p:nvPicPr>
          <p:cNvPr id="262" name="Google Shape;262;p3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63" name="Google Shape;263;p38"/>
          <p:cNvSpPr txBox="1"/>
          <p:nvPr/>
        </p:nvSpPr>
        <p:spPr>
          <a:xfrm>
            <a:off x="523800" y="1150750"/>
            <a:ext cx="8096400" cy="364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We are in need of volunteers for the staff of the People’s School! Here’s a few roles we need filled:</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People to help manage posting on our social media and podcast platforms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Video Editors, Audio Editors, Graphic Designers, Artists, Narrators</a:t>
            </a:r>
            <a:endParaRPr sz="2500">
              <a:solidFill>
                <a:srgbClr val="E4E5B8"/>
              </a:solidFill>
              <a:latin typeface="Georgia"/>
              <a:ea typeface="Georgia"/>
              <a:cs typeface="Georgia"/>
              <a:sym typeface="Georgia"/>
            </a:endParaRPr>
          </a:p>
          <a:p>
            <a:pPr indent="-387350" lvl="0" marL="457200" rtl="0" algn="l">
              <a:lnSpc>
                <a:spcPct val="100000"/>
              </a:lnSpc>
              <a:spcBef>
                <a:spcPts val="0"/>
              </a:spcBef>
              <a:spcAft>
                <a:spcPts val="0"/>
              </a:spcAft>
              <a:buClr>
                <a:srgbClr val="E4E5B8"/>
              </a:buClr>
              <a:buSzPts val="2500"/>
              <a:buFont typeface="Georgia"/>
              <a:buChar char="●"/>
            </a:pPr>
            <a:r>
              <a:rPr lang="en" sz="2500">
                <a:solidFill>
                  <a:srgbClr val="E4E5B8"/>
                </a:solidFill>
                <a:latin typeface="Georgia"/>
                <a:ea typeface="Georgia"/>
                <a:cs typeface="Georgia"/>
                <a:sym typeface="Georgia"/>
              </a:rPr>
              <a:t>Facilitators, Web Controls, Moderators</a:t>
            </a:r>
            <a:endParaRPr sz="2500">
              <a:solidFill>
                <a:srgbClr val="E4E5B8"/>
              </a:solidFill>
              <a:latin typeface="Georgia"/>
              <a:ea typeface="Georgia"/>
              <a:cs typeface="Georgia"/>
              <a:sym typeface="Georgia"/>
            </a:endParaRPr>
          </a:p>
          <a:p>
            <a:pPr indent="0" lvl="0" marL="0" rtl="0" algn="l">
              <a:lnSpc>
                <a:spcPct val="100000"/>
              </a:lnSpc>
              <a:spcBef>
                <a:spcPts val="0"/>
              </a:spcBef>
              <a:spcAft>
                <a:spcPts val="0"/>
              </a:spcAft>
              <a:buNone/>
            </a:pPr>
            <a:r>
              <a:rPr lang="en" sz="2500">
                <a:solidFill>
                  <a:srgbClr val="E4E5B8"/>
                </a:solidFill>
                <a:latin typeface="Georgia"/>
                <a:ea typeface="Georgia"/>
                <a:cs typeface="Georgia"/>
                <a:sym typeface="Georgia"/>
              </a:rPr>
              <a:t>Email </a:t>
            </a:r>
            <a:r>
              <a:rPr lang="en" sz="2500" u="sng">
                <a:solidFill>
                  <a:schemeClr val="hlink"/>
                </a:solidFill>
                <a:latin typeface="Georgia"/>
                <a:ea typeface="Georgia"/>
                <a:cs typeface="Georgia"/>
                <a:sym typeface="Georgia"/>
                <a:hlinkClick r:id="rId4"/>
              </a:rPr>
              <a:t>info@peoplesschool.us</a:t>
            </a:r>
            <a:r>
              <a:rPr lang="en" sz="2500">
                <a:solidFill>
                  <a:srgbClr val="E4E5B8"/>
                </a:solidFill>
                <a:latin typeface="Georgia"/>
                <a:ea typeface="Georgia"/>
                <a:cs typeface="Georgia"/>
                <a:sym typeface="Georgia"/>
              </a:rPr>
              <a:t> if you’re interested and try to attend our next staff meeting on June 1st if possible.</a:t>
            </a:r>
            <a:endParaRPr sz="2500">
              <a:solidFill>
                <a:srgbClr val="E4E5B8"/>
              </a:solidFill>
              <a:latin typeface="Georgia"/>
              <a:ea typeface="Georgia"/>
              <a:cs typeface="Georgia"/>
              <a:sym typeface="Georgi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3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New Outlook Publishers</a:t>
            </a:r>
            <a:endParaRPr>
              <a:solidFill>
                <a:srgbClr val="E4E5B8"/>
              </a:solidFill>
              <a:latin typeface="Georgia"/>
              <a:ea typeface="Georgia"/>
              <a:cs typeface="Georgia"/>
              <a:sym typeface="Georgia"/>
            </a:endParaRPr>
          </a:p>
          <a:p>
            <a:pPr indent="0" lvl="0" marL="0" rtl="0" algn="l">
              <a:spcBef>
                <a:spcPts val="0"/>
              </a:spcBef>
              <a:spcAft>
                <a:spcPts val="0"/>
              </a:spcAft>
              <a:buNone/>
            </a:pPr>
            <a:r>
              <a:rPr lang="en" sz="1911">
                <a:solidFill>
                  <a:srgbClr val="E4E5B8"/>
                </a:solidFill>
                <a:latin typeface="Georgia"/>
                <a:ea typeface="Georgia"/>
                <a:cs typeface="Georgia"/>
                <a:sym typeface="Georgia"/>
              </a:rPr>
              <a:t>newoutlookpublishers.store</a:t>
            </a:r>
            <a:endParaRPr sz="1911">
              <a:solidFill>
                <a:srgbClr val="E4E5B8"/>
              </a:solidFill>
              <a:latin typeface="Georgia"/>
              <a:ea typeface="Georgia"/>
              <a:cs typeface="Georgia"/>
              <a:sym typeface="Georgia"/>
            </a:endParaRPr>
          </a:p>
        </p:txBody>
      </p:sp>
      <p:pic>
        <p:nvPicPr>
          <p:cNvPr id="270" name="Google Shape;270;p3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71" name="Google Shape;271;p39"/>
          <p:cNvSpPr txBox="1"/>
          <p:nvPr>
            <p:ph type="title"/>
          </p:nvPr>
        </p:nvSpPr>
        <p:spPr>
          <a:xfrm>
            <a:off x="898350" y="1141625"/>
            <a:ext cx="7249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E4E5B8"/>
                </a:solidFill>
                <a:latin typeface="Georgia"/>
                <a:ea typeface="Georgia"/>
                <a:cs typeface="Georgia"/>
                <a:sym typeface="Georgia"/>
              </a:rPr>
              <a:t>Latest Releases</a:t>
            </a:r>
            <a:endParaRPr>
              <a:solidFill>
                <a:srgbClr val="E4E5B8"/>
              </a:solidFill>
              <a:latin typeface="Georgia"/>
              <a:ea typeface="Georgia"/>
              <a:cs typeface="Georgia"/>
              <a:sym typeface="Georgia"/>
            </a:endParaRPr>
          </a:p>
        </p:txBody>
      </p:sp>
      <p:pic>
        <p:nvPicPr>
          <p:cNvPr id="272" name="Google Shape;272;p39"/>
          <p:cNvPicPr preferRelativeResize="0"/>
          <p:nvPr/>
        </p:nvPicPr>
        <p:blipFill>
          <a:blip r:embed="rId4">
            <a:alphaModFix/>
          </a:blip>
          <a:stretch>
            <a:fillRect/>
          </a:stretch>
        </p:blipFill>
        <p:spPr>
          <a:xfrm>
            <a:off x="321875" y="1754650"/>
            <a:ext cx="2040325" cy="3060500"/>
          </a:xfrm>
          <a:prstGeom prst="rect">
            <a:avLst/>
          </a:prstGeom>
          <a:noFill/>
          <a:ln>
            <a:noFill/>
          </a:ln>
        </p:spPr>
      </p:pic>
      <p:pic>
        <p:nvPicPr>
          <p:cNvPr id="273" name="Google Shape;273;p39"/>
          <p:cNvPicPr preferRelativeResize="0"/>
          <p:nvPr/>
        </p:nvPicPr>
        <p:blipFill>
          <a:blip r:embed="rId5">
            <a:alphaModFix/>
          </a:blip>
          <a:stretch>
            <a:fillRect/>
          </a:stretch>
        </p:blipFill>
        <p:spPr>
          <a:xfrm>
            <a:off x="2478450" y="1754650"/>
            <a:ext cx="1995978" cy="3060500"/>
          </a:xfrm>
          <a:prstGeom prst="rect">
            <a:avLst/>
          </a:prstGeom>
          <a:noFill/>
          <a:ln>
            <a:noFill/>
          </a:ln>
        </p:spPr>
      </p:pic>
      <p:pic>
        <p:nvPicPr>
          <p:cNvPr id="274" name="Google Shape;274;p39"/>
          <p:cNvPicPr preferRelativeResize="0"/>
          <p:nvPr/>
        </p:nvPicPr>
        <p:blipFill>
          <a:blip r:embed="rId6">
            <a:alphaModFix/>
          </a:blip>
          <a:stretch>
            <a:fillRect/>
          </a:stretch>
        </p:blipFill>
        <p:spPr>
          <a:xfrm>
            <a:off x="4590675" y="1754638"/>
            <a:ext cx="2040325" cy="3060488"/>
          </a:xfrm>
          <a:prstGeom prst="rect">
            <a:avLst/>
          </a:prstGeom>
          <a:noFill/>
          <a:ln>
            <a:noFill/>
          </a:ln>
        </p:spPr>
      </p:pic>
      <p:pic>
        <p:nvPicPr>
          <p:cNvPr id="275" name="Google Shape;275;p39"/>
          <p:cNvPicPr preferRelativeResize="0"/>
          <p:nvPr/>
        </p:nvPicPr>
        <p:blipFill rotWithShape="1">
          <a:blip r:embed="rId7">
            <a:alphaModFix/>
          </a:blip>
          <a:srcRect b="0" l="5105" r="6874" t="0"/>
          <a:stretch/>
        </p:blipFill>
        <p:spPr>
          <a:xfrm>
            <a:off x="6747250" y="1754638"/>
            <a:ext cx="2082800" cy="3060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0"/>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40"/>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Legal Drive</a:t>
            </a:r>
            <a:endParaRPr>
              <a:solidFill>
                <a:srgbClr val="E4E5B8"/>
              </a:solidFill>
              <a:latin typeface="Georgia"/>
              <a:ea typeface="Georgia"/>
              <a:cs typeface="Georgia"/>
              <a:sym typeface="Georgia"/>
            </a:endParaRPr>
          </a:p>
        </p:txBody>
      </p:sp>
      <p:pic>
        <p:nvPicPr>
          <p:cNvPr id="282" name="Google Shape;282;p40"/>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283" name="Google Shape;283;p40"/>
          <p:cNvSpPr txBox="1"/>
          <p:nvPr/>
        </p:nvSpPr>
        <p:spPr>
          <a:xfrm>
            <a:off x="406550" y="1041075"/>
            <a:ext cx="8096400" cy="3786600"/>
          </a:xfrm>
          <a:prstGeom prst="rect">
            <a:avLst/>
          </a:prstGeom>
          <a:noFill/>
          <a:ln>
            <a:noFill/>
          </a:ln>
        </p:spPr>
        <p:txBody>
          <a:bodyPr anchorCtr="0" anchor="t" bIns="91425" lIns="91425" spcFirstLastPara="1" rIns="91425" wrap="square" tIns="91425">
            <a:spAutoFit/>
          </a:bodyPr>
          <a:lstStyle/>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Last year we were attacked and sabotaged by wreckers</a:t>
            </a:r>
            <a:r>
              <a:rPr lang="en" sz="1950">
                <a:solidFill>
                  <a:srgbClr val="E4E5B8"/>
                </a:solidFill>
                <a:latin typeface="Georgia"/>
                <a:ea typeface="Georgia"/>
                <a:cs typeface="Georgia"/>
                <a:sym typeface="Georgia"/>
              </a:rPr>
              <a:t> that tried to </a:t>
            </a:r>
            <a:r>
              <a:rPr b="1" lang="en" sz="1950">
                <a:solidFill>
                  <a:srgbClr val="E4E5B8"/>
                </a:solidFill>
                <a:latin typeface="Georgia"/>
                <a:ea typeface="Georgia"/>
                <a:cs typeface="Georgia"/>
                <a:sym typeface="Georgia"/>
              </a:rPr>
              <a:t>steal the PSMLS</a:t>
            </a:r>
            <a:r>
              <a:rPr lang="en" sz="1950">
                <a:solidFill>
                  <a:srgbClr val="E4E5B8"/>
                </a:solidFill>
                <a:latin typeface="Georgia"/>
                <a:ea typeface="Georgia"/>
                <a:cs typeface="Georgia"/>
                <a:sym typeface="Georgia"/>
              </a:rPr>
              <a:t> and </a:t>
            </a:r>
            <a:r>
              <a:rPr b="1" lang="en" sz="1950">
                <a:solidFill>
                  <a:srgbClr val="E4E5B8"/>
                </a:solidFill>
                <a:latin typeface="Georgia"/>
                <a:ea typeface="Georgia"/>
                <a:cs typeface="Georgia"/>
                <a:sym typeface="Georgia"/>
              </a:rPr>
              <a:t>destroy the PCUSA</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b="1" lang="en" sz="1950">
                <a:solidFill>
                  <a:srgbClr val="E4E5B8"/>
                </a:solidFill>
                <a:latin typeface="Georgia"/>
                <a:ea typeface="Georgia"/>
                <a:cs typeface="Georgia"/>
                <a:sym typeface="Georgia"/>
              </a:rPr>
              <a:t>They failed</a:t>
            </a:r>
            <a:r>
              <a:rPr lang="en" sz="1950">
                <a:solidFill>
                  <a:srgbClr val="E4E5B8"/>
                </a:solidFill>
                <a:latin typeface="Georgia"/>
                <a:ea typeface="Georgia"/>
                <a:cs typeface="Georgia"/>
                <a:sym typeface="Georgia"/>
              </a:rPr>
              <a:t>, but they </a:t>
            </a:r>
            <a:r>
              <a:rPr b="1" lang="en" sz="1950">
                <a:solidFill>
                  <a:srgbClr val="E4E5B8"/>
                </a:solidFill>
                <a:latin typeface="Georgia"/>
                <a:ea typeface="Georgia"/>
                <a:cs typeface="Georgia"/>
                <a:sym typeface="Georgia"/>
              </a:rPr>
              <a:t>will be held accountable</a:t>
            </a:r>
            <a:r>
              <a:rPr lang="en" sz="1950">
                <a:solidFill>
                  <a:srgbClr val="E4E5B8"/>
                </a:solidFill>
                <a:latin typeface="Georgia"/>
                <a:ea typeface="Georgia"/>
                <a:cs typeface="Georgia"/>
                <a:sym typeface="Georgia"/>
              </a:rPr>
              <a:t> and there are still things they took from us that we’ve not got back, like videos, imagery and audio. That is why we still need donations to the legal drive.</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To donate, go to </a:t>
            </a:r>
            <a:r>
              <a:rPr b="1" lang="en" sz="1950" u="sng">
                <a:solidFill>
                  <a:srgbClr val="E4E5B8"/>
                </a:solidFill>
                <a:latin typeface="Georgia"/>
                <a:ea typeface="Georgia"/>
                <a:cs typeface="Georgia"/>
                <a:sym typeface="Georgia"/>
              </a:rPr>
              <a:t>partyofcommunistsusa.net/donations/</a:t>
            </a:r>
            <a:r>
              <a:rPr lang="en" sz="1950">
                <a:solidFill>
                  <a:srgbClr val="E4E5B8"/>
                </a:solidFill>
                <a:latin typeface="Georgia"/>
                <a:ea typeface="Georgia"/>
                <a:cs typeface="Georgia"/>
                <a:sym typeface="Georgia"/>
              </a:rPr>
              <a:t>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t/>
            </a:r>
            <a:endParaRPr sz="1950">
              <a:solidFill>
                <a:srgbClr val="E4E5B8"/>
              </a:solidFill>
              <a:latin typeface="Georgia"/>
              <a:ea typeface="Georgia"/>
              <a:cs typeface="Georgia"/>
              <a:sym typeface="Georgia"/>
            </a:endParaRPr>
          </a:p>
          <a:p>
            <a:pPr indent="0" lvl="0" marL="457200" rtl="0" algn="l">
              <a:lnSpc>
                <a:spcPct val="100000"/>
              </a:lnSpc>
              <a:spcBef>
                <a:spcPts val="0"/>
              </a:spcBef>
              <a:spcAft>
                <a:spcPts val="0"/>
              </a:spcAft>
              <a:buNone/>
            </a:pPr>
            <a:r>
              <a:rPr lang="en" sz="1950">
                <a:solidFill>
                  <a:srgbClr val="E4E5B8"/>
                </a:solidFill>
                <a:latin typeface="Georgia"/>
                <a:ea typeface="Georgia"/>
                <a:cs typeface="Georgia"/>
                <a:sym typeface="Georgia"/>
              </a:rPr>
              <a:t>Put “For legal funds” in the details box and try to donate on Tuesday or Thursday so it is easier for us to sort through. It </a:t>
            </a:r>
            <a:r>
              <a:rPr lang="en" sz="1950" u="sng">
                <a:solidFill>
                  <a:srgbClr val="E4E5B8"/>
                </a:solidFill>
                <a:latin typeface="Georgia"/>
                <a:ea typeface="Georgia"/>
                <a:cs typeface="Georgia"/>
                <a:sym typeface="Georgia"/>
              </a:rPr>
              <a:t>will</a:t>
            </a:r>
            <a:r>
              <a:rPr lang="en" sz="1950">
                <a:solidFill>
                  <a:srgbClr val="E4E5B8"/>
                </a:solidFill>
                <a:latin typeface="Georgia"/>
                <a:ea typeface="Georgia"/>
                <a:cs typeface="Georgia"/>
                <a:sym typeface="Georgia"/>
              </a:rPr>
              <a:t> go to the legal fund. Anything helps!</a:t>
            </a:r>
            <a:endParaRPr sz="1950">
              <a:solidFill>
                <a:srgbClr val="E4E5B8"/>
              </a:solidFill>
              <a:latin typeface="Georgia"/>
              <a:ea typeface="Georgia"/>
              <a:cs typeface="Georgia"/>
              <a:sym typeface="Georgi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41"/>
          <p:cNvPicPr preferRelativeResize="0"/>
          <p:nvPr/>
        </p:nvPicPr>
        <p:blipFill>
          <a:blip r:embed="rId3">
            <a:alphaModFix/>
          </a:blip>
          <a:stretch>
            <a:fillRect/>
          </a:stretch>
        </p:blipFill>
        <p:spPr>
          <a:xfrm>
            <a:off x="4182251" y="152400"/>
            <a:ext cx="779501" cy="779501"/>
          </a:xfrm>
          <a:prstGeom prst="rect">
            <a:avLst/>
          </a:prstGeom>
          <a:noFill/>
          <a:ln>
            <a:noFill/>
          </a:ln>
        </p:spPr>
      </p:pic>
      <p:sp>
        <p:nvSpPr>
          <p:cNvPr id="289" name="Google Shape;289;p41"/>
          <p:cNvSpPr/>
          <p:nvPr/>
        </p:nvSpPr>
        <p:spPr>
          <a:xfrm>
            <a:off x="1645925" y="1089200"/>
            <a:ext cx="5869500" cy="3872700"/>
          </a:xfrm>
          <a:prstGeom prst="rect">
            <a:avLst/>
          </a:prstGeom>
          <a:solidFill>
            <a:srgbClr val="B21F1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41"/>
          <p:cNvSpPr txBox="1"/>
          <p:nvPr/>
        </p:nvSpPr>
        <p:spPr>
          <a:xfrm>
            <a:off x="1655375" y="4565650"/>
            <a:ext cx="5850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
                <a:solidFill>
                  <a:srgbClr val="E4E5B8"/>
                </a:solidFill>
                <a:latin typeface="Georgia"/>
                <a:ea typeface="Georgia"/>
                <a:cs typeface="Georgia"/>
                <a:sym typeface="Georgia"/>
              </a:rPr>
              <a:t>I Didn’t Raise My Boy To Be A Soldier</a:t>
            </a:r>
            <a:r>
              <a:rPr lang="en">
                <a:solidFill>
                  <a:srgbClr val="E4E5B8"/>
                </a:solidFill>
                <a:latin typeface="Georgia"/>
                <a:ea typeface="Georgia"/>
                <a:cs typeface="Georgia"/>
                <a:sym typeface="Georgia"/>
              </a:rPr>
              <a:t>- 1914, by “Peerless Quartet”</a:t>
            </a:r>
            <a:endParaRPr>
              <a:solidFill>
                <a:srgbClr val="E4E5B8"/>
              </a:solidFill>
              <a:latin typeface="Georgia"/>
              <a:ea typeface="Georgia"/>
              <a:cs typeface="Georgia"/>
              <a:sym typeface="Georgia"/>
            </a:endParaRPr>
          </a:p>
        </p:txBody>
      </p:sp>
      <p:pic>
        <p:nvPicPr>
          <p:cNvPr descr="I hope you enjoy singing along with this anti war song from 1914.&#10;It is one of the first anti-war songs. Lyricist Alfred Bryan collaborated with composer Al Piantadosi in writing the song, which inspired a sequel, some imitations, but also a number of scornful parodies. It was recorded by The Peerless Quartet in December 1914 and was a hit in 1915, selling 650,000 copies. Its expression of popular pacifist sentiment &quot;helped make the pacifist movement a hard, quantifiable political reality to be reckoned with.&quot;&#10;&#10;The drawings framing the image of skulls are inspired by 'The Apotheosis of War' a mid 19th century painting by Russian war artist Vasily Vereshchagin.&#10;&#10;Lyrics:&#10;Ten million soldiers to the war have gone,&#10;    Who may never return again.&#10;    Ten million mother's hearts must break&#10;    For the ones who died in vain.&#10;    Head bowed down in sorrow&#10;    In her lonely years,&#10;    I heard a mother murmur thru' her tears:&#10;Verse 2&#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Verse 3&#10;    What victory can cheer a mother's heart,&#10;    When she looks at her blighted home?&#10;    What victory can bring her back&#10;    All she cared to call her own?&#10;    Let each mother answer&#10;    In the years to be,&#10;    Remember that my boy belongs to me!&#10;&#10;    I didn't raise my boy to be a soldier,&#10;    I brought him up to be my pride and joy.&#10;    Who dares to place a musket on his shoulder,&#10;    To shoot some other mother's darling boy?&#10;    Let nations arbitrate their future troubles,&#10;    It's time to lay the sword and gun away.&#10;    There'd be no war today,&#10;    If mothers all would say,&#10;    &quot;I didn't raise my boy to be a soldier.&quot;&#10;&#10;&#10;&#10;&quot;I Didn't Raise my Boy to be a Soldier&quot; (1914) by Alfred Bryan and Al Piantadosi. Sung by the Peerless Quartet in December 1914.&#10;&#10;Alfred Bryan (lyricist, 1871–1958)&#10;Al Piantadosi (composer)&#10;Henry Burr (tenor)&#10;Albert Campbell (tenor)&#10;Arthur Collins (baritone)&#10;John Meyer (bass)" id="291" name="Google Shape;291;p41" title="I Didn't Raise my Boy to be a Soldier - Peerless Quartet - 1914 - Anti War Song Lyrics">
            <a:hlinkClick r:id="rId4"/>
          </p:cNvPr>
          <p:cNvPicPr preferRelativeResize="0"/>
          <p:nvPr/>
        </p:nvPicPr>
        <p:blipFill>
          <a:blip r:embed="rId5">
            <a:alphaModFix/>
          </a:blip>
          <a:stretch>
            <a:fillRect/>
          </a:stretch>
        </p:blipFill>
        <p:spPr>
          <a:xfrm>
            <a:off x="1645925" y="1089200"/>
            <a:ext cx="5869500" cy="34764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253400" y="1830600"/>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E4E5B8"/>
                </a:solidFill>
                <a:latin typeface="Georgia"/>
                <a:ea typeface="Georgia"/>
                <a:cs typeface="Georgia"/>
                <a:sym typeface="Georgia"/>
              </a:rPr>
              <a:t>What we’ll be learning </a:t>
            </a:r>
            <a:r>
              <a:rPr lang="en">
                <a:solidFill>
                  <a:srgbClr val="E4E5B8"/>
                </a:solidFill>
                <a:latin typeface="Georgia"/>
                <a:ea typeface="Georgia"/>
                <a:cs typeface="Georgia"/>
                <a:sym typeface="Georgia"/>
              </a:rPr>
              <a:t>today</a:t>
            </a:r>
            <a:r>
              <a:rPr lang="en">
                <a:solidFill>
                  <a:srgbClr val="E4E5B8"/>
                </a:solidFill>
                <a:latin typeface="Georgia"/>
                <a:ea typeface="Georgia"/>
                <a:cs typeface="Georgia"/>
                <a:sym typeface="Georgia"/>
              </a:rPr>
              <a:t>:</a:t>
            </a:r>
            <a:endParaRPr>
              <a:solidFill>
                <a:srgbClr val="E4E5B8"/>
              </a:solidFill>
              <a:latin typeface="Georgia"/>
              <a:ea typeface="Georgia"/>
              <a:cs typeface="Georgia"/>
              <a:sym typeface="Georgia"/>
            </a:endParaRPr>
          </a:p>
        </p:txBody>
      </p:sp>
      <p:sp>
        <p:nvSpPr>
          <p:cNvPr id="70" name="Google Shape;70;p15"/>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Brief introduction covering development of American capitalism and colonization of North America.</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monopolization of American industry.</a:t>
            </a:r>
            <a:endParaRPr>
              <a:solidFill>
                <a:srgbClr val="E4E5B8"/>
              </a:solidFill>
              <a:latin typeface="Georgia"/>
              <a:ea typeface="Georgia"/>
              <a:cs typeface="Georgia"/>
              <a:sym typeface="Georgia"/>
            </a:endParaRPr>
          </a:p>
          <a:p>
            <a:pPr indent="-342900" lvl="0" marL="457200" rtl="0" algn="l">
              <a:spcBef>
                <a:spcPts val="0"/>
              </a:spcBef>
              <a:spcAft>
                <a:spcPts val="0"/>
              </a:spcAft>
              <a:buClr>
                <a:srgbClr val="E4E5B8"/>
              </a:buClr>
              <a:buSzPts val="1800"/>
              <a:buFont typeface="Georgia"/>
              <a:buChar char="●"/>
            </a:pPr>
            <a:r>
              <a:rPr lang="en">
                <a:solidFill>
                  <a:srgbClr val="E4E5B8"/>
                </a:solidFill>
                <a:latin typeface="Georgia"/>
                <a:ea typeface="Georgia"/>
                <a:cs typeface="Georgia"/>
                <a:sym typeface="Georgia"/>
              </a:rPr>
              <a:t>The dawn of American imperialism with the Spanish-American War and more.</a:t>
            </a:r>
            <a:endParaRPr>
              <a:solidFill>
                <a:srgbClr val="E4E5B8"/>
              </a:solidFill>
              <a:latin typeface="Georgia"/>
              <a:ea typeface="Georgia"/>
              <a:cs typeface="Georgia"/>
              <a:sym typeface="Georgia"/>
            </a:endParaRPr>
          </a:p>
        </p:txBody>
      </p:sp>
      <p:pic>
        <p:nvPicPr>
          <p:cNvPr id="71" name="Google Shape;71;p15"/>
          <p:cNvPicPr preferRelativeResize="0"/>
          <p:nvPr/>
        </p:nvPicPr>
        <p:blipFill>
          <a:blip r:embed="rId3">
            <a:alphaModFix/>
          </a:blip>
          <a:stretch>
            <a:fillRect/>
          </a:stretch>
        </p:blipFill>
        <p:spPr>
          <a:xfrm>
            <a:off x="204977" y="205725"/>
            <a:ext cx="1053650" cy="10536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Introduction: American Capitalist Expansion</a:t>
            </a:r>
            <a:endParaRPr sz="5200">
              <a:solidFill>
                <a:srgbClr val="E4E5B8"/>
              </a:solidFill>
              <a:latin typeface="Georgia"/>
              <a:ea typeface="Georgia"/>
              <a:cs typeface="Georgia"/>
              <a:sym typeface="Georgia"/>
            </a:endParaRPr>
          </a:p>
        </p:txBody>
      </p:sp>
      <p:pic>
        <p:nvPicPr>
          <p:cNvPr id="77" name="Google Shape;77;p16"/>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7"/>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7"/>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Introduction</a:t>
            </a:r>
            <a:endParaRPr>
              <a:solidFill>
                <a:srgbClr val="E4E5B8"/>
              </a:solidFill>
              <a:latin typeface="Georgia"/>
              <a:ea typeface="Georgia"/>
              <a:cs typeface="Georgia"/>
              <a:sym typeface="Georgia"/>
            </a:endParaRPr>
          </a:p>
        </p:txBody>
      </p:sp>
      <p:pic>
        <p:nvPicPr>
          <p:cNvPr id="84" name="Google Shape;84;p17"/>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85" name="Google Shape;85;p17"/>
          <p:cNvSpPr txBox="1"/>
          <p:nvPr>
            <p:ph type="title"/>
          </p:nvPr>
        </p:nvSpPr>
        <p:spPr>
          <a:xfrm>
            <a:off x="406550" y="1217700"/>
            <a:ext cx="51837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2000">
                <a:solidFill>
                  <a:srgbClr val="E4E5B8"/>
                </a:solidFill>
                <a:latin typeface="Georgia"/>
                <a:ea typeface="Georgia"/>
                <a:cs typeface="Georgia"/>
                <a:sym typeface="Georgia"/>
              </a:rPr>
              <a:t>The United States of America was formed in 1781 after winning the American Revolutionary War against the Kingdom of Great Britain, which was one of the worlds largest empires at the time.</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rPr lang="en" sz="2000">
                <a:solidFill>
                  <a:srgbClr val="E4E5B8"/>
                </a:solidFill>
                <a:latin typeface="Georgia"/>
                <a:ea typeface="Georgia"/>
                <a:cs typeface="Georgia"/>
                <a:sym typeface="Georgia"/>
              </a:rPr>
              <a:t>The Founding Fathers were wary of the United States becoming an empire, and sought to avoid foreign entanglements and began the policy of non-interventionism.</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p:txBody>
      </p:sp>
      <p:pic>
        <p:nvPicPr>
          <p:cNvPr id="86" name="Google Shape;86;p17"/>
          <p:cNvPicPr preferRelativeResize="0"/>
          <p:nvPr/>
        </p:nvPicPr>
        <p:blipFill>
          <a:blip r:embed="rId4">
            <a:alphaModFix/>
          </a:blip>
          <a:stretch>
            <a:fillRect/>
          </a:stretch>
        </p:blipFill>
        <p:spPr>
          <a:xfrm>
            <a:off x="5642552" y="264300"/>
            <a:ext cx="3265275" cy="2144202"/>
          </a:xfrm>
          <a:prstGeom prst="rect">
            <a:avLst/>
          </a:prstGeom>
          <a:noFill/>
          <a:ln>
            <a:noFill/>
          </a:ln>
        </p:spPr>
      </p:pic>
      <p:pic>
        <p:nvPicPr>
          <p:cNvPr id="87" name="Google Shape;87;p17"/>
          <p:cNvPicPr preferRelativeResize="0"/>
          <p:nvPr/>
        </p:nvPicPr>
        <p:blipFill>
          <a:blip r:embed="rId5">
            <a:alphaModFix/>
          </a:blip>
          <a:stretch>
            <a:fillRect/>
          </a:stretch>
        </p:blipFill>
        <p:spPr>
          <a:xfrm>
            <a:off x="5642550" y="1790400"/>
            <a:ext cx="3265275" cy="2795911"/>
          </a:xfrm>
          <a:prstGeom prst="rect">
            <a:avLst/>
          </a:prstGeom>
          <a:noFill/>
          <a:ln>
            <a:noFill/>
          </a:ln>
        </p:spPr>
      </p:pic>
      <p:pic>
        <p:nvPicPr>
          <p:cNvPr id="88" name="Google Shape;88;p17"/>
          <p:cNvPicPr preferRelativeResize="0"/>
          <p:nvPr/>
        </p:nvPicPr>
        <p:blipFill>
          <a:blip r:embed="rId6">
            <a:alphaModFix/>
          </a:blip>
          <a:stretch>
            <a:fillRect/>
          </a:stretch>
        </p:blipFill>
        <p:spPr>
          <a:xfrm>
            <a:off x="4052050" y="264300"/>
            <a:ext cx="1590494" cy="837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8"/>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Introduction</a:t>
            </a:r>
            <a:endParaRPr>
              <a:solidFill>
                <a:srgbClr val="E4E5B8"/>
              </a:solidFill>
              <a:latin typeface="Georgia"/>
              <a:ea typeface="Georgia"/>
              <a:cs typeface="Georgia"/>
              <a:sym typeface="Georgia"/>
            </a:endParaRPr>
          </a:p>
        </p:txBody>
      </p:sp>
      <p:pic>
        <p:nvPicPr>
          <p:cNvPr id="95" name="Google Shape;95;p18"/>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96" name="Google Shape;96;p18"/>
          <p:cNvSpPr txBox="1"/>
          <p:nvPr>
            <p:ph type="title"/>
          </p:nvPr>
        </p:nvSpPr>
        <p:spPr>
          <a:xfrm>
            <a:off x="406550" y="1217700"/>
            <a:ext cx="51837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2000">
                <a:solidFill>
                  <a:srgbClr val="E4E5B8"/>
                </a:solidFill>
                <a:latin typeface="Georgia"/>
                <a:ea typeface="Georgia"/>
                <a:cs typeface="Georgia"/>
                <a:sym typeface="Georgia"/>
              </a:rPr>
              <a:t>Following the formation of a new, capitalist, “United States of America,” expansion was necessitated by the capitalist system and the country began its westward expansion.</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rPr lang="en" sz="2000">
                <a:solidFill>
                  <a:srgbClr val="E4E5B8"/>
                </a:solidFill>
                <a:latin typeface="Georgia"/>
                <a:ea typeface="Georgia"/>
                <a:cs typeface="Georgia"/>
                <a:sym typeface="Georgia"/>
              </a:rPr>
              <a:t>This territorial expansion, promoted in the name of “Manifest Destiny,” was at the expense of the indigenous people of North America, of which hundreds of thousands were killed and millions displaced.</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a:p>
            <a:pPr indent="457200" lvl="0" marL="0" rtl="0" algn="l">
              <a:spcBef>
                <a:spcPts val="0"/>
              </a:spcBef>
              <a:spcAft>
                <a:spcPts val="0"/>
              </a:spcAft>
              <a:buNone/>
            </a:pPr>
            <a:r>
              <a:t/>
            </a:r>
            <a:endParaRPr sz="2000">
              <a:solidFill>
                <a:srgbClr val="E4E5B8"/>
              </a:solidFill>
              <a:latin typeface="Georgia"/>
              <a:ea typeface="Georgia"/>
              <a:cs typeface="Georgia"/>
              <a:sym typeface="Georgia"/>
            </a:endParaRPr>
          </a:p>
        </p:txBody>
      </p:sp>
      <p:pic>
        <p:nvPicPr>
          <p:cNvPr id="97" name="Google Shape;97;p18"/>
          <p:cNvPicPr preferRelativeResize="0"/>
          <p:nvPr/>
        </p:nvPicPr>
        <p:blipFill>
          <a:blip r:embed="rId4">
            <a:alphaModFix/>
          </a:blip>
          <a:stretch>
            <a:fillRect/>
          </a:stretch>
        </p:blipFill>
        <p:spPr>
          <a:xfrm>
            <a:off x="5493337" y="264300"/>
            <a:ext cx="3414490" cy="2307451"/>
          </a:xfrm>
          <a:prstGeom prst="rect">
            <a:avLst/>
          </a:prstGeom>
          <a:noFill/>
          <a:ln>
            <a:noFill/>
          </a:ln>
        </p:spPr>
      </p:pic>
      <p:pic>
        <p:nvPicPr>
          <p:cNvPr id="98" name="Google Shape;98;p18"/>
          <p:cNvPicPr preferRelativeResize="0"/>
          <p:nvPr/>
        </p:nvPicPr>
        <p:blipFill rotWithShape="1">
          <a:blip r:embed="rId5">
            <a:alphaModFix/>
          </a:blip>
          <a:srcRect b="0" l="0" r="0" t="15368"/>
          <a:stretch/>
        </p:blipFill>
        <p:spPr>
          <a:xfrm>
            <a:off x="5493325" y="2571750"/>
            <a:ext cx="3414499" cy="21018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9"/>
          <p:cNvSpPr/>
          <p:nvPr/>
        </p:nvSpPr>
        <p:spPr>
          <a:xfrm>
            <a:off x="0" y="0"/>
            <a:ext cx="9144000" cy="11013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9"/>
          <p:cNvSpPr txBox="1"/>
          <p:nvPr>
            <p:ph type="title"/>
          </p:nvPr>
        </p:nvSpPr>
        <p:spPr>
          <a:xfrm>
            <a:off x="1658025" y="264300"/>
            <a:ext cx="72498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E4E5B8"/>
                </a:solidFill>
                <a:latin typeface="Georgia"/>
                <a:ea typeface="Georgia"/>
                <a:cs typeface="Georgia"/>
                <a:sym typeface="Georgia"/>
              </a:rPr>
              <a:t>Introduction</a:t>
            </a:r>
            <a:endParaRPr>
              <a:solidFill>
                <a:srgbClr val="E4E5B8"/>
              </a:solidFill>
              <a:latin typeface="Georgia"/>
              <a:ea typeface="Georgia"/>
              <a:cs typeface="Georgia"/>
              <a:sym typeface="Georgia"/>
            </a:endParaRPr>
          </a:p>
        </p:txBody>
      </p:sp>
      <p:pic>
        <p:nvPicPr>
          <p:cNvPr id="105" name="Google Shape;105;p19"/>
          <p:cNvPicPr preferRelativeResize="0"/>
          <p:nvPr/>
        </p:nvPicPr>
        <p:blipFill>
          <a:blip r:embed="rId3">
            <a:alphaModFix/>
          </a:blip>
          <a:stretch>
            <a:fillRect/>
          </a:stretch>
        </p:blipFill>
        <p:spPr>
          <a:xfrm>
            <a:off x="406550" y="112500"/>
            <a:ext cx="876299" cy="876299"/>
          </a:xfrm>
          <a:prstGeom prst="rect">
            <a:avLst/>
          </a:prstGeom>
          <a:noFill/>
          <a:ln>
            <a:noFill/>
          </a:ln>
        </p:spPr>
      </p:pic>
      <p:sp>
        <p:nvSpPr>
          <p:cNvPr id="106" name="Google Shape;106;p19"/>
          <p:cNvSpPr txBox="1"/>
          <p:nvPr>
            <p:ph type="title"/>
          </p:nvPr>
        </p:nvSpPr>
        <p:spPr>
          <a:xfrm>
            <a:off x="406550" y="1031150"/>
            <a:ext cx="5268300" cy="5727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sz="1450">
                <a:solidFill>
                  <a:srgbClr val="E4E5B8"/>
                </a:solidFill>
                <a:latin typeface="Georgia"/>
                <a:ea typeface="Georgia"/>
                <a:cs typeface="Georgia"/>
                <a:sym typeface="Georgia"/>
              </a:rPr>
              <a:t>The contiguous United States that we know today as the “48 States” was achieved in 1853 with the Gadsden Purchase from Mexico.</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The first overseas colonization project of the United States was of Liberia in Africa by the American Colonization Society, the purpose of which was to relocate freed black slaves to Africa.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Following the American Civil War, the United States saw a massive boom in industry as railroads were built and technology advanced. Alaska was bought from the Russian empire in 1867. America entered the “Gilded Age.”</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rPr lang="en" sz="1450">
                <a:solidFill>
                  <a:srgbClr val="E4E5B8"/>
                </a:solidFill>
                <a:latin typeface="Georgia"/>
                <a:ea typeface="Georgia"/>
                <a:cs typeface="Georgia"/>
                <a:sym typeface="Georgia"/>
              </a:rPr>
              <a:t>This boom would lead to monopolization and a drive for more overseas territories to turn the United States into an empire that could easily compete with European empires.</a:t>
            </a:r>
            <a:endParaRPr sz="1450">
              <a:solidFill>
                <a:srgbClr val="E4E5B8"/>
              </a:solidFill>
              <a:latin typeface="Georgia"/>
              <a:ea typeface="Georgia"/>
              <a:cs typeface="Georgia"/>
              <a:sym typeface="Georgia"/>
            </a:endParaRPr>
          </a:p>
          <a:p>
            <a:pPr indent="457200" lvl="0" marL="0" rtl="0" algn="l">
              <a:spcBef>
                <a:spcPts val="0"/>
              </a:spcBef>
              <a:spcAft>
                <a:spcPts val="0"/>
              </a:spcAft>
              <a:buNone/>
            </a:pPr>
            <a:r>
              <a:t/>
            </a:r>
            <a:endParaRPr sz="1450">
              <a:solidFill>
                <a:srgbClr val="E4E5B8"/>
              </a:solidFill>
              <a:latin typeface="Georgia"/>
              <a:ea typeface="Georgia"/>
              <a:cs typeface="Georgia"/>
              <a:sym typeface="Georgia"/>
            </a:endParaRPr>
          </a:p>
        </p:txBody>
      </p:sp>
      <p:pic>
        <p:nvPicPr>
          <p:cNvPr id="107" name="Google Shape;107;p19"/>
          <p:cNvPicPr preferRelativeResize="0"/>
          <p:nvPr/>
        </p:nvPicPr>
        <p:blipFill>
          <a:blip r:embed="rId4">
            <a:alphaModFix/>
          </a:blip>
          <a:stretch>
            <a:fillRect/>
          </a:stretch>
        </p:blipFill>
        <p:spPr>
          <a:xfrm>
            <a:off x="5674852" y="264300"/>
            <a:ext cx="3232975" cy="2449993"/>
          </a:xfrm>
          <a:prstGeom prst="rect">
            <a:avLst/>
          </a:prstGeom>
          <a:noFill/>
          <a:ln>
            <a:noFill/>
          </a:ln>
        </p:spPr>
      </p:pic>
      <p:pic>
        <p:nvPicPr>
          <p:cNvPr id="108" name="Google Shape;108;p19"/>
          <p:cNvPicPr preferRelativeResize="0"/>
          <p:nvPr/>
        </p:nvPicPr>
        <p:blipFill>
          <a:blip r:embed="rId5">
            <a:alphaModFix/>
          </a:blip>
          <a:stretch>
            <a:fillRect/>
          </a:stretch>
        </p:blipFill>
        <p:spPr>
          <a:xfrm>
            <a:off x="5674851" y="2714289"/>
            <a:ext cx="3232975" cy="1919584"/>
          </a:xfrm>
          <a:prstGeom prst="rect">
            <a:avLst/>
          </a:prstGeom>
          <a:noFill/>
          <a:ln>
            <a:noFill/>
          </a:ln>
        </p:spPr>
      </p:pic>
      <p:pic>
        <p:nvPicPr>
          <p:cNvPr id="109" name="Google Shape;109;p19"/>
          <p:cNvPicPr preferRelativeResize="0"/>
          <p:nvPr/>
        </p:nvPicPr>
        <p:blipFill>
          <a:blip r:embed="rId6">
            <a:alphaModFix/>
          </a:blip>
          <a:stretch>
            <a:fillRect/>
          </a:stretch>
        </p:blipFill>
        <p:spPr>
          <a:xfrm>
            <a:off x="4009431" y="264300"/>
            <a:ext cx="1665421" cy="8763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0"/>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Discussion</a:t>
            </a:r>
            <a:endParaRPr sz="5200">
              <a:solidFill>
                <a:srgbClr val="E4E5B8"/>
              </a:solidFill>
              <a:latin typeface="Georgia"/>
              <a:ea typeface="Georgia"/>
              <a:cs typeface="Georgia"/>
              <a:sym typeface="Georgia"/>
            </a:endParaRPr>
          </a:p>
        </p:txBody>
      </p:sp>
      <p:pic>
        <p:nvPicPr>
          <p:cNvPr id="115" name="Google Shape;115;p20"/>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ph type="title"/>
          </p:nvPr>
        </p:nvSpPr>
        <p:spPr>
          <a:xfrm>
            <a:off x="311700" y="331270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5200">
                <a:solidFill>
                  <a:srgbClr val="E4E5B8"/>
                </a:solidFill>
                <a:latin typeface="Georgia"/>
                <a:ea typeface="Georgia"/>
                <a:cs typeface="Georgia"/>
                <a:sym typeface="Georgia"/>
              </a:rPr>
              <a:t>Beginnings of American Imperialism</a:t>
            </a:r>
            <a:endParaRPr sz="5200">
              <a:solidFill>
                <a:srgbClr val="E4E5B8"/>
              </a:solidFill>
              <a:latin typeface="Georgia"/>
              <a:ea typeface="Georgia"/>
              <a:cs typeface="Georgia"/>
              <a:sym typeface="Georgia"/>
            </a:endParaRPr>
          </a:p>
        </p:txBody>
      </p:sp>
      <p:pic>
        <p:nvPicPr>
          <p:cNvPr id="121" name="Google Shape;121;p21"/>
          <p:cNvPicPr preferRelativeResize="0"/>
          <p:nvPr/>
        </p:nvPicPr>
        <p:blipFill>
          <a:blip r:embed="rId3">
            <a:alphaModFix/>
          </a:blip>
          <a:stretch>
            <a:fillRect/>
          </a:stretch>
        </p:blipFill>
        <p:spPr>
          <a:xfrm>
            <a:off x="3648975" y="897800"/>
            <a:ext cx="1846049" cy="1846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