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29922f5379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29922f5379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534971de7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534971de7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29922f5379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29922f5379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2993d35c6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2993d35c6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2993d35c6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2993d35c6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2993d35c6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2993d35c6d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2993d35c6d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2993d35c6d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534971de7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534971de7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534971de7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534971de7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2993d35c6d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2993d35c6d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2993d35c6d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2993d35c6d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2993d35c6d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2993d35c6d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2993d35c6d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2993d35c6d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2993d35c6d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2993d35c6d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534971de76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534971de7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2993d35c6d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2993d35c6d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edcc43d4b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edcc43d4b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2993d35c6d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2993d35c6d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2993d35c6d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2993d35c6d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2993d35c6d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2993d35c6d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2993d35c6d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2993d35c6d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534971de7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534971de7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29922f537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29922f537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b4a22de6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b4a22de6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29922f5379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29922f5379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29922f5379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29922f5379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b4a22de6c0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b4a22de6c0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hyperlink" Target="http://www.youtube.com/watch?v=0bfroxVyb4A" TargetMode="External"/><Relationship Id="rId5"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hyperlink" Target="http://www.youtube.com/watch?v=M1DnJKDiOiY" TargetMode="External"/><Relationship Id="rId5" Type="http://schemas.openxmlformats.org/officeDocument/2006/relationships/image" Target="../media/image2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30.jpg"/><Relationship Id="rId5"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hyperlink" Target="http://www.youtube.com/watch?v=M1DnJKDiOiY" TargetMode="External"/><Relationship Id="rId5"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hyperlink" Target="http://www.youtube.com/watch?v=kwnYjY2t8bw" TargetMode="External"/><Relationship Id="rId5"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26.jpg"/><Relationship Id="rId5"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20.png"/><Relationship Id="rId5"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35.jpg"/><Relationship Id="rId5"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hyperlink" Target="mailto:info@partyofcommunistsusa.net" TargetMode="External"/><Relationship Id="rId5" Type="http://schemas.openxmlformats.org/officeDocument/2006/relationships/hyperlink" Target="mailto:kamryns@johnreedcenter.net" TargetMode="External"/><Relationship Id="rId6" Type="http://schemas.openxmlformats.org/officeDocument/2006/relationships/hyperlink" Target="mailto:remyb@johnreedcenter.net" TargetMode="External"/><Relationship Id="rId7" Type="http://schemas.openxmlformats.org/officeDocument/2006/relationships/hyperlink" Target="https://peoplesschool.u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hyperlink" Target="mailto:info@peoplesschool.u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24.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9.png"/><Relationship Id="rId8"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36.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hyperlink" Target="http://www.youtube.com/watch?v=1O2DXzxCwrg" TargetMode="External"/><Relationship Id="rId5"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hyperlink" Target="http://www.youtube.com/watch?v=M1DnJKDiOiY" TargetMode="External"/><Relationship Id="rId5" Type="http://schemas.openxmlformats.org/officeDocument/2006/relationships/image" Target="../media/image2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1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7.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jpg"/><Relationship Id="rId5"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5" name="Google Shape;55;p1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English with lyrics, 1933, the New Singers" id="56" name="Google Shape;56;p13" title="The Internationale">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
        <p:nvSpPr>
          <p:cNvPr id="57" name="Google Shape;57;p1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The Internationale</a:t>
            </a:r>
            <a:r>
              <a:rPr lang="en">
                <a:solidFill>
                  <a:srgbClr val="E4E5B8"/>
                </a:solidFill>
                <a:latin typeface="Georgia"/>
                <a:ea typeface="Georgia"/>
                <a:cs typeface="Georgia"/>
                <a:sym typeface="Georgia"/>
              </a:rPr>
              <a:t> - 1933 American Version by “The New Singers”</a:t>
            </a:r>
            <a:endParaRPr>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
                                        </p:tgtEl>
                                        <p:attrNameLst>
                                          <p:attrName>style.visibility</p:attrName>
                                        </p:attrNameLst>
                                      </p:cBhvr>
                                      <p:to>
                                        <p:strVal val="visible"/>
                                      </p:to>
                                    </p:set>
                                    <p:animEffect filter="fade" transition="in">
                                      <p:cBhvr>
                                        <p:cTn dur="1000"/>
                                        <p:tgtEl>
                                          <p:spTgt spid="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125" name="Shape 125"/>
        <p:cNvGrpSpPr/>
        <p:nvPr/>
      </p:nvGrpSpPr>
      <p:grpSpPr>
        <a:xfrm>
          <a:off x="0" y="0"/>
          <a:ext cx="0" cy="0"/>
          <a:chOff x="0" y="0"/>
          <a:chExt cx="0" cy="0"/>
        </a:xfrm>
      </p:grpSpPr>
      <p:sp>
        <p:nvSpPr>
          <p:cNvPr id="126" name="Google Shape;126;p22"/>
          <p:cNvSpPr txBox="1"/>
          <p:nvPr>
            <p:ph type="title"/>
          </p:nvPr>
        </p:nvSpPr>
        <p:spPr>
          <a:xfrm>
            <a:off x="289700" y="269012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680">
                <a:solidFill>
                  <a:srgbClr val="E4E5B8"/>
                </a:solidFill>
                <a:latin typeface="Georgia"/>
                <a:ea typeface="Georgia"/>
                <a:cs typeface="Georgia"/>
                <a:sym typeface="Georgia"/>
              </a:rPr>
              <a:t>History of the CPUSA - William Z Foster - WW1: Social-Democratic Betrayal</a:t>
            </a:r>
            <a:endParaRPr sz="3680">
              <a:solidFill>
                <a:srgbClr val="E4E5B8"/>
              </a:solidFill>
              <a:latin typeface="Georgia"/>
              <a:ea typeface="Georgia"/>
              <a:cs typeface="Georgia"/>
              <a:sym typeface="Georgia"/>
            </a:endParaRPr>
          </a:p>
        </p:txBody>
      </p:sp>
      <p:pic>
        <p:nvPicPr>
          <p:cNvPr id="127" name="Google Shape;127;p22"/>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128" name="Google Shape;128;p22"/>
          <p:cNvPicPr preferRelativeResize="0"/>
          <p:nvPr/>
        </p:nvPicPr>
        <p:blipFill>
          <a:blip r:embed="rId4">
            <a:alphaModFix/>
          </a:blip>
          <a:stretch>
            <a:fillRect/>
          </a:stretch>
        </p:blipFill>
        <p:spPr>
          <a:xfrm>
            <a:off x="4885450" y="381000"/>
            <a:ext cx="3914775" cy="4381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3"/>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34" name="Google Shape;134;p23"/>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4"/>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American Intervention</a:t>
            </a:r>
            <a:endParaRPr sz="5200">
              <a:solidFill>
                <a:srgbClr val="E4E5B8"/>
              </a:solidFill>
              <a:latin typeface="Georgia"/>
              <a:ea typeface="Georgia"/>
              <a:cs typeface="Georgia"/>
              <a:sym typeface="Georgia"/>
            </a:endParaRPr>
          </a:p>
        </p:txBody>
      </p:sp>
      <p:pic>
        <p:nvPicPr>
          <p:cNvPr id="140" name="Google Shape;140;p24"/>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25"/>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146" name="Google Shape;146;p25"/>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5"/>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The Untold History of the United States - WW1</a:t>
            </a:r>
            <a:endParaRPr>
              <a:solidFill>
                <a:srgbClr val="E4E5B8"/>
              </a:solidFill>
              <a:latin typeface="Georgia"/>
              <a:ea typeface="Georgia"/>
              <a:cs typeface="Georgia"/>
              <a:sym typeface="Georgia"/>
            </a:endParaRPr>
          </a:p>
        </p:txBody>
      </p:sp>
      <p:pic>
        <p:nvPicPr>
          <p:cNvPr descr="In this documentary series, Oliver Stone focuses a spotlight on the ways in which the United States has betrayed its purported mission: to be a beacon of democracy in the world, intervening to spread justice and freedom where it does not exist. The film series tells the story of the not-so-pleasant side of United States’ foreign policy during the 20th century and into the 21st century: the atomic bombings of Hiroshima and Nagasaki were militarily unnecessary and morally indefensible; the United States, not the Soviet Union, bore the lion’s share of responsibility for perpetuating the Cold War; the U.S. love affair with right-wing dictators has gone as far as overthrowing elected leaders, arming and training murderous military officers, and forcing millions of people into poverty; U.S.-funded Islamist fundamentalists, who fought against the Soviets in Afghanistan, have blown back to threaten the interests of the U.S. and its allies; U.S. presidents, especially in wartime, have frequently trampled on the constitution and international law; the United States has brandished nuclear threats repeatedly and come terrifyingly close to nuclear war." id="148" name="Google Shape;148;p25" title="The Untold History of the United States - Prequel Episode A – Oliver Stone and Peter Kuznick">
            <a:hlinkClick r:id="rId4"/>
          </p:cNvPr>
          <p:cNvPicPr preferRelativeResize="0"/>
          <p:nvPr/>
        </p:nvPicPr>
        <p:blipFill>
          <a:blip r:embed="rId5">
            <a:alphaModFix/>
          </a:blip>
          <a:stretch>
            <a:fillRect/>
          </a:stretch>
        </p:blipFill>
        <p:spPr>
          <a:xfrm>
            <a:off x="1645925" y="1089200"/>
            <a:ext cx="58506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American Intervention in the First World War</a:t>
            </a:r>
            <a:endParaRPr>
              <a:solidFill>
                <a:srgbClr val="E4E5B8"/>
              </a:solidFill>
              <a:latin typeface="Georgia"/>
              <a:ea typeface="Georgia"/>
              <a:cs typeface="Georgia"/>
              <a:sym typeface="Georgia"/>
            </a:endParaRPr>
          </a:p>
        </p:txBody>
      </p:sp>
      <p:pic>
        <p:nvPicPr>
          <p:cNvPr id="155" name="Google Shape;155;p2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56" name="Google Shape;156;p26"/>
          <p:cNvSpPr txBox="1"/>
          <p:nvPr/>
        </p:nvSpPr>
        <p:spPr>
          <a:xfrm>
            <a:off x="497125" y="1101300"/>
            <a:ext cx="5821500" cy="395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What it did for American Imperialism</a:t>
            </a:r>
            <a:endParaRPr sz="2100">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	The United States of America, prior to the 1910’s, had relatively no interest in military interference in Europe. It was more concerned with what it could obtain control over in the Americas, Pacific and Africa. There was a general sentiment of just letting Europe fight their own wars.</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The First World War presented American imperialism with many benefits:</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 United States could profit off of the war to begin with by selling arms to the allies and create European reliance on the United States. Exports grew from $2.4b in 1913 to $6.2b in 1917.</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 United States could be involved in, potentially even lead, the talks and treaties following the war, creating </a:t>
            </a:r>
            <a:r>
              <a:rPr lang="en">
                <a:solidFill>
                  <a:srgbClr val="E4E5B8"/>
                </a:solidFill>
                <a:latin typeface="Georgia"/>
                <a:ea typeface="Georgia"/>
                <a:cs typeface="Georgia"/>
                <a:sym typeface="Georgia"/>
              </a:rPr>
              <a:t>institutions</a:t>
            </a:r>
            <a:r>
              <a:rPr lang="en">
                <a:solidFill>
                  <a:srgbClr val="E4E5B8"/>
                </a:solidFill>
                <a:latin typeface="Georgia"/>
                <a:ea typeface="Georgia"/>
                <a:cs typeface="Georgia"/>
                <a:sym typeface="Georgia"/>
              </a:rPr>
              <a:t> and programs to benefit itself &amp; create hegemony.</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 United States could use the war and the </a:t>
            </a:r>
            <a:r>
              <a:rPr lang="en">
                <a:solidFill>
                  <a:srgbClr val="E4E5B8"/>
                </a:solidFill>
                <a:latin typeface="Georgia"/>
                <a:ea typeface="Georgia"/>
                <a:cs typeface="Georgia"/>
                <a:sym typeface="Georgia"/>
              </a:rPr>
              <a:t>concurrent</a:t>
            </a:r>
            <a:r>
              <a:rPr lang="en">
                <a:solidFill>
                  <a:srgbClr val="E4E5B8"/>
                </a:solidFill>
                <a:latin typeface="Georgia"/>
                <a:ea typeface="Georgia"/>
                <a:cs typeface="Georgia"/>
                <a:sym typeface="Georgia"/>
              </a:rPr>
              <a:t> Bolshevik revolution to crack down on the working class with the Espionage and Sedition Acts and more.</a:t>
            </a:r>
            <a:endParaRPr>
              <a:solidFill>
                <a:srgbClr val="E4E5B8"/>
              </a:solidFill>
              <a:latin typeface="Georgia"/>
              <a:ea typeface="Georgia"/>
              <a:cs typeface="Georgia"/>
              <a:sym typeface="Georgia"/>
            </a:endParaRPr>
          </a:p>
        </p:txBody>
      </p:sp>
      <p:pic>
        <p:nvPicPr>
          <p:cNvPr id="157" name="Google Shape;157;p26"/>
          <p:cNvPicPr preferRelativeResize="0"/>
          <p:nvPr/>
        </p:nvPicPr>
        <p:blipFill>
          <a:blip r:embed="rId4">
            <a:alphaModFix/>
          </a:blip>
          <a:stretch>
            <a:fillRect/>
          </a:stretch>
        </p:blipFill>
        <p:spPr>
          <a:xfrm>
            <a:off x="6318625" y="1101300"/>
            <a:ext cx="2825374" cy="1050785"/>
          </a:xfrm>
          <a:prstGeom prst="rect">
            <a:avLst/>
          </a:prstGeom>
          <a:noFill/>
          <a:ln>
            <a:noFill/>
          </a:ln>
        </p:spPr>
      </p:pic>
      <p:pic>
        <p:nvPicPr>
          <p:cNvPr id="158" name="Google Shape;158;p26"/>
          <p:cNvPicPr preferRelativeResize="0"/>
          <p:nvPr/>
        </p:nvPicPr>
        <p:blipFill rotWithShape="1">
          <a:blip r:embed="rId5">
            <a:alphaModFix/>
          </a:blip>
          <a:srcRect b="14931" l="0" r="0" t="17381"/>
          <a:stretch/>
        </p:blipFill>
        <p:spPr>
          <a:xfrm>
            <a:off x="6318625" y="2152075"/>
            <a:ext cx="2825376" cy="254991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162" name="Shape 162"/>
        <p:cNvGrpSpPr/>
        <p:nvPr/>
      </p:nvGrpSpPr>
      <p:grpSpPr>
        <a:xfrm>
          <a:off x="0" y="0"/>
          <a:ext cx="0" cy="0"/>
          <a:chOff x="0" y="0"/>
          <a:chExt cx="0" cy="0"/>
        </a:xfrm>
      </p:grpSpPr>
      <p:sp>
        <p:nvSpPr>
          <p:cNvPr id="163" name="Google Shape;163;p27"/>
          <p:cNvSpPr txBox="1"/>
          <p:nvPr>
            <p:ph type="title"/>
          </p:nvPr>
        </p:nvSpPr>
        <p:spPr>
          <a:xfrm>
            <a:off x="289700" y="269012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680">
                <a:solidFill>
                  <a:srgbClr val="E4E5B8"/>
                </a:solidFill>
                <a:latin typeface="Georgia"/>
                <a:ea typeface="Georgia"/>
                <a:cs typeface="Georgia"/>
                <a:sym typeface="Georgia"/>
              </a:rPr>
              <a:t>History of the CPUSA - William Z Foster - WW1: Social-Democratic Betrayal</a:t>
            </a:r>
            <a:endParaRPr sz="3680">
              <a:solidFill>
                <a:srgbClr val="E4E5B8"/>
              </a:solidFill>
              <a:latin typeface="Georgia"/>
              <a:ea typeface="Georgia"/>
              <a:cs typeface="Georgia"/>
              <a:sym typeface="Georgia"/>
            </a:endParaRPr>
          </a:p>
        </p:txBody>
      </p:sp>
      <p:pic>
        <p:nvPicPr>
          <p:cNvPr id="164" name="Google Shape;164;p27"/>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165" name="Google Shape;165;p27"/>
          <p:cNvPicPr preferRelativeResize="0"/>
          <p:nvPr/>
        </p:nvPicPr>
        <p:blipFill>
          <a:blip r:embed="rId4">
            <a:alphaModFix/>
          </a:blip>
          <a:stretch>
            <a:fillRect/>
          </a:stretch>
        </p:blipFill>
        <p:spPr>
          <a:xfrm>
            <a:off x="5025325" y="152400"/>
            <a:ext cx="3644506" cy="483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169" name="Shape 169"/>
        <p:cNvGrpSpPr/>
        <p:nvPr/>
      </p:nvGrpSpPr>
      <p:grpSpPr>
        <a:xfrm>
          <a:off x="0" y="0"/>
          <a:ext cx="0" cy="0"/>
          <a:chOff x="0" y="0"/>
          <a:chExt cx="0" cy="0"/>
        </a:xfrm>
      </p:grpSpPr>
      <p:sp>
        <p:nvSpPr>
          <p:cNvPr id="170" name="Google Shape;170;p28"/>
          <p:cNvSpPr txBox="1"/>
          <p:nvPr>
            <p:ph type="title"/>
          </p:nvPr>
        </p:nvSpPr>
        <p:spPr>
          <a:xfrm>
            <a:off x="289700" y="269012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680">
                <a:solidFill>
                  <a:srgbClr val="E4E5B8"/>
                </a:solidFill>
                <a:latin typeface="Georgia"/>
                <a:ea typeface="Georgia"/>
                <a:cs typeface="Georgia"/>
                <a:sym typeface="Georgia"/>
              </a:rPr>
              <a:t>History of the CPUSA - William Z Foster - WW1: Social-Democratic Betrayal</a:t>
            </a:r>
            <a:endParaRPr sz="3680">
              <a:solidFill>
                <a:srgbClr val="E4E5B8"/>
              </a:solidFill>
              <a:latin typeface="Georgia"/>
              <a:ea typeface="Georgia"/>
              <a:cs typeface="Georgia"/>
              <a:sym typeface="Georgia"/>
            </a:endParaRPr>
          </a:p>
        </p:txBody>
      </p:sp>
      <p:pic>
        <p:nvPicPr>
          <p:cNvPr id="171" name="Google Shape;171;p28"/>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172" name="Google Shape;172;p28"/>
          <p:cNvPicPr preferRelativeResize="0"/>
          <p:nvPr/>
        </p:nvPicPr>
        <p:blipFill>
          <a:blip r:embed="rId4">
            <a:alphaModFix/>
          </a:blip>
          <a:stretch>
            <a:fillRect/>
          </a:stretch>
        </p:blipFill>
        <p:spPr>
          <a:xfrm>
            <a:off x="5003800" y="152400"/>
            <a:ext cx="3653352" cy="483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176" name="Shape 176"/>
        <p:cNvGrpSpPr/>
        <p:nvPr/>
      </p:nvGrpSpPr>
      <p:grpSpPr>
        <a:xfrm>
          <a:off x="0" y="0"/>
          <a:ext cx="0" cy="0"/>
          <a:chOff x="0" y="0"/>
          <a:chExt cx="0" cy="0"/>
        </a:xfrm>
      </p:grpSpPr>
      <p:sp>
        <p:nvSpPr>
          <p:cNvPr id="177" name="Google Shape;177;p29"/>
          <p:cNvSpPr txBox="1"/>
          <p:nvPr>
            <p:ph type="title"/>
          </p:nvPr>
        </p:nvSpPr>
        <p:spPr>
          <a:xfrm>
            <a:off x="289700" y="269012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680">
                <a:solidFill>
                  <a:srgbClr val="E4E5B8"/>
                </a:solidFill>
                <a:latin typeface="Georgia"/>
                <a:ea typeface="Georgia"/>
                <a:cs typeface="Georgia"/>
                <a:sym typeface="Georgia"/>
              </a:rPr>
              <a:t>History of the CPUSA - William Z Foster - WW1: Social-Democratic Betrayal</a:t>
            </a:r>
            <a:endParaRPr sz="3680">
              <a:solidFill>
                <a:srgbClr val="E4E5B8"/>
              </a:solidFill>
              <a:latin typeface="Georgia"/>
              <a:ea typeface="Georgia"/>
              <a:cs typeface="Georgia"/>
              <a:sym typeface="Georgia"/>
            </a:endParaRPr>
          </a:p>
        </p:txBody>
      </p:sp>
      <p:pic>
        <p:nvPicPr>
          <p:cNvPr id="178" name="Google Shape;178;p29"/>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179" name="Google Shape;179;p29"/>
          <p:cNvPicPr preferRelativeResize="0"/>
          <p:nvPr/>
        </p:nvPicPr>
        <p:blipFill>
          <a:blip r:embed="rId4">
            <a:alphaModFix/>
          </a:blip>
          <a:stretch>
            <a:fillRect/>
          </a:stretch>
        </p:blipFill>
        <p:spPr>
          <a:xfrm>
            <a:off x="4821650" y="206325"/>
            <a:ext cx="4045200" cy="473082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0"/>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New Members Intros</a:t>
            </a:r>
            <a:endParaRPr sz="5200">
              <a:solidFill>
                <a:srgbClr val="E4E5B8"/>
              </a:solidFill>
              <a:latin typeface="Georgia"/>
              <a:ea typeface="Georgia"/>
              <a:cs typeface="Georgia"/>
              <a:sym typeface="Georgia"/>
            </a:endParaRPr>
          </a:p>
        </p:txBody>
      </p:sp>
      <p:pic>
        <p:nvPicPr>
          <p:cNvPr id="185" name="Google Shape;185;p30"/>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192" name="Google Shape;192;p3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3" name="Google Shape;193;p31"/>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 type="subTitle"/>
          </p:nvPr>
        </p:nvSpPr>
        <p:spPr>
          <a:xfrm>
            <a:off x="311700" y="4497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06</a:t>
            </a:r>
            <a:r>
              <a:rPr lang="en">
                <a:solidFill>
                  <a:srgbClr val="E4E5B8"/>
                </a:solidFill>
                <a:latin typeface="Georgia"/>
                <a:ea typeface="Georgia"/>
                <a:cs typeface="Georgia"/>
                <a:sym typeface="Georgia"/>
              </a:rPr>
              <a:t>/20/23 - 06/22/23</a:t>
            </a:r>
            <a:endParaRPr>
              <a:solidFill>
                <a:srgbClr val="E4E5B8"/>
              </a:solidFill>
              <a:latin typeface="Georgia"/>
              <a:ea typeface="Georgia"/>
              <a:cs typeface="Georgia"/>
              <a:sym typeface="Georgia"/>
            </a:endParaRPr>
          </a:p>
        </p:txBody>
      </p:sp>
      <p:sp>
        <p:nvSpPr>
          <p:cNvPr id="63" name="Google Shape;63;p14"/>
          <p:cNvSpPr/>
          <p:nvPr/>
        </p:nvSpPr>
        <p:spPr>
          <a:xfrm>
            <a:off x="844950" y="357788"/>
            <a:ext cx="7454100" cy="41928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21F15"/>
              </a:solidFill>
            </a:endParaRPr>
          </a:p>
        </p:txBody>
      </p:sp>
      <p:pic>
        <p:nvPicPr>
          <p:cNvPr id="64" name="Google Shape;64;p14"/>
          <p:cNvPicPr preferRelativeResize="0"/>
          <p:nvPr/>
        </p:nvPicPr>
        <p:blipFill>
          <a:blip r:embed="rId3">
            <a:alphaModFix/>
          </a:blip>
          <a:stretch>
            <a:fillRect/>
          </a:stretch>
        </p:blipFill>
        <p:spPr>
          <a:xfrm>
            <a:off x="844950" y="357800"/>
            <a:ext cx="7454099" cy="419294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2"/>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The Interwar Period</a:t>
            </a:r>
            <a:endParaRPr sz="5200">
              <a:solidFill>
                <a:srgbClr val="E4E5B8"/>
              </a:solidFill>
              <a:latin typeface="Georgia"/>
              <a:ea typeface="Georgia"/>
              <a:cs typeface="Georgia"/>
              <a:sym typeface="Georgia"/>
            </a:endParaRPr>
          </a:p>
        </p:txBody>
      </p:sp>
      <p:pic>
        <p:nvPicPr>
          <p:cNvPr id="199" name="Google Shape;199;p32"/>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3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205" name="Google Shape;205;p3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The Untold History of the United States - WW1</a:t>
            </a:r>
            <a:endParaRPr>
              <a:solidFill>
                <a:srgbClr val="E4E5B8"/>
              </a:solidFill>
              <a:latin typeface="Georgia"/>
              <a:ea typeface="Georgia"/>
              <a:cs typeface="Georgia"/>
              <a:sym typeface="Georgia"/>
            </a:endParaRPr>
          </a:p>
        </p:txBody>
      </p:sp>
      <p:pic>
        <p:nvPicPr>
          <p:cNvPr descr="In this documentary series, Oliver Stone focuses a spotlight on the ways in which the United States has betrayed its purported mission: to be a beacon of democracy in the world, intervening to spread justice and freedom where it does not exist. The film series tells the story of the not-so-pleasant side of United States’ foreign policy during the 20th century and into the 21st century: the atomic bombings of Hiroshima and Nagasaki were militarily unnecessary and morally indefensible; the United States, not the Soviet Union, bore the lion’s share of responsibility for perpetuating the Cold War; the U.S. love affair with right-wing dictators has gone as far as overthrowing elected leaders, arming and training murderous military officers, and forcing millions of people into poverty; U.S.-funded Islamist fundamentalists, who fought against the Soviets in Afghanistan, have blown back to threaten the interests of the U.S. and its allies; U.S. presidents, especially in wartime, have frequently trampled on the constitution and international law; the United States has brandished nuclear threats repeatedly and come terrifyingly close to nuclear war." id="207" name="Google Shape;207;p33" title="The Untold History of the United States - Prequel Episode A – Oliver Stone and Peter Kuznick">
            <a:hlinkClick r:id="rId4"/>
          </p:cNvPr>
          <p:cNvPicPr preferRelativeResize="0"/>
          <p:nvPr/>
        </p:nvPicPr>
        <p:blipFill>
          <a:blip r:embed="rId5">
            <a:alphaModFix/>
          </a:blip>
          <a:stretch>
            <a:fillRect/>
          </a:stretch>
        </p:blipFill>
        <p:spPr>
          <a:xfrm>
            <a:off x="1645925" y="1089200"/>
            <a:ext cx="58506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34"/>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213" name="Google Shape;213;p34"/>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4"/>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The Untold History of the United States - WW1</a:t>
            </a:r>
            <a:endParaRPr>
              <a:solidFill>
                <a:srgbClr val="E4E5B8"/>
              </a:solidFill>
              <a:latin typeface="Georgia"/>
              <a:ea typeface="Georgia"/>
              <a:cs typeface="Georgia"/>
              <a:sym typeface="Georgia"/>
            </a:endParaRPr>
          </a:p>
        </p:txBody>
      </p:sp>
      <p:pic>
        <p:nvPicPr>
          <p:cNvPr descr="Episode 2 directed by Oliver Stone" id="215" name="Google Shape;215;p34" title="Untold History Of The United States: E2   1920 1940, FDR, Adolf Hitler and Joseph Stalin">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Interwar Years</a:t>
            </a:r>
            <a:endParaRPr>
              <a:solidFill>
                <a:srgbClr val="E4E5B8"/>
              </a:solidFill>
              <a:latin typeface="Georgia"/>
              <a:ea typeface="Georgia"/>
              <a:cs typeface="Georgia"/>
              <a:sym typeface="Georgia"/>
            </a:endParaRPr>
          </a:p>
        </p:txBody>
      </p:sp>
      <p:pic>
        <p:nvPicPr>
          <p:cNvPr id="222" name="Google Shape;222;p3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23" name="Google Shape;223;p35"/>
          <p:cNvSpPr txBox="1"/>
          <p:nvPr/>
        </p:nvSpPr>
        <p:spPr>
          <a:xfrm>
            <a:off x="497125" y="1101300"/>
            <a:ext cx="5821500" cy="390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American action in the Interwar years</a:t>
            </a:r>
            <a:endParaRPr sz="2100">
              <a:solidFill>
                <a:srgbClr val="E4E5B8"/>
              </a:solidFill>
              <a:latin typeface="Georgia"/>
              <a:ea typeface="Georgia"/>
              <a:cs typeface="Georgia"/>
              <a:sym typeface="Georgia"/>
            </a:endParaRPr>
          </a:p>
          <a:p>
            <a:pPr indent="0" lvl="0" marL="0" rtl="0" algn="l">
              <a:spcBef>
                <a:spcPts val="0"/>
              </a:spcBef>
              <a:spcAft>
                <a:spcPts val="0"/>
              </a:spcAft>
              <a:buNone/>
            </a:pPr>
            <a:r>
              <a:rPr lang="en" sz="1300">
                <a:solidFill>
                  <a:srgbClr val="E4E5B8"/>
                </a:solidFill>
                <a:latin typeface="Georgia"/>
                <a:ea typeface="Georgia"/>
                <a:cs typeface="Georgia"/>
                <a:sym typeface="Georgia"/>
              </a:rPr>
              <a:t>	Following the end of WW1, the United States intervened in the Russian Civil War, and 13,000 Americans were sent to the Arkhangelsk and Vladivostok regions. However, following this, there is a period of time from 1920-1942 in which America is generally thought to be “isolationist.”</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rPr lang="en" sz="1300">
                <a:solidFill>
                  <a:srgbClr val="E4E5B8"/>
                </a:solidFill>
                <a:latin typeface="Georgia"/>
                <a:ea typeface="Georgia"/>
                <a:cs typeface="Georgia"/>
                <a:sym typeface="Georgia"/>
              </a:rPr>
              <a:t>	This isn’t entirely correct. The United States continued its intervention in Nicaragua and, in the rest of the world, had established a leading presence as a world power and held some economic hegemony over Europe. We continued to be imperialist, but the full-blown wars weren’t actively </a:t>
            </a:r>
            <a:r>
              <a:rPr lang="en" sz="1300">
                <a:solidFill>
                  <a:srgbClr val="E4E5B8"/>
                </a:solidFill>
                <a:latin typeface="Georgia"/>
                <a:ea typeface="Georgia"/>
                <a:cs typeface="Georgia"/>
                <a:sym typeface="Georgia"/>
              </a:rPr>
              <a:t>occurring</a:t>
            </a:r>
            <a:r>
              <a:rPr lang="en" sz="1300">
                <a:solidFill>
                  <a:srgbClr val="E4E5B8"/>
                </a:solidFill>
                <a:latin typeface="Georgia"/>
                <a:ea typeface="Georgia"/>
                <a:cs typeface="Georgia"/>
                <a:sym typeface="Georgia"/>
              </a:rPr>
              <a:t>.</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rPr lang="en" sz="1300">
                <a:solidFill>
                  <a:srgbClr val="E4E5B8"/>
                </a:solidFill>
                <a:latin typeface="Georgia"/>
                <a:ea typeface="Georgia"/>
                <a:cs typeface="Georgia"/>
                <a:sym typeface="Georgia"/>
              </a:rPr>
              <a:t>	It is </a:t>
            </a:r>
            <a:r>
              <a:rPr lang="en" sz="1300">
                <a:solidFill>
                  <a:srgbClr val="E4E5B8"/>
                </a:solidFill>
                <a:latin typeface="Georgia"/>
                <a:ea typeface="Georgia"/>
                <a:cs typeface="Georgia"/>
                <a:sym typeface="Georgia"/>
              </a:rPr>
              <a:t>worthwhile</a:t>
            </a:r>
            <a:r>
              <a:rPr lang="en" sz="1300">
                <a:solidFill>
                  <a:srgbClr val="E4E5B8"/>
                </a:solidFill>
                <a:latin typeface="Georgia"/>
                <a:ea typeface="Georgia"/>
                <a:cs typeface="Georgia"/>
                <a:sym typeface="Georgia"/>
              </a:rPr>
              <a:t> to note where we did not intervene. We refused to aid Spanish Republicans against the fascist forces of Francisco Franco, backed by the Nazis and Italian fascists. Roosevelt later called this a mistake. We also did not intervene against Italy in Africa or Japan in China. We didn’t intervene where it would’ve helped people, we did where our interests were at stake.</a:t>
            </a:r>
            <a:endParaRPr sz="1300">
              <a:solidFill>
                <a:srgbClr val="E4E5B8"/>
              </a:solidFill>
              <a:latin typeface="Georgia"/>
              <a:ea typeface="Georgia"/>
              <a:cs typeface="Georgia"/>
              <a:sym typeface="Georgia"/>
            </a:endParaRPr>
          </a:p>
        </p:txBody>
      </p:sp>
      <p:pic>
        <p:nvPicPr>
          <p:cNvPr id="224" name="Google Shape;224;p35"/>
          <p:cNvPicPr preferRelativeResize="0"/>
          <p:nvPr/>
        </p:nvPicPr>
        <p:blipFill>
          <a:blip r:embed="rId4">
            <a:alphaModFix/>
          </a:blip>
          <a:stretch>
            <a:fillRect/>
          </a:stretch>
        </p:blipFill>
        <p:spPr>
          <a:xfrm>
            <a:off x="6318625" y="837000"/>
            <a:ext cx="2825375" cy="2314935"/>
          </a:xfrm>
          <a:prstGeom prst="rect">
            <a:avLst/>
          </a:prstGeom>
          <a:noFill/>
          <a:ln>
            <a:noFill/>
          </a:ln>
        </p:spPr>
      </p:pic>
      <p:pic>
        <p:nvPicPr>
          <p:cNvPr id="225" name="Google Shape;225;p35"/>
          <p:cNvPicPr preferRelativeResize="0"/>
          <p:nvPr/>
        </p:nvPicPr>
        <p:blipFill>
          <a:blip r:embed="rId5">
            <a:alphaModFix/>
          </a:blip>
          <a:stretch>
            <a:fillRect/>
          </a:stretch>
        </p:blipFill>
        <p:spPr>
          <a:xfrm>
            <a:off x="6716588" y="3151935"/>
            <a:ext cx="2029459" cy="168676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Interwar Years</a:t>
            </a:r>
            <a:endParaRPr>
              <a:solidFill>
                <a:srgbClr val="E4E5B8"/>
              </a:solidFill>
              <a:latin typeface="Georgia"/>
              <a:ea typeface="Georgia"/>
              <a:cs typeface="Georgia"/>
              <a:sym typeface="Georgia"/>
            </a:endParaRPr>
          </a:p>
        </p:txBody>
      </p:sp>
      <p:pic>
        <p:nvPicPr>
          <p:cNvPr id="232" name="Google Shape;232;p3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33" name="Google Shape;233;p36"/>
          <p:cNvSpPr txBox="1"/>
          <p:nvPr/>
        </p:nvSpPr>
        <p:spPr>
          <a:xfrm>
            <a:off x="497125" y="1101300"/>
            <a:ext cx="5821500" cy="383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The “League of Nations”</a:t>
            </a:r>
            <a:endParaRPr sz="2100">
              <a:solidFill>
                <a:srgbClr val="E4E5B8"/>
              </a:solidFill>
              <a:latin typeface="Georgia"/>
              <a:ea typeface="Georgia"/>
              <a:cs typeface="Georgia"/>
              <a:sym typeface="Georgia"/>
            </a:endParaRPr>
          </a:p>
          <a:p>
            <a:pPr indent="0" lvl="0" marL="0" rtl="0" algn="l">
              <a:spcBef>
                <a:spcPts val="0"/>
              </a:spcBef>
              <a:spcAft>
                <a:spcPts val="0"/>
              </a:spcAft>
              <a:buNone/>
            </a:pPr>
            <a:r>
              <a:rPr lang="en" sz="1350">
                <a:solidFill>
                  <a:srgbClr val="E4E5B8"/>
                </a:solidFill>
                <a:latin typeface="Georgia"/>
                <a:ea typeface="Georgia"/>
                <a:cs typeface="Georgia"/>
                <a:sym typeface="Georgia"/>
              </a:rPr>
              <a:t>	In the Treaty of Versailles, the League of Nations was founded, as it was envisioned by Woodrow Wilson. It was the first intergovernmental worldwide organization, and was supposedly aimed at world peace and democracy. Most of post-war Europe joined the League of Nations, as did parts of the Americas, Africa, Asia and Oceania.</a:t>
            </a:r>
            <a:endParaRPr sz="1350">
              <a:solidFill>
                <a:srgbClr val="E4E5B8"/>
              </a:solidFill>
              <a:latin typeface="Georgia"/>
              <a:ea typeface="Georgia"/>
              <a:cs typeface="Georgia"/>
              <a:sym typeface="Georgia"/>
            </a:endParaRPr>
          </a:p>
          <a:p>
            <a:pPr indent="0" lvl="0" marL="0" rtl="0" algn="l">
              <a:spcBef>
                <a:spcPts val="0"/>
              </a:spcBef>
              <a:spcAft>
                <a:spcPts val="0"/>
              </a:spcAft>
              <a:buNone/>
            </a:pPr>
            <a:r>
              <a:rPr lang="en" sz="1350">
                <a:solidFill>
                  <a:srgbClr val="E4E5B8"/>
                </a:solidFill>
                <a:latin typeface="Georgia"/>
                <a:ea typeface="Georgia"/>
                <a:cs typeface="Georgia"/>
                <a:sym typeface="Georgia"/>
              </a:rPr>
              <a:t>	</a:t>
            </a:r>
            <a:endParaRPr sz="1350">
              <a:solidFill>
                <a:srgbClr val="E4E5B8"/>
              </a:solidFill>
              <a:latin typeface="Georgia"/>
              <a:ea typeface="Georgia"/>
              <a:cs typeface="Georgia"/>
              <a:sym typeface="Georgia"/>
            </a:endParaRPr>
          </a:p>
          <a:p>
            <a:pPr indent="0" lvl="0" marL="0" rtl="0" algn="l">
              <a:spcBef>
                <a:spcPts val="0"/>
              </a:spcBef>
              <a:spcAft>
                <a:spcPts val="0"/>
              </a:spcAft>
              <a:buNone/>
            </a:pPr>
            <a:r>
              <a:rPr lang="en" sz="1350">
                <a:solidFill>
                  <a:srgbClr val="E4E5B8"/>
                </a:solidFill>
                <a:latin typeface="Georgia"/>
                <a:ea typeface="Georgia"/>
                <a:cs typeface="Georgia"/>
                <a:sym typeface="Georgia"/>
              </a:rPr>
              <a:t>	Despite being the idea of an American president, the Senate of the United States voted against joining the league, and the United States never did. Weimar Germany joined in 1926, and the Soviet Union joined in 1934.</a:t>
            </a:r>
            <a:endParaRPr sz="1350">
              <a:solidFill>
                <a:srgbClr val="E4E5B8"/>
              </a:solidFill>
              <a:latin typeface="Georgia"/>
              <a:ea typeface="Georgia"/>
              <a:cs typeface="Georgia"/>
              <a:sym typeface="Georgia"/>
            </a:endParaRPr>
          </a:p>
          <a:p>
            <a:pPr indent="0" lvl="0" marL="0" rtl="0" algn="l">
              <a:spcBef>
                <a:spcPts val="0"/>
              </a:spcBef>
              <a:spcAft>
                <a:spcPts val="0"/>
              </a:spcAft>
              <a:buNone/>
            </a:pPr>
            <a:r>
              <a:t/>
            </a:r>
            <a:endParaRPr sz="1350">
              <a:solidFill>
                <a:srgbClr val="E4E5B8"/>
              </a:solidFill>
              <a:latin typeface="Georgia"/>
              <a:ea typeface="Georgia"/>
              <a:cs typeface="Georgia"/>
              <a:sym typeface="Georgia"/>
            </a:endParaRPr>
          </a:p>
          <a:p>
            <a:pPr indent="0" lvl="0" marL="0" rtl="0" algn="l">
              <a:spcBef>
                <a:spcPts val="0"/>
              </a:spcBef>
              <a:spcAft>
                <a:spcPts val="0"/>
              </a:spcAft>
              <a:buNone/>
            </a:pPr>
            <a:r>
              <a:rPr lang="en" sz="1350">
                <a:solidFill>
                  <a:srgbClr val="E4E5B8"/>
                </a:solidFill>
                <a:latin typeface="Georgia"/>
                <a:ea typeface="Georgia"/>
                <a:cs typeface="Georgia"/>
                <a:sym typeface="Georgia"/>
              </a:rPr>
              <a:t>	The League never actually intervened militarily in any conflict and Germany, Italy, Japan and Spain were never expelled for their aggressions (though they did leave the league in the 1930s). The only country ever to be expelled was the Soviet Union for the Winter War, which was the last act of the league.</a:t>
            </a:r>
            <a:endParaRPr sz="1350">
              <a:solidFill>
                <a:srgbClr val="E4E5B8"/>
              </a:solidFill>
              <a:latin typeface="Georgia"/>
              <a:ea typeface="Georgia"/>
              <a:cs typeface="Georgia"/>
              <a:sym typeface="Georgia"/>
            </a:endParaRPr>
          </a:p>
        </p:txBody>
      </p:sp>
      <p:pic>
        <p:nvPicPr>
          <p:cNvPr id="234" name="Google Shape;234;p36"/>
          <p:cNvPicPr preferRelativeResize="0"/>
          <p:nvPr/>
        </p:nvPicPr>
        <p:blipFill>
          <a:blip r:embed="rId4">
            <a:alphaModFix/>
          </a:blip>
          <a:stretch>
            <a:fillRect/>
          </a:stretch>
        </p:blipFill>
        <p:spPr>
          <a:xfrm>
            <a:off x="6318620" y="1650075"/>
            <a:ext cx="2825375" cy="1237784"/>
          </a:xfrm>
          <a:prstGeom prst="rect">
            <a:avLst/>
          </a:prstGeom>
          <a:noFill/>
          <a:ln>
            <a:noFill/>
          </a:ln>
        </p:spPr>
      </p:pic>
      <p:pic>
        <p:nvPicPr>
          <p:cNvPr id="235" name="Google Shape;235;p36"/>
          <p:cNvPicPr preferRelativeResize="0"/>
          <p:nvPr/>
        </p:nvPicPr>
        <p:blipFill>
          <a:blip r:embed="rId5">
            <a:alphaModFix/>
          </a:blip>
          <a:stretch>
            <a:fillRect/>
          </a:stretch>
        </p:blipFill>
        <p:spPr>
          <a:xfrm>
            <a:off x="6318624" y="2887850"/>
            <a:ext cx="2825375" cy="188450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Interwar Years</a:t>
            </a:r>
            <a:endParaRPr>
              <a:solidFill>
                <a:srgbClr val="E4E5B8"/>
              </a:solidFill>
              <a:latin typeface="Georgia"/>
              <a:ea typeface="Georgia"/>
              <a:cs typeface="Georgia"/>
              <a:sym typeface="Georgia"/>
            </a:endParaRPr>
          </a:p>
        </p:txBody>
      </p:sp>
      <p:pic>
        <p:nvPicPr>
          <p:cNvPr id="242" name="Google Shape;242;p3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43" name="Google Shape;243;p37"/>
          <p:cNvSpPr txBox="1"/>
          <p:nvPr/>
        </p:nvSpPr>
        <p:spPr>
          <a:xfrm>
            <a:off x="497125" y="1101300"/>
            <a:ext cx="5821500" cy="385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U.S. Imperialism in 1939</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450">
                <a:solidFill>
                  <a:srgbClr val="E4E5B8"/>
                </a:solidFill>
                <a:latin typeface="Georgia"/>
                <a:ea typeface="Georgia"/>
                <a:cs typeface="Georgia"/>
                <a:sym typeface="Georgia"/>
              </a:rPr>
              <a:t>	Prior to World War 2, the United States was a world power. The intervention in World War 1 and diplomatic overtures of Wilson allowed US imperialism and </a:t>
            </a:r>
            <a:r>
              <a:rPr lang="en" sz="1450">
                <a:solidFill>
                  <a:srgbClr val="E4E5B8"/>
                </a:solidFill>
                <a:latin typeface="Georgia"/>
                <a:ea typeface="Georgia"/>
                <a:cs typeface="Georgia"/>
                <a:sym typeface="Georgia"/>
              </a:rPr>
              <a:t>economic</a:t>
            </a:r>
            <a:r>
              <a:rPr lang="en" sz="1450">
                <a:solidFill>
                  <a:srgbClr val="E4E5B8"/>
                </a:solidFill>
                <a:latin typeface="Georgia"/>
                <a:ea typeface="Georgia"/>
                <a:cs typeface="Georgia"/>
                <a:sym typeface="Georgia"/>
              </a:rPr>
              <a:t> hegemony to extend to Europe and opened the door for further imperialist action in Europe. </a:t>
            </a:r>
            <a:endParaRPr sz="1450">
              <a:solidFill>
                <a:srgbClr val="E4E5B8"/>
              </a:solidFill>
              <a:latin typeface="Georgia"/>
              <a:ea typeface="Georgia"/>
              <a:cs typeface="Georgia"/>
              <a:sym typeface="Georgia"/>
            </a:endParaRPr>
          </a:p>
          <a:p>
            <a:pPr indent="0" lvl="0" marL="0" rtl="0" algn="l">
              <a:spcBef>
                <a:spcPts val="0"/>
              </a:spcBef>
              <a:spcAft>
                <a:spcPts val="0"/>
              </a:spcAft>
              <a:buNone/>
            </a:pPr>
            <a:r>
              <a:t/>
            </a:r>
            <a:endParaRPr sz="1450">
              <a:solidFill>
                <a:srgbClr val="E4E5B8"/>
              </a:solidFill>
              <a:latin typeface="Georgia"/>
              <a:ea typeface="Georgia"/>
              <a:cs typeface="Georgia"/>
              <a:sym typeface="Georgia"/>
            </a:endParaRPr>
          </a:p>
          <a:p>
            <a:pPr indent="457200" lvl="0" marL="0" rtl="0" algn="l">
              <a:spcBef>
                <a:spcPts val="0"/>
              </a:spcBef>
              <a:spcAft>
                <a:spcPts val="0"/>
              </a:spcAft>
              <a:buNone/>
            </a:pPr>
            <a:r>
              <a:rPr lang="en" sz="1450">
                <a:solidFill>
                  <a:srgbClr val="E4E5B8"/>
                </a:solidFill>
                <a:latin typeface="Georgia"/>
                <a:ea typeface="Georgia"/>
                <a:cs typeface="Georgia"/>
                <a:sym typeface="Georgia"/>
              </a:rPr>
              <a:t>However the United States did not yet have as much reach and power as it would following WW2. In the interwar years, the United States was more paranoid of the Soviet Union than Nazi Germany, and American businessman such as Ford, J.P. Morgan and more aided the Nazis and American fascists planned to take over in 1933, but were thwarted. The fascist war on the world in 1939 would eventually draw the US in, but the US would make the most out of the war and American imperialism would grow exponentially.</a:t>
            </a:r>
            <a:endParaRPr sz="14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450">
              <a:solidFill>
                <a:srgbClr val="E4E5B8"/>
              </a:solidFill>
              <a:latin typeface="Georgia"/>
              <a:ea typeface="Georgia"/>
              <a:cs typeface="Georgia"/>
              <a:sym typeface="Georgia"/>
            </a:endParaRPr>
          </a:p>
          <a:p>
            <a:pPr indent="457200" lvl="0" marL="0" rtl="0" algn="l">
              <a:spcBef>
                <a:spcPts val="0"/>
              </a:spcBef>
              <a:spcAft>
                <a:spcPts val="0"/>
              </a:spcAft>
              <a:buNone/>
            </a:pPr>
            <a:r>
              <a:rPr lang="en" sz="1450">
                <a:solidFill>
                  <a:srgbClr val="E4E5B8"/>
                </a:solidFill>
                <a:latin typeface="Georgia"/>
                <a:ea typeface="Georgia"/>
                <a:cs typeface="Georgia"/>
                <a:sym typeface="Georgia"/>
              </a:rPr>
              <a:t>To be continued in History of U.S. Imperialism: WW2</a:t>
            </a:r>
            <a:endParaRPr sz="1450">
              <a:solidFill>
                <a:srgbClr val="E4E5B8"/>
              </a:solidFill>
              <a:latin typeface="Georgia"/>
              <a:ea typeface="Georgia"/>
              <a:cs typeface="Georgia"/>
              <a:sym typeface="Georgia"/>
            </a:endParaRPr>
          </a:p>
        </p:txBody>
      </p:sp>
      <p:pic>
        <p:nvPicPr>
          <p:cNvPr id="244" name="Google Shape;244;p37"/>
          <p:cNvPicPr preferRelativeResize="0"/>
          <p:nvPr/>
        </p:nvPicPr>
        <p:blipFill>
          <a:blip r:embed="rId4">
            <a:alphaModFix/>
          </a:blip>
          <a:stretch>
            <a:fillRect/>
          </a:stretch>
        </p:blipFill>
        <p:spPr>
          <a:xfrm>
            <a:off x="6318625" y="1101300"/>
            <a:ext cx="2825376" cy="2222766"/>
          </a:xfrm>
          <a:prstGeom prst="rect">
            <a:avLst/>
          </a:prstGeom>
          <a:noFill/>
          <a:ln>
            <a:noFill/>
          </a:ln>
        </p:spPr>
      </p:pic>
      <p:pic>
        <p:nvPicPr>
          <p:cNvPr id="245" name="Google Shape;245;p37"/>
          <p:cNvPicPr preferRelativeResize="0"/>
          <p:nvPr/>
        </p:nvPicPr>
        <p:blipFill>
          <a:blip r:embed="rId5">
            <a:alphaModFix/>
          </a:blip>
          <a:stretch>
            <a:fillRect/>
          </a:stretch>
        </p:blipFill>
        <p:spPr>
          <a:xfrm>
            <a:off x="6318627" y="3324067"/>
            <a:ext cx="2825375" cy="148718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8"/>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and Wrap Up</a:t>
            </a:r>
            <a:endParaRPr sz="5200">
              <a:solidFill>
                <a:srgbClr val="E4E5B8"/>
              </a:solidFill>
              <a:latin typeface="Georgia"/>
              <a:ea typeface="Georgia"/>
              <a:cs typeface="Georgia"/>
              <a:sym typeface="Georgia"/>
            </a:endParaRPr>
          </a:p>
        </p:txBody>
      </p:sp>
      <p:pic>
        <p:nvPicPr>
          <p:cNvPr id="251" name="Google Shape;251;p3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258" name="Google Shape;258;p3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59" name="Google Shape;259;p39"/>
          <p:cNvSpPr txBox="1"/>
          <p:nvPr/>
        </p:nvSpPr>
        <p:spPr>
          <a:xfrm>
            <a:off x="472000" y="1101300"/>
            <a:ext cx="8096400" cy="4063500"/>
          </a:xfrm>
          <a:prstGeom prst="rect">
            <a:avLst/>
          </a:prstGeom>
          <a:noFill/>
          <a:ln>
            <a:noFill/>
          </a:ln>
        </p:spPr>
        <p:txBody>
          <a:bodyPr anchorCtr="0" anchor="t" bIns="91425" lIns="91425" spcFirstLastPara="1" rIns="91425" wrap="square" tIns="91425">
            <a:spAutoFit/>
          </a:bodyPr>
          <a:lstStyle/>
          <a:p>
            <a:pPr indent="-342900" lvl="0" marL="457200" rtl="0" algn="l">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The PCUSA Arts and Culture Commission is looking for content submissions for Vol III 2023 of New Masses! Send any submissions to </a:t>
            </a:r>
            <a:r>
              <a:rPr lang="en" sz="1800" u="sng">
                <a:solidFill>
                  <a:schemeClr val="hlink"/>
                </a:solidFill>
                <a:latin typeface="Georgia"/>
                <a:ea typeface="Georgia"/>
                <a:cs typeface="Georgia"/>
                <a:sym typeface="Georgia"/>
                <a:hlinkClick r:id="rId4"/>
              </a:rPr>
              <a:t>info@partyofcommunistsusa.net</a:t>
            </a:r>
            <a:r>
              <a:rPr lang="en" sz="1800">
                <a:solidFill>
                  <a:srgbClr val="E4E5B8"/>
                </a:solidFill>
                <a:latin typeface="Georgia"/>
                <a:ea typeface="Georgia"/>
                <a:cs typeface="Georgia"/>
                <a:sym typeface="Georgia"/>
              </a:rPr>
              <a:t> and </a:t>
            </a:r>
            <a:r>
              <a:rPr lang="en" sz="1800" u="sng">
                <a:solidFill>
                  <a:schemeClr val="hlink"/>
                </a:solidFill>
                <a:latin typeface="Georgia"/>
                <a:ea typeface="Georgia"/>
                <a:cs typeface="Georgia"/>
                <a:sym typeface="Georgia"/>
                <a:hlinkClick r:id="rId5"/>
              </a:rPr>
              <a:t>kamryns@johnreedcenter.net</a:t>
            </a:r>
            <a:r>
              <a:rPr lang="en" sz="1800">
                <a:solidFill>
                  <a:srgbClr val="E4E5B8"/>
                </a:solidFill>
                <a:latin typeface="Georgia"/>
                <a:ea typeface="Georgia"/>
                <a:cs typeface="Georgia"/>
                <a:sym typeface="Georgia"/>
              </a:rPr>
              <a:t> </a:t>
            </a:r>
            <a:endParaRPr sz="18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t/>
            </a:r>
            <a:endParaRPr sz="1800">
              <a:solidFill>
                <a:srgbClr val="E4E5B8"/>
              </a:solidFill>
              <a:latin typeface="Georgia"/>
              <a:ea typeface="Georgia"/>
              <a:cs typeface="Georgia"/>
              <a:sym typeface="Georgia"/>
            </a:endParaRPr>
          </a:p>
          <a:p>
            <a:pPr indent="-342900" lvl="0" marL="457200" rtl="0" algn="l">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LUEL has started the Harry Bridges School of Labor! Their classes are Saturday at 7 pm EST/4 pm PST.</a:t>
            </a:r>
            <a:endParaRPr sz="18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800">
              <a:solidFill>
                <a:srgbClr val="E4E5B8"/>
              </a:solidFill>
              <a:latin typeface="Georgia"/>
              <a:ea typeface="Georgia"/>
              <a:cs typeface="Georgia"/>
              <a:sym typeface="Georgia"/>
            </a:endParaRPr>
          </a:p>
          <a:p>
            <a:pPr indent="-342900" lvl="0" marL="457200" rtl="0" algn="l">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The Historical Music Committee of the Arts and Culture Commission, needs more audio recordings of Internationale, especially of higher pitched voices. Send to </a:t>
            </a:r>
            <a:r>
              <a:rPr lang="en" sz="1800" u="sng">
                <a:solidFill>
                  <a:schemeClr val="hlink"/>
                </a:solidFill>
                <a:latin typeface="Georgia"/>
                <a:ea typeface="Georgia"/>
                <a:cs typeface="Georgia"/>
                <a:sym typeface="Georgia"/>
                <a:hlinkClick r:id="rId6"/>
              </a:rPr>
              <a:t>remyb@johnreedcenter.net</a:t>
            </a:r>
            <a:r>
              <a:rPr lang="en" sz="1800">
                <a:solidFill>
                  <a:srgbClr val="E4E5B8"/>
                </a:solidFill>
                <a:latin typeface="Georgia"/>
                <a:ea typeface="Georgia"/>
                <a:cs typeface="Georgia"/>
                <a:sym typeface="Georgia"/>
              </a:rPr>
              <a:t> </a:t>
            </a:r>
            <a:endParaRPr sz="18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800">
                <a:solidFill>
                  <a:srgbClr val="E4E5B8"/>
                </a:solidFill>
                <a:latin typeface="Georgia"/>
                <a:ea typeface="Georgia"/>
                <a:cs typeface="Georgia"/>
                <a:sym typeface="Georgia"/>
              </a:rPr>
              <a:t> </a:t>
            </a:r>
            <a:endParaRPr sz="1800">
              <a:solidFill>
                <a:srgbClr val="E4E5B8"/>
              </a:solidFill>
              <a:latin typeface="Georgia"/>
              <a:ea typeface="Georgia"/>
              <a:cs typeface="Georgia"/>
              <a:sym typeface="Georgia"/>
            </a:endParaRPr>
          </a:p>
          <a:p>
            <a:pPr indent="-342900" lvl="0" marL="457200" rtl="0" algn="l">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Follow PSMLS Social Media on Facebook, Twitter, Instagram, TikTok, Reddit, Telegram, YouTube, Rumble and more! All can be found at </a:t>
            </a:r>
            <a:r>
              <a:rPr lang="en" sz="1800" u="sng">
                <a:solidFill>
                  <a:schemeClr val="hlink"/>
                </a:solidFill>
                <a:latin typeface="Georgia"/>
                <a:ea typeface="Georgia"/>
                <a:cs typeface="Georgia"/>
                <a:sym typeface="Georgia"/>
                <a:hlinkClick r:id="rId7"/>
              </a:rPr>
              <a:t>peoplesschool.us</a:t>
            </a:r>
            <a:r>
              <a:rPr lang="en" sz="1800">
                <a:solidFill>
                  <a:srgbClr val="E4E5B8"/>
                </a:solidFill>
                <a:latin typeface="Georgia"/>
                <a:ea typeface="Georgia"/>
                <a:cs typeface="Georgia"/>
                <a:sym typeface="Georgia"/>
              </a:rPr>
              <a:t>. </a:t>
            </a:r>
            <a:endParaRPr sz="1800">
              <a:solidFill>
                <a:srgbClr val="E4E5B8"/>
              </a:solidFill>
              <a:latin typeface="Georgia"/>
              <a:ea typeface="Georgia"/>
              <a:cs typeface="Georgia"/>
              <a:sym typeface="Georgi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4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266" name="Google Shape;266;p4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67" name="Google Shape;267;p40"/>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Facilitators, 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on July 1st if possible.</a:t>
            </a:r>
            <a:endParaRPr sz="2500">
              <a:solidFill>
                <a:srgbClr val="E4E5B8"/>
              </a:solidFill>
              <a:latin typeface="Georgia"/>
              <a:ea typeface="Georgia"/>
              <a:cs typeface="Georgia"/>
              <a:sym typeface="Georgi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4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PSMLS Propaganda</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peoplesschool.us/media</a:t>
            </a:r>
            <a:endParaRPr sz="1911">
              <a:solidFill>
                <a:srgbClr val="E4E5B8"/>
              </a:solidFill>
              <a:latin typeface="Georgia"/>
              <a:ea typeface="Georgia"/>
              <a:cs typeface="Georgia"/>
              <a:sym typeface="Georgia"/>
            </a:endParaRPr>
          </a:p>
        </p:txBody>
      </p:sp>
      <p:pic>
        <p:nvPicPr>
          <p:cNvPr id="274" name="Google Shape;274;p4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75" name="Google Shape;275;p41"/>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Materials to help promote the school!</a:t>
            </a:r>
            <a:endParaRPr>
              <a:solidFill>
                <a:srgbClr val="E4E5B8"/>
              </a:solidFill>
              <a:latin typeface="Georgia"/>
              <a:ea typeface="Georgia"/>
              <a:cs typeface="Georgia"/>
              <a:sym typeface="Georgia"/>
            </a:endParaRPr>
          </a:p>
        </p:txBody>
      </p:sp>
      <p:pic>
        <p:nvPicPr>
          <p:cNvPr id="276" name="Google Shape;276;p41"/>
          <p:cNvPicPr preferRelativeResize="0"/>
          <p:nvPr/>
        </p:nvPicPr>
        <p:blipFill>
          <a:blip r:embed="rId4">
            <a:alphaModFix/>
          </a:blip>
          <a:stretch>
            <a:fillRect/>
          </a:stretch>
        </p:blipFill>
        <p:spPr>
          <a:xfrm>
            <a:off x="352750" y="1641625"/>
            <a:ext cx="2110175" cy="1430275"/>
          </a:xfrm>
          <a:prstGeom prst="rect">
            <a:avLst/>
          </a:prstGeom>
          <a:noFill/>
          <a:ln>
            <a:noFill/>
          </a:ln>
        </p:spPr>
      </p:pic>
      <p:pic>
        <p:nvPicPr>
          <p:cNvPr id="277" name="Google Shape;277;p41"/>
          <p:cNvPicPr preferRelativeResize="0"/>
          <p:nvPr/>
        </p:nvPicPr>
        <p:blipFill>
          <a:blip r:embed="rId5">
            <a:alphaModFix/>
          </a:blip>
          <a:stretch>
            <a:fillRect/>
          </a:stretch>
        </p:blipFill>
        <p:spPr>
          <a:xfrm>
            <a:off x="162675" y="3071900"/>
            <a:ext cx="1364051" cy="1839175"/>
          </a:xfrm>
          <a:prstGeom prst="rect">
            <a:avLst/>
          </a:prstGeom>
          <a:noFill/>
          <a:ln>
            <a:noFill/>
          </a:ln>
        </p:spPr>
      </p:pic>
      <p:pic>
        <p:nvPicPr>
          <p:cNvPr id="278" name="Google Shape;278;p41"/>
          <p:cNvPicPr preferRelativeResize="0"/>
          <p:nvPr/>
        </p:nvPicPr>
        <p:blipFill>
          <a:blip r:embed="rId6">
            <a:alphaModFix/>
          </a:blip>
          <a:stretch>
            <a:fillRect/>
          </a:stretch>
        </p:blipFill>
        <p:spPr>
          <a:xfrm>
            <a:off x="1526725" y="3071900"/>
            <a:ext cx="1140960" cy="1839175"/>
          </a:xfrm>
          <a:prstGeom prst="rect">
            <a:avLst/>
          </a:prstGeom>
          <a:noFill/>
          <a:ln>
            <a:noFill/>
          </a:ln>
        </p:spPr>
      </p:pic>
      <p:pic>
        <p:nvPicPr>
          <p:cNvPr id="279" name="Google Shape;279;p41"/>
          <p:cNvPicPr preferRelativeResize="0"/>
          <p:nvPr/>
        </p:nvPicPr>
        <p:blipFill>
          <a:blip r:embed="rId7">
            <a:alphaModFix/>
          </a:blip>
          <a:stretch>
            <a:fillRect/>
          </a:stretch>
        </p:blipFill>
        <p:spPr>
          <a:xfrm>
            <a:off x="2667674" y="1641625"/>
            <a:ext cx="4252259" cy="3269449"/>
          </a:xfrm>
          <a:prstGeom prst="rect">
            <a:avLst/>
          </a:prstGeom>
          <a:noFill/>
          <a:ln>
            <a:noFill/>
          </a:ln>
        </p:spPr>
      </p:pic>
      <p:pic>
        <p:nvPicPr>
          <p:cNvPr id="280" name="Google Shape;280;p41"/>
          <p:cNvPicPr preferRelativeResize="0"/>
          <p:nvPr/>
        </p:nvPicPr>
        <p:blipFill>
          <a:blip r:embed="rId8">
            <a:alphaModFix/>
          </a:blip>
          <a:stretch>
            <a:fillRect/>
          </a:stretch>
        </p:blipFill>
        <p:spPr>
          <a:xfrm>
            <a:off x="6919924" y="2093563"/>
            <a:ext cx="2034325" cy="2365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70" name="Google Shape;70;p1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fontScale="92500" lnSpcReduction="20000"/>
          </a:bodyPr>
          <a:lstStyle/>
          <a:p>
            <a:pPr indent="-334327"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The imperialist nature of WW1 and how Communists at the time reacted to it</a:t>
            </a:r>
            <a:endParaRPr>
              <a:solidFill>
                <a:srgbClr val="E4E5B8"/>
              </a:solidFill>
              <a:latin typeface="Georgia"/>
              <a:ea typeface="Georgia"/>
              <a:cs typeface="Georgia"/>
              <a:sym typeface="Georgia"/>
            </a:endParaRPr>
          </a:p>
          <a:p>
            <a:pPr indent="0" lvl="0" marL="457200" rtl="0" algn="l">
              <a:spcBef>
                <a:spcPts val="1200"/>
              </a:spcBef>
              <a:spcAft>
                <a:spcPts val="0"/>
              </a:spcAft>
              <a:buNone/>
            </a:pPr>
            <a:r>
              <a:t/>
            </a:r>
            <a:endParaRPr>
              <a:solidFill>
                <a:srgbClr val="E4E5B8"/>
              </a:solidFill>
              <a:latin typeface="Georgia"/>
              <a:ea typeface="Georgia"/>
              <a:cs typeface="Georgia"/>
              <a:sym typeface="Georgia"/>
            </a:endParaRPr>
          </a:p>
          <a:p>
            <a:pPr indent="-334327" lvl="0" marL="457200" rtl="0" algn="l">
              <a:spcBef>
                <a:spcPts val="120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The United States intervention in WW1 and how it furthered US Imperialism</a:t>
            </a:r>
            <a:endParaRPr>
              <a:solidFill>
                <a:srgbClr val="E4E5B8"/>
              </a:solidFill>
              <a:latin typeface="Georgia"/>
              <a:ea typeface="Georgia"/>
              <a:cs typeface="Georgia"/>
              <a:sym typeface="Georgia"/>
            </a:endParaRPr>
          </a:p>
          <a:p>
            <a:pPr indent="0" lvl="0" marL="457200" rtl="0" algn="l">
              <a:spcBef>
                <a:spcPts val="1200"/>
              </a:spcBef>
              <a:spcAft>
                <a:spcPts val="0"/>
              </a:spcAft>
              <a:buNone/>
            </a:pPr>
            <a:r>
              <a:t/>
            </a:r>
            <a:endParaRPr>
              <a:solidFill>
                <a:srgbClr val="E4E5B8"/>
              </a:solidFill>
              <a:latin typeface="Georgia"/>
              <a:ea typeface="Georgia"/>
              <a:cs typeface="Georgia"/>
              <a:sym typeface="Georgia"/>
            </a:endParaRPr>
          </a:p>
          <a:p>
            <a:pPr indent="-334327" lvl="0" marL="457200" rtl="0" algn="l">
              <a:spcBef>
                <a:spcPts val="120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What the United States did in the “Interwar Period” and how it set up post-WW1 institutions and programs that served its interests</a:t>
            </a:r>
            <a:endParaRPr>
              <a:solidFill>
                <a:srgbClr val="E4E5B8"/>
              </a:solidFill>
              <a:latin typeface="Georgia"/>
              <a:ea typeface="Georgia"/>
              <a:cs typeface="Georgia"/>
              <a:sym typeface="Georgia"/>
            </a:endParaRPr>
          </a:p>
        </p:txBody>
      </p:sp>
      <p:pic>
        <p:nvPicPr>
          <p:cNvPr id="71" name="Google Shape;71;p15"/>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4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Outlook Publishers</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newoutlookpublishers.store</a:t>
            </a:r>
            <a:endParaRPr sz="1911">
              <a:solidFill>
                <a:srgbClr val="E4E5B8"/>
              </a:solidFill>
              <a:latin typeface="Georgia"/>
              <a:ea typeface="Georgia"/>
              <a:cs typeface="Georgia"/>
              <a:sym typeface="Georgia"/>
            </a:endParaRPr>
          </a:p>
        </p:txBody>
      </p:sp>
      <p:pic>
        <p:nvPicPr>
          <p:cNvPr id="287" name="Google Shape;287;p4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88" name="Google Shape;288;p42"/>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Latest Releases</a:t>
            </a:r>
            <a:endParaRPr>
              <a:solidFill>
                <a:srgbClr val="E4E5B8"/>
              </a:solidFill>
              <a:latin typeface="Georgia"/>
              <a:ea typeface="Georgia"/>
              <a:cs typeface="Georgia"/>
              <a:sym typeface="Georgia"/>
            </a:endParaRPr>
          </a:p>
        </p:txBody>
      </p:sp>
      <p:pic>
        <p:nvPicPr>
          <p:cNvPr id="289" name="Google Shape;289;p42"/>
          <p:cNvPicPr preferRelativeResize="0"/>
          <p:nvPr/>
        </p:nvPicPr>
        <p:blipFill>
          <a:blip r:embed="rId4">
            <a:alphaModFix/>
          </a:blip>
          <a:stretch>
            <a:fillRect/>
          </a:stretch>
        </p:blipFill>
        <p:spPr>
          <a:xfrm>
            <a:off x="4621700" y="1754650"/>
            <a:ext cx="2040325" cy="3060500"/>
          </a:xfrm>
          <a:prstGeom prst="rect">
            <a:avLst/>
          </a:prstGeom>
          <a:noFill/>
          <a:ln>
            <a:noFill/>
          </a:ln>
        </p:spPr>
      </p:pic>
      <p:pic>
        <p:nvPicPr>
          <p:cNvPr id="290" name="Google Shape;290;p42"/>
          <p:cNvPicPr preferRelativeResize="0"/>
          <p:nvPr/>
        </p:nvPicPr>
        <p:blipFill>
          <a:blip r:embed="rId5">
            <a:alphaModFix/>
          </a:blip>
          <a:stretch>
            <a:fillRect/>
          </a:stretch>
        </p:blipFill>
        <p:spPr>
          <a:xfrm>
            <a:off x="6757925" y="1754650"/>
            <a:ext cx="1995978" cy="3060500"/>
          </a:xfrm>
          <a:prstGeom prst="rect">
            <a:avLst/>
          </a:prstGeom>
          <a:noFill/>
          <a:ln>
            <a:noFill/>
          </a:ln>
        </p:spPr>
      </p:pic>
      <p:pic>
        <p:nvPicPr>
          <p:cNvPr id="291" name="Google Shape;291;p42"/>
          <p:cNvPicPr preferRelativeResize="0"/>
          <p:nvPr/>
        </p:nvPicPr>
        <p:blipFill>
          <a:blip r:embed="rId6">
            <a:alphaModFix/>
          </a:blip>
          <a:stretch>
            <a:fillRect/>
          </a:stretch>
        </p:blipFill>
        <p:spPr>
          <a:xfrm>
            <a:off x="320350" y="1754650"/>
            <a:ext cx="2040326" cy="3061245"/>
          </a:xfrm>
          <a:prstGeom prst="rect">
            <a:avLst/>
          </a:prstGeom>
          <a:noFill/>
          <a:ln>
            <a:noFill/>
          </a:ln>
        </p:spPr>
      </p:pic>
      <p:pic>
        <p:nvPicPr>
          <p:cNvPr id="292" name="Google Shape;292;p42"/>
          <p:cNvPicPr preferRelativeResize="0"/>
          <p:nvPr/>
        </p:nvPicPr>
        <p:blipFill>
          <a:blip r:embed="rId7">
            <a:alphaModFix/>
          </a:blip>
          <a:stretch>
            <a:fillRect/>
          </a:stretch>
        </p:blipFill>
        <p:spPr>
          <a:xfrm>
            <a:off x="2513075" y="1755400"/>
            <a:ext cx="1956226" cy="3060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4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299" name="Google Shape;299;p4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00" name="Google Shape;300;p43"/>
          <p:cNvSpPr txBox="1"/>
          <p:nvPr/>
        </p:nvSpPr>
        <p:spPr>
          <a:xfrm>
            <a:off x="406550" y="1041075"/>
            <a:ext cx="8096400" cy="37866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None/>
            </a:pPr>
            <a:r>
              <a:rPr b="1" lang="en" sz="1950">
                <a:solidFill>
                  <a:srgbClr val="E4E5B8"/>
                </a:solidFill>
                <a:latin typeface="Georgia"/>
                <a:ea typeface="Georgia"/>
                <a:cs typeface="Georgia"/>
                <a:sym typeface="Georgia"/>
              </a:rPr>
              <a:t>Last year we were attacked and sabotaged by ultraleft wreckers</a:t>
            </a:r>
            <a:r>
              <a:rPr lang="en" sz="1950">
                <a:solidFill>
                  <a:srgbClr val="E4E5B8"/>
                </a:solidFill>
                <a:latin typeface="Georgia"/>
                <a:ea typeface="Georgia"/>
                <a:cs typeface="Georgia"/>
                <a:sym typeface="Georgia"/>
              </a:rPr>
              <a:t> that tried to </a:t>
            </a:r>
            <a:r>
              <a:rPr b="1" lang="en" sz="1950">
                <a:solidFill>
                  <a:srgbClr val="E4E5B8"/>
                </a:solidFill>
                <a:latin typeface="Georgia"/>
                <a:ea typeface="Georgia"/>
                <a:cs typeface="Georgia"/>
                <a:sym typeface="Georgia"/>
              </a:rPr>
              <a:t>steal the PSMLS</a:t>
            </a:r>
            <a:r>
              <a:rPr lang="en" sz="1950">
                <a:solidFill>
                  <a:srgbClr val="E4E5B8"/>
                </a:solidFill>
                <a:latin typeface="Georgia"/>
                <a:ea typeface="Georgia"/>
                <a:cs typeface="Georgia"/>
                <a:sym typeface="Georgia"/>
              </a:rPr>
              <a:t> and </a:t>
            </a:r>
            <a:r>
              <a:rPr b="1" lang="en" sz="1950">
                <a:solidFill>
                  <a:srgbClr val="E4E5B8"/>
                </a:solidFill>
                <a:latin typeface="Georgia"/>
                <a:ea typeface="Georgia"/>
                <a:cs typeface="Georgia"/>
                <a:sym typeface="Georgia"/>
              </a:rPr>
              <a:t>destroy the PCUSA</a:t>
            </a:r>
            <a:r>
              <a:rPr lang="en" sz="1950">
                <a:solidFill>
                  <a:srgbClr val="E4E5B8"/>
                </a:solidFill>
                <a:latin typeface="Georgia"/>
                <a:ea typeface="Georgia"/>
                <a:cs typeface="Georgia"/>
                <a:sym typeface="Georgia"/>
              </a:rPr>
              <a:t>. </a:t>
            </a:r>
            <a:r>
              <a:rPr b="1" lang="en" sz="1950">
                <a:solidFill>
                  <a:srgbClr val="E4E5B8"/>
                </a:solidFill>
                <a:latin typeface="Georgia"/>
                <a:ea typeface="Georgia"/>
                <a:cs typeface="Georgia"/>
                <a:sym typeface="Georgia"/>
              </a:rPr>
              <a:t>They failed</a:t>
            </a:r>
            <a:r>
              <a:rPr lang="en" sz="1950">
                <a:solidFill>
                  <a:srgbClr val="E4E5B8"/>
                </a:solidFill>
                <a:latin typeface="Georgia"/>
                <a:ea typeface="Georgia"/>
                <a:cs typeface="Georgia"/>
                <a:sym typeface="Georgia"/>
              </a:rPr>
              <a:t>, but they </a:t>
            </a:r>
            <a:r>
              <a:rPr b="1" lang="en" sz="1950">
                <a:solidFill>
                  <a:srgbClr val="E4E5B8"/>
                </a:solidFill>
                <a:latin typeface="Georgia"/>
                <a:ea typeface="Georgia"/>
                <a:cs typeface="Georgia"/>
                <a:sym typeface="Georgia"/>
              </a:rPr>
              <a:t>will be held accountable</a:t>
            </a:r>
            <a:r>
              <a:rPr lang="en" sz="1950">
                <a:solidFill>
                  <a:srgbClr val="E4E5B8"/>
                </a:solidFill>
                <a:latin typeface="Georgia"/>
                <a:ea typeface="Georgia"/>
                <a:cs typeface="Georgia"/>
                <a:sym typeface="Georgia"/>
              </a:rPr>
              <a:t> and there are still things they took from us that we’ve not got back, like videos, imagery and audio. That is why we still need donations to the legal drive.</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To donate, go to </a:t>
            </a:r>
            <a:r>
              <a:rPr b="1" lang="en" sz="1950" u="sng">
                <a:solidFill>
                  <a:srgbClr val="E4E5B8"/>
                </a:solidFill>
                <a:latin typeface="Georgia"/>
                <a:ea typeface="Georgia"/>
                <a:cs typeface="Georgia"/>
                <a:sym typeface="Georgia"/>
              </a:rPr>
              <a:t>partyofcommunistsusa.net/donations/</a:t>
            </a:r>
            <a:r>
              <a:rPr lang="en" sz="1950">
                <a:solidFill>
                  <a:srgbClr val="E4E5B8"/>
                </a:solidFill>
                <a:latin typeface="Georgia"/>
                <a:ea typeface="Georgia"/>
                <a:cs typeface="Georgia"/>
                <a:sym typeface="Georgia"/>
              </a:rPr>
              <a:t>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Check the box that says “PSMLS Legal Funds” and try to donate on Tuesday or Thursday so it is easier for us to sort through. It </a:t>
            </a:r>
            <a:r>
              <a:rPr lang="en" sz="1950" u="sng">
                <a:solidFill>
                  <a:srgbClr val="E4E5B8"/>
                </a:solidFill>
                <a:latin typeface="Georgia"/>
                <a:ea typeface="Georgia"/>
                <a:cs typeface="Georgia"/>
                <a:sym typeface="Georgia"/>
              </a:rPr>
              <a:t>will</a:t>
            </a:r>
            <a:r>
              <a:rPr lang="en" sz="1950">
                <a:solidFill>
                  <a:srgbClr val="E4E5B8"/>
                </a:solidFill>
                <a:latin typeface="Georgia"/>
                <a:ea typeface="Georgia"/>
                <a:cs typeface="Georgia"/>
                <a:sym typeface="Georgia"/>
              </a:rPr>
              <a:t> go to the legal fund. Anything helps!</a:t>
            </a:r>
            <a:endParaRPr sz="1950">
              <a:solidFill>
                <a:srgbClr val="E4E5B8"/>
              </a:solidFill>
              <a:latin typeface="Georgia"/>
              <a:ea typeface="Georgia"/>
              <a:cs typeface="Georgia"/>
              <a:sym typeface="Georgi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44"/>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306" name="Google Shape;306;p44"/>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44"/>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I Didn’t Raise My Boy To Be A Soldier - </a:t>
            </a:r>
            <a:r>
              <a:rPr lang="en">
                <a:solidFill>
                  <a:srgbClr val="E4E5B8"/>
                </a:solidFill>
                <a:latin typeface="Georgia"/>
                <a:ea typeface="Georgia"/>
                <a:cs typeface="Georgia"/>
                <a:sym typeface="Georgia"/>
              </a:rPr>
              <a:t>Peerless Quartet, 1914</a:t>
            </a:r>
            <a:endParaRPr>
              <a:solidFill>
                <a:srgbClr val="E4E5B8"/>
              </a:solidFill>
              <a:latin typeface="Georgia"/>
              <a:ea typeface="Georgia"/>
              <a:cs typeface="Georgia"/>
              <a:sym typeface="Georgia"/>
            </a:endParaRPr>
          </a:p>
        </p:txBody>
      </p:sp>
      <p:pic>
        <p:nvPicPr>
          <p:cNvPr descr="I hope you enjoy singing along with this anti war song from 1914.&#10;It is one of the first anti-war songs. Lyricist Alfred Bryan collaborated with composer Al Piantadosi in writing the song, which inspired a sequel, some imitations, but also a number of scornful parodies. It was recorded by The Peerless Quartet in December 1914 and was a hit in 1915, selling 650,000 copies. Its expression of popular pacifist sentiment &quot;helped make the pacifist movement a hard, quantifiable political reality to be reckoned with.&quot;&#10;&#10;The drawings framing the image of skulls are inspired by 'The Apotheosis of War' a mid 19th century painting by Russian war artist Vasily Vereshchagin.&#10;&#10;Lyrics:&#10;Ten million soldiers to the war have gone,&#10;    Who may never return again.&#10;    Ten million mother's hearts must break&#10;    For the ones who died in vain.&#10;    Head bowed down in sorrow&#10;    In her lonely years,&#10;    I heard a mother murmur thru' her tears:&#10;Verse 2&#10;    I didn't raise my boy to be a soldier,&#10;    I brought him up to be my pride and joy.&#10;    Who dares to place a musket on his shoulder,&#10;    To shoot some other mother's darling boy?&#10;    Let nations arbitrate their future troubles,&#10;    It's time to lay the sword and gun away.&#10;    There'd be no war today,&#10;    If mothers all would say,&#10;    &quot;I didn't raise my boy to be a soldier.&quot;&#10;Verse 3&#10;    What victory can cheer a mother's heart,&#10;    When she looks at her blighted home?&#10;    What victory can bring her back&#10;    All she cared to call her own?&#10;    Let each mother answer&#10;    In the years to be,&#10;    Remember that my boy belongs to me!&#10;&#10;    I didn't raise my boy to be a soldier,&#10;    I brought him up to be my pride and joy.&#10;    Who dares to place a musket on his shoulder,&#10;    To shoot some other mother's darling boy?&#10;    Let nations arbitrate their future troubles,&#10;    It's time to lay the sword and gun away.&#10;    There'd be no war today,&#10;    If mothers all would say,&#10;    &quot;I didn't raise my boy to be a soldier.&quot;&#10;&#10;&#10;&#10;&quot;I Didn't Raise my Boy to be a Soldier&quot; (1914) by Alfred Bryan and Al Piantadosi. Sung by the Peerless Quartet in December 1914.&#10;&#10;Alfred Bryan (lyricist, 1871–1958)&#10;Al Piantadosi (composer)&#10;Henry Burr (tenor)&#10;Albert Campbell (tenor)&#10;Arthur Collins (baritone)&#10;John Meyer (bass)" id="308" name="Google Shape;308;p44" title="I Didn't Raise my Boy to be a Soldier - Peerless Quartet - 1914 - Anti War Song Lyrics">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1000"/>
                                        <p:tgtEl>
                                          <p:spTgt spid="3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The Great War: WW1</a:t>
            </a:r>
            <a:endParaRPr sz="5200">
              <a:solidFill>
                <a:srgbClr val="E4E5B8"/>
              </a:solidFill>
              <a:latin typeface="Georgia"/>
              <a:ea typeface="Georgia"/>
              <a:cs typeface="Georgia"/>
              <a:sym typeface="Georgia"/>
            </a:endParaRPr>
          </a:p>
        </p:txBody>
      </p:sp>
      <p:pic>
        <p:nvPicPr>
          <p:cNvPr id="77" name="Google Shape;77;p1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7"/>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83" name="Google Shape;83;p17"/>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7"/>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The Untold History of the United States - World War 1</a:t>
            </a:r>
            <a:endParaRPr>
              <a:solidFill>
                <a:srgbClr val="E4E5B8"/>
              </a:solidFill>
              <a:latin typeface="Georgia"/>
              <a:ea typeface="Georgia"/>
              <a:cs typeface="Georgia"/>
              <a:sym typeface="Georgia"/>
            </a:endParaRPr>
          </a:p>
        </p:txBody>
      </p:sp>
      <p:pic>
        <p:nvPicPr>
          <p:cNvPr descr="In this documentary series, Oliver Stone focuses a spotlight on the ways in which the United States has betrayed its purported mission: to be a beacon of democracy in the world, intervening to spread justice and freedom where it does not exist. The film series tells the story of the not-so-pleasant side of United States’ foreign policy during the 20th century and into the 21st century: the atomic bombings of Hiroshima and Nagasaki were militarily unnecessary and morally indefensible; the United States, not the Soviet Union, bore the lion’s share of responsibility for perpetuating the Cold War; the U.S. love affair with right-wing dictators has gone as far as overthrowing elected leaders, arming and training murderous military officers, and forcing millions of people into poverty; U.S.-funded Islamist fundamentalists, who fought against the Soviets in Afghanistan, have blown back to threaten the interests of the U.S. and its allies; U.S. presidents, especially in wartime, have frequently trampled on the constitution and international law; the United States has brandished nuclear threats repeatedly and come terrifyingly close to nuclear war." id="85" name="Google Shape;85;p17" title="The Untold History of the United States - Prequel Episode A – Oliver Stone and Peter Kuznick">
            <a:hlinkClick r:id="rId4"/>
          </p:cNvPr>
          <p:cNvPicPr preferRelativeResize="0"/>
          <p:nvPr/>
        </p:nvPicPr>
        <p:blipFill>
          <a:blip r:embed="rId5">
            <a:alphaModFix/>
          </a:blip>
          <a:stretch>
            <a:fillRect/>
          </a:stretch>
        </p:blipFill>
        <p:spPr>
          <a:xfrm>
            <a:off x="1645925" y="1089200"/>
            <a:ext cx="58506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Great War - World War 1</a:t>
            </a:r>
            <a:endParaRPr>
              <a:solidFill>
                <a:srgbClr val="E4E5B8"/>
              </a:solidFill>
              <a:latin typeface="Georgia"/>
              <a:ea typeface="Georgia"/>
              <a:cs typeface="Georgia"/>
              <a:sym typeface="Georgia"/>
            </a:endParaRPr>
          </a:p>
        </p:txBody>
      </p:sp>
      <p:pic>
        <p:nvPicPr>
          <p:cNvPr id="92" name="Google Shape;92;p1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93" name="Google Shape;93;p18"/>
          <p:cNvSpPr txBox="1"/>
          <p:nvPr/>
        </p:nvSpPr>
        <p:spPr>
          <a:xfrm>
            <a:off x="497125" y="1101300"/>
            <a:ext cx="5821500" cy="395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“The War to End All Wars”</a:t>
            </a:r>
            <a:endParaRPr sz="2100">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	World War 1 was the great clash of imperialist powers of the Earth, and spanned Eurasia, Africa, the Indian Ocean, Pacific Ocean and Atlantic Ocean and resulted in a loss of ~20 million people, with a further ~20 million injured. At the time, this was one of the deadliest conflicts in human history.</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	It last 4 years, 3 months and 2 weeks between July of 1914 and November of 1918. It officially began on July 28th, 1914, when Austria declared war on Serbia following the assassination of Archduke Franz Ferdinand, and began shelling Belgrade. Russia then mobilized in support of Serbia.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Germany then moved to begin their </a:t>
            </a:r>
            <a:r>
              <a:rPr lang="en">
                <a:solidFill>
                  <a:srgbClr val="E4E5B8"/>
                </a:solidFill>
                <a:latin typeface="Georgia"/>
                <a:ea typeface="Georgia"/>
                <a:cs typeface="Georgia"/>
                <a:sym typeface="Georgia"/>
              </a:rPr>
              <a:t>Schlieffen</a:t>
            </a:r>
            <a:r>
              <a:rPr lang="en">
                <a:solidFill>
                  <a:srgbClr val="E4E5B8"/>
                </a:solidFill>
                <a:latin typeface="Georgia"/>
                <a:ea typeface="Georgia"/>
                <a:cs typeface="Georgia"/>
                <a:sym typeface="Georgia"/>
              </a:rPr>
              <a:t> Plan, invading Belgium on August 4th, then continuing into France throughout August. Russia then attacked German forces in East Prussia. German and British/French Colonial Forces clashed in Africa and Oceania.</a:t>
            </a:r>
            <a:endParaRPr>
              <a:solidFill>
                <a:srgbClr val="E4E5B8"/>
              </a:solidFill>
              <a:latin typeface="Georgia"/>
              <a:ea typeface="Georgia"/>
              <a:cs typeface="Georgia"/>
              <a:sym typeface="Georgia"/>
            </a:endParaRPr>
          </a:p>
        </p:txBody>
      </p:sp>
      <p:pic>
        <p:nvPicPr>
          <p:cNvPr id="94" name="Google Shape;94;p18"/>
          <p:cNvPicPr preferRelativeResize="0"/>
          <p:nvPr/>
        </p:nvPicPr>
        <p:blipFill>
          <a:blip r:embed="rId4">
            <a:alphaModFix/>
          </a:blip>
          <a:stretch>
            <a:fillRect/>
          </a:stretch>
        </p:blipFill>
        <p:spPr>
          <a:xfrm>
            <a:off x="6318625" y="1101288"/>
            <a:ext cx="2825376" cy="1671672"/>
          </a:xfrm>
          <a:prstGeom prst="rect">
            <a:avLst/>
          </a:prstGeom>
          <a:noFill/>
          <a:ln>
            <a:noFill/>
          </a:ln>
        </p:spPr>
      </p:pic>
      <p:pic>
        <p:nvPicPr>
          <p:cNvPr id="95" name="Google Shape;95;p18"/>
          <p:cNvPicPr preferRelativeResize="0"/>
          <p:nvPr/>
        </p:nvPicPr>
        <p:blipFill>
          <a:blip r:embed="rId5">
            <a:alphaModFix/>
          </a:blip>
          <a:stretch>
            <a:fillRect/>
          </a:stretch>
        </p:blipFill>
        <p:spPr>
          <a:xfrm>
            <a:off x="6318625" y="2772949"/>
            <a:ext cx="2825376" cy="21488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Great War - World War 1</a:t>
            </a:r>
            <a:endParaRPr>
              <a:solidFill>
                <a:srgbClr val="E4E5B8"/>
              </a:solidFill>
              <a:latin typeface="Georgia"/>
              <a:ea typeface="Georgia"/>
              <a:cs typeface="Georgia"/>
              <a:sym typeface="Georgia"/>
            </a:endParaRPr>
          </a:p>
        </p:txBody>
      </p:sp>
      <p:pic>
        <p:nvPicPr>
          <p:cNvPr id="102" name="Google Shape;102;p1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03" name="Google Shape;103;p19"/>
          <p:cNvSpPr txBox="1"/>
          <p:nvPr/>
        </p:nvSpPr>
        <p:spPr>
          <a:xfrm>
            <a:off x="375450" y="969150"/>
            <a:ext cx="83931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1914-1916</a:t>
            </a:r>
            <a:endParaRPr sz="2100">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	As WW1 went on, the conflicting powers found themselves in tug-of-war struggles at the frontlines in Europe, in the trenches and in the waters off of Europe. From 1914-1917, neither British/French nor German forces made any significant advancements. Battles such as at the Marne, Verdun and Somme were mostly meat grinders that showed no results. Battles were underway in Eastern and Southern Europe, as well as the Middle East with the Ottoman Empire. In 1915, Serbia was occupied and Italy changed sides.</a:t>
            </a:r>
            <a:endParaRPr>
              <a:solidFill>
                <a:srgbClr val="E4E5B8"/>
              </a:solidFill>
              <a:latin typeface="Georgia"/>
              <a:ea typeface="Georgia"/>
              <a:cs typeface="Georgia"/>
              <a:sym typeface="Georgia"/>
            </a:endParaRPr>
          </a:p>
        </p:txBody>
      </p:sp>
      <p:pic>
        <p:nvPicPr>
          <p:cNvPr id="104" name="Google Shape;104;p19"/>
          <p:cNvPicPr preferRelativeResize="0"/>
          <p:nvPr/>
        </p:nvPicPr>
        <p:blipFill>
          <a:blip r:embed="rId4">
            <a:alphaModFix/>
          </a:blip>
          <a:stretch>
            <a:fillRect/>
          </a:stretch>
        </p:blipFill>
        <p:spPr>
          <a:xfrm>
            <a:off x="1779563" y="2471100"/>
            <a:ext cx="5584866" cy="25830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Great War - World War 1</a:t>
            </a:r>
            <a:endParaRPr>
              <a:solidFill>
                <a:srgbClr val="E4E5B8"/>
              </a:solidFill>
              <a:latin typeface="Georgia"/>
              <a:ea typeface="Georgia"/>
              <a:cs typeface="Georgia"/>
              <a:sym typeface="Georgia"/>
            </a:endParaRPr>
          </a:p>
        </p:txBody>
      </p:sp>
      <p:pic>
        <p:nvPicPr>
          <p:cNvPr id="111" name="Google Shape;111;p2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12" name="Google Shape;112;p20"/>
          <p:cNvSpPr txBox="1"/>
          <p:nvPr/>
        </p:nvSpPr>
        <p:spPr>
          <a:xfrm>
            <a:off x="497125" y="1036725"/>
            <a:ext cx="5821500" cy="429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The Split in the World Communist Movement</a:t>
            </a:r>
            <a:endParaRPr sz="2100">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	When World War 1 was looming, the Social Democratic forces in the Second International in Europe decided to support their own respective imperialist governments in the war.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This was sharply criticized by the Bolsheviks, who *at the time* recognized that this Great War specifically was an inter-imperialist conflict, and that the correct policy of the Socialists was to oppose the war and use the situation as an opportunity to agitate the masses against imperialism and take power. Lenin said in 1916:</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i="1" lang="en" sz="1000">
                <a:solidFill>
                  <a:srgbClr val="E4E5B8"/>
                </a:solidFill>
                <a:latin typeface="Georgia"/>
                <a:ea typeface="Georgia"/>
                <a:cs typeface="Georgia"/>
                <a:sym typeface="Georgia"/>
              </a:rPr>
              <a:t>“There you have an excellent Marxist formulation, one that fully coincides with our own and fully exposes the present-day Kautsky, who has turned from Marxism to defence of social-chauvinism. It is a formulation (we shall have occasion to revert to it in other articles) that clearly brings out the principles underlying the Marxist attitude towards war. War is the continuation of policy. Hence, once there is a struggle for democracy, a war for democracy is possible. National self-determination is but one of the democratic demands and does not, in principle, differ from other democratic demands. “World domination” is, to put it briefly, the substance of imperialist policy, of which imperialist war is the continuation. Rejection of “defence of the father land” in a democratic war, i.e., rejecting participation in such a war, is an absurdity that has nothing in common with Marxism. To embellish imperialist war by applying to it the concept of “defence of the fatherland”, i.e., by presenting it as a democratic war, is to deceive the workers and side with the reactionary bourgeoisie.”</a:t>
            </a:r>
            <a:endParaRPr i="1" sz="1000">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113" name="Google Shape;113;p20"/>
          <p:cNvPicPr preferRelativeResize="0"/>
          <p:nvPr/>
        </p:nvPicPr>
        <p:blipFill rotWithShape="1">
          <a:blip r:embed="rId4">
            <a:alphaModFix/>
          </a:blip>
          <a:srcRect b="47843" l="2286" r="0" t="0"/>
          <a:stretch/>
        </p:blipFill>
        <p:spPr>
          <a:xfrm>
            <a:off x="6318625" y="2517120"/>
            <a:ext cx="2825376" cy="2393956"/>
          </a:xfrm>
          <a:prstGeom prst="rect">
            <a:avLst/>
          </a:prstGeom>
          <a:noFill/>
          <a:ln>
            <a:noFill/>
          </a:ln>
        </p:spPr>
      </p:pic>
      <p:pic>
        <p:nvPicPr>
          <p:cNvPr id="114" name="Google Shape;114;p20"/>
          <p:cNvPicPr preferRelativeResize="0"/>
          <p:nvPr/>
        </p:nvPicPr>
        <p:blipFill rotWithShape="1">
          <a:blip r:embed="rId5">
            <a:alphaModFix/>
          </a:blip>
          <a:srcRect b="32736" l="0" r="0" t="0"/>
          <a:stretch/>
        </p:blipFill>
        <p:spPr>
          <a:xfrm>
            <a:off x="6318625" y="837000"/>
            <a:ext cx="2825375" cy="1900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118" name="Shape 118"/>
        <p:cNvGrpSpPr/>
        <p:nvPr/>
      </p:nvGrpSpPr>
      <p:grpSpPr>
        <a:xfrm>
          <a:off x="0" y="0"/>
          <a:ext cx="0" cy="0"/>
          <a:chOff x="0" y="0"/>
          <a:chExt cx="0" cy="0"/>
        </a:xfrm>
      </p:grpSpPr>
      <p:sp>
        <p:nvSpPr>
          <p:cNvPr id="119" name="Google Shape;119;p21"/>
          <p:cNvSpPr txBox="1"/>
          <p:nvPr>
            <p:ph type="title"/>
          </p:nvPr>
        </p:nvSpPr>
        <p:spPr>
          <a:xfrm>
            <a:off x="289700" y="269012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680">
                <a:solidFill>
                  <a:srgbClr val="E4E5B8"/>
                </a:solidFill>
                <a:latin typeface="Georgia"/>
                <a:ea typeface="Georgia"/>
                <a:cs typeface="Georgia"/>
                <a:sym typeface="Georgia"/>
              </a:rPr>
              <a:t>History of the CPUSA - William Z Foster - WW1: Social-Democratic Betrayal</a:t>
            </a:r>
            <a:endParaRPr sz="3680">
              <a:solidFill>
                <a:srgbClr val="E4E5B8"/>
              </a:solidFill>
              <a:latin typeface="Georgia"/>
              <a:ea typeface="Georgia"/>
              <a:cs typeface="Georgia"/>
              <a:sym typeface="Georgia"/>
            </a:endParaRPr>
          </a:p>
        </p:txBody>
      </p:sp>
      <p:pic>
        <p:nvPicPr>
          <p:cNvPr id="120" name="Google Shape;120;p21"/>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121" name="Google Shape;121;p21"/>
          <p:cNvPicPr preferRelativeResize="0"/>
          <p:nvPr/>
        </p:nvPicPr>
        <p:blipFill>
          <a:blip r:embed="rId4">
            <a:alphaModFix/>
          </a:blip>
          <a:stretch>
            <a:fillRect/>
          </a:stretch>
        </p:blipFill>
        <p:spPr>
          <a:xfrm>
            <a:off x="4939225" y="152400"/>
            <a:ext cx="3669198" cy="4838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