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Lst>
  <p:sldSz cy="5143500" cx="9144000"/>
  <p:notesSz cx="6858000" cy="9144000"/>
  <p:embeddedFontLst>
    <p:embeddedFont>
      <p:font typeface="Barlow Condensed"/>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BarlowCondensed-regular.fntdata"/><Relationship Id="rId47" Type="http://schemas.openxmlformats.org/officeDocument/2006/relationships/slide" Target="slides/slide42.xml"/><Relationship Id="rId49" Type="http://schemas.openxmlformats.org/officeDocument/2006/relationships/font" Target="fonts/BarlowCondensed-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BarlowCondensed-boldItalic.fntdata"/><Relationship Id="rId50" Type="http://schemas.openxmlformats.org/officeDocument/2006/relationships/font" Target="fonts/BarlowCondense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b4a22de6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b4a22de6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0f13d0041b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0f13d0041b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0f13d0041b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0f13d0041b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b4a22de6c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1b4a22de6c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0f13d0041b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0f13d0041b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0f13d0041b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0f13d0041b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0f13d0041b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0f13d0041b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0f13d0041b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0f13d0041b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0f13d0041b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0f13d0041b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0f13d0041b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0f13d0041b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0f13d0041b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0f13d0041b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0f13d0041b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0f13d0041b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0f13d0041b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0f13d0041b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0f13d0041b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0f13d0041b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0f13d0041b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0f13d0041b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0f13d0041b_0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20f13d0041b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0f13d0041b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0f13d0041b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b4a22de6c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1b4a22de6c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0f13d0041b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0f13d0041b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0f13d0041b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0f13d0041b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0f13d0041b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0f13d0041b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1b4a22de6c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1b4a22de6c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0f13d0041b_0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20f13d0041b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0f13d0041b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0f13d0041b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0f13d0041b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20f13d0041b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0f13d0041b_0_3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0f13d0041b_0_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0f13d0041b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20f13d0041b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edcc43d4bf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1edcc43d4bf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1edcc43d4bf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1edcc43d4bf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1edcc43d4b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1edcc43d4b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2828f1706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22828f1706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0f13d0041b_0_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20f13d0041b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1b4a22de6c0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1b4a22de6c0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0f13d0041b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20f13d0041b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0f13d0041b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20f13d0041b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0f13d0041b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20f13d0041b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b4a22de6c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1b4a22de6c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b4a22de6c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b4a22de6c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0f13d0041b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0f13d0041b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0f13d0041b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0f13d0041b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0f13d0041b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0f13d0041b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hyperlink" Target="http://www.youtube.com/watch?v=92jISZoLgR4" TargetMode="External"/><Relationship Id="rId5"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2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11.jpg"/><Relationship Id="rId5" Type="http://schemas.openxmlformats.org/officeDocument/2006/relationships/image" Target="../media/image29.jpg"/><Relationship Id="rId6"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16.jpg"/><Relationship Id="rId5" Type="http://schemas.openxmlformats.org/officeDocument/2006/relationships/image" Target="../media/image6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20.jpg"/><Relationship Id="rId5" Type="http://schemas.openxmlformats.org/officeDocument/2006/relationships/image" Target="../media/image18.jpg"/><Relationship Id="rId6" Type="http://schemas.openxmlformats.org/officeDocument/2006/relationships/image" Target="../media/image6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hyperlink" Target="http://www.youtube.com/watch?v=bkzZfvYNnBQ" TargetMode="External"/><Relationship Id="rId5" Type="http://schemas.openxmlformats.org/officeDocument/2006/relationships/image" Target="../media/image2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hyperlink" Target="http://www.youtube.com/watch?v=5BwxI_l84dc" TargetMode="External"/><Relationship Id="rId5" Type="http://schemas.openxmlformats.org/officeDocument/2006/relationships/image" Target="../media/image2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hyperlink" Target="http://www.youtube.com/watch?v=dxEjSr6rYXU" TargetMode="External"/><Relationship Id="rId5" Type="http://schemas.openxmlformats.org/officeDocument/2006/relationships/image" Target="../media/image2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36.jpg"/><Relationship Id="rId5" Type="http://schemas.openxmlformats.org/officeDocument/2006/relationships/image" Target="../media/image56.jpg"/><Relationship Id="rId6"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hyperlink" Target="http://www.youtube.com/watch?v=5BIW6qyrdu4" TargetMode="External"/><Relationship Id="rId5"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28.png"/><Relationship Id="rId5" Type="http://schemas.openxmlformats.org/officeDocument/2006/relationships/image" Target="../media/image31.png"/><Relationship Id="rId6" Type="http://schemas.openxmlformats.org/officeDocument/2006/relationships/image" Target="../media/image25.png"/><Relationship Id="rId7"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55.jpg"/><Relationship Id="rId5" Type="http://schemas.openxmlformats.org/officeDocument/2006/relationships/image" Target="../media/image3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62.png"/><Relationship Id="rId5" Type="http://schemas.openxmlformats.org/officeDocument/2006/relationships/image" Target="../media/image5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hyperlink" Target="http://www.youtube.com/watch?v=XUSwrBUj0nI" TargetMode="External"/><Relationship Id="rId5" Type="http://schemas.openxmlformats.org/officeDocument/2006/relationships/image" Target="../media/image4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5.png"/><Relationship Id="rId6" Type="http://schemas.openxmlformats.org/officeDocument/2006/relationships/image" Target="../media/image3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image" Target="../media/image51.png"/><Relationship Id="rId5"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png"/><Relationship Id="rId4" Type="http://schemas.openxmlformats.org/officeDocument/2006/relationships/image" Target="../media/image40.jpg"/><Relationship Id="rId5" Type="http://schemas.openxmlformats.org/officeDocument/2006/relationships/image" Target="../media/image4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png"/><Relationship Id="rId4" Type="http://schemas.openxmlformats.org/officeDocument/2006/relationships/hyperlink" Target="http://www.youtube.com/watch?v=ax4a6cH1Wjs" TargetMode="External"/><Relationship Id="rId5" Type="http://schemas.openxmlformats.org/officeDocument/2006/relationships/image" Target="../media/image4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png"/><Relationship Id="rId4" Type="http://schemas.openxmlformats.org/officeDocument/2006/relationships/image" Target="../media/image48.jpg"/><Relationship Id="rId5" Type="http://schemas.openxmlformats.org/officeDocument/2006/relationships/image" Target="../media/image4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png"/><Relationship Id="rId4" Type="http://schemas.openxmlformats.org/officeDocument/2006/relationships/hyperlink" Target="http://www.youtube.com/watch?v=5Ucl-9kX3wA" TargetMode="External"/><Relationship Id="rId5" Type="http://schemas.openxmlformats.org/officeDocument/2006/relationships/image" Target="../media/image5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png"/><Relationship Id="rId4" Type="http://schemas.openxmlformats.org/officeDocument/2006/relationships/hyperlink" Target="mailto:info@peoplesschool.us"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png"/><Relationship Id="rId4" Type="http://schemas.openxmlformats.org/officeDocument/2006/relationships/image" Target="../media/image52.png"/><Relationship Id="rId5" Type="http://schemas.openxmlformats.org/officeDocument/2006/relationships/image" Target="../media/image54.png"/><Relationship Id="rId6" Type="http://schemas.openxmlformats.org/officeDocument/2006/relationships/image" Target="../media/image57.png"/><Relationship Id="rId7" Type="http://schemas.openxmlformats.org/officeDocument/2006/relationships/image" Target="../media/image5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3.png"/><Relationship Id="rId4" Type="http://schemas.openxmlformats.org/officeDocument/2006/relationships/hyperlink" Target="http://www.youtube.com/watch?v=92jISZoLgR4" TargetMode="External"/><Relationship Id="rId5" Type="http://schemas.openxmlformats.org/officeDocument/2006/relationships/image" Target="../media/image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4.jpg"/><Relationship Id="rId10" Type="http://schemas.openxmlformats.org/officeDocument/2006/relationships/image" Target="../media/image14.jpg"/><Relationship Id="rId9" Type="http://schemas.openxmlformats.org/officeDocument/2006/relationships/image" Target="../media/image19.jpg"/><Relationship Id="rId5" Type="http://schemas.openxmlformats.org/officeDocument/2006/relationships/image" Target="../media/image63.png"/><Relationship Id="rId6" Type="http://schemas.openxmlformats.org/officeDocument/2006/relationships/image" Target="../media/image33.png"/><Relationship Id="rId7" Type="http://schemas.openxmlformats.org/officeDocument/2006/relationships/image" Target="../media/image24.png"/><Relationship Id="rId8" Type="http://schemas.openxmlformats.org/officeDocument/2006/relationships/image" Target="../media/image13.png"/></Relationships>
</file>

<file path=ppt/slides/_rels/slide40.xml.rels><?xml version="1.0" encoding="UTF-8" standalone="yes"?><Relationships xmlns="http://schemas.openxmlformats.org/package/2006/relationships"><Relationship Id="rId20" Type="http://schemas.openxmlformats.org/officeDocument/2006/relationships/hyperlink" Target="https://web.archive.org/web/20160104222225/http://www.comw.org/pda/0310rm8ap2.html" TargetMode="External"/><Relationship Id="rId11" Type="http://schemas.openxmlformats.org/officeDocument/2006/relationships/hyperlink" Target="https://en.wikipedia.org/wiki/Ba%27athist_Iraq" TargetMode="External"/><Relationship Id="rId22" Type="http://schemas.openxmlformats.org/officeDocument/2006/relationships/hyperlink" Target="https://www.pbs.org/newshour/updates/military-jan-june98-fatwa_1998/" TargetMode="External"/><Relationship Id="rId10" Type="http://schemas.openxmlformats.org/officeDocument/2006/relationships/hyperlink" Target="https://www.nytimes.com/1975/12/09/archives/vationalizing-of-oil-completed-by-iraq-iraq-completes-nationalizing.html" TargetMode="External"/><Relationship Id="rId21" Type="http://schemas.openxmlformats.org/officeDocument/2006/relationships/hyperlink" Target="https://web.archive.org/web/20011031024057/http://www.pbs.org/newshour/terrorism/international/fatwa_1996.html" TargetMode="External"/><Relationship Id="rId13" Type="http://schemas.openxmlformats.org/officeDocument/2006/relationships/hyperlink" Target="https://www.britannica.com/event/Iran-Iraq-War#ref344821" TargetMode="External"/><Relationship Id="rId24" Type="http://schemas.openxmlformats.org/officeDocument/2006/relationships/hyperlink" Target="https://www.youtube.com/watch?v=0Q8qAtimsEE" TargetMode="External"/><Relationship Id="rId12" Type="http://schemas.openxmlformats.org/officeDocument/2006/relationships/hyperlink" Target="https://en.wikipedia.org/wiki/Iran%E2%80%93Iraq_War" TargetMode="External"/><Relationship Id="rId23" Type="http://schemas.openxmlformats.org/officeDocument/2006/relationships/hyperlink" Target="https://en.wikipedia.org/wiki/September_11_attacks" TargetMode="External"/><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png"/><Relationship Id="rId4" Type="http://schemas.openxmlformats.org/officeDocument/2006/relationships/hyperlink" Target="https://en.wikipedia.org/wiki/Iraq" TargetMode="External"/><Relationship Id="rId9" Type="http://schemas.openxmlformats.org/officeDocument/2006/relationships/hyperlink" Target="https://en.wikipedia.org/wiki/17_July_Revolution" TargetMode="External"/><Relationship Id="rId15" Type="http://schemas.openxmlformats.org/officeDocument/2006/relationships/hyperlink" Target="https://nsarchive2.gwu.edu/NSAEBB/NSAEBB210/" TargetMode="External"/><Relationship Id="rId14" Type="http://schemas.openxmlformats.org/officeDocument/2006/relationships/hyperlink" Target="https://www.npr.org/templates/story/story.php?storyId=4859238&amp;t=1573287420836" TargetMode="External"/><Relationship Id="rId17" Type="http://schemas.openxmlformats.org/officeDocument/2006/relationships/hyperlink" Target="https://en.wikipedia.org/wiki/Gulf_War_air_campaign" TargetMode="External"/><Relationship Id="rId16" Type="http://schemas.openxmlformats.org/officeDocument/2006/relationships/hyperlink" Target="https://en.wikipedia.org/wiki/Gulf_War" TargetMode="External"/><Relationship Id="rId5" Type="http://schemas.openxmlformats.org/officeDocument/2006/relationships/hyperlink" Target="https://worldpopulationreview.com/countries/iraq-population" TargetMode="External"/><Relationship Id="rId19" Type="http://schemas.openxmlformats.org/officeDocument/2006/relationships/hyperlink" Target="https://www.hrw.org/reports/1991/gulfwar/INTRO.htm" TargetMode="External"/><Relationship Id="rId6" Type="http://schemas.openxmlformats.org/officeDocument/2006/relationships/hyperlink" Target="https://worldpopulationreview.com/world-cities/baghdad-population" TargetMode="External"/><Relationship Id="rId18" Type="http://schemas.openxmlformats.org/officeDocument/2006/relationships/hyperlink" Target="https://www.pbs.org/wgbh/pages/frontline/gulf/appendix/death.html" TargetMode="External"/><Relationship Id="rId7" Type="http://schemas.openxmlformats.org/officeDocument/2006/relationships/hyperlink" Target="https://en.wikipedia.org/wiki/14_July_Revolution" TargetMode="External"/><Relationship Id="rId8" Type="http://schemas.openxmlformats.org/officeDocument/2006/relationships/hyperlink" Target="https://en.wikipedia.org/wiki/Iraqi_Republic_(1958%E2%80%931968)" TargetMode="External"/></Relationships>
</file>

<file path=ppt/slides/_rels/slide41.xml.rels><?xml version="1.0" encoding="UTF-8" standalone="yes"?><Relationships xmlns="http://schemas.openxmlformats.org/package/2006/relationships"><Relationship Id="rId11" Type="http://schemas.openxmlformats.org/officeDocument/2006/relationships/hyperlink" Target="https://en.wikipedia.org/wiki/Timeline_of_the_Iraq_War#December" TargetMode="External"/><Relationship Id="rId10" Type="http://schemas.openxmlformats.org/officeDocument/2006/relationships/hyperlink" Target="https://en.wikipedia.org/wiki/Abu_Ghraib_torture_and_prisoner_abuse#Casualties" TargetMode="External"/><Relationship Id="rId13" Type="http://schemas.openxmlformats.org/officeDocument/2006/relationships/hyperlink" Target="https://en.wikipedia.org/wiki/Second_Battle_of_Fallujah" TargetMode="External"/><Relationship Id="rId12" Type="http://schemas.openxmlformats.org/officeDocument/2006/relationships/hyperlink" Target="https://en.wikipedia.org/wiki/First_Battle_of_Fallujah" TargetMode="External"/><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png"/><Relationship Id="rId4" Type="http://schemas.openxmlformats.org/officeDocument/2006/relationships/hyperlink" Target="https://www.newyorker.com/news/daily-comment/colin-powells-fateful-moment" TargetMode="External"/><Relationship Id="rId9" Type="http://schemas.openxmlformats.org/officeDocument/2006/relationships/hyperlink" Target="https://en.wikipedia.org/wiki/Iraqi_insurgency" TargetMode="External"/><Relationship Id="rId15" Type="http://schemas.openxmlformats.org/officeDocument/2006/relationships/hyperlink" Target="https://en.wikipedia.org/wiki/2006_al-Askari_mosque_bombing" TargetMode="External"/><Relationship Id="rId14" Type="http://schemas.openxmlformats.org/officeDocument/2006/relationships/hyperlink" Target="https://en.wikipedia.org/wiki/Sons_of_Iraq#Anbar_Awakening" TargetMode="External"/><Relationship Id="rId17" Type="http://schemas.openxmlformats.org/officeDocument/2006/relationships/hyperlink" Target="https://wikileaks.org/irq/" TargetMode="External"/><Relationship Id="rId16" Type="http://schemas.openxmlformats.org/officeDocument/2006/relationships/hyperlink" Target="https://news.gallup.com/poll/116500/presidential-approval-ratings-george-bush.aspx" TargetMode="External"/><Relationship Id="rId5" Type="http://schemas.openxmlformats.org/officeDocument/2006/relationships/hyperlink" Target="https://www.wsws.org/en/articles/2003/02/summ-f17.html" TargetMode="External"/><Relationship Id="rId6" Type="http://schemas.openxmlformats.org/officeDocument/2006/relationships/hyperlink" Target="https://slate.com/news-and-politics/2020/12/india-farmer-protests-modi.html" TargetMode="External"/><Relationship Id="rId7" Type="http://schemas.openxmlformats.org/officeDocument/2006/relationships/hyperlink" Target="https://aoav.org.uk/2014/baghdad-shock-awe/" TargetMode="External"/><Relationship Id="rId8" Type="http://schemas.openxmlformats.org/officeDocument/2006/relationships/hyperlink" Target="https://en.wikipedia.org/wiki/Timeline_of_the_2003_invasion_of_Iraq#May_1"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png"/><Relationship Id="rId4" Type="http://schemas.openxmlformats.org/officeDocument/2006/relationships/hyperlink" Target="https://www.ft.com/content/7f435f04-8c05-11e2-b001-00144feabdc0" TargetMode="External"/><Relationship Id="rId5" Type="http://schemas.openxmlformats.org/officeDocument/2006/relationships/hyperlink" Target="https://www.theguardian.com/commentisfree/2015/jun/03/us-isis-syria-iraq" TargetMode="External"/><Relationship Id="rId6" Type="http://schemas.openxmlformats.org/officeDocument/2006/relationships/hyperlink" Target="https://thegrayzone.com/2016/10/11/hillary-clinton-isis-saudi-arabia-qatar-wikileaks-emails/" TargetMode="External"/><Relationship Id="rId7" Type="http://schemas.openxmlformats.org/officeDocument/2006/relationships/hyperlink" Target="https://en.wikipedia.org/wiki/American-led_intervention_in_Iraq_(2014%E2%80%932021)#Timelin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0.jpg"/><Relationship Id="rId5" Type="http://schemas.openxmlformats.org/officeDocument/2006/relationships/image" Target="../media/image17.jpg"/><Relationship Id="rId6"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3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9.jpg"/><Relationship Id="rId5" Type="http://schemas.openxmlformats.org/officeDocument/2006/relationships/image" Target="../media/image3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55" name="Google Shape;55;p1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يَا عُمَّال العَالَم اِتَّحِدُوا!&#10;&#10;0:00 نشيد الحزب الشيوعي العراقي (Anthem of the Iraqi Communist Party)&#10;4:30 نشيد الأممية (The Internationale)&#10;11:08 مصر يامه (Egypt, Oh Mother)&#10;21:18 دكيت بابك ياوطن (I Am Knocking On Your Door, Homeland)&#10;27:04 هربجي (Long Live)&#10;31:45 يابحر صبري صبر سفينه (Oh My Sea, My Patience is the Patience of a Ship)&#10;38:04 هنذال (Hanadal)&#10;44:42 جورج تلو (George Thalu)&#10;50:05 ياقطار بهيدة لاتمشي سريع (Oh Train, Go Slowly, Do Not Go Fast)&#10;55:50 هربجي كورد وعرب رمز النضال (Long Live Kurds and Arabs, a Symbol of Struggle)" id="56" name="Google Shape;56;p13" title="One Hour of Iraqi Communist Music">
            <a:hlinkClick r:id="rId4"/>
          </p:cNvPr>
          <p:cNvPicPr preferRelativeResize="0"/>
          <p:nvPr/>
        </p:nvPicPr>
        <p:blipFill>
          <a:blip r:embed="rId5">
            <a:alphaModFix/>
          </a:blip>
          <a:stretch>
            <a:fillRect/>
          </a:stretch>
        </p:blipFill>
        <p:spPr>
          <a:xfrm>
            <a:off x="1645925" y="1089200"/>
            <a:ext cx="5869500" cy="3508200"/>
          </a:xfrm>
          <a:prstGeom prst="rect">
            <a:avLst/>
          </a:prstGeom>
          <a:noFill/>
          <a:ln>
            <a:noFill/>
          </a:ln>
        </p:spPr>
      </p:pic>
      <p:sp>
        <p:nvSpPr>
          <p:cNvPr id="57" name="Google Shape;57;p13"/>
          <p:cNvSpPr txBox="1"/>
          <p:nvPr/>
        </p:nvSpPr>
        <p:spPr>
          <a:xfrm>
            <a:off x="1532675" y="4597400"/>
            <a:ext cx="6096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الدولية - Iraqi Internationale</a:t>
            </a:r>
            <a:endParaRPr i="1">
              <a:solidFill>
                <a:srgbClr val="E4E5B8"/>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
                                        </p:tgtEl>
                                        <p:attrNameLst>
                                          <p:attrName>style.visibility</p:attrName>
                                        </p:attrNameLst>
                                      </p:cBhvr>
                                      <p:to>
                                        <p:strVal val="visible"/>
                                      </p:to>
                                    </p:set>
                                    <p:animEffect filter="fade" transition="in">
                                      <p:cBhvr>
                                        <p:cTn dur="1000"/>
                                        <p:tgtEl>
                                          <p:spTgt spid="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Prelude: Iraq from 1968-2002</a:t>
            </a:r>
            <a:endParaRPr>
              <a:solidFill>
                <a:srgbClr val="E4E5B8"/>
              </a:solidFill>
              <a:latin typeface="Georgia"/>
              <a:ea typeface="Georgia"/>
              <a:cs typeface="Georgia"/>
              <a:sym typeface="Georgia"/>
            </a:endParaRPr>
          </a:p>
        </p:txBody>
      </p:sp>
      <p:pic>
        <p:nvPicPr>
          <p:cNvPr id="140" name="Google Shape;140;p2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41" name="Google Shape;141;p22"/>
          <p:cNvSpPr txBox="1"/>
          <p:nvPr/>
        </p:nvSpPr>
        <p:spPr>
          <a:xfrm>
            <a:off x="298475" y="1101300"/>
            <a:ext cx="5556300" cy="384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E4E5B8"/>
                </a:solidFill>
                <a:latin typeface="Georgia"/>
                <a:ea typeface="Georgia"/>
                <a:cs typeface="Georgia"/>
                <a:sym typeface="Georgia"/>
              </a:rPr>
              <a:t>Gulf</a:t>
            </a:r>
            <a:r>
              <a:rPr lang="en" sz="2200">
                <a:solidFill>
                  <a:srgbClr val="E4E5B8"/>
                </a:solidFill>
                <a:latin typeface="Georgia"/>
                <a:ea typeface="Georgia"/>
                <a:cs typeface="Georgia"/>
                <a:sym typeface="Georgia"/>
              </a:rPr>
              <a:t> War</a:t>
            </a:r>
            <a:endParaRPr sz="2200">
              <a:solidFill>
                <a:srgbClr val="E4E5B8"/>
              </a:solidFill>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latin typeface="Georgia"/>
                <a:ea typeface="Georgia"/>
                <a:cs typeface="Georgia"/>
                <a:sym typeface="Georgia"/>
              </a:rPr>
              <a:t>Iraq launched another invasion on August 2nd 1990, this time on Kuwait, who purposefully increased their oil output following the Iran-Iraq War, and only brought it down once Saudi Arabia told them to. Venezuela then increased their output.</a:t>
            </a:r>
            <a:endParaRPr sz="12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200">
              <a:solidFill>
                <a:srgbClr val="E4E5B8"/>
              </a:solidFill>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latin typeface="Georgia"/>
                <a:ea typeface="Georgia"/>
                <a:cs typeface="Georgia"/>
                <a:sym typeface="Georgia"/>
              </a:rPr>
              <a:t>Saddam demanded Kuwait pay Iraq back for what Iraq saw as stolen oil, and when Kuwait did not respond, the invasion began. Many nations including in the west, Arab world and even the USSR condemned the unjustified invasion. [13]</a:t>
            </a:r>
            <a:endParaRPr sz="1200">
              <a:solidFill>
                <a:srgbClr val="E4E5B8"/>
              </a:solidFill>
              <a:latin typeface="Georgia"/>
              <a:ea typeface="Georgia"/>
              <a:cs typeface="Georgia"/>
              <a:sym typeface="Georgia"/>
            </a:endParaRPr>
          </a:p>
          <a:p>
            <a:pPr indent="0" lvl="0" marL="0" rtl="0" algn="l">
              <a:spcBef>
                <a:spcPts val="0"/>
              </a:spcBef>
              <a:spcAft>
                <a:spcPts val="0"/>
              </a:spcAft>
              <a:buNone/>
            </a:pPr>
            <a:r>
              <a:t/>
            </a:r>
            <a:endParaRPr sz="1200">
              <a:solidFill>
                <a:srgbClr val="E4E5B8"/>
              </a:solidFill>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latin typeface="Georgia"/>
                <a:ea typeface="Georgia"/>
                <a:cs typeface="Georgia"/>
                <a:sym typeface="Georgia"/>
              </a:rPr>
              <a:t>Despite helping Iraq in the 80’s the US turned on Iraq for its own imperialist reasons in 1991. From August ‘91 to January ‘92, coalition forces including the United States, Kuwait, Saudi Arabia, the United Kingdom, France, and Egypt, as well as 29 other nations and the Mujahideen, built up their forces in what was known as Desert Shield. Military action was undertaken on January 17th, 1991, in “Operation Desert Storm”, beginning with a ruthless aerial bombing campaign. Desert Storm lasted 7 weeks and ended in coalition victory.[14]</a:t>
            </a:r>
            <a:endParaRPr sz="1200">
              <a:solidFill>
                <a:srgbClr val="E4E5B8"/>
              </a:solidFill>
              <a:latin typeface="Georgia"/>
              <a:ea typeface="Georgia"/>
              <a:cs typeface="Georgia"/>
              <a:sym typeface="Georgia"/>
            </a:endParaRPr>
          </a:p>
        </p:txBody>
      </p:sp>
      <p:pic>
        <p:nvPicPr>
          <p:cNvPr id="142" name="Google Shape;142;p22"/>
          <p:cNvPicPr preferRelativeResize="0"/>
          <p:nvPr/>
        </p:nvPicPr>
        <p:blipFill>
          <a:blip r:embed="rId4">
            <a:alphaModFix/>
          </a:blip>
          <a:stretch>
            <a:fillRect/>
          </a:stretch>
        </p:blipFill>
        <p:spPr>
          <a:xfrm>
            <a:off x="6159575" y="0"/>
            <a:ext cx="2984425" cy="2643725"/>
          </a:xfrm>
          <a:prstGeom prst="rect">
            <a:avLst/>
          </a:prstGeom>
          <a:noFill/>
          <a:ln>
            <a:noFill/>
          </a:ln>
        </p:spPr>
      </p:pic>
      <p:pic>
        <p:nvPicPr>
          <p:cNvPr id="143" name="Google Shape;143;p22"/>
          <p:cNvPicPr preferRelativeResize="0"/>
          <p:nvPr/>
        </p:nvPicPr>
        <p:blipFill>
          <a:blip r:embed="rId5">
            <a:alphaModFix/>
          </a:blip>
          <a:stretch>
            <a:fillRect/>
          </a:stretch>
        </p:blipFill>
        <p:spPr>
          <a:xfrm>
            <a:off x="5750630" y="2643724"/>
            <a:ext cx="3393371" cy="21931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Prelude: Iraq from 1968-2002</a:t>
            </a:r>
            <a:endParaRPr>
              <a:solidFill>
                <a:srgbClr val="E4E5B8"/>
              </a:solidFill>
              <a:latin typeface="Georgia"/>
              <a:ea typeface="Georgia"/>
              <a:cs typeface="Georgia"/>
              <a:sym typeface="Georgia"/>
            </a:endParaRPr>
          </a:p>
        </p:txBody>
      </p:sp>
      <p:pic>
        <p:nvPicPr>
          <p:cNvPr id="150" name="Google Shape;150;p2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51" name="Google Shape;151;p23"/>
          <p:cNvSpPr txBox="1"/>
          <p:nvPr/>
        </p:nvSpPr>
        <p:spPr>
          <a:xfrm>
            <a:off x="298475" y="988800"/>
            <a:ext cx="5556300" cy="412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E4E5B8"/>
                </a:solidFill>
                <a:latin typeface="Georgia"/>
                <a:ea typeface="Georgia"/>
                <a:cs typeface="Georgia"/>
                <a:sym typeface="Georgia"/>
              </a:rPr>
              <a:t>The 1990’s, Al-Quaeda and September 11th</a:t>
            </a:r>
            <a:endParaRPr sz="1800">
              <a:solidFill>
                <a:srgbClr val="E4E5B8"/>
              </a:solidFill>
              <a:latin typeface="Georgia"/>
              <a:ea typeface="Georgia"/>
              <a:cs typeface="Georgia"/>
              <a:sym typeface="Georgia"/>
            </a:endParaRPr>
          </a:p>
          <a:p>
            <a:pPr indent="0" lvl="0" marL="0" rtl="0" algn="l">
              <a:spcBef>
                <a:spcPts val="0"/>
              </a:spcBef>
              <a:spcAft>
                <a:spcPts val="0"/>
              </a:spcAft>
              <a:buNone/>
            </a:pPr>
            <a:r>
              <a:t/>
            </a:r>
            <a:endParaRPr sz="18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Char char="●"/>
            </a:pPr>
            <a:r>
              <a:rPr lang="en" sz="1000">
                <a:solidFill>
                  <a:srgbClr val="E4E5B8"/>
                </a:solidFill>
                <a:latin typeface="Georgia"/>
                <a:ea typeface="Georgia"/>
                <a:cs typeface="Georgia"/>
                <a:sym typeface="Georgia"/>
              </a:rPr>
              <a:t>The ‘91 war in Iraq ended with a “Coalition Victory” in that the Iraqis were expelled from Kuwait, no-fly zones were set up in Iraq and strengthened US power in the Middle East. [13] Iraq lost ~20,000 servicepeople and over 3,000 civilians[15], many due to daytime air raids which killed hundreds of civilians [16]. There was also the February “Highway of Death” war crime that took the lives of 800-1000 Iraqis, some of which had surrendered. [17] Operation Desert Fox followed in 1998, bombing Iraq again.</a:t>
            </a:r>
            <a:endParaRPr sz="10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5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Char char="●"/>
            </a:pPr>
            <a:r>
              <a:rPr lang="en" sz="1000">
                <a:solidFill>
                  <a:srgbClr val="E4E5B8"/>
                </a:solidFill>
                <a:latin typeface="Georgia"/>
                <a:ea typeface="Georgia"/>
                <a:cs typeface="Georgia"/>
                <a:sym typeface="Georgia"/>
              </a:rPr>
              <a:t>In another part of the middle east, the group Al-Quaeda was formed out of the Mujahideen, the same one that </a:t>
            </a:r>
            <a:r>
              <a:rPr lang="en" sz="1000">
                <a:solidFill>
                  <a:srgbClr val="E4E5B8"/>
                </a:solidFill>
                <a:latin typeface="Georgia"/>
                <a:ea typeface="Georgia"/>
                <a:cs typeface="Georgia"/>
                <a:sym typeface="Georgia"/>
              </a:rPr>
              <a:t>received</a:t>
            </a:r>
            <a:r>
              <a:rPr lang="en" sz="1000">
                <a:solidFill>
                  <a:srgbClr val="E4E5B8"/>
                </a:solidFill>
                <a:latin typeface="Georgia"/>
                <a:ea typeface="Georgia"/>
                <a:cs typeface="Georgia"/>
                <a:sym typeface="Georgia"/>
              </a:rPr>
              <a:t> billions of dollars from the CIA to fight the Soviets in the 1980’s. Osama Bin-Laden was a leader in Al-Quaeda, and angered by US action in the region in the 90’s, issued his first religious fatwa for American troops to leave Saudi Arabia in 1996, which they had been in since Desert </a:t>
            </a:r>
            <a:r>
              <a:rPr lang="en" sz="1000">
                <a:solidFill>
                  <a:srgbClr val="E4E5B8"/>
                </a:solidFill>
                <a:latin typeface="Georgia"/>
                <a:ea typeface="Georgia"/>
                <a:cs typeface="Georgia"/>
                <a:sym typeface="Georgia"/>
              </a:rPr>
              <a:t>Shield</a:t>
            </a:r>
            <a:r>
              <a:rPr lang="en" sz="1000">
                <a:solidFill>
                  <a:srgbClr val="E4E5B8"/>
                </a:solidFill>
                <a:latin typeface="Georgia"/>
                <a:ea typeface="Georgia"/>
                <a:cs typeface="Georgia"/>
                <a:sym typeface="Georgia"/>
              </a:rPr>
              <a:t>. [18]</a:t>
            </a:r>
            <a:endParaRPr sz="1000">
              <a:solidFill>
                <a:srgbClr val="E4E5B8"/>
              </a:solidFill>
              <a:latin typeface="Georgia"/>
              <a:ea typeface="Georgia"/>
              <a:cs typeface="Georgia"/>
              <a:sym typeface="Georgia"/>
            </a:endParaRPr>
          </a:p>
          <a:p>
            <a:pPr indent="0" lvl="0" marL="0" rtl="0" algn="l">
              <a:spcBef>
                <a:spcPts val="0"/>
              </a:spcBef>
              <a:spcAft>
                <a:spcPts val="0"/>
              </a:spcAft>
              <a:buNone/>
            </a:pPr>
            <a:r>
              <a:t/>
            </a:r>
            <a:endParaRPr sz="5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Char char="●"/>
            </a:pPr>
            <a:r>
              <a:rPr lang="en" sz="1000">
                <a:solidFill>
                  <a:srgbClr val="E4E5B8"/>
                </a:solidFill>
                <a:latin typeface="Georgia"/>
                <a:ea typeface="Georgia"/>
                <a:cs typeface="Georgia"/>
                <a:sym typeface="Georgia"/>
              </a:rPr>
              <a:t>In 1998, he issued his 2nd fatwa against American support for Israel and presence in the Middle East since 1991.[19] He then orchestrated a massive terrorist attack against the United States in 2001, which was known as 9/11. [20]</a:t>
            </a:r>
            <a:endParaRPr sz="1000">
              <a:solidFill>
                <a:srgbClr val="E4E5B8"/>
              </a:solidFill>
              <a:latin typeface="Georgia"/>
              <a:ea typeface="Georgia"/>
              <a:cs typeface="Georgia"/>
              <a:sym typeface="Georgia"/>
            </a:endParaRPr>
          </a:p>
          <a:p>
            <a:pPr indent="0" lvl="0" marL="0" rtl="0" algn="l">
              <a:spcBef>
                <a:spcPts val="0"/>
              </a:spcBef>
              <a:spcAft>
                <a:spcPts val="0"/>
              </a:spcAft>
              <a:buNone/>
            </a:pPr>
            <a:r>
              <a:rPr lang="en" sz="1000">
                <a:solidFill>
                  <a:srgbClr val="E4E5B8"/>
                </a:solidFill>
                <a:latin typeface="Georgia"/>
                <a:ea typeface="Georgia"/>
                <a:cs typeface="Georgia"/>
                <a:sym typeface="Georgia"/>
              </a:rPr>
              <a:t> </a:t>
            </a:r>
            <a:endParaRPr sz="5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Char char="●"/>
            </a:pPr>
            <a:r>
              <a:rPr lang="en" sz="1000">
                <a:solidFill>
                  <a:srgbClr val="E4E5B8"/>
                </a:solidFill>
                <a:latin typeface="Georgia"/>
                <a:ea typeface="Georgia"/>
                <a:cs typeface="Georgia"/>
                <a:sym typeface="Georgia"/>
              </a:rPr>
              <a:t>Despite the fact that neither Iraq nor Saddam Hussein had anything to do with 9/11, Al-Quaeda or Osama Bin-Laden, 9/11 had a profound impact on Iraq as the United States used the attack to justify an entire imperial campaign in the Middle East, and by September 12th, Bush already instructed counter-terrorism czar Richard Clarke, to look into Iraq’s connection to 9/11, and Bush admin officials said there were “no good targets in Afghanistan, let’s bomb Iraq.”[21]</a:t>
            </a:r>
            <a:endParaRPr sz="1000">
              <a:solidFill>
                <a:srgbClr val="E4E5B8"/>
              </a:solidFill>
              <a:latin typeface="Georgia"/>
              <a:ea typeface="Georgia"/>
              <a:cs typeface="Georgia"/>
              <a:sym typeface="Georgia"/>
            </a:endParaRPr>
          </a:p>
        </p:txBody>
      </p:sp>
      <p:pic>
        <p:nvPicPr>
          <p:cNvPr id="152" name="Google Shape;152;p23"/>
          <p:cNvPicPr preferRelativeResize="0"/>
          <p:nvPr/>
        </p:nvPicPr>
        <p:blipFill>
          <a:blip r:embed="rId4">
            <a:alphaModFix/>
          </a:blip>
          <a:stretch>
            <a:fillRect/>
          </a:stretch>
        </p:blipFill>
        <p:spPr>
          <a:xfrm>
            <a:off x="6690775" y="0"/>
            <a:ext cx="2453225" cy="2840850"/>
          </a:xfrm>
          <a:prstGeom prst="rect">
            <a:avLst/>
          </a:prstGeom>
          <a:noFill/>
          <a:ln>
            <a:noFill/>
          </a:ln>
        </p:spPr>
      </p:pic>
      <p:pic>
        <p:nvPicPr>
          <p:cNvPr id="153" name="Google Shape;153;p23"/>
          <p:cNvPicPr preferRelativeResize="0"/>
          <p:nvPr/>
        </p:nvPicPr>
        <p:blipFill rotWithShape="1">
          <a:blip r:embed="rId5">
            <a:alphaModFix/>
          </a:blip>
          <a:srcRect b="0" l="49899" r="17204" t="0"/>
          <a:stretch/>
        </p:blipFill>
        <p:spPr>
          <a:xfrm>
            <a:off x="6690775" y="2840850"/>
            <a:ext cx="1142998" cy="2605901"/>
          </a:xfrm>
          <a:prstGeom prst="rect">
            <a:avLst/>
          </a:prstGeom>
          <a:noFill/>
          <a:ln>
            <a:noFill/>
          </a:ln>
        </p:spPr>
      </p:pic>
      <p:pic>
        <p:nvPicPr>
          <p:cNvPr id="154" name="Google Shape;154;p23"/>
          <p:cNvPicPr preferRelativeResize="0"/>
          <p:nvPr/>
        </p:nvPicPr>
        <p:blipFill rotWithShape="1">
          <a:blip r:embed="rId6">
            <a:alphaModFix/>
          </a:blip>
          <a:srcRect b="0" l="12800" r="20076" t="0"/>
          <a:stretch/>
        </p:blipFill>
        <p:spPr>
          <a:xfrm>
            <a:off x="7833775" y="2840850"/>
            <a:ext cx="1310225" cy="23026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4"/>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160" name="Google Shape;160;p24"/>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5"/>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The US Invasion of Iraq</a:t>
            </a:r>
            <a:endParaRPr sz="5200">
              <a:solidFill>
                <a:srgbClr val="E4E5B8"/>
              </a:solidFill>
              <a:latin typeface="Georgia"/>
              <a:ea typeface="Georgia"/>
              <a:cs typeface="Georgia"/>
              <a:sym typeface="Georgia"/>
            </a:endParaRPr>
          </a:p>
          <a:p>
            <a:pPr indent="0" lvl="0" marL="0" rtl="0" algn="ctr">
              <a:spcBef>
                <a:spcPts val="0"/>
              </a:spcBef>
              <a:spcAft>
                <a:spcPts val="0"/>
              </a:spcAft>
              <a:buNone/>
            </a:pPr>
            <a:r>
              <a:rPr lang="en" sz="5200">
                <a:solidFill>
                  <a:srgbClr val="E4E5B8"/>
                </a:solidFill>
                <a:latin typeface="Georgia"/>
                <a:ea typeface="Georgia"/>
                <a:cs typeface="Georgia"/>
                <a:sym typeface="Georgia"/>
              </a:rPr>
              <a:t>2003-2011</a:t>
            </a:r>
            <a:endParaRPr sz="5200">
              <a:solidFill>
                <a:srgbClr val="E4E5B8"/>
              </a:solidFill>
              <a:latin typeface="Georgia"/>
              <a:ea typeface="Georgia"/>
              <a:cs typeface="Georgia"/>
              <a:sym typeface="Georgia"/>
            </a:endParaRPr>
          </a:p>
        </p:txBody>
      </p:sp>
      <p:pic>
        <p:nvPicPr>
          <p:cNvPr id="166" name="Google Shape;166;p25"/>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US Invasion of Iraq 2003-2011</a:t>
            </a:r>
            <a:endParaRPr>
              <a:solidFill>
                <a:srgbClr val="E4E5B8"/>
              </a:solidFill>
              <a:latin typeface="Georgia"/>
              <a:ea typeface="Georgia"/>
              <a:cs typeface="Georgia"/>
              <a:sym typeface="Georgia"/>
            </a:endParaRPr>
          </a:p>
        </p:txBody>
      </p:sp>
      <p:pic>
        <p:nvPicPr>
          <p:cNvPr id="173" name="Google Shape;173;p2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74" name="Google Shape;174;p26"/>
          <p:cNvSpPr txBox="1"/>
          <p:nvPr/>
        </p:nvSpPr>
        <p:spPr>
          <a:xfrm>
            <a:off x="287875" y="1274200"/>
            <a:ext cx="5852700" cy="377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E4E5B8"/>
                </a:solidFill>
                <a:latin typeface="Georgia"/>
                <a:ea typeface="Georgia"/>
                <a:cs typeface="Georgia"/>
                <a:sym typeface="Georgia"/>
              </a:rPr>
              <a:t>Manufacturing Consent</a:t>
            </a:r>
            <a:endParaRPr sz="2300">
              <a:solidFill>
                <a:srgbClr val="E4E5B8"/>
              </a:solidFill>
              <a:latin typeface="Georgia"/>
              <a:ea typeface="Georgia"/>
              <a:cs typeface="Georgia"/>
              <a:sym typeface="Georgia"/>
            </a:endParaRPr>
          </a:p>
          <a:p>
            <a:pPr indent="-323850" lvl="0" marL="457200" rtl="0" algn="l">
              <a:spcBef>
                <a:spcPts val="0"/>
              </a:spcBef>
              <a:spcAft>
                <a:spcPts val="0"/>
              </a:spcAft>
              <a:buClr>
                <a:srgbClr val="E4E5B8"/>
              </a:buClr>
              <a:buSzPts val="1500"/>
              <a:buFont typeface="Georgia"/>
              <a:buChar char="●"/>
            </a:pPr>
            <a:r>
              <a:rPr lang="en" sz="1500">
                <a:solidFill>
                  <a:srgbClr val="E4E5B8"/>
                </a:solidFill>
                <a:latin typeface="Georgia"/>
                <a:ea typeface="Georgia"/>
                <a:cs typeface="Georgia"/>
                <a:sym typeface="Georgia"/>
              </a:rPr>
              <a:t>In the climate of fear created after the 9/11 attacks, the US government used the opportunity to declare a global war on “terror” and the “axis of evil” and pump out false propaganda designed to justify an invasion of Iraq to the American people and international community.</a:t>
            </a:r>
            <a:endParaRPr sz="1500">
              <a:solidFill>
                <a:srgbClr val="E4E5B8"/>
              </a:solidFill>
              <a:latin typeface="Georgia"/>
              <a:ea typeface="Georgia"/>
              <a:cs typeface="Georgia"/>
              <a:sym typeface="Georgia"/>
            </a:endParaRPr>
          </a:p>
          <a:p>
            <a:pPr indent="-323850" lvl="0" marL="457200" rtl="0" algn="l">
              <a:spcBef>
                <a:spcPts val="0"/>
              </a:spcBef>
              <a:spcAft>
                <a:spcPts val="0"/>
              </a:spcAft>
              <a:buClr>
                <a:srgbClr val="E4E5B8"/>
              </a:buClr>
              <a:buSzPts val="1500"/>
              <a:buFont typeface="Georgia"/>
              <a:buChar char="●"/>
            </a:pPr>
            <a:r>
              <a:rPr lang="en" sz="1500">
                <a:solidFill>
                  <a:srgbClr val="E4E5B8"/>
                </a:solidFill>
                <a:latin typeface="Georgia"/>
                <a:ea typeface="Georgia"/>
                <a:cs typeface="Georgia"/>
                <a:sym typeface="Georgia"/>
              </a:rPr>
              <a:t>Over 60 former and current military officials were paraded onto mainstream cable news networks and newspaper publications to peddle lies about Iraq, were given talking points by the CIA, and were paid between $500-$1000 per appearance.[1]</a:t>
            </a:r>
            <a:endParaRPr sz="1500">
              <a:solidFill>
                <a:srgbClr val="E4E5B8"/>
              </a:solidFill>
              <a:latin typeface="Georgia"/>
              <a:ea typeface="Georgia"/>
              <a:cs typeface="Georgia"/>
              <a:sym typeface="Georgia"/>
            </a:endParaRPr>
          </a:p>
          <a:p>
            <a:pPr indent="-323850" lvl="0" marL="457200" rtl="0" algn="l">
              <a:spcBef>
                <a:spcPts val="0"/>
              </a:spcBef>
              <a:spcAft>
                <a:spcPts val="0"/>
              </a:spcAft>
              <a:buClr>
                <a:srgbClr val="E4E5B8"/>
              </a:buClr>
              <a:buSzPts val="1500"/>
              <a:buFont typeface="Georgia"/>
              <a:buChar char="●"/>
            </a:pPr>
            <a:r>
              <a:rPr lang="en" sz="1500">
                <a:solidFill>
                  <a:srgbClr val="E4E5B8"/>
                </a:solidFill>
                <a:latin typeface="Georgia"/>
                <a:ea typeface="Georgia"/>
                <a:cs typeface="Georgia"/>
                <a:sym typeface="Georgia"/>
              </a:rPr>
              <a:t>The main lie that was pushed was that Iraq was building </a:t>
            </a:r>
            <a:r>
              <a:rPr lang="en" sz="1500">
                <a:solidFill>
                  <a:srgbClr val="E4E5B8"/>
                </a:solidFill>
                <a:latin typeface="Georgia"/>
                <a:ea typeface="Georgia"/>
                <a:cs typeface="Georgia"/>
                <a:sym typeface="Georgia"/>
              </a:rPr>
              <a:t>Weapons</a:t>
            </a:r>
            <a:r>
              <a:rPr lang="en" sz="1500">
                <a:solidFill>
                  <a:srgbClr val="E4E5B8"/>
                </a:solidFill>
                <a:latin typeface="Georgia"/>
                <a:ea typeface="Georgia"/>
                <a:cs typeface="Georgia"/>
                <a:sym typeface="Georgia"/>
              </a:rPr>
              <a:t> of Mass Destruction. Colin Powell famously presented this lie on February 5th, 2003 in front of the UN.[2] </a:t>
            </a:r>
            <a:endParaRPr sz="1500">
              <a:solidFill>
                <a:srgbClr val="E4E5B8"/>
              </a:solidFill>
              <a:latin typeface="Georgia"/>
              <a:ea typeface="Georgia"/>
              <a:cs typeface="Georgia"/>
              <a:sym typeface="Georgia"/>
            </a:endParaRPr>
          </a:p>
        </p:txBody>
      </p:sp>
      <p:pic>
        <p:nvPicPr>
          <p:cNvPr id="175" name="Google Shape;175;p26"/>
          <p:cNvPicPr preferRelativeResize="0"/>
          <p:nvPr/>
        </p:nvPicPr>
        <p:blipFill>
          <a:blip r:embed="rId4">
            <a:alphaModFix/>
          </a:blip>
          <a:stretch>
            <a:fillRect/>
          </a:stretch>
        </p:blipFill>
        <p:spPr>
          <a:xfrm>
            <a:off x="6140575" y="2465900"/>
            <a:ext cx="3003426" cy="2089890"/>
          </a:xfrm>
          <a:prstGeom prst="rect">
            <a:avLst/>
          </a:prstGeom>
          <a:noFill/>
          <a:ln>
            <a:noFill/>
          </a:ln>
        </p:spPr>
      </p:pic>
      <p:pic>
        <p:nvPicPr>
          <p:cNvPr id="176" name="Google Shape;176;p26"/>
          <p:cNvPicPr preferRelativeResize="0"/>
          <p:nvPr/>
        </p:nvPicPr>
        <p:blipFill>
          <a:blip r:embed="rId5">
            <a:alphaModFix/>
          </a:blip>
          <a:stretch>
            <a:fillRect/>
          </a:stretch>
        </p:blipFill>
        <p:spPr>
          <a:xfrm>
            <a:off x="6140575" y="1100800"/>
            <a:ext cx="3003424" cy="1101301"/>
          </a:xfrm>
          <a:prstGeom prst="rect">
            <a:avLst/>
          </a:prstGeom>
          <a:noFill/>
          <a:ln>
            <a:noFill/>
          </a:ln>
        </p:spPr>
      </p:pic>
      <p:sp>
        <p:nvSpPr>
          <p:cNvPr id="177" name="Google Shape;177;p26"/>
          <p:cNvSpPr txBox="1"/>
          <p:nvPr/>
        </p:nvSpPr>
        <p:spPr>
          <a:xfrm>
            <a:off x="6237538" y="2158100"/>
            <a:ext cx="2809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E4E5B8"/>
                </a:solidFill>
                <a:latin typeface="Georgia"/>
                <a:ea typeface="Georgia"/>
                <a:cs typeface="Georgia"/>
                <a:sym typeface="Georgia"/>
              </a:rPr>
              <a:t>Countries Bush and his admin deemed the Axis of Evil</a:t>
            </a:r>
            <a:endParaRPr sz="800">
              <a:solidFill>
                <a:srgbClr val="E4E5B8"/>
              </a:solidFill>
              <a:latin typeface="Georgia"/>
              <a:ea typeface="Georgia"/>
              <a:cs typeface="Georgia"/>
              <a:sym typeface="Georgia"/>
            </a:endParaRPr>
          </a:p>
        </p:txBody>
      </p:sp>
      <p:sp>
        <p:nvSpPr>
          <p:cNvPr id="178" name="Google Shape;178;p26"/>
          <p:cNvSpPr txBox="1"/>
          <p:nvPr/>
        </p:nvSpPr>
        <p:spPr>
          <a:xfrm>
            <a:off x="6237550" y="4513450"/>
            <a:ext cx="2809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E4E5B8"/>
                </a:solidFill>
                <a:latin typeface="Georgia"/>
                <a:ea typeface="Georgia"/>
                <a:cs typeface="Georgia"/>
                <a:sym typeface="Georgia"/>
              </a:rPr>
              <a:t>Colin Powell holds up a vial of white powder symbolizing anthrax that Saddam Hussein supposedly had.</a:t>
            </a:r>
            <a:endParaRPr sz="800">
              <a:solidFill>
                <a:srgbClr val="E4E5B8"/>
              </a:solidFill>
              <a:latin typeface="Georgia"/>
              <a:ea typeface="Georgia"/>
              <a:cs typeface="Georgia"/>
              <a:sym typeface="Georgi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US Invasion of Iraq 2003-2011</a:t>
            </a:r>
            <a:endParaRPr>
              <a:solidFill>
                <a:srgbClr val="E4E5B8"/>
              </a:solidFill>
              <a:latin typeface="Georgia"/>
              <a:ea typeface="Georgia"/>
              <a:cs typeface="Georgia"/>
              <a:sym typeface="Georgia"/>
            </a:endParaRPr>
          </a:p>
        </p:txBody>
      </p:sp>
      <p:pic>
        <p:nvPicPr>
          <p:cNvPr id="185" name="Google Shape;185;p2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86" name="Google Shape;186;p27"/>
          <p:cNvSpPr txBox="1"/>
          <p:nvPr/>
        </p:nvSpPr>
        <p:spPr>
          <a:xfrm>
            <a:off x="287875" y="988800"/>
            <a:ext cx="5852700" cy="397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E4E5B8"/>
                </a:solidFill>
                <a:latin typeface="Georgia"/>
                <a:ea typeface="Georgia"/>
                <a:cs typeface="Georgia"/>
                <a:sym typeface="Georgia"/>
              </a:rPr>
              <a:t>Protests</a:t>
            </a:r>
            <a:endParaRPr sz="2200">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From January 2003 to March 2003, ~36 million people around the world protested an impending US invasion of Iraq.</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The largest day of protest came on February 15th, 2003, when millions marched in over 800 cities around the world, including:</a:t>
            </a:r>
            <a:endParaRPr>
              <a:solidFill>
                <a:srgbClr val="E4E5B8"/>
              </a:solidFill>
              <a:latin typeface="Georgia"/>
              <a:ea typeface="Georgia"/>
              <a:cs typeface="Georgia"/>
              <a:sym typeface="Georgia"/>
            </a:endParaRPr>
          </a:p>
          <a:p>
            <a:pPr indent="-317500" lvl="1" marL="9144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3-4 million in Spain</a:t>
            </a:r>
            <a:endParaRPr>
              <a:solidFill>
                <a:srgbClr val="E4E5B8"/>
              </a:solidFill>
              <a:latin typeface="Georgia"/>
              <a:ea typeface="Georgia"/>
              <a:cs typeface="Georgia"/>
              <a:sym typeface="Georgia"/>
            </a:endParaRPr>
          </a:p>
          <a:p>
            <a:pPr indent="-317500" lvl="1" marL="9144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3 million in Rome</a:t>
            </a:r>
            <a:endParaRPr>
              <a:solidFill>
                <a:srgbClr val="E4E5B8"/>
              </a:solidFill>
              <a:latin typeface="Georgia"/>
              <a:ea typeface="Georgia"/>
              <a:cs typeface="Georgia"/>
              <a:sym typeface="Georgia"/>
            </a:endParaRPr>
          </a:p>
          <a:p>
            <a:pPr indent="-317500" lvl="1" marL="9144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2 million in London</a:t>
            </a:r>
            <a:endParaRPr>
              <a:solidFill>
                <a:srgbClr val="E4E5B8"/>
              </a:solidFill>
              <a:latin typeface="Georgia"/>
              <a:ea typeface="Georgia"/>
              <a:cs typeface="Georgia"/>
              <a:sym typeface="Georgia"/>
            </a:endParaRPr>
          </a:p>
          <a:p>
            <a:pPr indent="-317500" lvl="1" marL="9144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half a million in France</a:t>
            </a:r>
            <a:endParaRPr>
              <a:solidFill>
                <a:srgbClr val="E4E5B8"/>
              </a:solidFill>
              <a:latin typeface="Georgia"/>
              <a:ea typeface="Georgia"/>
              <a:cs typeface="Georgia"/>
              <a:sym typeface="Georgia"/>
            </a:endParaRPr>
          </a:p>
          <a:p>
            <a:pPr indent="-317500" lvl="1" marL="9144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half a million in Germany</a:t>
            </a:r>
            <a:endParaRPr>
              <a:solidFill>
                <a:srgbClr val="E4E5B8"/>
              </a:solidFill>
              <a:latin typeface="Georgia"/>
              <a:ea typeface="Georgia"/>
              <a:cs typeface="Georgia"/>
              <a:sym typeface="Georgia"/>
            </a:endParaRPr>
          </a:p>
          <a:p>
            <a:pPr indent="-317500" lvl="1" marL="9144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half of million in the United States</a:t>
            </a:r>
            <a:endParaRPr>
              <a:solidFill>
                <a:srgbClr val="E4E5B8"/>
              </a:solidFill>
              <a:latin typeface="Georgia"/>
              <a:ea typeface="Georgia"/>
              <a:cs typeface="Georgia"/>
              <a:sym typeface="Georgia"/>
            </a:endParaRPr>
          </a:p>
          <a:p>
            <a:pPr indent="-317500" lvl="1" marL="9144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smaller protests happening in Russia, Greece, India, South Korea, South Africa, Kenya</a:t>
            </a:r>
            <a:endParaRPr>
              <a:solidFill>
                <a:srgbClr val="E4E5B8"/>
              </a:solidFill>
              <a:latin typeface="Georgia"/>
              <a:ea typeface="Georgia"/>
              <a:cs typeface="Georgia"/>
              <a:sym typeface="Georgia"/>
            </a:endParaRPr>
          </a:p>
          <a:p>
            <a:pPr indent="-317500" lvl="1" marL="9144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1 million on the streets of Baghdad, Iraq itself.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It stood as the largest protest in human history until the Indian Farmers Protest in 2020 [3][4]</a:t>
            </a:r>
            <a:endParaRPr>
              <a:solidFill>
                <a:srgbClr val="E4E5B8"/>
              </a:solidFill>
              <a:latin typeface="Georgia"/>
              <a:ea typeface="Georgia"/>
              <a:cs typeface="Georgia"/>
              <a:sym typeface="Georgia"/>
            </a:endParaRPr>
          </a:p>
        </p:txBody>
      </p:sp>
      <p:pic>
        <p:nvPicPr>
          <p:cNvPr id="187" name="Google Shape;187;p27"/>
          <p:cNvPicPr preferRelativeResize="0"/>
          <p:nvPr/>
        </p:nvPicPr>
        <p:blipFill>
          <a:blip r:embed="rId4">
            <a:alphaModFix/>
          </a:blip>
          <a:stretch>
            <a:fillRect/>
          </a:stretch>
        </p:blipFill>
        <p:spPr>
          <a:xfrm>
            <a:off x="7335727" y="-47925"/>
            <a:ext cx="1808272" cy="2619674"/>
          </a:xfrm>
          <a:prstGeom prst="rect">
            <a:avLst/>
          </a:prstGeom>
          <a:noFill/>
          <a:ln>
            <a:noFill/>
          </a:ln>
        </p:spPr>
      </p:pic>
      <p:pic>
        <p:nvPicPr>
          <p:cNvPr id="188" name="Google Shape;188;p27"/>
          <p:cNvPicPr preferRelativeResize="0"/>
          <p:nvPr/>
        </p:nvPicPr>
        <p:blipFill rotWithShape="1">
          <a:blip r:embed="rId5">
            <a:alphaModFix/>
          </a:blip>
          <a:srcRect b="0" l="37172" r="-6" t="0"/>
          <a:stretch/>
        </p:blipFill>
        <p:spPr>
          <a:xfrm>
            <a:off x="6140575" y="0"/>
            <a:ext cx="1195151" cy="2571750"/>
          </a:xfrm>
          <a:prstGeom prst="rect">
            <a:avLst/>
          </a:prstGeom>
          <a:noFill/>
          <a:ln>
            <a:noFill/>
          </a:ln>
        </p:spPr>
      </p:pic>
      <p:pic>
        <p:nvPicPr>
          <p:cNvPr id="189" name="Google Shape;189;p27"/>
          <p:cNvPicPr preferRelativeResize="0"/>
          <p:nvPr/>
        </p:nvPicPr>
        <p:blipFill>
          <a:blip r:embed="rId6">
            <a:alphaModFix/>
          </a:blip>
          <a:stretch>
            <a:fillRect/>
          </a:stretch>
        </p:blipFill>
        <p:spPr>
          <a:xfrm>
            <a:off x="6140575" y="2571750"/>
            <a:ext cx="3003423" cy="212058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US Invasion of Iraq 2003-2011</a:t>
            </a:r>
            <a:endParaRPr>
              <a:solidFill>
                <a:srgbClr val="E4E5B8"/>
              </a:solidFill>
              <a:latin typeface="Georgia"/>
              <a:ea typeface="Georgia"/>
              <a:cs typeface="Georgia"/>
              <a:sym typeface="Georgia"/>
            </a:endParaRPr>
          </a:p>
        </p:txBody>
      </p:sp>
      <p:pic>
        <p:nvPicPr>
          <p:cNvPr id="196" name="Google Shape;196;p2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97" name="Google Shape;197;p28"/>
          <p:cNvSpPr txBox="1"/>
          <p:nvPr/>
        </p:nvSpPr>
        <p:spPr>
          <a:xfrm>
            <a:off x="1645650" y="1031150"/>
            <a:ext cx="58527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200">
                <a:solidFill>
                  <a:srgbClr val="E4E5B8"/>
                </a:solidFill>
                <a:latin typeface="Georgia"/>
                <a:ea typeface="Georgia"/>
                <a:cs typeface="Georgia"/>
                <a:sym typeface="Georgia"/>
              </a:rPr>
              <a:t>Invasion - 48 Hour Ultimatum - 3/17/03</a:t>
            </a:r>
            <a:endParaRPr>
              <a:solidFill>
                <a:srgbClr val="E4E5B8"/>
              </a:solidFill>
              <a:latin typeface="Georgia"/>
              <a:ea typeface="Georgia"/>
              <a:cs typeface="Georgia"/>
              <a:sym typeface="Georgia"/>
            </a:endParaRPr>
          </a:p>
        </p:txBody>
      </p:sp>
      <p:pic>
        <p:nvPicPr>
          <p:cNvPr descr="(18 Mar 2003)  &#10;Pool  &#10;Washington, DC - March 17, 2003 &#10;1. Close-up US President George Bush walks to podium &#10;2. SOUNDBITE: (English) George W. Bush, US President: &#10;&quot;My fellow citizens, events in Iraq have now reached the final days of decision.  For more than a decade, the United States and other nations have pursued patient and honorable efforts to disarm the Iraqi regime without war.  That regime pledged to reveal and destroy all its weapons of mass destruction as a condition for ending the Persian Gulf War in 1991. Since then, the world has engaged in 12 years of diplomacy.  We have passed more than a dozen resolutions in the United Nations Security Council.  We have sent hundreds of weapons inspectors to oversee the disarmament of Iraq.  Our good faith has not been returned.&quot; &#10;APTN  &#10;Washington, DC - March 17, 2003 &#10;3. View of television monitor showing President Bush making his speech &#10;Pool &#10;Washington, DC - March 17, 2003 &#10;4. SOUNDBITE: (English) George W. Bush, US President &#10;&quot;In recent days, some governments in the Middle East have been doing their part.  They have delivered public and private messages urging the dictator to leave Iraq, so that disarmament can proceed peacefully.  He has thus far refused.  All the decades of deceit and cruelty have now reached an end.  Saddam Hussein and his sons must leave Iraq within 48 hours.  Their refusal to do so will result in military conflict, commenced at a time of our choosing.  For &#10;their own safety, all foreign nationals, including journalists and inspectors, should leave Iraq immediately.&quot; &#10;APTN  &#10;Washington, DC - March 17, 2003 &#10;5. Pull back view of reporter looking at TV monitor &#10;Pool &#10;Washington, DC - March 17, 2003 &#10;6. SOUNDBITE: (English) George W. Bush, US President &#10;&quot;If we must begin a military campaign, it will be directed against the lawless men who rule your country (Iraq) and not against you.  As our coalition takes away their power, we will deliver the food and medicine you need.  We will tear down the apparatus of terror and we will help you to build a new Iraq that is prosperous and free.  In a free Iraq, there will be no more wars of aggression against your neighbours, no more poison factories, no more executions of dissidents, no more torture chambers and rape rooms.  The tyrant will soon be gone.  The day of your liberation is near.&quot; &#10;APTN &#10;Washington, DC - March 17, 2003 &#10;7. Close-up reporter looking at Bush speaking on TV &#10;Pool &#10;Washington, DC - March 17, 2003 &#10;8. SOUNDBITE: (English) George W. Bush, US President &#10;&quot;Our government is on heightened watch against these dangers.  Just as we are preparing to ensure victory in Iraq, we are taking further actions to protect our homeland.  In recent days, American authorities have expelled from the country certain individuals with ties to Iraqi intelligence services.  Among other measures, I have directed additional security of our airports, and increased Coast Guard patrols of major seaports.  The Department of Homeland &#10;Security is working closely with the nation's governors to increase armed security at critical facilities across America. Should enemies strike our country, they would be attempting to shift our attention with panic and weaken our morale with fear.  In this, they would fail. No act of theirs can alter the course or shake the resolve of this country.  We are a peaceful people, yet we're not a fragile people, and we will not be intimidated by thugs and killers.  If our enemies dare to strike us, they and all who have aided them, will face fearful consequences. We are now acting because the risks of inaction would be far greater.&quot; &#10;APTN  &#10;Washington, DC - March 17, 2003 &#10;9. Night view of White House &#10;STORYLINE: &#10; &#10; &#10;You can license this story through AP Archive: http://www.aparchive.com/metadata/youtube/0a26df9e052ea214f2329fe17ea60b72  &#10;Find out more about AP Archive: http://www.aparchive.com/HowWeWork" id="198" name="Google Shape;198;p28" title="US President gives Saddam 48 hour ultimatum">
            <a:hlinkClick r:id="rId4"/>
          </p:cNvPr>
          <p:cNvPicPr preferRelativeResize="0"/>
          <p:nvPr/>
        </p:nvPicPr>
        <p:blipFill>
          <a:blip r:embed="rId5">
            <a:alphaModFix/>
          </a:blip>
          <a:stretch>
            <a:fillRect/>
          </a:stretch>
        </p:blipFill>
        <p:spPr>
          <a:xfrm>
            <a:off x="1658025" y="1554350"/>
            <a:ext cx="5852700" cy="329214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US Invasion of Iraq 2003-2011</a:t>
            </a:r>
            <a:endParaRPr>
              <a:solidFill>
                <a:srgbClr val="E4E5B8"/>
              </a:solidFill>
              <a:latin typeface="Georgia"/>
              <a:ea typeface="Georgia"/>
              <a:cs typeface="Georgia"/>
              <a:sym typeface="Georgia"/>
            </a:endParaRPr>
          </a:p>
        </p:txBody>
      </p:sp>
      <p:pic>
        <p:nvPicPr>
          <p:cNvPr id="205" name="Google Shape;205;p2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06" name="Google Shape;206;p29"/>
          <p:cNvSpPr txBox="1"/>
          <p:nvPr/>
        </p:nvSpPr>
        <p:spPr>
          <a:xfrm>
            <a:off x="1367375" y="1031150"/>
            <a:ext cx="6402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200">
                <a:solidFill>
                  <a:srgbClr val="E4E5B8"/>
                </a:solidFill>
                <a:latin typeface="Georgia"/>
                <a:ea typeface="Georgia"/>
                <a:cs typeface="Georgia"/>
                <a:sym typeface="Georgia"/>
              </a:rPr>
              <a:t>Invasion - Bush Announces Invasion - 3/19/03</a:t>
            </a:r>
            <a:endParaRPr>
              <a:solidFill>
                <a:srgbClr val="E4E5B8"/>
              </a:solidFill>
              <a:latin typeface="Georgia"/>
              <a:ea typeface="Georgia"/>
              <a:cs typeface="Georgia"/>
              <a:sym typeface="Georgia"/>
            </a:endParaRPr>
          </a:p>
        </p:txBody>
      </p:sp>
      <p:pic>
        <p:nvPicPr>
          <p:cNvPr descr=" " id="207" name="Google Shape;207;p29" title="President Bush Announces Start of Iraq War">
            <a:hlinkClick r:id="rId4"/>
          </p:cNvPr>
          <p:cNvPicPr preferRelativeResize="0"/>
          <p:nvPr/>
        </p:nvPicPr>
        <p:blipFill>
          <a:blip r:embed="rId5">
            <a:alphaModFix/>
          </a:blip>
          <a:stretch>
            <a:fillRect/>
          </a:stretch>
        </p:blipFill>
        <p:spPr>
          <a:xfrm>
            <a:off x="1664038" y="1495075"/>
            <a:ext cx="5815925" cy="3271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000"/>
                                        <p:tgtEl>
                                          <p:spTgt spid="2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US Invasion of Iraq 2003-2011</a:t>
            </a:r>
            <a:endParaRPr>
              <a:solidFill>
                <a:srgbClr val="E4E5B8"/>
              </a:solidFill>
              <a:latin typeface="Georgia"/>
              <a:ea typeface="Georgia"/>
              <a:cs typeface="Georgia"/>
              <a:sym typeface="Georgia"/>
            </a:endParaRPr>
          </a:p>
        </p:txBody>
      </p:sp>
      <p:pic>
        <p:nvPicPr>
          <p:cNvPr id="214" name="Google Shape;214;p3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15" name="Google Shape;215;p30"/>
          <p:cNvSpPr txBox="1"/>
          <p:nvPr/>
        </p:nvSpPr>
        <p:spPr>
          <a:xfrm>
            <a:off x="1367375" y="1031150"/>
            <a:ext cx="6402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200">
                <a:solidFill>
                  <a:srgbClr val="E4E5B8"/>
                </a:solidFill>
                <a:latin typeface="Georgia"/>
                <a:ea typeface="Georgia"/>
                <a:cs typeface="Georgia"/>
                <a:sym typeface="Georgia"/>
              </a:rPr>
              <a:t>Invasion - Shock and Awe - 3/</a:t>
            </a:r>
            <a:r>
              <a:rPr lang="en" sz="2200">
                <a:solidFill>
                  <a:srgbClr val="E4E5B8"/>
                </a:solidFill>
                <a:latin typeface="Georgia"/>
                <a:ea typeface="Georgia"/>
                <a:cs typeface="Georgia"/>
                <a:sym typeface="Georgia"/>
              </a:rPr>
              <a:t>19</a:t>
            </a:r>
            <a:r>
              <a:rPr lang="en" sz="2200">
                <a:solidFill>
                  <a:srgbClr val="E4E5B8"/>
                </a:solidFill>
                <a:latin typeface="Georgia"/>
                <a:ea typeface="Georgia"/>
                <a:cs typeface="Georgia"/>
                <a:sym typeface="Georgia"/>
              </a:rPr>
              <a:t>/03</a:t>
            </a:r>
            <a:endParaRPr>
              <a:solidFill>
                <a:srgbClr val="E4E5B8"/>
              </a:solidFill>
              <a:latin typeface="Georgia"/>
              <a:ea typeface="Georgia"/>
              <a:cs typeface="Georgia"/>
              <a:sym typeface="Georgia"/>
            </a:endParaRPr>
          </a:p>
        </p:txBody>
      </p:sp>
      <p:pic>
        <p:nvPicPr>
          <p:cNvPr descr="A collection of dramatic footage and stills, including the bombardment of Baghdad, missile launch and street battle.&#10;&#10;Subscribe to Journeyman here: http://www.youtube.com/subscription_center?add_user=journeymanpictures&#10;&#10;&#10;For more information, visit https://www.journeyman.tv/film/38&#10;&#10;Like us on Facebook: https://www.facebook.com/journeymanpictures&#10;Follow us on Twitter: &#10;https://twitter.com/JourneymanNews&#10;https://twitter.com/JourneymanVOD&#10;Follow us on Instagram: https://instagram.com/journeymanpictures&#10;&#10;&#10;Journeyman Pictures – Ref. 0038" id="216" name="Google Shape;216;p30" title="Shock and Awe - Footage from the 2003 Invasion of Iraq">
            <a:hlinkClick r:id="rId4"/>
          </p:cNvPr>
          <p:cNvPicPr preferRelativeResize="0"/>
          <p:nvPr/>
        </p:nvPicPr>
        <p:blipFill>
          <a:blip r:embed="rId5">
            <a:alphaModFix/>
          </a:blip>
          <a:stretch>
            <a:fillRect/>
          </a:stretch>
        </p:blipFill>
        <p:spPr>
          <a:xfrm>
            <a:off x="1282850" y="1463325"/>
            <a:ext cx="6487425" cy="3335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1000"/>
                                        <p:tgtEl>
                                          <p:spTgt spid="2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US Invasion of Iraq 2003-2011</a:t>
            </a:r>
            <a:endParaRPr>
              <a:solidFill>
                <a:srgbClr val="E4E5B8"/>
              </a:solidFill>
              <a:latin typeface="Georgia"/>
              <a:ea typeface="Georgia"/>
              <a:cs typeface="Georgia"/>
              <a:sym typeface="Georgia"/>
            </a:endParaRPr>
          </a:p>
        </p:txBody>
      </p:sp>
      <p:pic>
        <p:nvPicPr>
          <p:cNvPr id="223" name="Google Shape;223;p3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24" name="Google Shape;224;p31"/>
          <p:cNvSpPr txBox="1"/>
          <p:nvPr/>
        </p:nvSpPr>
        <p:spPr>
          <a:xfrm>
            <a:off x="287875" y="988800"/>
            <a:ext cx="5852700" cy="392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E4E5B8"/>
                </a:solidFill>
                <a:latin typeface="Georgia"/>
                <a:ea typeface="Georgia"/>
                <a:cs typeface="Georgia"/>
                <a:sym typeface="Georgia"/>
              </a:rPr>
              <a:t>Invasion - March, 20th 2003 - May 1st, 2003</a:t>
            </a:r>
            <a:endParaRPr sz="22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March 19th - First casualty of the war at Doro Farm, where a 2000 lb Bunker Buster bomb killed 1 civilian and injured 14 others.</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March 20th - The first attacks from coalition forces begin in Baghdad, and in Basra by the British 2 days later. The bombing campaign, carried out by B2 Stealth Bombers, “Shock and Awe” begins, taking the lives of 6,700 civilians from March 20th to April 9th .[5]</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March 20th-April 9th - Bombing and ground campaigns rage as American forces assault Baghdad and British forces assault Basra. The US accuses Russia and Syria of supplying weapons to Iraq, which are promptly denied by both countries. Basra is captured on April 6th, the 1st coalition victory.</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April 9th - US forces capture Baghdad, Saddam Hussein’s statue is toppled and major looting begins in the capitol, including of government buildings, hospitals, the Iraqi National Museum and more. Tikrit is the last town to be captured 4 days later.</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May 1st - After the coalition victory, Bush announces from the USS Abraham Lincoln that the war is over and “Mission Accomplished” [6]</a:t>
            </a:r>
            <a:endParaRPr sz="1300">
              <a:solidFill>
                <a:srgbClr val="E4E5B8"/>
              </a:solidFill>
              <a:latin typeface="Georgia"/>
              <a:ea typeface="Georgia"/>
              <a:cs typeface="Georgia"/>
              <a:sym typeface="Georgia"/>
            </a:endParaRPr>
          </a:p>
        </p:txBody>
      </p:sp>
      <p:pic>
        <p:nvPicPr>
          <p:cNvPr id="225" name="Google Shape;225;p31"/>
          <p:cNvPicPr preferRelativeResize="0"/>
          <p:nvPr/>
        </p:nvPicPr>
        <p:blipFill>
          <a:blip r:embed="rId4">
            <a:alphaModFix/>
          </a:blip>
          <a:stretch>
            <a:fillRect/>
          </a:stretch>
        </p:blipFill>
        <p:spPr>
          <a:xfrm>
            <a:off x="6445375" y="0"/>
            <a:ext cx="2698627" cy="1758414"/>
          </a:xfrm>
          <a:prstGeom prst="rect">
            <a:avLst/>
          </a:prstGeom>
          <a:noFill/>
          <a:ln>
            <a:noFill/>
          </a:ln>
        </p:spPr>
      </p:pic>
      <p:pic>
        <p:nvPicPr>
          <p:cNvPr id="226" name="Google Shape;226;p31"/>
          <p:cNvPicPr preferRelativeResize="0"/>
          <p:nvPr/>
        </p:nvPicPr>
        <p:blipFill rotWithShape="1">
          <a:blip r:embed="rId5">
            <a:alphaModFix/>
          </a:blip>
          <a:srcRect b="41297" l="9248" r="10744" t="19288"/>
          <a:stretch/>
        </p:blipFill>
        <p:spPr>
          <a:xfrm>
            <a:off x="6445375" y="1758425"/>
            <a:ext cx="2698629" cy="886305"/>
          </a:xfrm>
          <a:prstGeom prst="rect">
            <a:avLst/>
          </a:prstGeom>
          <a:noFill/>
          <a:ln>
            <a:noFill/>
          </a:ln>
        </p:spPr>
      </p:pic>
      <p:pic>
        <p:nvPicPr>
          <p:cNvPr id="227" name="Google Shape;227;p31"/>
          <p:cNvPicPr preferRelativeResize="0"/>
          <p:nvPr/>
        </p:nvPicPr>
        <p:blipFill>
          <a:blip r:embed="rId6">
            <a:alphaModFix/>
          </a:blip>
          <a:stretch>
            <a:fillRect/>
          </a:stretch>
        </p:blipFill>
        <p:spPr>
          <a:xfrm>
            <a:off x="6445375" y="2644727"/>
            <a:ext cx="2698626" cy="21537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idx="1" type="subTitle"/>
          </p:nvPr>
        </p:nvSpPr>
        <p:spPr>
          <a:xfrm>
            <a:off x="414875" y="441300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Barlow Condensed"/>
                <a:ea typeface="Barlow Condensed"/>
                <a:cs typeface="Barlow Condensed"/>
                <a:sym typeface="Barlow Condensed"/>
              </a:rPr>
              <a:t>PSMLS 03</a:t>
            </a:r>
            <a:r>
              <a:rPr lang="en">
                <a:solidFill>
                  <a:srgbClr val="E4E5B8"/>
                </a:solidFill>
                <a:latin typeface="Barlow Condensed"/>
                <a:ea typeface="Barlow Condensed"/>
                <a:cs typeface="Barlow Condensed"/>
                <a:sym typeface="Barlow Condensed"/>
              </a:rPr>
              <a:t>/28/23 - 03/30/23</a:t>
            </a:r>
            <a:endParaRPr>
              <a:solidFill>
                <a:srgbClr val="E4E5B8"/>
              </a:solidFill>
              <a:latin typeface="Barlow Condensed"/>
              <a:ea typeface="Barlow Condensed"/>
              <a:cs typeface="Barlow Condensed"/>
              <a:sym typeface="Barlow Condensed"/>
            </a:endParaRPr>
          </a:p>
        </p:txBody>
      </p:sp>
      <p:pic>
        <p:nvPicPr>
          <p:cNvPr id="63" name="Google Shape;63;p14"/>
          <p:cNvPicPr preferRelativeResize="0"/>
          <p:nvPr/>
        </p:nvPicPr>
        <p:blipFill rotWithShape="1">
          <a:blip r:embed="rId3">
            <a:alphaModFix/>
          </a:blip>
          <a:srcRect b="0" l="1048" r="0" t="0"/>
          <a:stretch/>
        </p:blipFill>
        <p:spPr>
          <a:xfrm>
            <a:off x="756700" y="184150"/>
            <a:ext cx="7630602" cy="43375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US Invasion of Iraq 2003-2011</a:t>
            </a:r>
            <a:endParaRPr>
              <a:solidFill>
                <a:srgbClr val="E4E5B8"/>
              </a:solidFill>
              <a:latin typeface="Georgia"/>
              <a:ea typeface="Georgia"/>
              <a:cs typeface="Georgia"/>
              <a:sym typeface="Georgia"/>
            </a:endParaRPr>
          </a:p>
        </p:txBody>
      </p:sp>
      <p:pic>
        <p:nvPicPr>
          <p:cNvPr id="234" name="Google Shape;234;p3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35" name="Google Shape;235;p32"/>
          <p:cNvSpPr txBox="1"/>
          <p:nvPr/>
        </p:nvSpPr>
        <p:spPr>
          <a:xfrm>
            <a:off x="1367375" y="1031150"/>
            <a:ext cx="6402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200">
                <a:solidFill>
                  <a:srgbClr val="E4E5B8"/>
                </a:solidFill>
                <a:latin typeface="Georgia"/>
                <a:ea typeface="Georgia"/>
                <a:cs typeface="Georgia"/>
                <a:sym typeface="Georgia"/>
              </a:rPr>
              <a:t>Invasion - Mission Accomplished - 5/01/03</a:t>
            </a:r>
            <a:endParaRPr>
              <a:solidFill>
                <a:srgbClr val="E4E5B8"/>
              </a:solidFill>
              <a:latin typeface="Georgia"/>
              <a:ea typeface="Georgia"/>
              <a:cs typeface="Georgia"/>
              <a:sym typeface="Georgia"/>
            </a:endParaRPr>
          </a:p>
        </p:txBody>
      </p:sp>
      <p:pic>
        <p:nvPicPr>
          <p:cNvPr descr="On May 1, 2003, then-President George W. Bush landed aboard the USS Abraham Lincoln on a Navy S-3B Viking.Bush, the first sitting president to arrive on an aircraft carrier by plane, gave a speech announcing the end of major combat in the Iraq War. But what got people most fired up was the banner that was above him, which read: Mission Accomplished.  For more information please visit http://www.hlntv.com/video/2014/05/01/president-bush-mission-accomplished-video" id="236" name="Google Shape;236;p32" title="Video rewind: Bush's 'Mission Accomplished'">
            <a:hlinkClick r:id="rId4"/>
          </p:cNvPr>
          <p:cNvPicPr preferRelativeResize="0"/>
          <p:nvPr/>
        </p:nvPicPr>
        <p:blipFill>
          <a:blip r:embed="rId5">
            <a:alphaModFix/>
          </a:blip>
          <a:stretch>
            <a:fillRect/>
          </a:stretch>
        </p:blipFill>
        <p:spPr>
          <a:xfrm>
            <a:off x="1367375" y="1463350"/>
            <a:ext cx="6402900" cy="3483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1000"/>
                                        <p:tgtEl>
                                          <p:spTgt spid="2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US Invasion of Iraq 2003-2011</a:t>
            </a:r>
            <a:endParaRPr>
              <a:solidFill>
                <a:srgbClr val="E4E5B8"/>
              </a:solidFill>
              <a:latin typeface="Georgia"/>
              <a:ea typeface="Georgia"/>
              <a:cs typeface="Georgia"/>
              <a:sym typeface="Georgia"/>
            </a:endParaRPr>
          </a:p>
        </p:txBody>
      </p:sp>
      <p:pic>
        <p:nvPicPr>
          <p:cNvPr id="243" name="Google Shape;243;p3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44" name="Google Shape;244;p33"/>
          <p:cNvSpPr txBox="1"/>
          <p:nvPr/>
        </p:nvSpPr>
        <p:spPr>
          <a:xfrm>
            <a:off x="287875" y="988800"/>
            <a:ext cx="5979600" cy="430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E4E5B8"/>
                </a:solidFill>
                <a:latin typeface="Georgia"/>
                <a:ea typeface="Georgia"/>
                <a:cs typeface="Georgia"/>
                <a:sym typeface="Georgia"/>
              </a:rPr>
              <a:t>Insurgency - May 1st, ‘03-February 22nd, ‘06</a:t>
            </a:r>
            <a:endParaRPr sz="22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Following the “Coalition Victory” in May of 2003, the war shifted into an insurgency, as Iraqi insurgents including Ba’ath loyalists, Sunni Al-Quaeda in Iraq and the Shia Mahdi Army and others resisted US-led occupation of Iraq.[7]</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In June of 2003, reports started to come out from Amnesty International and others that gruesome torture and abuse of prisoners was happening at Abu Ghraib Prison in Abu Ghraib Iraq. </a:t>
            </a:r>
            <a:endParaRPr sz="1300">
              <a:solidFill>
                <a:srgbClr val="E4E5B8"/>
              </a:solidFill>
              <a:latin typeface="Georgia"/>
              <a:ea typeface="Georgia"/>
              <a:cs typeface="Georgia"/>
              <a:sym typeface="Georgia"/>
            </a:endParaRPr>
          </a:p>
          <a:p>
            <a:pPr indent="-311150" lvl="1" marL="9144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In April of 2004, CBS News’ 60 Minutes, as well as Seymour </a:t>
            </a:r>
            <a:r>
              <a:rPr lang="en" sz="1300">
                <a:solidFill>
                  <a:srgbClr val="E4E5B8"/>
                </a:solidFill>
                <a:latin typeface="Georgia"/>
                <a:ea typeface="Georgia"/>
                <a:cs typeface="Georgia"/>
                <a:sym typeface="Georgia"/>
              </a:rPr>
              <a:t>Hersh, brought this to the world's attention. </a:t>
            </a:r>
            <a:endParaRPr sz="1300">
              <a:solidFill>
                <a:srgbClr val="E4E5B8"/>
              </a:solidFill>
              <a:latin typeface="Georgia"/>
              <a:ea typeface="Georgia"/>
              <a:cs typeface="Georgia"/>
              <a:sym typeface="Georgia"/>
            </a:endParaRPr>
          </a:p>
          <a:p>
            <a:pPr indent="-311150" lvl="1" marL="9144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Bush and Rumsfeld apologized for the abuses, but stated it was not indicative of US-policy. Human Rights Watch, Red Cross and Amnesty International rebuked that this was part of a pattern seen with Guantanamo Bay and Afghanistan prisons. </a:t>
            </a:r>
            <a:endParaRPr sz="1300">
              <a:solidFill>
                <a:srgbClr val="E4E5B8"/>
              </a:solidFill>
              <a:latin typeface="Georgia"/>
              <a:ea typeface="Georgia"/>
              <a:cs typeface="Georgia"/>
              <a:sym typeface="Georgia"/>
            </a:endParaRPr>
          </a:p>
          <a:p>
            <a:pPr indent="-311150" lvl="1" marL="9144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Only 2 soldiers involved were held accountable and imprisoned. Abuses included waterboarding, rape, bondage, beatings, humiliation and murder. 63 detainees were murdered.[8]</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December 13th, 2003: Saddam Hussein is captured by United States military forces in “Operation Red Dawn”, named after the Cold War film.</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rPr lang="en" sz="1200">
                <a:solidFill>
                  <a:srgbClr val="E4E5B8"/>
                </a:solidFill>
                <a:latin typeface="Georgia"/>
                <a:ea typeface="Georgia"/>
                <a:cs typeface="Georgia"/>
                <a:sym typeface="Georgia"/>
              </a:rPr>
              <a:t>[9]</a:t>
            </a:r>
            <a:endParaRPr sz="1200">
              <a:solidFill>
                <a:srgbClr val="E4E5B8"/>
              </a:solidFill>
              <a:latin typeface="Georgia"/>
              <a:ea typeface="Georgia"/>
              <a:cs typeface="Georgia"/>
              <a:sym typeface="Georgia"/>
            </a:endParaRPr>
          </a:p>
        </p:txBody>
      </p:sp>
      <p:pic>
        <p:nvPicPr>
          <p:cNvPr id="245" name="Google Shape;245;p33"/>
          <p:cNvPicPr preferRelativeResize="0"/>
          <p:nvPr/>
        </p:nvPicPr>
        <p:blipFill rotWithShape="1">
          <a:blip r:embed="rId4">
            <a:alphaModFix/>
          </a:blip>
          <a:srcRect b="14886" l="0" r="0" t="0"/>
          <a:stretch/>
        </p:blipFill>
        <p:spPr>
          <a:xfrm>
            <a:off x="6572275" y="0"/>
            <a:ext cx="2571725" cy="2925225"/>
          </a:xfrm>
          <a:prstGeom prst="rect">
            <a:avLst/>
          </a:prstGeom>
          <a:noFill/>
          <a:ln>
            <a:noFill/>
          </a:ln>
        </p:spPr>
      </p:pic>
      <p:pic>
        <p:nvPicPr>
          <p:cNvPr id="246" name="Google Shape;246;p33"/>
          <p:cNvPicPr preferRelativeResize="0"/>
          <p:nvPr/>
        </p:nvPicPr>
        <p:blipFill>
          <a:blip r:embed="rId5">
            <a:alphaModFix/>
          </a:blip>
          <a:stretch>
            <a:fillRect/>
          </a:stretch>
        </p:blipFill>
        <p:spPr>
          <a:xfrm>
            <a:off x="6572275" y="2925225"/>
            <a:ext cx="2571725" cy="1913475"/>
          </a:xfrm>
          <a:prstGeom prst="rect">
            <a:avLst/>
          </a:prstGeom>
          <a:noFill/>
          <a:ln>
            <a:noFill/>
          </a:ln>
        </p:spPr>
      </p:pic>
      <p:pic>
        <p:nvPicPr>
          <p:cNvPr id="247" name="Google Shape;247;p33"/>
          <p:cNvPicPr preferRelativeResize="0"/>
          <p:nvPr/>
        </p:nvPicPr>
        <p:blipFill>
          <a:blip r:embed="rId6">
            <a:alphaModFix/>
          </a:blip>
          <a:stretch>
            <a:fillRect/>
          </a:stretch>
        </p:blipFill>
        <p:spPr>
          <a:xfrm>
            <a:off x="7836701" y="1810950"/>
            <a:ext cx="1307298" cy="1101300"/>
          </a:xfrm>
          <a:prstGeom prst="rect">
            <a:avLst/>
          </a:prstGeom>
          <a:noFill/>
          <a:ln>
            <a:noFill/>
          </a:ln>
        </p:spPr>
      </p:pic>
      <p:pic>
        <p:nvPicPr>
          <p:cNvPr id="248" name="Google Shape;248;p33"/>
          <p:cNvPicPr preferRelativeResize="0"/>
          <p:nvPr/>
        </p:nvPicPr>
        <p:blipFill>
          <a:blip r:embed="rId7">
            <a:alphaModFix/>
          </a:blip>
          <a:stretch>
            <a:fillRect/>
          </a:stretch>
        </p:blipFill>
        <p:spPr>
          <a:xfrm>
            <a:off x="6572275" y="1810950"/>
            <a:ext cx="1376625" cy="11142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US Invasion of Iraq 2003-2011</a:t>
            </a:r>
            <a:endParaRPr>
              <a:solidFill>
                <a:srgbClr val="E4E5B8"/>
              </a:solidFill>
              <a:latin typeface="Georgia"/>
              <a:ea typeface="Georgia"/>
              <a:cs typeface="Georgia"/>
              <a:sym typeface="Georgia"/>
            </a:endParaRPr>
          </a:p>
        </p:txBody>
      </p:sp>
      <p:pic>
        <p:nvPicPr>
          <p:cNvPr id="255" name="Google Shape;255;p3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56" name="Google Shape;256;p34"/>
          <p:cNvSpPr txBox="1"/>
          <p:nvPr/>
        </p:nvSpPr>
        <p:spPr>
          <a:xfrm>
            <a:off x="287875" y="988800"/>
            <a:ext cx="5979600" cy="424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E4E5B8"/>
                </a:solidFill>
                <a:latin typeface="Georgia"/>
                <a:ea typeface="Georgia"/>
                <a:cs typeface="Georgia"/>
                <a:sym typeface="Georgia"/>
              </a:rPr>
              <a:t>Insurgency - May 1st, ‘03-February 22nd, ‘06</a:t>
            </a:r>
            <a:endParaRPr sz="2200">
              <a:solidFill>
                <a:srgbClr val="E4E5B8"/>
              </a:solidFill>
              <a:latin typeface="Georgia"/>
              <a:ea typeface="Georgia"/>
              <a:cs typeface="Georgia"/>
              <a:sym typeface="Georgia"/>
            </a:endParaRPr>
          </a:p>
          <a:p>
            <a:pPr indent="-298450" lvl="0" marL="457200" rtl="0" algn="l">
              <a:spcBef>
                <a:spcPts val="0"/>
              </a:spcBef>
              <a:spcAft>
                <a:spcPts val="0"/>
              </a:spcAft>
              <a:buClr>
                <a:srgbClr val="E4E5B8"/>
              </a:buClr>
              <a:buSzPts val="1100"/>
              <a:buFont typeface="Georgia"/>
              <a:buChar char="●"/>
            </a:pPr>
            <a:r>
              <a:rPr lang="en" sz="1100">
                <a:solidFill>
                  <a:srgbClr val="E4E5B8"/>
                </a:solidFill>
                <a:latin typeface="Georgia"/>
                <a:ea typeface="Georgia"/>
                <a:cs typeface="Georgia"/>
                <a:sym typeface="Georgia"/>
              </a:rPr>
              <a:t>In 2004, chaotic fighting between the Coalition Forces and insurgents was underway in Fallujah, Abu Ghraib, Najaf, Samarrah and Mosul. The First and Second Battles of Fallujah were incredibly ferocious, close-quarters battles that also utilized a lot of indiscriminate airstrikes that killed many civilians. The Coalition Forces suffered their first major defeat in the First Battle, then won in the Second Battle.[9][10][11]</a:t>
            </a:r>
            <a:endParaRPr sz="11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400">
              <a:solidFill>
                <a:srgbClr val="E4E5B8"/>
              </a:solidFill>
              <a:latin typeface="Georgia"/>
              <a:ea typeface="Georgia"/>
              <a:cs typeface="Georgia"/>
              <a:sym typeface="Georgia"/>
            </a:endParaRPr>
          </a:p>
          <a:p>
            <a:pPr indent="-298450" lvl="0" marL="457200" rtl="0" algn="l">
              <a:spcBef>
                <a:spcPts val="0"/>
              </a:spcBef>
              <a:spcAft>
                <a:spcPts val="0"/>
              </a:spcAft>
              <a:buClr>
                <a:srgbClr val="E4E5B8"/>
              </a:buClr>
              <a:buSzPts val="1100"/>
              <a:buFont typeface="Georgia"/>
              <a:buChar char="●"/>
            </a:pPr>
            <a:r>
              <a:rPr lang="en" sz="1100">
                <a:solidFill>
                  <a:srgbClr val="E4E5B8"/>
                </a:solidFill>
                <a:latin typeface="Georgia"/>
                <a:ea typeface="Georgia"/>
                <a:cs typeface="Georgia"/>
                <a:sym typeface="Georgia"/>
              </a:rPr>
              <a:t>The Second Battle of Fallujah was the bloodiest battle of the War in Iraq and was the bloodiest battle the US had been in since the Battle of Hue City in the Vietnam War, with 1200-2000 Iraqi insurgents killed, 800 Iraqi civilians and 107 Coalition soldiers. This lasted until Nov 2004, and afterward the insurgents quickly took hold again. White phosphorus was also illegally used in the battle. [11]</a:t>
            </a:r>
            <a:endParaRPr sz="11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400">
              <a:solidFill>
                <a:srgbClr val="E4E5B8"/>
              </a:solidFill>
              <a:latin typeface="Georgia"/>
              <a:ea typeface="Georgia"/>
              <a:cs typeface="Georgia"/>
              <a:sym typeface="Georgia"/>
            </a:endParaRPr>
          </a:p>
          <a:p>
            <a:pPr indent="-298450" lvl="0" marL="457200" rtl="0" algn="l">
              <a:spcBef>
                <a:spcPts val="0"/>
              </a:spcBef>
              <a:spcAft>
                <a:spcPts val="0"/>
              </a:spcAft>
              <a:buClr>
                <a:srgbClr val="E4E5B8"/>
              </a:buClr>
              <a:buSzPts val="1100"/>
              <a:buFont typeface="Georgia"/>
              <a:buChar char="●"/>
            </a:pPr>
            <a:r>
              <a:rPr lang="en" sz="1100">
                <a:solidFill>
                  <a:srgbClr val="E4E5B8"/>
                </a:solidFill>
                <a:latin typeface="Georgia"/>
                <a:ea typeface="Georgia"/>
                <a:cs typeface="Georgia"/>
                <a:sym typeface="Georgia"/>
              </a:rPr>
              <a:t>2005 would see the first Iraqi elections since the start of the war, and voters approved a new Iraqi constitution. Saddam Hussein was also put on trial, convicted of crimes against humanity by Iraqi courts and hanged in December of 2006. It would also see the formation of the “Sons of Iraq”, a Sunni group sponsored by the US and with relation to Al-Quaeda in Iraq. Many members of the group would later become ISIS.[9][12]</a:t>
            </a:r>
            <a:endParaRPr sz="11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300">
              <a:solidFill>
                <a:srgbClr val="E4E5B8"/>
              </a:solidFill>
              <a:latin typeface="Georgia"/>
              <a:ea typeface="Georgia"/>
              <a:cs typeface="Georgia"/>
              <a:sym typeface="Georgia"/>
            </a:endParaRPr>
          </a:p>
          <a:p>
            <a:pPr indent="-298450" lvl="0" marL="457200" rtl="0" algn="l">
              <a:spcBef>
                <a:spcPts val="0"/>
              </a:spcBef>
              <a:spcAft>
                <a:spcPts val="0"/>
              </a:spcAft>
              <a:buClr>
                <a:srgbClr val="E4E5B8"/>
              </a:buClr>
              <a:buSzPts val="1100"/>
              <a:buFont typeface="Georgia"/>
              <a:buChar char="●"/>
            </a:pPr>
            <a:r>
              <a:rPr lang="en" sz="1100">
                <a:solidFill>
                  <a:srgbClr val="E4E5B8"/>
                </a:solidFill>
                <a:latin typeface="Georgia"/>
                <a:ea typeface="Georgia"/>
                <a:cs typeface="Georgia"/>
                <a:sym typeface="Georgia"/>
              </a:rPr>
              <a:t>On February 22nd, 2006, the Shi’ite al-Askari Shrine was bombed. The perpetrators are still unknown. The US alleged that Al-Quaeda in Iraq did it, who denied involvement. The Iranian President and Hezbollah leader claimed the United States and Israel were behind the attack to stoke a civil war in the Iraq, which it did between Sunnis and Shi’ites, which then allowed for continued US involvement.[13]</a:t>
            </a:r>
            <a:endParaRPr sz="1100">
              <a:solidFill>
                <a:srgbClr val="E4E5B8"/>
              </a:solidFill>
              <a:latin typeface="Georgia"/>
              <a:ea typeface="Georgia"/>
              <a:cs typeface="Georgia"/>
              <a:sym typeface="Georgia"/>
            </a:endParaRPr>
          </a:p>
        </p:txBody>
      </p:sp>
      <p:pic>
        <p:nvPicPr>
          <p:cNvPr id="257" name="Google Shape;257;p34"/>
          <p:cNvPicPr preferRelativeResize="0"/>
          <p:nvPr/>
        </p:nvPicPr>
        <p:blipFill>
          <a:blip r:embed="rId4">
            <a:alphaModFix/>
          </a:blip>
          <a:stretch>
            <a:fillRect/>
          </a:stretch>
        </p:blipFill>
        <p:spPr>
          <a:xfrm>
            <a:off x="6267475" y="1101300"/>
            <a:ext cx="2876529" cy="1917676"/>
          </a:xfrm>
          <a:prstGeom prst="rect">
            <a:avLst/>
          </a:prstGeom>
          <a:noFill/>
          <a:ln>
            <a:noFill/>
          </a:ln>
        </p:spPr>
      </p:pic>
      <p:pic>
        <p:nvPicPr>
          <p:cNvPr id="258" name="Google Shape;258;p34"/>
          <p:cNvPicPr preferRelativeResize="0"/>
          <p:nvPr/>
        </p:nvPicPr>
        <p:blipFill>
          <a:blip r:embed="rId5">
            <a:alphaModFix/>
          </a:blip>
          <a:stretch>
            <a:fillRect/>
          </a:stretch>
        </p:blipFill>
        <p:spPr>
          <a:xfrm>
            <a:off x="6267475" y="3018987"/>
            <a:ext cx="2876525" cy="177385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US Invasion of Iraq 2003-2011</a:t>
            </a:r>
            <a:endParaRPr>
              <a:solidFill>
                <a:srgbClr val="E4E5B8"/>
              </a:solidFill>
              <a:latin typeface="Georgia"/>
              <a:ea typeface="Georgia"/>
              <a:cs typeface="Georgia"/>
              <a:sym typeface="Georgia"/>
            </a:endParaRPr>
          </a:p>
        </p:txBody>
      </p:sp>
      <p:pic>
        <p:nvPicPr>
          <p:cNvPr id="265" name="Google Shape;265;p3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66" name="Google Shape;266;p35"/>
          <p:cNvSpPr txBox="1"/>
          <p:nvPr/>
        </p:nvSpPr>
        <p:spPr>
          <a:xfrm>
            <a:off x="287875" y="988800"/>
            <a:ext cx="6350100" cy="407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E4E5B8"/>
                </a:solidFill>
                <a:latin typeface="Georgia"/>
                <a:ea typeface="Georgia"/>
                <a:cs typeface="Georgia"/>
                <a:sym typeface="Georgia"/>
              </a:rPr>
              <a:t>Civil War</a:t>
            </a:r>
            <a:r>
              <a:rPr lang="en" sz="2200">
                <a:solidFill>
                  <a:srgbClr val="E4E5B8"/>
                </a:solidFill>
                <a:latin typeface="Georgia"/>
                <a:ea typeface="Georgia"/>
                <a:cs typeface="Georgia"/>
                <a:sym typeface="Georgia"/>
              </a:rPr>
              <a:t> - February 22nd ‘06-December 16th ‘11</a:t>
            </a:r>
            <a:endParaRPr sz="2200">
              <a:solidFill>
                <a:srgbClr val="E4E5B8"/>
              </a:solidFill>
              <a:latin typeface="Georgia"/>
              <a:ea typeface="Georgia"/>
              <a:cs typeface="Georgia"/>
              <a:sym typeface="Georgia"/>
            </a:endParaRPr>
          </a:p>
          <a:p>
            <a:pPr indent="-298450" lvl="0" marL="457200" rtl="0" algn="l">
              <a:spcBef>
                <a:spcPts val="0"/>
              </a:spcBef>
              <a:spcAft>
                <a:spcPts val="0"/>
              </a:spcAft>
              <a:buClr>
                <a:srgbClr val="E4E5B8"/>
              </a:buClr>
              <a:buSzPts val="1100"/>
              <a:buFont typeface="Georgia"/>
              <a:buChar char="●"/>
            </a:pPr>
            <a:r>
              <a:rPr lang="en" sz="1100">
                <a:solidFill>
                  <a:srgbClr val="E4E5B8"/>
                </a:solidFill>
                <a:latin typeface="Georgia"/>
                <a:ea typeface="Georgia"/>
                <a:cs typeface="Georgia"/>
                <a:sym typeface="Georgia"/>
              </a:rPr>
              <a:t>In September 2006, a Third Push on Fallujah is mounted and the Great Sunni Awakening occurs in August, in which the Sons of Iraq gain influence in the city councils. Control of Fallujah is </a:t>
            </a:r>
            <a:r>
              <a:rPr lang="en" sz="1100">
                <a:solidFill>
                  <a:srgbClr val="E4E5B8"/>
                </a:solidFill>
                <a:latin typeface="Georgia"/>
                <a:ea typeface="Georgia"/>
                <a:cs typeface="Georgia"/>
                <a:sym typeface="Georgia"/>
              </a:rPr>
              <a:t>transferred</a:t>
            </a:r>
            <a:r>
              <a:rPr lang="en" sz="1100">
                <a:solidFill>
                  <a:srgbClr val="E4E5B8"/>
                </a:solidFill>
                <a:latin typeface="Georgia"/>
                <a:ea typeface="Georgia"/>
                <a:cs typeface="Georgia"/>
                <a:sym typeface="Georgia"/>
              </a:rPr>
              <a:t> to the Iraqi Provisional Authority in 2007.[12]</a:t>
            </a:r>
            <a:endParaRPr sz="1100">
              <a:solidFill>
                <a:srgbClr val="E4E5B8"/>
              </a:solidFill>
              <a:latin typeface="Georgia"/>
              <a:ea typeface="Georgia"/>
              <a:cs typeface="Georgia"/>
              <a:sym typeface="Georgia"/>
            </a:endParaRPr>
          </a:p>
          <a:p>
            <a:pPr indent="0" lvl="0" marL="0" rtl="0" algn="l">
              <a:spcBef>
                <a:spcPts val="0"/>
              </a:spcBef>
              <a:spcAft>
                <a:spcPts val="0"/>
              </a:spcAft>
              <a:buNone/>
            </a:pPr>
            <a:r>
              <a:t/>
            </a:r>
            <a:endParaRPr sz="1100">
              <a:solidFill>
                <a:srgbClr val="E4E5B8"/>
              </a:solidFill>
              <a:latin typeface="Georgia"/>
              <a:ea typeface="Georgia"/>
              <a:cs typeface="Georgia"/>
              <a:sym typeface="Georgia"/>
            </a:endParaRPr>
          </a:p>
          <a:p>
            <a:pPr indent="-298450" lvl="0" marL="457200" rtl="0" algn="l">
              <a:spcBef>
                <a:spcPts val="0"/>
              </a:spcBef>
              <a:spcAft>
                <a:spcPts val="0"/>
              </a:spcAft>
              <a:buClr>
                <a:srgbClr val="E4E5B8"/>
              </a:buClr>
              <a:buSzPts val="1100"/>
              <a:buFont typeface="Georgia"/>
              <a:buChar char="●"/>
            </a:pPr>
            <a:r>
              <a:rPr lang="en" sz="1100">
                <a:solidFill>
                  <a:srgbClr val="E4E5B8"/>
                </a:solidFill>
                <a:latin typeface="Georgia"/>
                <a:ea typeface="Georgia"/>
                <a:cs typeface="Georgia"/>
                <a:sym typeface="Georgia"/>
              </a:rPr>
              <a:t>On January 10th, 2007, Bush announced a increase of 20,000 US soldiers in Iraq “to put down sectarian violence in Iraq.” A Bloomberg poll released on January 18th revealed that 60 percent of Americans opposed the troop surge. Bush’s approval rating had been the highest of any president ever after 9/11, up to 92%. His approval rating in early February 2007 was 32%, and in July of 2008, was at a record low of 22%.[14]</a:t>
            </a:r>
            <a:endParaRPr sz="1100">
              <a:solidFill>
                <a:srgbClr val="E4E5B8"/>
              </a:solidFill>
              <a:latin typeface="Georgia"/>
              <a:ea typeface="Georgia"/>
              <a:cs typeface="Georgia"/>
              <a:sym typeface="Georgia"/>
            </a:endParaRPr>
          </a:p>
          <a:p>
            <a:pPr indent="0" lvl="0" marL="457200" rtl="0" algn="l">
              <a:spcBef>
                <a:spcPts val="0"/>
              </a:spcBef>
              <a:spcAft>
                <a:spcPts val="0"/>
              </a:spcAft>
              <a:buNone/>
            </a:pPr>
            <a:r>
              <a:rPr lang="en" sz="1100">
                <a:solidFill>
                  <a:srgbClr val="E4E5B8"/>
                </a:solidFill>
                <a:latin typeface="Georgia"/>
                <a:ea typeface="Georgia"/>
                <a:cs typeface="Georgia"/>
                <a:sym typeface="Georgia"/>
              </a:rPr>
              <a:t> </a:t>
            </a:r>
            <a:endParaRPr sz="1100">
              <a:solidFill>
                <a:srgbClr val="E4E5B8"/>
              </a:solidFill>
              <a:latin typeface="Georgia"/>
              <a:ea typeface="Georgia"/>
              <a:cs typeface="Georgia"/>
              <a:sym typeface="Georgia"/>
            </a:endParaRPr>
          </a:p>
          <a:p>
            <a:pPr indent="-298450" lvl="0" marL="457200" rtl="0" algn="l">
              <a:spcBef>
                <a:spcPts val="0"/>
              </a:spcBef>
              <a:spcAft>
                <a:spcPts val="0"/>
              </a:spcAft>
              <a:buClr>
                <a:srgbClr val="E4E5B8"/>
              </a:buClr>
              <a:buSzPts val="1100"/>
              <a:buFont typeface="Georgia"/>
              <a:buChar char="●"/>
            </a:pPr>
            <a:r>
              <a:rPr lang="en" sz="1100">
                <a:solidFill>
                  <a:srgbClr val="E4E5B8"/>
                </a:solidFill>
                <a:latin typeface="Georgia"/>
                <a:ea typeface="Georgia"/>
                <a:cs typeface="Georgia"/>
                <a:sym typeface="Georgia"/>
              </a:rPr>
              <a:t>Elections in the US </a:t>
            </a:r>
            <a:r>
              <a:rPr lang="en" sz="1100">
                <a:solidFill>
                  <a:srgbClr val="E4E5B8"/>
                </a:solidFill>
                <a:latin typeface="Georgia"/>
                <a:ea typeface="Georgia"/>
                <a:cs typeface="Georgia"/>
                <a:sym typeface="Georgia"/>
              </a:rPr>
              <a:t>occurred</a:t>
            </a:r>
            <a:r>
              <a:rPr lang="en" sz="1100">
                <a:solidFill>
                  <a:srgbClr val="E4E5B8"/>
                </a:solidFill>
                <a:latin typeface="Georgia"/>
                <a:ea typeface="Georgia"/>
                <a:cs typeface="Georgia"/>
                <a:sym typeface="Georgia"/>
              </a:rPr>
              <a:t> in 2008, and Bush had served 2 terms. US Senator Barack Obama, who ran on saying Afghanistan was the “good war” that we should fight and Iraq was the “dumb war” that should be ended, and who flexed his opposition to the war over Hillary Clinton and Joseph Biden, who both voted for the war, won the presidency and was inaugurated on January 21st, 2009.</a:t>
            </a:r>
            <a:endParaRPr sz="1100">
              <a:solidFill>
                <a:srgbClr val="E4E5B8"/>
              </a:solidFill>
              <a:latin typeface="Georgia"/>
              <a:ea typeface="Georgia"/>
              <a:cs typeface="Georgia"/>
              <a:sym typeface="Georgia"/>
            </a:endParaRPr>
          </a:p>
          <a:p>
            <a:pPr indent="0" lvl="0" marL="457200" rtl="0" algn="l">
              <a:spcBef>
                <a:spcPts val="0"/>
              </a:spcBef>
              <a:spcAft>
                <a:spcPts val="0"/>
              </a:spcAft>
              <a:buNone/>
            </a:pPr>
            <a:r>
              <a:rPr lang="en" sz="1100">
                <a:solidFill>
                  <a:srgbClr val="E4E5B8"/>
                </a:solidFill>
                <a:latin typeface="Georgia"/>
                <a:ea typeface="Georgia"/>
                <a:cs typeface="Georgia"/>
                <a:sym typeface="Georgia"/>
              </a:rPr>
              <a:t> </a:t>
            </a:r>
            <a:endParaRPr sz="1100">
              <a:solidFill>
                <a:srgbClr val="E4E5B8"/>
              </a:solidFill>
              <a:latin typeface="Georgia"/>
              <a:ea typeface="Georgia"/>
              <a:cs typeface="Georgia"/>
              <a:sym typeface="Georgia"/>
            </a:endParaRPr>
          </a:p>
          <a:p>
            <a:pPr indent="-298450" lvl="0" marL="457200" rtl="0" algn="l">
              <a:spcBef>
                <a:spcPts val="0"/>
              </a:spcBef>
              <a:spcAft>
                <a:spcPts val="0"/>
              </a:spcAft>
              <a:buClr>
                <a:srgbClr val="E4E5B8"/>
              </a:buClr>
              <a:buSzPts val="1100"/>
              <a:buFont typeface="Georgia"/>
              <a:buChar char="●"/>
            </a:pPr>
            <a:r>
              <a:rPr lang="en" sz="1100">
                <a:solidFill>
                  <a:srgbClr val="E4E5B8"/>
                </a:solidFill>
                <a:latin typeface="Georgia"/>
                <a:ea typeface="Georgia"/>
                <a:cs typeface="Georgia"/>
                <a:sym typeface="Georgia"/>
              </a:rPr>
              <a:t>On August 18th, over a year after Obama took office, American combat operations in Iraq ended and troop presence was gradually drawn down as the war approached its December 2011 deadline set by the Bush Administration. In October of 2010, WiliLeaks published almost 400,000 classified documents on the Iraq War, which revealed over 66,000 civilian casualties out of around 109,000 total Iraqi casualties.[15]</a:t>
            </a:r>
            <a:endParaRPr sz="1100">
              <a:solidFill>
                <a:srgbClr val="E4E5B8"/>
              </a:solidFill>
              <a:latin typeface="Georgia"/>
              <a:ea typeface="Georgia"/>
              <a:cs typeface="Georgia"/>
              <a:sym typeface="Georgia"/>
            </a:endParaRPr>
          </a:p>
        </p:txBody>
      </p:sp>
      <p:pic>
        <p:nvPicPr>
          <p:cNvPr id="267" name="Google Shape;267;p35"/>
          <p:cNvPicPr preferRelativeResize="0"/>
          <p:nvPr/>
        </p:nvPicPr>
        <p:blipFill>
          <a:blip r:embed="rId4">
            <a:alphaModFix/>
          </a:blip>
          <a:stretch>
            <a:fillRect/>
          </a:stretch>
        </p:blipFill>
        <p:spPr>
          <a:xfrm>
            <a:off x="6385300" y="1101300"/>
            <a:ext cx="2758701" cy="1655224"/>
          </a:xfrm>
          <a:prstGeom prst="rect">
            <a:avLst/>
          </a:prstGeom>
          <a:noFill/>
          <a:ln>
            <a:noFill/>
          </a:ln>
        </p:spPr>
      </p:pic>
      <p:sp>
        <p:nvSpPr>
          <p:cNvPr id="268" name="Google Shape;268;p35"/>
          <p:cNvSpPr/>
          <p:nvPr/>
        </p:nvSpPr>
        <p:spPr>
          <a:xfrm>
            <a:off x="7770275" y="1305975"/>
            <a:ext cx="126900" cy="1905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9" name="Google Shape;269;p35"/>
          <p:cNvPicPr preferRelativeResize="0"/>
          <p:nvPr/>
        </p:nvPicPr>
        <p:blipFill>
          <a:blip r:embed="rId5">
            <a:alphaModFix/>
          </a:blip>
          <a:stretch>
            <a:fillRect/>
          </a:stretch>
        </p:blipFill>
        <p:spPr>
          <a:xfrm>
            <a:off x="6504113" y="3020825"/>
            <a:ext cx="2659225" cy="17730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3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US Invasion of Iraq 2003-2011</a:t>
            </a:r>
            <a:endParaRPr>
              <a:solidFill>
                <a:srgbClr val="E4E5B8"/>
              </a:solidFill>
              <a:latin typeface="Georgia"/>
              <a:ea typeface="Georgia"/>
              <a:cs typeface="Georgia"/>
              <a:sym typeface="Georgia"/>
            </a:endParaRPr>
          </a:p>
        </p:txBody>
      </p:sp>
      <p:pic>
        <p:nvPicPr>
          <p:cNvPr id="276" name="Google Shape;276;p3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77" name="Google Shape;277;p36"/>
          <p:cNvSpPr txBox="1"/>
          <p:nvPr/>
        </p:nvSpPr>
        <p:spPr>
          <a:xfrm>
            <a:off x="1367375" y="1031150"/>
            <a:ext cx="6402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200">
                <a:solidFill>
                  <a:srgbClr val="E4E5B8"/>
                </a:solidFill>
                <a:latin typeface="Georgia"/>
                <a:ea typeface="Georgia"/>
                <a:cs typeface="Georgia"/>
                <a:sym typeface="Georgia"/>
              </a:rPr>
              <a:t>Invasion - Ending the War - 8/31/10</a:t>
            </a:r>
            <a:endParaRPr>
              <a:solidFill>
                <a:srgbClr val="E4E5B8"/>
              </a:solidFill>
              <a:latin typeface="Georgia"/>
              <a:ea typeface="Georgia"/>
              <a:cs typeface="Georgia"/>
              <a:sym typeface="Georgia"/>
            </a:endParaRPr>
          </a:p>
        </p:txBody>
      </p:sp>
      <p:pic>
        <p:nvPicPr>
          <p:cNvPr descr="President Obama delivered an address to the nation Tuesday night marking the end of combat operations in Iraq." id="278" name="Google Shape;278;p36" title="Watch Full Video of the President's Iraq Speech">
            <a:hlinkClick r:id="rId4"/>
          </p:cNvPr>
          <p:cNvPicPr preferRelativeResize="0"/>
          <p:nvPr/>
        </p:nvPicPr>
        <p:blipFill>
          <a:blip r:embed="rId5">
            <a:alphaModFix/>
          </a:blip>
          <a:stretch>
            <a:fillRect/>
          </a:stretch>
        </p:blipFill>
        <p:spPr>
          <a:xfrm>
            <a:off x="1658025" y="1473925"/>
            <a:ext cx="5815925" cy="3271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1000"/>
                                        <p:tgtEl>
                                          <p:spTgt spid="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7"/>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284" name="Google Shape;284;p37"/>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291" name="Google Shape;291;p3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92" name="Google Shape;292;p38"/>
          <p:cNvSpPr txBox="1"/>
          <p:nvPr/>
        </p:nvSpPr>
        <p:spPr>
          <a:xfrm>
            <a:off x="472000" y="1464375"/>
            <a:ext cx="8096400" cy="3263100"/>
          </a:xfrm>
          <a:prstGeom prst="rect">
            <a:avLst/>
          </a:prstGeom>
          <a:noFill/>
          <a:ln>
            <a:noFill/>
          </a:ln>
        </p:spPr>
        <p:txBody>
          <a:bodyPr anchorCtr="0" anchor="t" bIns="91425" lIns="91425" spcFirstLastPara="1" rIns="91425" wrap="square" tIns="91425">
            <a:spAutoFit/>
          </a:bodyPr>
          <a:lstStyle/>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is your name, pronouns and state (or country/territory)?</a:t>
            </a:r>
            <a:endParaRPr sz="25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Where do you work? Is it unionized?</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How did you find out about the People’s School?</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do you think about </a:t>
            </a:r>
            <a:r>
              <a:rPr lang="en" sz="2500">
                <a:solidFill>
                  <a:srgbClr val="E4E5B8"/>
                </a:solidFill>
                <a:latin typeface="Georgia"/>
                <a:ea typeface="Georgia"/>
                <a:cs typeface="Georgia"/>
                <a:sym typeface="Georgia"/>
              </a:rPr>
              <a:t>tonight's</a:t>
            </a:r>
            <a:r>
              <a:rPr lang="en" sz="2500">
                <a:solidFill>
                  <a:srgbClr val="E4E5B8"/>
                </a:solidFill>
                <a:latin typeface="Georgia"/>
                <a:ea typeface="Georgia"/>
                <a:cs typeface="Georgia"/>
                <a:sym typeface="Georgia"/>
              </a:rPr>
              <a:t> class?</a:t>
            </a:r>
            <a:endParaRPr sz="2500">
              <a:solidFill>
                <a:srgbClr val="E4E5B8"/>
              </a:solidFill>
              <a:latin typeface="Georgia"/>
              <a:ea typeface="Georgia"/>
              <a:cs typeface="Georgia"/>
              <a:sym typeface="Georgi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9"/>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Results of Iraq War and Continued US Intervention</a:t>
            </a:r>
            <a:endParaRPr sz="5200">
              <a:solidFill>
                <a:srgbClr val="E4E5B8"/>
              </a:solidFill>
              <a:latin typeface="Georgia"/>
              <a:ea typeface="Georgia"/>
              <a:cs typeface="Georgia"/>
              <a:sym typeface="Georgia"/>
            </a:endParaRPr>
          </a:p>
          <a:p>
            <a:pPr indent="0" lvl="0" marL="0" rtl="0" algn="ctr">
              <a:spcBef>
                <a:spcPts val="0"/>
              </a:spcBef>
              <a:spcAft>
                <a:spcPts val="0"/>
              </a:spcAft>
              <a:buNone/>
            </a:pPr>
            <a:r>
              <a:rPr lang="en" sz="5200">
                <a:solidFill>
                  <a:srgbClr val="E4E5B8"/>
                </a:solidFill>
                <a:latin typeface="Georgia"/>
                <a:ea typeface="Georgia"/>
                <a:cs typeface="Georgia"/>
                <a:sym typeface="Georgia"/>
              </a:rPr>
              <a:t>2011-2023</a:t>
            </a:r>
            <a:endParaRPr sz="5200">
              <a:solidFill>
                <a:srgbClr val="E4E5B8"/>
              </a:solidFill>
              <a:latin typeface="Georgia"/>
              <a:ea typeface="Georgia"/>
              <a:cs typeface="Georgia"/>
              <a:sym typeface="Georgia"/>
            </a:endParaRPr>
          </a:p>
        </p:txBody>
      </p:sp>
      <p:pic>
        <p:nvPicPr>
          <p:cNvPr id="298" name="Google Shape;298;p39"/>
          <p:cNvPicPr preferRelativeResize="0"/>
          <p:nvPr/>
        </p:nvPicPr>
        <p:blipFill>
          <a:blip r:embed="rId3">
            <a:alphaModFix/>
          </a:blip>
          <a:stretch>
            <a:fillRect/>
          </a:stretch>
        </p:blipFill>
        <p:spPr>
          <a:xfrm>
            <a:off x="3648975" y="590875"/>
            <a:ext cx="1846049" cy="18460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4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Results of War and Continued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US Intervention</a:t>
            </a:r>
            <a:r>
              <a:rPr lang="en">
                <a:solidFill>
                  <a:srgbClr val="E4E5B8"/>
                </a:solidFill>
                <a:latin typeface="Georgia"/>
                <a:ea typeface="Georgia"/>
                <a:cs typeface="Georgia"/>
                <a:sym typeface="Georgia"/>
              </a:rPr>
              <a:t> 2011-2023</a:t>
            </a:r>
            <a:endParaRPr>
              <a:solidFill>
                <a:srgbClr val="E4E5B8"/>
              </a:solidFill>
              <a:latin typeface="Georgia"/>
              <a:ea typeface="Georgia"/>
              <a:cs typeface="Georgia"/>
              <a:sym typeface="Georgia"/>
            </a:endParaRPr>
          </a:p>
        </p:txBody>
      </p:sp>
      <p:pic>
        <p:nvPicPr>
          <p:cNvPr id="305" name="Google Shape;305;p4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06" name="Google Shape;306;p40"/>
          <p:cNvSpPr txBox="1"/>
          <p:nvPr/>
        </p:nvSpPr>
        <p:spPr>
          <a:xfrm>
            <a:off x="287875" y="1274200"/>
            <a:ext cx="5852700" cy="335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E4E5B8"/>
                </a:solidFill>
                <a:latin typeface="Georgia"/>
                <a:ea typeface="Georgia"/>
                <a:cs typeface="Georgia"/>
                <a:sym typeface="Georgia"/>
              </a:rPr>
              <a:t>Profits</a:t>
            </a:r>
            <a:endParaRPr sz="2300">
              <a:solidFill>
                <a:srgbClr val="E4E5B8"/>
              </a:solidFill>
              <a:latin typeface="Georgia"/>
              <a:ea typeface="Georgia"/>
              <a:cs typeface="Georgia"/>
              <a:sym typeface="Georgia"/>
            </a:endParaRPr>
          </a:p>
          <a:p>
            <a:pPr indent="-323850" lvl="0" marL="457200" rtl="0" algn="l">
              <a:spcBef>
                <a:spcPts val="0"/>
              </a:spcBef>
              <a:spcAft>
                <a:spcPts val="0"/>
              </a:spcAft>
              <a:buClr>
                <a:srgbClr val="E4E5B8"/>
              </a:buClr>
              <a:buSzPts val="1500"/>
              <a:buFont typeface="Georgia"/>
              <a:buChar char="●"/>
            </a:pPr>
            <a:r>
              <a:rPr lang="en" sz="1500">
                <a:solidFill>
                  <a:srgbClr val="E4E5B8"/>
                </a:solidFill>
                <a:latin typeface="Georgia"/>
                <a:ea typeface="Georgia"/>
                <a:cs typeface="Georgia"/>
                <a:sym typeface="Georgia"/>
              </a:rPr>
              <a:t>The biggest winners of the war were the oil and arms industries that secured $182 billion in contracts from the US government to cover everything from private military to “rebuilding” Iraq.</a:t>
            </a:r>
            <a:endParaRPr sz="1500">
              <a:solidFill>
                <a:srgbClr val="E4E5B8"/>
              </a:solidFill>
              <a:latin typeface="Georgia"/>
              <a:ea typeface="Georgia"/>
              <a:cs typeface="Georgia"/>
              <a:sym typeface="Georgia"/>
            </a:endParaRPr>
          </a:p>
          <a:p>
            <a:pPr indent="-323850" lvl="0" marL="457200" rtl="0" algn="l">
              <a:spcBef>
                <a:spcPts val="0"/>
              </a:spcBef>
              <a:spcAft>
                <a:spcPts val="0"/>
              </a:spcAft>
              <a:buClr>
                <a:srgbClr val="E4E5B8"/>
              </a:buClr>
              <a:buSzPts val="1500"/>
              <a:buFont typeface="Georgia"/>
              <a:buChar char="●"/>
            </a:pPr>
            <a:r>
              <a:rPr lang="en" sz="1500">
                <a:solidFill>
                  <a:srgbClr val="E4E5B8"/>
                </a:solidFill>
                <a:latin typeface="Georgia"/>
                <a:ea typeface="Georgia"/>
                <a:cs typeface="Georgia"/>
                <a:sym typeface="Georgia"/>
              </a:rPr>
              <a:t>The Financial Times wrote in 2013 that </a:t>
            </a:r>
            <a:endParaRPr sz="1500">
              <a:solidFill>
                <a:srgbClr val="E4E5B8"/>
              </a:solidFill>
              <a:latin typeface="Georgia"/>
              <a:ea typeface="Georgia"/>
              <a:cs typeface="Georgia"/>
              <a:sym typeface="Georgia"/>
            </a:endParaRPr>
          </a:p>
          <a:p>
            <a:pPr indent="457200" lvl="0" marL="457200" rtl="0" algn="l">
              <a:spcBef>
                <a:spcPts val="0"/>
              </a:spcBef>
              <a:spcAft>
                <a:spcPts val="0"/>
              </a:spcAft>
              <a:buNone/>
            </a:pPr>
            <a:r>
              <a:rPr lang="en" sz="1200">
                <a:solidFill>
                  <a:srgbClr val="E4E5B8"/>
                </a:solidFill>
                <a:latin typeface="Georgia"/>
                <a:ea typeface="Georgia"/>
                <a:cs typeface="Georgia"/>
                <a:sym typeface="Georgia"/>
              </a:rPr>
              <a:t>“No one has benefited more than KBR, once known as Kellogg Brown and Root. The controversial former subsidiary of Halliburton, which was once run by Dick Cheney, vice-president to George W. Bush, was awarded at least $39.5bn in federal contracts related to the Iraq war over the past decade. Two Kuwaiti companies – Agility Logistics and the state-owned Kuwait Petroleum Corporation – are the second and third-biggest winners, securing contracts worth $7.2bn and $6.3bn respectively. The US hired more private companies in Iraq than in any previous war, and at times there were more contractors than military personnel on the ground.”[1]</a:t>
            </a:r>
            <a:endParaRPr sz="1200">
              <a:solidFill>
                <a:srgbClr val="E4E5B8"/>
              </a:solidFill>
              <a:latin typeface="Georgia"/>
              <a:ea typeface="Georgia"/>
              <a:cs typeface="Georgia"/>
              <a:sym typeface="Georgia"/>
            </a:endParaRPr>
          </a:p>
        </p:txBody>
      </p:sp>
      <p:pic>
        <p:nvPicPr>
          <p:cNvPr id="307" name="Google Shape;307;p40"/>
          <p:cNvPicPr preferRelativeResize="0"/>
          <p:nvPr/>
        </p:nvPicPr>
        <p:blipFill>
          <a:blip r:embed="rId4">
            <a:alphaModFix/>
          </a:blip>
          <a:stretch>
            <a:fillRect/>
          </a:stretch>
        </p:blipFill>
        <p:spPr>
          <a:xfrm>
            <a:off x="6201825" y="1288900"/>
            <a:ext cx="3048000" cy="1504950"/>
          </a:xfrm>
          <a:prstGeom prst="rect">
            <a:avLst/>
          </a:prstGeom>
          <a:noFill/>
          <a:ln>
            <a:noFill/>
          </a:ln>
        </p:spPr>
      </p:pic>
      <p:pic>
        <p:nvPicPr>
          <p:cNvPr id="308" name="Google Shape;308;p40"/>
          <p:cNvPicPr preferRelativeResize="0"/>
          <p:nvPr/>
        </p:nvPicPr>
        <p:blipFill>
          <a:blip r:embed="rId5">
            <a:alphaModFix/>
          </a:blip>
          <a:stretch>
            <a:fillRect/>
          </a:stretch>
        </p:blipFill>
        <p:spPr>
          <a:xfrm>
            <a:off x="6400222" y="2981450"/>
            <a:ext cx="1332325" cy="1648250"/>
          </a:xfrm>
          <a:prstGeom prst="rect">
            <a:avLst/>
          </a:prstGeom>
          <a:noFill/>
          <a:ln>
            <a:noFill/>
          </a:ln>
        </p:spPr>
      </p:pic>
      <p:pic>
        <p:nvPicPr>
          <p:cNvPr id="309" name="Google Shape;309;p40"/>
          <p:cNvPicPr preferRelativeResize="0"/>
          <p:nvPr/>
        </p:nvPicPr>
        <p:blipFill>
          <a:blip r:embed="rId6">
            <a:alphaModFix/>
          </a:blip>
          <a:stretch>
            <a:fillRect/>
          </a:stretch>
        </p:blipFill>
        <p:spPr>
          <a:xfrm>
            <a:off x="7732550" y="2981450"/>
            <a:ext cx="1411450" cy="12551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4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Results of War and Continued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US Intervention 2011-2023</a:t>
            </a:r>
            <a:endParaRPr>
              <a:solidFill>
                <a:srgbClr val="E4E5B8"/>
              </a:solidFill>
              <a:latin typeface="Georgia"/>
              <a:ea typeface="Georgia"/>
              <a:cs typeface="Georgia"/>
              <a:sym typeface="Georgia"/>
            </a:endParaRPr>
          </a:p>
        </p:txBody>
      </p:sp>
      <p:pic>
        <p:nvPicPr>
          <p:cNvPr id="316" name="Google Shape;316;p4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17" name="Google Shape;317;p41"/>
          <p:cNvSpPr txBox="1"/>
          <p:nvPr/>
        </p:nvSpPr>
        <p:spPr>
          <a:xfrm>
            <a:off x="287875" y="1274200"/>
            <a:ext cx="5852700" cy="358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E4E5B8"/>
                </a:solidFill>
                <a:latin typeface="Georgia"/>
                <a:ea typeface="Georgia"/>
                <a:cs typeface="Georgia"/>
                <a:sym typeface="Georgia"/>
              </a:rPr>
              <a:t>Rise of ISIS, Second Iraqi Insurgency</a:t>
            </a:r>
            <a:endParaRPr sz="2300">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The Iraqi Military left behind by Obama was not able to stop an insurgency in 2013 by a emergent group, the Islamic State of Iraq and Syria (ISIS), which was made of members from the Sons of Iraq formation before that the US aided.</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The United States initially fueled ISIS and other groups, such as the Nusra front, by funding the Syrian rebel groups and generally aiding any groups hostile to the Syrian Government in the Syrian Civil War, beginning in March of 2011.[2]</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A WikiLeaks provided classified email from Hillary CLinton in 2013 said </a:t>
            </a:r>
            <a:endParaRPr>
              <a:solidFill>
                <a:srgbClr val="E4E5B8"/>
              </a:solidFill>
              <a:latin typeface="Georgia"/>
              <a:ea typeface="Georgia"/>
              <a:cs typeface="Georgia"/>
              <a:sym typeface="Georgia"/>
            </a:endParaRPr>
          </a:p>
          <a:p>
            <a:pPr indent="0" lvl="0" marL="457200" rtl="0" algn="l">
              <a:spcBef>
                <a:spcPts val="0"/>
              </a:spcBef>
              <a:spcAft>
                <a:spcPts val="0"/>
              </a:spcAft>
              <a:buNone/>
            </a:pPr>
            <a:r>
              <a:rPr lang="en" sz="1000">
                <a:solidFill>
                  <a:srgbClr val="E4E5B8"/>
                </a:solidFill>
                <a:latin typeface="Georgia"/>
                <a:ea typeface="Georgia"/>
                <a:cs typeface="Georgia"/>
                <a:sym typeface="Georgia"/>
              </a:rPr>
              <a:t>“We need to use our diplomatic and more traditional intelligence assets to bring pressure on the governments of Qatar and Saudi Arabia, which are providing clandestine financial and logistic support to ISIL and other radical Sunni groups in the region,”[3]</a:t>
            </a:r>
            <a:endParaRPr sz="1000">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In 2014, ISIS took large swaths of Iraq and Syria and multiple large cities in the Northern and Western Iraq Offensives.</a:t>
            </a:r>
            <a:endParaRPr>
              <a:solidFill>
                <a:srgbClr val="E4E5B8"/>
              </a:solidFill>
              <a:latin typeface="Georgia"/>
              <a:ea typeface="Georgia"/>
              <a:cs typeface="Georgia"/>
              <a:sym typeface="Georgia"/>
            </a:endParaRPr>
          </a:p>
        </p:txBody>
      </p:sp>
      <p:pic>
        <p:nvPicPr>
          <p:cNvPr id="318" name="Google Shape;318;p41"/>
          <p:cNvPicPr preferRelativeResize="0"/>
          <p:nvPr/>
        </p:nvPicPr>
        <p:blipFill>
          <a:blip r:embed="rId4">
            <a:alphaModFix/>
          </a:blip>
          <a:stretch>
            <a:fillRect/>
          </a:stretch>
        </p:blipFill>
        <p:spPr>
          <a:xfrm>
            <a:off x="6445375" y="1101300"/>
            <a:ext cx="2698625" cy="1845101"/>
          </a:xfrm>
          <a:prstGeom prst="rect">
            <a:avLst/>
          </a:prstGeom>
          <a:noFill/>
          <a:ln>
            <a:noFill/>
          </a:ln>
        </p:spPr>
      </p:pic>
      <p:pic>
        <p:nvPicPr>
          <p:cNvPr id="319" name="Google Shape;319;p41"/>
          <p:cNvPicPr preferRelativeResize="0"/>
          <p:nvPr/>
        </p:nvPicPr>
        <p:blipFill>
          <a:blip r:embed="rId5">
            <a:alphaModFix/>
          </a:blip>
          <a:stretch>
            <a:fillRect/>
          </a:stretch>
        </p:blipFill>
        <p:spPr>
          <a:xfrm>
            <a:off x="6445375" y="2946400"/>
            <a:ext cx="2698625" cy="18450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type="title"/>
          </p:nvPr>
        </p:nvSpPr>
        <p:spPr>
          <a:xfrm>
            <a:off x="253400" y="18306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What we’ll be learning </a:t>
            </a:r>
            <a:r>
              <a:rPr lang="en">
                <a:solidFill>
                  <a:srgbClr val="E4E5B8"/>
                </a:solidFill>
                <a:latin typeface="Georgia"/>
                <a:ea typeface="Georgia"/>
                <a:cs typeface="Georgia"/>
                <a:sym typeface="Georgia"/>
              </a:rPr>
              <a:t>today</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p:txBody>
      </p:sp>
      <p:sp>
        <p:nvSpPr>
          <p:cNvPr id="69" name="Google Shape;69;p15"/>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321310" lvl="0" marL="457200" rtl="0" algn="l">
              <a:lnSpc>
                <a:spcPct val="105000"/>
              </a:lnSpc>
              <a:spcBef>
                <a:spcPts val="0"/>
              </a:spcBef>
              <a:spcAft>
                <a:spcPts val="0"/>
              </a:spcAft>
              <a:buClr>
                <a:srgbClr val="E4E5B8"/>
              </a:buClr>
              <a:buSzPts val="1460"/>
              <a:buFont typeface="Georgia"/>
              <a:buChar char="●"/>
            </a:pPr>
            <a:r>
              <a:rPr lang="en" sz="1460">
                <a:solidFill>
                  <a:srgbClr val="E4E5B8"/>
                </a:solidFill>
                <a:latin typeface="Georgia"/>
                <a:ea typeface="Georgia"/>
                <a:cs typeface="Georgia"/>
                <a:sym typeface="Georgia"/>
              </a:rPr>
              <a:t>Context about the recent history of Iraq, and US involvement in their affairs.</a:t>
            </a:r>
            <a:endParaRPr sz="1460">
              <a:solidFill>
                <a:srgbClr val="E4E5B8"/>
              </a:solidFill>
              <a:latin typeface="Georgia"/>
              <a:ea typeface="Georgia"/>
              <a:cs typeface="Georgia"/>
              <a:sym typeface="Georgia"/>
            </a:endParaRPr>
          </a:p>
          <a:p>
            <a:pPr indent="0" lvl="0" marL="457200" rtl="0" algn="l">
              <a:lnSpc>
                <a:spcPct val="105000"/>
              </a:lnSpc>
              <a:spcBef>
                <a:spcPts val="1200"/>
              </a:spcBef>
              <a:spcAft>
                <a:spcPts val="0"/>
              </a:spcAft>
              <a:buSzPts val="770"/>
              <a:buNone/>
            </a:pPr>
            <a:r>
              <a:t/>
            </a:r>
            <a:endParaRPr sz="1460">
              <a:solidFill>
                <a:srgbClr val="E4E5B8"/>
              </a:solidFill>
              <a:latin typeface="Georgia"/>
              <a:ea typeface="Georgia"/>
              <a:cs typeface="Georgia"/>
              <a:sym typeface="Georgia"/>
            </a:endParaRPr>
          </a:p>
          <a:p>
            <a:pPr indent="-321310" lvl="0" marL="457200" rtl="0" algn="l">
              <a:lnSpc>
                <a:spcPct val="105000"/>
              </a:lnSpc>
              <a:spcBef>
                <a:spcPts val="1200"/>
              </a:spcBef>
              <a:spcAft>
                <a:spcPts val="0"/>
              </a:spcAft>
              <a:buClr>
                <a:srgbClr val="E4E5B8"/>
              </a:buClr>
              <a:buSzPts val="1460"/>
              <a:buFont typeface="Georgia"/>
              <a:buChar char="●"/>
            </a:pPr>
            <a:r>
              <a:rPr lang="en" sz="1460">
                <a:solidFill>
                  <a:srgbClr val="E4E5B8"/>
                </a:solidFill>
                <a:latin typeface="Georgia"/>
                <a:ea typeface="Georgia"/>
                <a:cs typeface="Georgia"/>
                <a:sym typeface="Georgia"/>
              </a:rPr>
              <a:t>The protests of 36,000,000 (thirty six million) people around the world to the US invasion of Iraq in 2003.</a:t>
            </a:r>
            <a:endParaRPr sz="1460">
              <a:solidFill>
                <a:srgbClr val="E4E5B8"/>
              </a:solidFill>
              <a:latin typeface="Georgia"/>
              <a:ea typeface="Georgia"/>
              <a:cs typeface="Georgia"/>
              <a:sym typeface="Georgia"/>
            </a:endParaRPr>
          </a:p>
          <a:p>
            <a:pPr indent="0" lvl="0" marL="457200" rtl="0" algn="l">
              <a:lnSpc>
                <a:spcPct val="105000"/>
              </a:lnSpc>
              <a:spcBef>
                <a:spcPts val="1200"/>
              </a:spcBef>
              <a:spcAft>
                <a:spcPts val="0"/>
              </a:spcAft>
              <a:buSzPts val="770"/>
              <a:buNone/>
            </a:pPr>
            <a:r>
              <a:t/>
            </a:r>
            <a:endParaRPr sz="1460">
              <a:solidFill>
                <a:srgbClr val="E4E5B8"/>
              </a:solidFill>
              <a:latin typeface="Georgia"/>
              <a:ea typeface="Georgia"/>
              <a:cs typeface="Georgia"/>
              <a:sym typeface="Georgia"/>
            </a:endParaRPr>
          </a:p>
          <a:p>
            <a:pPr indent="-321310" lvl="0" marL="457200" rtl="0" algn="l">
              <a:lnSpc>
                <a:spcPct val="105000"/>
              </a:lnSpc>
              <a:spcBef>
                <a:spcPts val="1200"/>
              </a:spcBef>
              <a:spcAft>
                <a:spcPts val="0"/>
              </a:spcAft>
              <a:buClr>
                <a:srgbClr val="E4E5B8"/>
              </a:buClr>
              <a:buSzPts val="1460"/>
              <a:buFont typeface="Georgia"/>
              <a:buChar char="●"/>
            </a:pPr>
            <a:r>
              <a:rPr lang="en" sz="1460">
                <a:solidFill>
                  <a:srgbClr val="E4E5B8"/>
                </a:solidFill>
                <a:latin typeface="Georgia"/>
                <a:ea typeface="Georgia"/>
                <a:cs typeface="Georgia"/>
                <a:sym typeface="Georgia"/>
              </a:rPr>
              <a:t>The history of the US-led invasion of Iraq, and the 9 years of war that followed.</a:t>
            </a:r>
            <a:endParaRPr sz="1460">
              <a:solidFill>
                <a:srgbClr val="E4E5B8"/>
              </a:solidFill>
              <a:latin typeface="Georgia"/>
              <a:ea typeface="Georgia"/>
              <a:cs typeface="Georgia"/>
              <a:sym typeface="Georgia"/>
            </a:endParaRPr>
          </a:p>
          <a:p>
            <a:pPr indent="0" lvl="0" marL="457200" rtl="0" algn="l">
              <a:lnSpc>
                <a:spcPct val="105000"/>
              </a:lnSpc>
              <a:spcBef>
                <a:spcPts val="1200"/>
              </a:spcBef>
              <a:spcAft>
                <a:spcPts val="0"/>
              </a:spcAft>
              <a:buSzPts val="770"/>
              <a:buNone/>
            </a:pPr>
            <a:r>
              <a:t/>
            </a:r>
            <a:endParaRPr sz="1460">
              <a:solidFill>
                <a:srgbClr val="E4E5B8"/>
              </a:solidFill>
              <a:latin typeface="Georgia"/>
              <a:ea typeface="Georgia"/>
              <a:cs typeface="Georgia"/>
              <a:sym typeface="Georgia"/>
            </a:endParaRPr>
          </a:p>
          <a:p>
            <a:pPr indent="-321310" lvl="0" marL="457200" rtl="0" algn="l">
              <a:lnSpc>
                <a:spcPct val="105000"/>
              </a:lnSpc>
              <a:spcBef>
                <a:spcPts val="1200"/>
              </a:spcBef>
              <a:spcAft>
                <a:spcPts val="0"/>
              </a:spcAft>
              <a:buClr>
                <a:srgbClr val="E4E5B8"/>
              </a:buClr>
              <a:buSzPts val="1460"/>
              <a:buFont typeface="Georgia"/>
              <a:buChar char="●"/>
            </a:pPr>
            <a:r>
              <a:rPr lang="en" sz="1460">
                <a:solidFill>
                  <a:srgbClr val="E4E5B8"/>
                </a:solidFill>
                <a:latin typeface="Georgia"/>
                <a:ea typeface="Georgia"/>
                <a:cs typeface="Georgia"/>
                <a:sym typeface="Georgia"/>
              </a:rPr>
              <a:t>The aftermath of the Iraq war, continued US intervention in Iraq and the Middle East and where Iraq is today.</a:t>
            </a:r>
            <a:endParaRPr sz="1460">
              <a:solidFill>
                <a:srgbClr val="E4E5B8"/>
              </a:solidFill>
              <a:latin typeface="Georgia"/>
              <a:ea typeface="Georgia"/>
              <a:cs typeface="Georgia"/>
              <a:sym typeface="Georgia"/>
            </a:endParaRPr>
          </a:p>
        </p:txBody>
      </p:sp>
      <p:pic>
        <p:nvPicPr>
          <p:cNvPr id="70" name="Google Shape;70;p15"/>
          <p:cNvPicPr preferRelativeResize="0"/>
          <p:nvPr/>
        </p:nvPicPr>
        <p:blipFill>
          <a:blip r:embed="rId3">
            <a:alphaModFix/>
          </a:blip>
          <a:stretch>
            <a:fillRect/>
          </a:stretch>
        </p:blipFill>
        <p:spPr>
          <a:xfrm>
            <a:off x="204977" y="205725"/>
            <a:ext cx="1053650" cy="1053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4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Results of War and Continued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US Intervention 2011-2023</a:t>
            </a:r>
            <a:endParaRPr>
              <a:solidFill>
                <a:srgbClr val="E4E5B8"/>
              </a:solidFill>
              <a:latin typeface="Georgia"/>
              <a:ea typeface="Georgia"/>
              <a:cs typeface="Georgia"/>
              <a:sym typeface="Georgia"/>
            </a:endParaRPr>
          </a:p>
        </p:txBody>
      </p:sp>
      <p:pic>
        <p:nvPicPr>
          <p:cNvPr id="326" name="Google Shape;326;p4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27" name="Google Shape;327;p42"/>
          <p:cNvSpPr txBox="1"/>
          <p:nvPr/>
        </p:nvSpPr>
        <p:spPr>
          <a:xfrm>
            <a:off x="287875" y="1274200"/>
            <a:ext cx="5852700" cy="317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E4E5B8"/>
                </a:solidFill>
                <a:latin typeface="Georgia"/>
                <a:ea typeface="Georgia"/>
                <a:cs typeface="Georgia"/>
                <a:sym typeface="Georgia"/>
              </a:rPr>
              <a:t>US Intervention in Iraq 2014-2021</a:t>
            </a:r>
            <a:endParaRPr sz="2300">
              <a:solidFill>
                <a:srgbClr val="E4E5B8"/>
              </a:solidFill>
              <a:latin typeface="Georgia"/>
              <a:ea typeface="Georgia"/>
              <a:cs typeface="Georgia"/>
              <a:sym typeface="Georgia"/>
            </a:endParaRPr>
          </a:p>
          <a:p>
            <a:pPr indent="-349250" lvl="0" marL="457200" rtl="0" algn="l">
              <a:spcBef>
                <a:spcPts val="0"/>
              </a:spcBef>
              <a:spcAft>
                <a:spcPts val="0"/>
              </a:spcAft>
              <a:buClr>
                <a:srgbClr val="E4E5B8"/>
              </a:buClr>
              <a:buSzPts val="1900"/>
              <a:buFont typeface="Georgia"/>
              <a:buChar char="●"/>
            </a:pPr>
            <a:r>
              <a:rPr lang="en" sz="1900">
                <a:solidFill>
                  <a:srgbClr val="E4E5B8"/>
                </a:solidFill>
                <a:latin typeface="Georgia"/>
                <a:ea typeface="Georgia"/>
                <a:cs typeface="Georgia"/>
                <a:sym typeface="Georgia"/>
              </a:rPr>
              <a:t>On June 15th, 2014, Barack Obama ordered Operation Inherent Resolve, the redeployment of the American military to Iraq less than 3 years after withdrawing, to fight ISIS. This was done at the request of the Iraq puppet government installed by the US.</a:t>
            </a:r>
            <a:endParaRPr sz="1900">
              <a:solidFill>
                <a:srgbClr val="E4E5B8"/>
              </a:solidFill>
              <a:latin typeface="Georgia"/>
              <a:ea typeface="Georgia"/>
              <a:cs typeface="Georgia"/>
              <a:sym typeface="Georgia"/>
            </a:endParaRPr>
          </a:p>
          <a:p>
            <a:pPr indent="-349250" lvl="0" marL="457200" rtl="0" algn="l">
              <a:spcBef>
                <a:spcPts val="0"/>
              </a:spcBef>
              <a:spcAft>
                <a:spcPts val="0"/>
              </a:spcAft>
              <a:buClr>
                <a:srgbClr val="E4E5B8"/>
              </a:buClr>
              <a:buSzPts val="1900"/>
              <a:buFont typeface="Georgia"/>
              <a:buChar char="●"/>
            </a:pPr>
            <a:r>
              <a:rPr lang="en" sz="1900">
                <a:solidFill>
                  <a:srgbClr val="E4E5B8"/>
                </a:solidFill>
                <a:latin typeface="Georgia"/>
                <a:ea typeface="Georgia"/>
                <a:cs typeface="Georgia"/>
                <a:sym typeface="Georgia"/>
              </a:rPr>
              <a:t>This war lasted more than 7 years, and costed the lives of over 35,000 civilians, of which over 6,000 died at the hands of Coalition Forces.[4]</a:t>
            </a:r>
            <a:endParaRPr sz="1900">
              <a:solidFill>
                <a:srgbClr val="E4E5B8"/>
              </a:solidFill>
              <a:latin typeface="Georgia"/>
              <a:ea typeface="Georgia"/>
              <a:cs typeface="Georgia"/>
              <a:sym typeface="Georgia"/>
            </a:endParaRPr>
          </a:p>
        </p:txBody>
      </p:sp>
      <p:pic>
        <p:nvPicPr>
          <p:cNvPr id="328" name="Google Shape;328;p42"/>
          <p:cNvPicPr preferRelativeResize="0"/>
          <p:nvPr/>
        </p:nvPicPr>
        <p:blipFill>
          <a:blip r:embed="rId4">
            <a:alphaModFix/>
          </a:blip>
          <a:stretch>
            <a:fillRect/>
          </a:stretch>
        </p:blipFill>
        <p:spPr>
          <a:xfrm>
            <a:off x="6445375" y="1101300"/>
            <a:ext cx="2698626" cy="1797960"/>
          </a:xfrm>
          <a:prstGeom prst="rect">
            <a:avLst/>
          </a:prstGeom>
          <a:noFill/>
          <a:ln>
            <a:noFill/>
          </a:ln>
        </p:spPr>
      </p:pic>
      <p:pic>
        <p:nvPicPr>
          <p:cNvPr id="329" name="Google Shape;329;p42"/>
          <p:cNvPicPr preferRelativeResize="0"/>
          <p:nvPr/>
        </p:nvPicPr>
        <p:blipFill>
          <a:blip r:embed="rId5">
            <a:alphaModFix/>
          </a:blip>
          <a:stretch>
            <a:fillRect/>
          </a:stretch>
        </p:blipFill>
        <p:spPr>
          <a:xfrm>
            <a:off x="6445375" y="2899250"/>
            <a:ext cx="2698626" cy="19394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4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Results of War and Continued</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US Intervention 2011-2023</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336" name="Google Shape;336;p4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37" name="Google Shape;337;p43"/>
          <p:cNvSpPr txBox="1"/>
          <p:nvPr/>
        </p:nvSpPr>
        <p:spPr>
          <a:xfrm>
            <a:off x="944025" y="1031150"/>
            <a:ext cx="68262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200">
                <a:solidFill>
                  <a:srgbClr val="E4E5B8"/>
                </a:solidFill>
                <a:latin typeface="Georgia"/>
                <a:ea typeface="Georgia"/>
                <a:cs typeface="Georgia"/>
                <a:sym typeface="Georgia"/>
              </a:rPr>
              <a:t>Intervention</a:t>
            </a:r>
            <a:r>
              <a:rPr lang="en" sz="2200">
                <a:solidFill>
                  <a:srgbClr val="E4E5B8"/>
                </a:solidFill>
                <a:latin typeface="Georgia"/>
                <a:ea typeface="Georgia"/>
                <a:cs typeface="Georgia"/>
                <a:sym typeface="Georgia"/>
              </a:rPr>
              <a:t> - Operation Inherent Resolve - 8/7/14</a:t>
            </a:r>
            <a:endParaRPr>
              <a:solidFill>
                <a:srgbClr val="E4E5B8"/>
              </a:solidFill>
              <a:latin typeface="Georgia"/>
              <a:ea typeface="Georgia"/>
              <a:cs typeface="Georgia"/>
              <a:sym typeface="Georgia"/>
            </a:endParaRPr>
          </a:p>
        </p:txBody>
      </p:sp>
      <p:pic>
        <p:nvPicPr>
          <p:cNvPr descr="President Obama delivers an update on the situation and U.S. position on Iraq on August 7, 2014." id="338" name="Google Shape;338;p43" title="President Obama Makes a Statement on Iraq">
            <a:hlinkClick r:id="rId4"/>
          </p:cNvPr>
          <p:cNvPicPr preferRelativeResize="0"/>
          <p:nvPr/>
        </p:nvPicPr>
        <p:blipFill>
          <a:blip r:embed="rId5">
            <a:alphaModFix/>
          </a:blip>
          <a:stretch>
            <a:fillRect/>
          </a:stretch>
        </p:blipFill>
        <p:spPr>
          <a:xfrm>
            <a:off x="1307875" y="1554350"/>
            <a:ext cx="6098500" cy="3430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000"/>
                                        <p:tgtEl>
                                          <p:spTgt spid="3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4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Results of War and Continued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US Intervention 2011-2023</a:t>
            </a:r>
            <a:endParaRPr>
              <a:solidFill>
                <a:srgbClr val="E4E5B8"/>
              </a:solidFill>
              <a:latin typeface="Georgia"/>
              <a:ea typeface="Georgia"/>
              <a:cs typeface="Georgia"/>
              <a:sym typeface="Georgia"/>
            </a:endParaRPr>
          </a:p>
        </p:txBody>
      </p:sp>
      <p:pic>
        <p:nvPicPr>
          <p:cNvPr id="345" name="Google Shape;345;p4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46" name="Google Shape;346;p44"/>
          <p:cNvSpPr txBox="1"/>
          <p:nvPr/>
        </p:nvSpPr>
        <p:spPr>
          <a:xfrm>
            <a:off x="287875" y="1274200"/>
            <a:ext cx="5852700" cy="374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E4E5B8"/>
                </a:solidFill>
                <a:latin typeface="Georgia"/>
                <a:ea typeface="Georgia"/>
                <a:cs typeface="Georgia"/>
                <a:sym typeface="Georgia"/>
              </a:rPr>
              <a:t>US Intervention in Iraq 2014-2021</a:t>
            </a:r>
            <a:endParaRPr sz="2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In the 2017 Mosul Airstrike under the new Trump Administration, over 200 civilians were killed, making it the deadliest airstrike since the 2003 invasion.</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In 2018, ISIS began to lose territory in Iraq, and troop numbers were beginning to drop. On December 31st, 2019, angry Iraqi protesters attacked the US embassy in Baghdad, which Trump blamed on Iran.</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4 days later, the United States, after using Saudi Arabia to lure Iranian Major General Qasem Soleimani into Baghdad, assassinated him in Operation Martyr Soleimani. Iran responded a few days later with a missile attack on an airbase in western Iraq that had US forces stationed there. This incident nearly brought the United States and Iran to war.</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On February 10th, 2020, the United States began to withdraw its troops from 15 military bases in Iraq. On December 9th, 2021, the United States formally ended its combat mission in Iraq again, but left 2,500 troops that are still there to this day.[4]</a:t>
            </a:r>
            <a:endParaRPr sz="1300">
              <a:solidFill>
                <a:srgbClr val="E4E5B8"/>
              </a:solidFill>
              <a:latin typeface="Georgia"/>
              <a:ea typeface="Georgia"/>
              <a:cs typeface="Georgia"/>
              <a:sym typeface="Georgia"/>
            </a:endParaRPr>
          </a:p>
        </p:txBody>
      </p:sp>
      <p:pic>
        <p:nvPicPr>
          <p:cNvPr id="347" name="Google Shape;347;p44"/>
          <p:cNvPicPr preferRelativeResize="0"/>
          <p:nvPr/>
        </p:nvPicPr>
        <p:blipFill rotWithShape="1">
          <a:blip r:embed="rId4">
            <a:alphaModFix/>
          </a:blip>
          <a:srcRect b="49354" l="0" r="0" t="0"/>
          <a:stretch/>
        </p:blipFill>
        <p:spPr>
          <a:xfrm>
            <a:off x="6701375" y="1101300"/>
            <a:ext cx="2442625" cy="1855674"/>
          </a:xfrm>
          <a:prstGeom prst="rect">
            <a:avLst/>
          </a:prstGeom>
          <a:noFill/>
          <a:ln>
            <a:noFill/>
          </a:ln>
        </p:spPr>
      </p:pic>
      <p:pic>
        <p:nvPicPr>
          <p:cNvPr id="348" name="Google Shape;348;p44"/>
          <p:cNvPicPr preferRelativeResize="0"/>
          <p:nvPr/>
        </p:nvPicPr>
        <p:blipFill>
          <a:blip r:embed="rId5">
            <a:alphaModFix/>
          </a:blip>
          <a:stretch>
            <a:fillRect/>
          </a:stretch>
        </p:blipFill>
        <p:spPr>
          <a:xfrm>
            <a:off x="6701375" y="2956975"/>
            <a:ext cx="2442624" cy="18556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4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Results of War and Continued</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US Intervention 2011-2023</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355" name="Google Shape;355;p4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56" name="Google Shape;356;p45"/>
          <p:cNvSpPr txBox="1"/>
          <p:nvPr/>
        </p:nvSpPr>
        <p:spPr>
          <a:xfrm>
            <a:off x="1158888" y="988800"/>
            <a:ext cx="68262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200">
                <a:solidFill>
                  <a:srgbClr val="E4E5B8"/>
                </a:solidFill>
                <a:latin typeface="Georgia"/>
                <a:ea typeface="Georgia"/>
                <a:cs typeface="Georgia"/>
                <a:sym typeface="Georgia"/>
              </a:rPr>
              <a:t>Intervention - Ending Combat Mission - 7/26/21</a:t>
            </a:r>
            <a:endParaRPr>
              <a:solidFill>
                <a:srgbClr val="E4E5B8"/>
              </a:solidFill>
              <a:latin typeface="Georgia"/>
              <a:ea typeface="Georgia"/>
              <a:cs typeface="Georgia"/>
              <a:sym typeface="Georgia"/>
            </a:endParaRPr>
          </a:p>
        </p:txBody>
      </p:sp>
      <p:pic>
        <p:nvPicPr>
          <p:cNvPr descr="President Joe Biden says U.S. military forces remaining in Iraq after the end of this year will “be available to continue to train, to assist, to help and to deal with” Islamic State terrorists as needed. “But we are not going to be by the end of the year in a combat mission,” Biden said in the Oval Office Monday. &#10;&#10;Subscribe to our YouTube channel: https://bit.ly/2TwO8Gm&#10;Subscribe to our newest channel Quicktake Explained: https://bit.ly/3iERrup&#10;&#10;Bloomberg Quicktake brings you live global news and original shows spanning business, technology, politics and culture. Make sense of the stories changing your business and your world.&#10;&#10;To watch complete coverage on Bloomberg Quicktake 24/7, visit http://www.bloomberg.com/qt/live, or watch on Apple TV, Roku, Samsung Smart TV, Fire TV and Android TV on the Bloomberg app.&#10;&#10;Have a story to tell? Fill out this survey for a chance to have it featured on Bloomberg Quicktake: https://cor.us/surveys/27AF30&#10;&#10;Connect with us on…&#10;YouTube: https://www.youtube.com/user/Bloomberg&#10;Breaking News on YouTube: https://www.youtube.com/c/BloombergQuickTakeNews&#10;Twitter: https://twitter.com/quicktake&#10;Facebook: https://www.facebook.com/quicktake&#10;Instagram: https://www.instagram.com/quicktake" id="357" name="Google Shape;357;p45" title="Biden Says U.S. Combat Mission in Iraq to End This Year">
            <a:hlinkClick r:id="rId4"/>
          </p:cNvPr>
          <p:cNvPicPr preferRelativeResize="0"/>
          <p:nvPr/>
        </p:nvPicPr>
        <p:blipFill>
          <a:blip r:embed="rId5">
            <a:alphaModFix/>
          </a:blip>
          <a:stretch>
            <a:fillRect/>
          </a:stretch>
        </p:blipFill>
        <p:spPr>
          <a:xfrm>
            <a:off x="1497600" y="1442175"/>
            <a:ext cx="6148775" cy="3458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1000"/>
                                        <p:tgtEl>
                                          <p:spTgt spid="3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4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363" name="Google Shape;363;p4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4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4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370" name="Google Shape;370;p4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71" name="Google Shape;371;p47"/>
          <p:cNvSpPr txBox="1"/>
          <p:nvPr/>
        </p:nvSpPr>
        <p:spPr>
          <a:xfrm>
            <a:off x="523800" y="1150750"/>
            <a:ext cx="8096400" cy="364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We are in need of volunteers for the staff of the People’s School! Here’s a few roles we need filled:</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People to help manage posting on our social media and podcast platforms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Video Editors, Audio Editors, Graphic Designers, Artists, Narrators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Facilitators, Web Controls, Moderators</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Email </a:t>
            </a:r>
            <a:r>
              <a:rPr lang="en" sz="2500" u="sng">
                <a:solidFill>
                  <a:schemeClr val="hlink"/>
                </a:solidFill>
                <a:latin typeface="Georgia"/>
                <a:ea typeface="Georgia"/>
                <a:cs typeface="Georgia"/>
                <a:sym typeface="Georgia"/>
                <a:hlinkClick r:id="rId4"/>
              </a:rPr>
              <a:t>info@peoplesschool.us</a:t>
            </a:r>
            <a:r>
              <a:rPr lang="en" sz="2500">
                <a:solidFill>
                  <a:srgbClr val="E4E5B8"/>
                </a:solidFill>
                <a:latin typeface="Georgia"/>
                <a:ea typeface="Georgia"/>
                <a:cs typeface="Georgia"/>
                <a:sym typeface="Georgia"/>
              </a:rPr>
              <a:t> if you’re interested and try to attend our next staff meeting on April 6th if possible.</a:t>
            </a:r>
            <a:endParaRPr sz="2500">
              <a:solidFill>
                <a:srgbClr val="E4E5B8"/>
              </a:solidFill>
              <a:latin typeface="Georgia"/>
              <a:ea typeface="Georgia"/>
              <a:cs typeface="Georgia"/>
              <a:sym typeface="Georgia"/>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4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4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Outlook Publishers</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newoutlookpublishers.store</a:t>
            </a:r>
            <a:endParaRPr sz="1911">
              <a:solidFill>
                <a:srgbClr val="E4E5B8"/>
              </a:solidFill>
              <a:latin typeface="Georgia"/>
              <a:ea typeface="Georgia"/>
              <a:cs typeface="Georgia"/>
              <a:sym typeface="Georgia"/>
            </a:endParaRPr>
          </a:p>
        </p:txBody>
      </p:sp>
      <p:pic>
        <p:nvPicPr>
          <p:cNvPr id="378" name="Google Shape;378;p4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79" name="Google Shape;379;p48"/>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Latest Releases</a:t>
            </a:r>
            <a:endParaRPr>
              <a:solidFill>
                <a:srgbClr val="E4E5B8"/>
              </a:solidFill>
              <a:latin typeface="Georgia"/>
              <a:ea typeface="Georgia"/>
              <a:cs typeface="Georgia"/>
              <a:sym typeface="Georgia"/>
            </a:endParaRPr>
          </a:p>
        </p:txBody>
      </p:sp>
      <p:pic>
        <p:nvPicPr>
          <p:cNvPr id="380" name="Google Shape;380;p48"/>
          <p:cNvPicPr preferRelativeResize="0"/>
          <p:nvPr/>
        </p:nvPicPr>
        <p:blipFill>
          <a:blip r:embed="rId4">
            <a:alphaModFix/>
          </a:blip>
          <a:stretch>
            <a:fillRect/>
          </a:stretch>
        </p:blipFill>
        <p:spPr>
          <a:xfrm>
            <a:off x="258375" y="1633900"/>
            <a:ext cx="2082917" cy="3124375"/>
          </a:xfrm>
          <a:prstGeom prst="rect">
            <a:avLst/>
          </a:prstGeom>
          <a:noFill/>
          <a:ln>
            <a:noFill/>
          </a:ln>
        </p:spPr>
      </p:pic>
      <p:pic>
        <p:nvPicPr>
          <p:cNvPr id="381" name="Google Shape;381;p48"/>
          <p:cNvPicPr preferRelativeResize="0"/>
          <p:nvPr/>
        </p:nvPicPr>
        <p:blipFill>
          <a:blip r:embed="rId5">
            <a:alphaModFix/>
          </a:blip>
          <a:stretch>
            <a:fillRect/>
          </a:stretch>
        </p:blipFill>
        <p:spPr>
          <a:xfrm>
            <a:off x="2489092" y="1633900"/>
            <a:ext cx="2082917" cy="3124375"/>
          </a:xfrm>
          <a:prstGeom prst="rect">
            <a:avLst/>
          </a:prstGeom>
          <a:noFill/>
          <a:ln>
            <a:noFill/>
          </a:ln>
        </p:spPr>
      </p:pic>
      <p:pic>
        <p:nvPicPr>
          <p:cNvPr id="382" name="Google Shape;382;p48"/>
          <p:cNvPicPr preferRelativeResize="0"/>
          <p:nvPr/>
        </p:nvPicPr>
        <p:blipFill>
          <a:blip r:embed="rId6">
            <a:alphaModFix/>
          </a:blip>
          <a:stretch>
            <a:fillRect/>
          </a:stretch>
        </p:blipFill>
        <p:spPr>
          <a:xfrm>
            <a:off x="4719809" y="1633900"/>
            <a:ext cx="2082410" cy="3124378"/>
          </a:xfrm>
          <a:prstGeom prst="rect">
            <a:avLst/>
          </a:prstGeom>
          <a:noFill/>
          <a:ln>
            <a:noFill/>
          </a:ln>
        </p:spPr>
      </p:pic>
      <p:pic>
        <p:nvPicPr>
          <p:cNvPr id="383" name="Google Shape;383;p48"/>
          <p:cNvPicPr preferRelativeResize="0"/>
          <p:nvPr/>
        </p:nvPicPr>
        <p:blipFill>
          <a:blip r:embed="rId7">
            <a:alphaModFix/>
          </a:blip>
          <a:stretch>
            <a:fillRect/>
          </a:stretch>
        </p:blipFill>
        <p:spPr>
          <a:xfrm>
            <a:off x="6950025" y="1633899"/>
            <a:ext cx="1879600" cy="31243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4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4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Legal Drive</a:t>
            </a:r>
            <a:endParaRPr>
              <a:solidFill>
                <a:srgbClr val="E4E5B8"/>
              </a:solidFill>
              <a:latin typeface="Georgia"/>
              <a:ea typeface="Georgia"/>
              <a:cs typeface="Georgia"/>
              <a:sym typeface="Georgia"/>
            </a:endParaRPr>
          </a:p>
        </p:txBody>
      </p:sp>
      <p:pic>
        <p:nvPicPr>
          <p:cNvPr id="390" name="Google Shape;390;p4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91" name="Google Shape;391;p49"/>
          <p:cNvSpPr txBox="1"/>
          <p:nvPr/>
        </p:nvSpPr>
        <p:spPr>
          <a:xfrm>
            <a:off x="406550" y="1041075"/>
            <a:ext cx="8096400" cy="3786600"/>
          </a:xfrm>
          <a:prstGeom prst="rect">
            <a:avLst/>
          </a:prstGeom>
          <a:noFill/>
          <a:ln>
            <a:noFill/>
          </a:ln>
        </p:spPr>
        <p:txBody>
          <a:bodyPr anchorCtr="0" anchor="t" bIns="91425" lIns="91425" spcFirstLastPara="1" rIns="91425" wrap="square" tIns="91425">
            <a:spAutoFit/>
          </a:bodyPr>
          <a:lstStyle/>
          <a:p>
            <a:pPr indent="0" lvl="0" marL="457200" rtl="0" algn="l">
              <a:lnSpc>
                <a:spcPct val="100000"/>
              </a:lnSpc>
              <a:spcBef>
                <a:spcPts val="0"/>
              </a:spcBef>
              <a:spcAft>
                <a:spcPts val="0"/>
              </a:spcAft>
              <a:buNone/>
            </a:pPr>
            <a:r>
              <a:rPr b="1" lang="en" sz="1950">
                <a:solidFill>
                  <a:srgbClr val="E4E5B8"/>
                </a:solidFill>
                <a:latin typeface="Georgia"/>
                <a:ea typeface="Georgia"/>
                <a:cs typeface="Georgia"/>
                <a:sym typeface="Georgia"/>
              </a:rPr>
              <a:t>Last year we were attacked and sabotaged by wreckers</a:t>
            </a:r>
            <a:r>
              <a:rPr lang="en" sz="1950">
                <a:solidFill>
                  <a:srgbClr val="E4E5B8"/>
                </a:solidFill>
                <a:latin typeface="Georgia"/>
                <a:ea typeface="Georgia"/>
                <a:cs typeface="Georgia"/>
                <a:sym typeface="Georgia"/>
              </a:rPr>
              <a:t> that tried to </a:t>
            </a:r>
            <a:r>
              <a:rPr b="1" lang="en" sz="1950">
                <a:solidFill>
                  <a:srgbClr val="E4E5B8"/>
                </a:solidFill>
                <a:latin typeface="Georgia"/>
                <a:ea typeface="Georgia"/>
                <a:cs typeface="Georgia"/>
                <a:sym typeface="Georgia"/>
              </a:rPr>
              <a:t>steal the PSMLS</a:t>
            </a:r>
            <a:r>
              <a:rPr lang="en" sz="1950">
                <a:solidFill>
                  <a:srgbClr val="E4E5B8"/>
                </a:solidFill>
                <a:latin typeface="Georgia"/>
                <a:ea typeface="Georgia"/>
                <a:cs typeface="Georgia"/>
                <a:sym typeface="Georgia"/>
              </a:rPr>
              <a:t> and </a:t>
            </a:r>
            <a:r>
              <a:rPr b="1" lang="en" sz="1950">
                <a:solidFill>
                  <a:srgbClr val="E4E5B8"/>
                </a:solidFill>
                <a:latin typeface="Georgia"/>
                <a:ea typeface="Georgia"/>
                <a:cs typeface="Georgia"/>
                <a:sym typeface="Georgia"/>
              </a:rPr>
              <a:t>destroy the PCUSA</a:t>
            </a:r>
            <a:r>
              <a:rPr lang="en" sz="1950">
                <a:solidFill>
                  <a:srgbClr val="E4E5B8"/>
                </a:solidFill>
                <a:latin typeface="Georgia"/>
                <a:ea typeface="Georgia"/>
                <a:cs typeface="Georgia"/>
                <a:sym typeface="Georgia"/>
              </a:rPr>
              <a:t>.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b="1" lang="en" sz="1950">
                <a:solidFill>
                  <a:srgbClr val="E4E5B8"/>
                </a:solidFill>
                <a:latin typeface="Georgia"/>
                <a:ea typeface="Georgia"/>
                <a:cs typeface="Georgia"/>
                <a:sym typeface="Georgia"/>
              </a:rPr>
              <a:t>They failed</a:t>
            </a:r>
            <a:r>
              <a:rPr lang="en" sz="1950">
                <a:solidFill>
                  <a:srgbClr val="E4E5B8"/>
                </a:solidFill>
                <a:latin typeface="Georgia"/>
                <a:ea typeface="Georgia"/>
                <a:cs typeface="Georgia"/>
                <a:sym typeface="Georgia"/>
              </a:rPr>
              <a:t>, but they </a:t>
            </a:r>
            <a:r>
              <a:rPr b="1" lang="en" sz="1950">
                <a:solidFill>
                  <a:srgbClr val="E4E5B8"/>
                </a:solidFill>
                <a:latin typeface="Georgia"/>
                <a:ea typeface="Georgia"/>
                <a:cs typeface="Georgia"/>
                <a:sym typeface="Georgia"/>
              </a:rPr>
              <a:t>will be held accountable</a:t>
            </a:r>
            <a:r>
              <a:rPr lang="en" sz="1950">
                <a:solidFill>
                  <a:srgbClr val="E4E5B8"/>
                </a:solidFill>
                <a:latin typeface="Georgia"/>
                <a:ea typeface="Georgia"/>
                <a:cs typeface="Georgia"/>
                <a:sym typeface="Georgia"/>
              </a:rPr>
              <a:t> and there are still things they took from us that we’ve not got back, like videos, imagery and audio. That is why we still need donations to the legal drive.</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950">
                <a:solidFill>
                  <a:srgbClr val="E4E5B8"/>
                </a:solidFill>
                <a:latin typeface="Georgia"/>
                <a:ea typeface="Georgia"/>
                <a:cs typeface="Georgia"/>
                <a:sym typeface="Georgia"/>
              </a:rPr>
              <a:t>To donate, go to </a:t>
            </a:r>
            <a:r>
              <a:rPr b="1" lang="en" sz="1950" u="sng">
                <a:solidFill>
                  <a:srgbClr val="E4E5B8"/>
                </a:solidFill>
                <a:latin typeface="Georgia"/>
                <a:ea typeface="Georgia"/>
                <a:cs typeface="Georgia"/>
                <a:sym typeface="Georgia"/>
              </a:rPr>
              <a:t>partyofcommunistsusa.net/donations/</a:t>
            </a:r>
            <a:r>
              <a:rPr lang="en" sz="1950">
                <a:solidFill>
                  <a:srgbClr val="E4E5B8"/>
                </a:solidFill>
                <a:latin typeface="Georgia"/>
                <a:ea typeface="Georgia"/>
                <a:cs typeface="Georgia"/>
                <a:sym typeface="Georgia"/>
              </a:rPr>
              <a:t>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950">
                <a:solidFill>
                  <a:srgbClr val="E4E5B8"/>
                </a:solidFill>
                <a:latin typeface="Georgia"/>
                <a:ea typeface="Georgia"/>
                <a:cs typeface="Georgia"/>
                <a:sym typeface="Georgia"/>
              </a:rPr>
              <a:t>Put “For legal funds” in the details box and try to donate on Tuesday or Thursday so it is easier for us to sort through. It </a:t>
            </a:r>
            <a:r>
              <a:rPr lang="en" sz="1950" u="sng">
                <a:solidFill>
                  <a:srgbClr val="E4E5B8"/>
                </a:solidFill>
                <a:latin typeface="Georgia"/>
                <a:ea typeface="Georgia"/>
                <a:cs typeface="Georgia"/>
                <a:sym typeface="Georgia"/>
              </a:rPr>
              <a:t>will</a:t>
            </a:r>
            <a:r>
              <a:rPr lang="en" sz="1950">
                <a:solidFill>
                  <a:srgbClr val="E4E5B8"/>
                </a:solidFill>
                <a:latin typeface="Georgia"/>
                <a:ea typeface="Georgia"/>
                <a:cs typeface="Georgia"/>
                <a:sym typeface="Georgia"/>
              </a:rPr>
              <a:t> go to the legal fund. Anything helps!</a:t>
            </a:r>
            <a:endParaRPr sz="1950">
              <a:solidFill>
                <a:srgbClr val="E4E5B8"/>
              </a:solidFill>
              <a:latin typeface="Georgia"/>
              <a:ea typeface="Georgia"/>
              <a:cs typeface="Georgia"/>
              <a:sym typeface="Georgi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p50"/>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397" name="Google Shape;397;p50"/>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يَا عُمَّال العَالَم اِتَّحِدُوا!&#10;&#10;0:00 نشيد الحزب الشيوعي العراقي (Anthem of the Iraqi Communist Party)&#10;4:30 نشيد الأممية (The Internationale)&#10;11:08 مصر يامه (Egypt, Oh Mother)&#10;21:18 دكيت بابك ياوطن (I Am Knocking On Your Door, Homeland)&#10;27:04 هربجي (Long Live)&#10;31:45 يابحر صبري صبر سفينه (Oh My Sea, My Patience is the Patience of a Ship)&#10;38:04 هنذال (Hanadal)&#10;44:42 جورج تلو (George Thalu)&#10;50:05 ياقطار بهيدة لاتمشي سريع (Oh Train, Go Slowly, Do Not Go Fast)&#10;55:50 هربجي كورد وعرب رمز النضال (Long Live Kurds and Arabs, a Symbol of Struggle)" id="398" name="Google Shape;398;p50" title="One Hour of Iraqi Communist Music">
            <a:hlinkClick r:id="rId4"/>
          </p:cNvPr>
          <p:cNvPicPr preferRelativeResize="0"/>
          <p:nvPr/>
        </p:nvPicPr>
        <p:blipFill>
          <a:blip r:embed="rId5">
            <a:alphaModFix/>
          </a:blip>
          <a:stretch>
            <a:fillRect/>
          </a:stretch>
        </p:blipFill>
        <p:spPr>
          <a:xfrm>
            <a:off x="1645925" y="1089200"/>
            <a:ext cx="5869500" cy="3508200"/>
          </a:xfrm>
          <a:prstGeom prst="rect">
            <a:avLst/>
          </a:prstGeom>
          <a:noFill/>
          <a:ln>
            <a:noFill/>
          </a:ln>
        </p:spPr>
      </p:pic>
      <p:sp>
        <p:nvSpPr>
          <p:cNvPr id="399" name="Google Shape;399;p50"/>
          <p:cNvSpPr txBox="1"/>
          <p:nvPr/>
        </p:nvSpPr>
        <p:spPr>
          <a:xfrm>
            <a:off x="1532675" y="4597400"/>
            <a:ext cx="6096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الدولية - Iraqi Internationale</a:t>
            </a:r>
            <a:endParaRPr i="1">
              <a:solidFill>
                <a:srgbClr val="E4E5B8"/>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1000"/>
                                        <p:tgtEl>
                                          <p:spTgt spid="3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1"/>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Sources</a:t>
            </a:r>
            <a:endParaRPr sz="5200">
              <a:solidFill>
                <a:srgbClr val="E4E5B8"/>
              </a:solidFill>
              <a:latin typeface="Georgia"/>
              <a:ea typeface="Georgia"/>
              <a:cs typeface="Georgia"/>
              <a:sym typeface="Georgia"/>
            </a:endParaRPr>
          </a:p>
        </p:txBody>
      </p:sp>
      <p:pic>
        <p:nvPicPr>
          <p:cNvPr id="405" name="Google Shape;405;p51"/>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Iraq Basic Information</a:t>
            </a:r>
            <a:endParaRPr>
              <a:solidFill>
                <a:srgbClr val="E4E5B8"/>
              </a:solidFill>
              <a:latin typeface="Georgia"/>
              <a:ea typeface="Georgia"/>
              <a:cs typeface="Georgia"/>
              <a:sym typeface="Georgia"/>
            </a:endParaRPr>
          </a:p>
        </p:txBody>
      </p:sp>
      <p:pic>
        <p:nvPicPr>
          <p:cNvPr id="77" name="Google Shape;77;p1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78" name="Google Shape;78;p16"/>
          <p:cNvSpPr/>
          <p:nvPr/>
        </p:nvSpPr>
        <p:spPr>
          <a:xfrm>
            <a:off x="2904575" y="1101300"/>
            <a:ext cx="3352200" cy="404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9" name="Google Shape;79;p16"/>
          <p:cNvPicPr preferRelativeResize="0"/>
          <p:nvPr/>
        </p:nvPicPr>
        <p:blipFill>
          <a:blip r:embed="rId4">
            <a:alphaModFix/>
          </a:blip>
          <a:stretch>
            <a:fillRect/>
          </a:stretch>
        </p:blipFill>
        <p:spPr>
          <a:xfrm>
            <a:off x="-8877" y="1101300"/>
            <a:ext cx="1438061" cy="1470450"/>
          </a:xfrm>
          <a:prstGeom prst="rect">
            <a:avLst/>
          </a:prstGeom>
          <a:noFill/>
          <a:ln>
            <a:noFill/>
          </a:ln>
        </p:spPr>
      </p:pic>
      <p:pic>
        <p:nvPicPr>
          <p:cNvPr id="80" name="Google Shape;80;p16"/>
          <p:cNvPicPr preferRelativeResize="0"/>
          <p:nvPr/>
        </p:nvPicPr>
        <p:blipFill>
          <a:blip r:embed="rId5">
            <a:alphaModFix/>
          </a:blip>
          <a:stretch>
            <a:fillRect/>
          </a:stretch>
        </p:blipFill>
        <p:spPr>
          <a:xfrm>
            <a:off x="1429175" y="1101300"/>
            <a:ext cx="1475403" cy="1470449"/>
          </a:xfrm>
          <a:prstGeom prst="rect">
            <a:avLst/>
          </a:prstGeom>
          <a:noFill/>
          <a:ln>
            <a:noFill/>
          </a:ln>
        </p:spPr>
      </p:pic>
      <p:pic>
        <p:nvPicPr>
          <p:cNvPr id="81" name="Google Shape;81;p16"/>
          <p:cNvPicPr preferRelativeResize="0"/>
          <p:nvPr/>
        </p:nvPicPr>
        <p:blipFill>
          <a:blip r:embed="rId6">
            <a:alphaModFix/>
          </a:blip>
          <a:stretch>
            <a:fillRect/>
          </a:stretch>
        </p:blipFill>
        <p:spPr>
          <a:xfrm>
            <a:off x="2904571" y="1101300"/>
            <a:ext cx="1667426" cy="1698339"/>
          </a:xfrm>
          <a:prstGeom prst="rect">
            <a:avLst/>
          </a:prstGeom>
          <a:noFill/>
          <a:ln>
            <a:noFill/>
          </a:ln>
        </p:spPr>
      </p:pic>
      <p:pic>
        <p:nvPicPr>
          <p:cNvPr id="82" name="Google Shape;82;p16"/>
          <p:cNvPicPr preferRelativeResize="0"/>
          <p:nvPr/>
        </p:nvPicPr>
        <p:blipFill>
          <a:blip r:embed="rId7">
            <a:alphaModFix/>
          </a:blip>
          <a:stretch>
            <a:fillRect/>
          </a:stretch>
        </p:blipFill>
        <p:spPr>
          <a:xfrm>
            <a:off x="4572000" y="1101300"/>
            <a:ext cx="1684776" cy="1698350"/>
          </a:xfrm>
          <a:prstGeom prst="rect">
            <a:avLst/>
          </a:prstGeom>
          <a:noFill/>
          <a:ln>
            <a:noFill/>
          </a:ln>
        </p:spPr>
      </p:pic>
      <p:pic>
        <p:nvPicPr>
          <p:cNvPr id="83" name="Google Shape;83;p16"/>
          <p:cNvPicPr preferRelativeResize="0"/>
          <p:nvPr/>
        </p:nvPicPr>
        <p:blipFill>
          <a:blip r:embed="rId8">
            <a:alphaModFix/>
          </a:blip>
          <a:stretch>
            <a:fillRect/>
          </a:stretch>
        </p:blipFill>
        <p:spPr>
          <a:xfrm>
            <a:off x="6256775" y="1101300"/>
            <a:ext cx="2887226" cy="4042199"/>
          </a:xfrm>
          <a:prstGeom prst="rect">
            <a:avLst/>
          </a:prstGeom>
          <a:noFill/>
          <a:ln>
            <a:noFill/>
          </a:ln>
        </p:spPr>
      </p:pic>
      <p:pic>
        <p:nvPicPr>
          <p:cNvPr id="84" name="Google Shape;84;p16"/>
          <p:cNvPicPr preferRelativeResize="0"/>
          <p:nvPr/>
        </p:nvPicPr>
        <p:blipFill rotWithShape="1">
          <a:blip r:embed="rId9">
            <a:alphaModFix/>
          </a:blip>
          <a:srcRect b="21080" l="0" r="0" t="18670"/>
          <a:stretch/>
        </p:blipFill>
        <p:spPr>
          <a:xfrm>
            <a:off x="0" y="2535025"/>
            <a:ext cx="2904577" cy="1312481"/>
          </a:xfrm>
          <a:prstGeom prst="rect">
            <a:avLst/>
          </a:prstGeom>
          <a:noFill/>
          <a:ln>
            <a:noFill/>
          </a:ln>
        </p:spPr>
      </p:pic>
      <p:pic>
        <p:nvPicPr>
          <p:cNvPr id="85" name="Google Shape;85;p16"/>
          <p:cNvPicPr preferRelativeResize="0"/>
          <p:nvPr/>
        </p:nvPicPr>
        <p:blipFill rotWithShape="1">
          <a:blip r:embed="rId10">
            <a:alphaModFix/>
          </a:blip>
          <a:srcRect b="0" l="0" r="0" t="23873"/>
          <a:stretch/>
        </p:blipFill>
        <p:spPr>
          <a:xfrm>
            <a:off x="0" y="3847500"/>
            <a:ext cx="2904576" cy="1296001"/>
          </a:xfrm>
          <a:prstGeom prst="rect">
            <a:avLst/>
          </a:prstGeom>
          <a:noFill/>
          <a:ln>
            <a:noFill/>
          </a:ln>
        </p:spPr>
      </p:pic>
      <p:sp>
        <p:nvSpPr>
          <p:cNvPr id="86" name="Google Shape;86;p16"/>
          <p:cNvSpPr txBox="1"/>
          <p:nvPr/>
        </p:nvSpPr>
        <p:spPr>
          <a:xfrm>
            <a:off x="2904575" y="2736150"/>
            <a:ext cx="3352200" cy="23859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b="1" lang="en" sz="1100">
                <a:solidFill>
                  <a:srgbClr val="212121"/>
                </a:solidFill>
                <a:latin typeface="Georgia"/>
                <a:ea typeface="Georgia"/>
                <a:cs typeface="Georgia"/>
                <a:sym typeface="Georgia"/>
              </a:rPr>
              <a:t>Iraq </a:t>
            </a:r>
            <a:r>
              <a:rPr lang="en" sz="1100">
                <a:solidFill>
                  <a:srgbClr val="212121"/>
                </a:solidFill>
                <a:latin typeface="Georgia"/>
                <a:ea typeface="Georgia"/>
                <a:cs typeface="Georgia"/>
                <a:sym typeface="Georgia"/>
              </a:rPr>
              <a:t>is a nation in West Asia or the Middle East, which has existed </a:t>
            </a:r>
            <a:r>
              <a:rPr b="1" lang="en" sz="1100">
                <a:solidFill>
                  <a:srgbClr val="212121"/>
                </a:solidFill>
                <a:latin typeface="Georgia"/>
                <a:ea typeface="Georgia"/>
                <a:cs typeface="Georgia"/>
                <a:sym typeface="Georgia"/>
              </a:rPr>
              <a:t>independently since 1932</a:t>
            </a:r>
            <a:r>
              <a:rPr lang="en" sz="1100">
                <a:solidFill>
                  <a:srgbClr val="212121"/>
                </a:solidFill>
                <a:latin typeface="Georgia"/>
                <a:ea typeface="Georgia"/>
                <a:cs typeface="Georgia"/>
                <a:sym typeface="Georgia"/>
              </a:rPr>
              <a:t>, when the </a:t>
            </a:r>
            <a:r>
              <a:rPr b="1" lang="en" sz="1100">
                <a:solidFill>
                  <a:srgbClr val="212121"/>
                </a:solidFill>
                <a:latin typeface="Georgia"/>
                <a:ea typeface="Georgia"/>
                <a:cs typeface="Georgia"/>
                <a:sym typeface="Georgia"/>
              </a:rPr>
              <a:t>Kingdom of Iraq</a:t>
            </a:r>
            <a:r>
              <a:rPr lang="en" sz="1100">
                <a:solidFill>
                  <a:srgbClr val="212121"/>
                </a:solidFill>
                <a:latin typeface="Georgia"/>
                <a:ea typeface="Georgia"/>
                <a:cs typeface="Georgia"/>
                <a:sym typeface="Georgia"/>
              </a:rPr>
              <a:t> was founded and </a:t>
            </a:r>
            <a:r>
              <a:rPr b="1" lang="en" sz="1100">
                <a:solidFill>
                  <a:srgbClr val="212121"/>
                </a:solidFill>
                <a:latin typeface="Georgia"/>
                <a:ea typeface="Georgia"/>
                <a:cs typeface="Georgia"/>
                <a:sym typeface="Georgia"/>
              </a:rPr>
              <a:t>British colonial rule</a:t>
            </a:r>
            <a:r>
              <a:rPr lang="en" sz="1100">
                <a:solidFill>
                  <a:srgbClr val="212121"/>
                </a:solidFill>
                <a:latin typeface="Georgia"/>
                <a:ea typeface="Georgia"/>
                <a:cs typeface="Georgia"/>
                <a:sym typeface="Georgia"/>
              </a:rPr>
              <a:t> came to an end after years of struggle by the Iraqi people.[1]</a:t>
            </a:r>
            <a:endParaRPr sz="1100">
              <a:solidFill>
                <a:srgbClr val="212121"/>
              </a:solidFill>
              <a:latin typeface="Georgia"/>
              <a:ea typeface="Georgia"/>
              <a:cs typeface="Georgia"/>
              <a:sym typeface="Georgia"/>
            </a:endParaRPr>
          </a:p>
          <a:p>
            <a:pPr indent="457200" lvl="0" marL="0" rtl="0" algn="l">
              <a:spcBef>
                <a:spcPts val="0"/>
              </a:spcBef>
              <a:spcAft>
                <a:spcPts val="0"/>
              </a:spcAft>
              <a:buNone/>
            </a:pPr>
            <a:r>
              <a:rPr lang="en" sz="1100">
                <a:solidFill>
                  <a:srgbClr val="212121"/>
                </a:solidFill>
                <a:latin typeface="Georgia"/>
                <a:ea typeface="Georgia"/>
                <a:cs typeface="Georgia"/>
                <a:sym typeface="Georgia"/>
              </a:rPr>
              <a:t>Today, </a:t>
            </a:r>
            <a:r>
              <a:rPr b="1" lang="en" sz="1100">
                <a:solidFill>
                  <a:srgbClr val="212121"/>
                </a:solidFill>
                <a:latin typeface="Georgia"/>
                <a:ea typeface="Georgia"/>
                <a:cs typeface="Georgia"/>
                <a:sym typeface="Georgia"/>
              </a:rPr>
              <a:t>~45,209,423 people </a:t>
            </a:r>
            <a:r>
              <a:rPr lang="en" sz="1100">
                <a:solidFill>
                  <a:srgbClr val="212121"/>
                </a:solidFill>
                <a:latin typeface="Georgia"/>
                <a:ea typeface="Georgia"/>
                <a:cs typeface="Georgia"/>
                <a:sym typeface="Georgia"/>
              </a:rPr>
              <a:t>live in Iraq. In 2003, Iraq’s population was ~27,070,000.[2] Iraq’s </a:t>
            </a:r>
            <a:r>
              <a:rPr b="1" lang="en" sz="1100">
                <a:solidFill>
                  <a:srgbClr val="212121"/>
                </a:solidFill>
                <a:latin typeface="Georgia"/>
                <a:ea typeface="Georgia"/>
                <a:cs typeface="Georgia"/>
                <a:sym typeface="Georgia"/>
              </a:rPr>
              <a:t>largest city and </a:t>
            </a:r>
            <a:r>
              <a:rPr b="1" lang="en" sz="1100">
                <a:solidFill>
                  <a:srgbClr val="212121"/>
                </a:solidFill>
                <a:latin typeface="Georgia"/>
                <a:ea typeface="Georgia"/>
                <a:cs typeface="Georgia"/>
                <a:sym typeface="Georgia"/>
              </a:rPr>
              <a:t>capital</a:t>
            </a:r>
            <a:r>
              <a:rPr b="1" lang="en" sz="1100">
                <a:solidFill>
                  <a:srgbClr val="212121"/>
                </a:solidFill>
                <a:latin typeface="Georgia"/>
                <a:ea typeface="Georgia"/>
                <a:cs typeface="Georgia"/>
                <a:sym typeface="Georgia"/>
              </a:rPr>
              <a:t> is Baghdad</a:t>
            </a:r>
            <a:r>
              <a:rPr lang="en" sz="1100">
                <a:solidFill>
                  <a:srgbClr val="212121"/>
                </a:solidFill>
                <a:latin typeface="Georgia"/>
                <a:ea typeface="Georgia"/>
                <a:cs typeface="Georgia"/>
                <a:sym typeface="Georgia"/>
              </a:rPr>
              <a:t>, which has </a:t>
            </a:r>
            <a:r>
              <a:rPr b="1" lang="en" sz="1100">
                <a:solidFill>
                  <a:srgbClr val="212121"/>
                </a:solidFill>
                <a:latin typeface="Georgia"/>
                <a:ea typeface="Georgia"/>
                <a:cs typeface="Georgia"/>
                <a:sym typeface="Georgia"/>
              </a:rPr>
              <a:t>~10,750,719</a:t>
            </a:r>
            <a:r>
              <a:rPr lang="en" sz="1100">
                <a:solidFill>
                  <a:srgbClr val="212121"/>
                </a:solidFill>
                <a:latin typeface="Georgia"/>
                <a:ea typeface="Georgia"/>
                <a:cs typeface="Georgia"/>
                <a:sym typeface="Georgia"/>
              </a:rPr>
              <a:t> people today, </a:t>
            </a:r>
            <a:r>
              <a:rPr i="1" lang="en" sz="1100">
                <a:solidFill>
                  <a:srgbClr val="212121"/>
                </a:solidFill>
                <a:latin typeface="Georgia"/>
                <a:ea typeface="Georgia"/>
                <a:cs typeface="Georgia"/>
                <a:sym typeface="Georgia"/>
              </a:rPr>
              <a:t>more than 1.5 million more than New York City today</a:t>
            </a:r>
            <a:r>
              <a:rPr lang="en" sz="1100">
                <a:solidFill>
                  <a:srgbClr val="212121"/>
                </a:solidFill>
                <a:latin typeface="Georgia"/>
                <a:ea typeface="Georgia"/>
                <a:cs typeface="Georgia"/>
                <a:sym typeface="Georgia"/>
              </a:rPr>
              <a:t>. In 2003, the population of Baghdad was ~5,615,224. [3] Iraq borders </a:t>
            </a:r>
            <a:r>
              <a:rPr b="1" lang="en" sz="1100">
                <a:solidFill>
                  <a:srgbClr val="212121"/>
                </a:solidFill>
                <a:latin typeface="Georgia"/>
                <a:ea typeface="Georgia"/>
                <a:cs typeface="Georgia"/>
                <a:sym typeface="Georgia"/>
              </a:rPr>
              <a:t>Iran, Turkey, Syria, Jordan, Saudi Arabia, Kuwait</a:t>
            </a:r>
            <a:r>
              <a:rPr lang="en" sz="1100">
                <a:solidFill>
                  <a:srgbClr val="212121"/>
                </a:solidFill>
                <a:latin typeface="Georgia"/>
                <a:ea typeface="Georgia"/>
                <a:cs typeface="Georgia"/>
                <a:sym typeface="Georgia"/>
              </a:rPr>
              <a:t> and the </a:t>
            </a:r>
            <a:r>
              <a:rPr b="1" lang="en" sz="1100">
                <a:solidFill>
                  <a:srgbClr val="212121"/>
                </a:solidFill>
                <a:latin typeface="Georgia"/>
                <a:ea typeface="Georgia"/>
                <a:cs typeface="Georgia"/>
                <a:sym typeface="Georgia"/>
              </a:rPr>
              <a:t>Persian Gulf</a:t>
            </a:r>
            <a:r>
              <a:rPr lang="en" sz="1100">
                <a:solidFill>
                  <a:srgbClr val="212121"/>
                </a:solidFill>
                <a:latin typeface="Georgia"/>
                <a:ea typeface="Georgia"/>
                <a:cs typeface="Georgia"/>
                <a:sym typeface="Georgia"/>
              </a:rPr>
              <a:t>.</a:t>
            </a:r>
            <a:endParaRPr sz="1100">
              <a:solidFill>
                <a:srgbClr val="212121"/>
              </a:solidFill>
              <a:latin typeface="Georgia"/>
              <a:ea typeface="Georgia"/>
              <a:cs typeface="Georgia"/>
              <a:sym typeface="Georgia"/>
            </a:endParaRPr>
          </a:p>
        </p:txBody>
      </p:sp>
      <p:sp>
        <p:nvSpPr>
          <p:cNvPr id="87" name="Google Shape;87;p16"/>
          <p:cNvSpPr txBox="1"/>
          <p:nvPr/>
        </p:nvSpPr>
        <p:spPr>
          <a:xfrm>
            <a:off x="0" y="2535025"/>
            <a:ext cx="615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Georgia"/>
                <a:ea typeface="Georgia"/>
                <a:cs typeface="Georgia"/>
                <a:sym typeface="Georgia"/>
              </a:rPr>
              <a:t>Baghdad</a:t>
            </a:r>
            <a:endParaRPr b="1">
              <a:latin typeface="Georgia"/>
              <a:ea typeface="Georgia"/>
              <a:cs typeface="Georgia"/>
              <a:sym typeface="Georgia"/>
            </a:endParaRPr>
          </a:p>
        </p:txBody>
      </p:sp>
      <p:sp>
        <p:nvSpPr>
          <p:cNvPr id="88" name="Google Shape;88;p16"/>
          <p:cNvSpPr txBox="1"/>
          <p:nvPr/>
        </p:nvSpPr>
        <p:spPr>
          <a:xfrm>
            <a:off x="0" y="3847500"/>
            <a:ext cx="615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Georgia"/>
                <a:ea typeface="Georgia"/>
                <a:cs typeface="Georgia"/>
                <a:sym typeface="Georgia"/>
              </a:rPr>
              <a:t>Rural Iraq</a:t>
            </a:r>
            <a:endParaRPr b="1">
              <a:latin typeface="Georgia"/>
              <a:ea typeface="Georgia"/>
              <a:cs typeface="Georgia"/>
              <a:sym typeface="Georgia"/>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5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5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Sources for First Section</a:t>
            </a:r>
            <a:endParaRPr>
              <a:solidFill>
                <a:srgbClr val="E4E5B8"/>
              </a:solidFill>
              <a:latin typeface="Georgia"/>
              <a:ea typeface="Georgia"/>
              <a:cs typeface="Georgia"/>
              <a:sym typeface="Georgia"/>
            </a:endParaRPr>
          </a:p>
        </p:txBody>
      </p:sp>
      <p:pic>
        <p:nvPicPr>
          <p:cNvPr id="412" name="Google Shape;412;p5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13" name="Google Shape;413;p52"/>
          <p:cNvSpPr txBox="1"/>
          <p:nvPr/>
        </p:nvSpPr>
        <p:spPr>
          <a:xfrm>
            <a:off x="0" y="1147200"/>
            <a:ext cx="47838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E4E5B8"/>
                </a:solidFill>
                <a:latin typeface="Georgia"/>
                <a:ea typeface="Georgia"/>
                <a:cs typeface="Georgia"/>
                <a:sym typeface="Georgia"/>
              </a:rPr>
              <a:t>All Wikipedia sources have further sources available on the website.</a:t>
            </a:r>
            <a:endParaRPr sz="12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4"/>
              </a:rPr>
              <a:t>https://en.wikipedia.org/wiki/Iraq</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5"/>
              </a:rPr>
              <a:t>https://worldpopulationreview.com/countries/iraq-population</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6"/>
              </a:rPr>
              <a:t>https://worldpopulationreview.com/world-cities/baghdad-population</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7"/>
              </a:rPr>
              <a:t>https://en.wikipedia.org/wiki/14_July_Revolution</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8"/>
              </a:rPr>
              <a:t>https://en.wikipedia.org/wiki/Iraqi_Republic_(1958%E2%80%931968)</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9"/>
              </a:rPr>
              <a:t>https://en.wikipedia.org/wiki/17_July_Revolution</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10"/>
              </a:rPr>
              <a:t>https://www.nytimes.com/1975/12/09/archives/vationalizing-of-oil-completed-by-iraq-iraq-completes-nationalizing.html</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11"/>
              </a:rPr>
              <a:t>https://en.wikipedia.org/wiki/Ba%27athist_Iraq</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12"/>
              </a:rPr>
              <a:t>https://en.wikipedia.org/wiki/Iran%E2%80%93Iraq_War</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13"/>
              </a:rPr>
              <a:t>https://www.britannica.com/event/Iran-Iraq-War#ref344821</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14"/>
              </a:rPr>
              <a:t>https://www.npr.org/templates/story/story.php?storyId=4859238&amp;t=1573287420836</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15"/>
              </a:rPr>
              <a:t>https://nsarchive2.gwu.edu/NSAEBB/NSAEBB210/</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16"/>
              </a:rPr>
              <a:t>https://en.wikipedia.org/wiki/Gulf_War</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17"/>
              </a:rPr>
              <a:t>https://en.wikipedia.org/wiki/Gulf_War_air_campaign</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18"/>
              </a:rPr>
              <a:t>https://www.pbs.org/wgbh/pages/frontline/gulf/appendix/death.html</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19"/>
              </a:rPr>
              <a:t>https://www.hrw.org/reports/1991/gulfwar/INTRO.htm</a:t>
            </a:r>
            <a:r>
              <a:rPr lang="en" sz="1000">
                <a:solidFill>
                  <a:srgbClr val="E4E5B8"/>
                </a:solidFill>
                <a:latin typeface="Georgia"/>
                <a:ea typeface="Georgia"/>
                <a:cs typeface="Georgia"/>
                <a:sym typeface="Georgia"/>
              </a:rPr>
              <a:t> </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20"/>
              </a:rPr>
              <a:t>https://web.archive.org/web/20160104222225/http://www.comw.org/pda/0310rm8ap2.html</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21"/>
              </a:rPr>
              <a:t>https://web.archive.org/web/20011031024057/http://www.pbs.org/newshour/terrorism/international/fatwa_1996.html</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22"/>
              </a:rPr>
              <a:t>https://www.pbs.org/newshour/updates/military-jan-june98-fatwa_1998/</a:t>
            </a:r>
            <a:endParaRPr sz="1000">
              <a:solidFill>
                <a:srgbClr val="E4E5B8"/>
              </a:solidFill>
              <a:latin typeface="Georgia"/>
              <a:ea typeface="Georgia"/>
              <a:cs typeface="Georgia"/>
              <a:sym typeface="Georgia"/>
            </a:endParaRPr>
          </a:p>
        </p:txBody>
      </p:sp>
      <p:sp>
        <p:nvSpPr>
          <p:cNvPr id="414" name="Google Shape;414;p52"/>
          <p:cNvSpPr txBox="1"/>
          <p:nvPr/>
        </p:nvSpPr>
        <p:spPr>
          <a:xfrm>
            <a:off x="4648200" y="1147200"/>
            <a:ext cx="4495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E4E5B8"/>
                </a:solidFill>
                <a:latin typeface="Georgia"/>
                <a:ea typeface="Georgia"/>
                <a:cs typeface="Georgia"/>
                <a:sym typeface="Georgia"/>
              </a:rPr>
              <a:t>20.      </a:t>
            </a:r>
            <a:r>
              <a:rPr lang="en" sz="1000" u="sng">
                <a:solidFill>
                  <a:schemeClr val="hlink"/>
                </a:solidFill>
                <a:latin typeface="Georgia"/>
                <a:ea typeface="Georgia"/>
                <a:cs typeface="Georgia"/>
                <a:sym typeface="Georgia"/>
                <a:hlinkClick r:id="rId23"/>
              </a:rPr>
              <a:t>https://en.wikipedia.org/wiki/September_11_attacks</a:t>
            </a:r>
            <a:endParaRPr sz="1000">
              <a:solidFill>
                <a:srgbClr val="E4E5B8"/>
              </a:solidFill>
              <a:latin typeface="Georgia"/>
              <a:ea typeface="Georgia"/>
              <a:cs typeface="Georgia"/>
              <a:sym typeface="Georgia"/>
            </a:endParaRPr>
          </a:p>
          <a:p>
            <a:pPr indent="0" lvl="0" marL="0" rtl="0" algn="l">
              <a:spcBef>
                <a:spcPts val="0"/>
              </a:spcBef>
              <a:spcAft>
                <a:spcPts val="0"/>
              </a:spcAft>
              <a:buNone/>
            </a:pPr>
            <a:r>
              <a:rPr lang="en" sz="1000">
                <a:solidFill>
                  <a:srgbClr val="E4E5B8"/>
                </a:solidFill>
                <a:latin typeface="Georgia"/>
                <a:ea typeface="Georgia"/>
                <a:cs typeface="Georgia"/>
                <a:sym typeface="Georgia"/>
              </a:rPr>
              <a:t>21.       </a:t>
            </a:r>
            <a:r>
              <a:rPr lang="en" sz="1000" u="sng">
                <a:solidFill>
                  <a:schemeClr val="hlink"/>
                </a:solidFill>
                <a:latin typeface="Georgia"/>
                <a:ea typeface="Georgia"/>
                <a:cs typeface="Georgia"/>
                <a:sym typeface="Georgia"/>
                <a:hlinkClick r:id="rId24"/>
              </a:rPr>
              <a:t>https://www.youtube.com/watch?v=0Q8qAtimsEE</a:t>
            </a:r>
            <a:endParaRPr sz="1000">
              <a:solidFill>
                <a:srgbClr val="E4E5B8"/>
              </a:solidFill>
              <a:latin typeface="Georgia"/>
              <a:ea typeface="Georgia"/>
              <a:cs typeface="Georgia"/>
              <a:sym typeface="Georgia"/>
            </a:endParaRPr>
          </a:p>
          <a:p>
            <a:pPr indent="0" lvl="0" marL="0" rtl="0" algn="l">
              <a:spcBef>
                <a:spcPts val="0"/>
              </a:spcBef>
              <a:spcAft>
                <a:spcPts val="0"/>
              </a:spcAft>
              <a:buNone/>
            </a:pPr>
            <a:r>
              <a:t/>
            </a:r>
            <a:endParaRPr sz="1000">
              <a:solidFill>
                <a:srgbClr val="E4E5B8"/>
              </a:solidFill>
              <a:latin typeface="Georgia"/>
              <a:ea typeface="Georgia"/>
              <a:cs typeface="Georgia"/>
              <a:sym typeface="Georgia"/>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5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5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Sources for Second Section</a:t>
            </a:r>
            <a:endParaRPr>
              <a:solidFill>
                <a:srgbClr val="E4E5B8"/>
              </a:solidFill>
              <a:latin typeface="Georgia"/>
              <a:ea typeface="Georgia"/>
              <a:cs typeface="Georgia"/>
              <a:sym typeface="Georgia"/>
            </a:endParaRPr>
          </a:p>
        </p:txBody>
      </p:sp>
      <p:pic>
        <p:nvPicPr>
          <p:cNvPr id="421" name="Google Shape;421;p5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22" name="Google Shape;422;p53"/>
          <p:cNvSpPr txBox="1"/>
          <p:nvPr/>
        </p:nvSpPr>
        <p:spPr>
          <a:xfrm>
            <a:off x="0" y="1147200"/>
            <a:ext cx="4783800" cy="344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E4E5B8"/>
                </a:solidFill>
                <a:latin typeface="Georgia"/>
                <a:ea typeface="Georgia"/>
                <a:cs typeface="Georgia"/>
                <a:sym typeface="Georgia"/>
              </a:rPr>
              <a:t>All Wikipedia sources have further sources available on the website.</a:t>
            </a:r>
            <a:endParaRPr sz="12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a:solidFill>
                  <a:srgbClr val="E4E5B8"/>
                </a:solidFill>
                <a:latin typeface="Georgia"/>
                <a:ea typeface="Georgia"/>
                <a:cs typeface="Georgia"/>
                <a:sym typeface="Georgia"/>
              </a:rPr>
              <a:t>Untold History of the United States, O. Stone &amp; P. Kuznik, 2013, pg 522</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4"/>
              </a:rPr>
              <a:t>https://www.newyorker.com/news/daily-comment/colin-powells-fateful-moment</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5"/>
              </a:rPr>
              <a:t>https://www.wsws.org/en/articles/2003/02/summ-f17.html</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6"/>
              </a:rPr>
              <a:t>https://slate.com/news-and-politics/2020/12/india-farmer-protests-modi.html</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7"/>
              </a:rPr>
              <a:t>https://aoav.org.uk/2014/baghdad-shock-awe/</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8"/>
              </a:rPr>
              <a:t>https://en.wikipedia.org/wiki/Timeline_of_the_2003_invasion_of_Iraq#May_1</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9"/>
              </a:rPr>
              <a:t>https://en.wikipedia.org/wiki/Iraqi_insurgency</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10"/>
              </a:rPr>
              <a:t>https://en.wikipedia.org/wiki/Abu_Ghraib_torture_and_prisoner_abuse#Casualties</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11"/>
              </a:rPr>
              <a:t>https://en.wikipedia.org/wiki/Timeline_of_the_Iraq_War#December</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12"/>
              </a:rPr>
              <a:t>https://en.wikipedia.org/wiki/First_Battle_of_Fallujah</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13"/>
              </a:rPr>
              <a:t>https://en.wikipedia.org/wiki/Second_Battle_of_Fallujah</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14"/>
              </a:rPr>
              <a:t>https://en.wikipedia.org/wiki/Sons_of_Iraq#Anbar_Awakening</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15"/>
              </a:rPr>
              <a:t>https://en.wikipedia.org/wiki/2006_al-Askari_mosque_bombing</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16"/>
              </a:rPr>
              <a:t>https://news.gallup.com/poll/116500/presidential-approval-ratings-george-bush.aspx</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17"/>
              </a:rPr>
              <a:t>https://wikileaks.org/irq/</a:t>
            </a:r>
            <a:r>
              <a:rPr lang="en" sz="1000">
                <a:solidFill>
                  <a:srgbClr val="E4E5B8"/>
                </a:solidFill>
                <a:latin typeface="Georgia"/>
                <a:ea typeface="Georgia"/>
                <a:cs typeface="Georgia"/>
                <a:sym typeface="Georgia"/>
              </a:rPr>
              <a:t> </a:t>
            </a:r>
            <a:endParaRPr sz="1000">
              <a:solidFill>
                <a:srgbClr val="E4E5B8"/>
              </a:solidFill>
              <a:latin typeface="Georgia"/>
              <a:ea typeface="Georgia"/>
              <a:cs typeface="Georgia"/>
              <a:sym typeface="Georgia"/>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5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5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Sources for Third Section</a:t>
            </a:r>
            <a:endParaRPr>
              <a:solidFill>
                <a:srgbClr val="E4E5B8"/>
              </a:solidFill>
              <a:latin typeface="Georgia"/>
              <a:ea typeface="Georgia"/>
              <a:cs typeface="Georgia"/>
              <a:sym typeface="Georgia"/>
            </a:endParaRPr>
          </a:p>
        </p:txBody>
      </p:sp>
      <p:pic>
        <p:nvPicPr>
          <p:cNvPr id="429" name="Google Shape;429;p5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30" name="Google Shape;430;p54"/>
          <p:cNvSpPr txBox="1"/>
          <p:nvPr/>
        </p:nvSpPr>
        <p:spPr>
          <a:xfrm>
            <a:off x="0" y="1147200"/>
            <a:ext cx="4783800" cy="144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E4E5B8"/>
                </a:solidFill>
                <a:latin typeface="Georgia"/>
                <a:ea typeface="Georgia"/>
                <a:cs typeface="Georgia"/>
                <a:sym typeface="Georgia"/>
              </a:rPr>
              <a:t>All Wikipedia sources have further sources available on the website.</a:t>
            </a:r>
            <a:endParaRPr sz="12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4"/>
              </a:rPr>
              <a:t>https://www.ft.com/content/7f435f04-8c05-11e2-b001-00144feabdc0</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5"/>
              </a:rPr>
              <a:t>https://www.theguardian.com/commentisfree/2015/jun/03/us-isis-syria-iraq</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6"/>
              </a:rPr>
              <a:t>https://thegrayzone.com/2016/10/11/hillary-clinton-isis-saudi-arabia-qatar-wikileaks-emails/</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AutoNum type="arabicPeriod"/>
            </a:pPr>
            <a:r>
              <a:rPr lang="en" sz="1000" u="sng">
                <a:solidFill>
                  <a:schemeClr val="hlink"/>
                </a:solidFill>
                <a:latin typeface="Georgia"/>
                <a:ea typeface="Georgia"/>
                <a:cs typeface="Georgia"/>
                <a:sym typeface="Georgia"/>
                <a:hlinkClick r:id="rId7"/>
              </a:rPr>
              <a:t>https://en.wikipedia.org/wiki/American-led_intervention_in_Iraq_(2014%E2%80%932021)#Timeline</a:t>
            </a:r>
            <a:endParaRPr sz="1000">
              <a:solidFill>
                <a:srgbClr val="E4E5B8"/>
              </a:solidFill>
              <a:latin typeface="Georgia"/>
              <a:ea typeface="Georgia"/>
              <a:cs typeface="Georgia"/>
              <a:sym typeface="Georgi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7"/>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Prelude: Iraq from 1968-2002</a:t>
            </a:r>
            <a:endParaRPr sz="5200">
              <a:solidFill>
                <a:srgbClr val="E4E5B8"/>
              </a:solidFill>
              <a:latin typeface="Georgia"/>
              <a:ea typeface="Georgia"/>
              <a:cs typeface="Georgia"/>
              <a:sym typeface="Georgia"/>
            </a:endParaRPr>
          </a:p>
        </p:txBody>
      </p:sp>
      <p:pic>
        <p:nvPicPr>
          <p:cNvPr id="94" name="Google Shape;94;p17"/>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Prelude: Iraq from 1968-2002</a:t>
            </a:r>
            <a:endParaRPr>
              <a:solidFill>
                <a:srgbClr val="E4E5B8"/>
              </a:solidFill>
              <a:latin typeface="Georgia"/>
              <a:ea typeface="Georgia"/>
              <a:cs typeface="Georgia"/>
              <a:sym typeface="Georgia"/>
            </a:endParaRPr>
          </a:p>
        </p:txBody>
      </p:sp>
      <p:pic>
        <p:nvPicPr>
          <p:cNvPr id="101" name="Google Shape;101;p1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02" name="Google Shape;102;p18"/>
          <p:cNvSpPr txBox="1"/>
          <p:nvPr/>
        </p:nvSpPr>
        <p:spPr>
          <a:xfrm>
            <a:off x="287875" y="1274200"/>
            <a:ext cx="5852700" cy="36480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rgbClr val="E4E5B8"/>
              </a:buClr>
              <a:buSzPts val="1500"/>
              <a:buFont typeface="Georgia"/>
              <a:buChar char="●"/>
            </a:pPr>
            <a:r>
              <a:rPr lang="en" sz="1500">
                <a:solidFill>
                  <a:srgbClr val="E4E5B8"/>
                </a:solidFill>
                <a:latin typeface="Georgia"/>
                <a:ea typeface="Georgia"/>
                <a:cs typeface="Georgia"/>
                <a:sym typeface="Georgia"/>
              </a:rPr>
              <a:t>In 1958, the Kingdom of Iraq was ended and the Monarchy overthrown</a:t>
            </a:r>
            <a:r>
              <a:rPr lang="en" sz="1500">
                <a:solidFill>
                  <a:srgbClr val="E4E5B8"/>
                </a:solidFill>
                <a:latin typeface="Georgia"/>
                <a:ea typeface="Georgia"/>
                <a:cs typeface="Georgia"/>
                <a:sym typeface="Georgia"/>
              </a:rPr>
              <a:t> in the 14 July Revolution</a:t>
            </a:r>
            <a:r>
              <a:rPr lang="en" sz="1500">
                <a:solidFill>
                  <a:srgbClr val="E4E5B8"/>
                </a:solidFill>
                <a:latin typeface="Georgia"/>
                <a:ea typeface="Georgia"/>
                <a:cs typeface="Georgia"/>
                <a:sym typeface="Georgia"/>
              </a:rPr>
              <a:t> by “The Free Officers” who were Pan-Arab Nationalists and opposed to western imperialism.[4]</a:t>
            </a:r>
            <a:endParaRPr sz="15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500">
              <a:solidFill>
                <a:srgbClr val="E4E5B8"/>
              </a:solidFill>
              <a:latin typeface="Georgia"/>
              <a:ea typeface="Georgia"/>
              <a:cs typeface="Georgia"/>
              <a:sym typeface="Georgia"/>
            </a:endParaRPr>
          </a:p>
          <a:p>
            <a:pPr indent="-323850" lvl="0" marL="457200" rtl="0" algn="l">
              <a:spcBef>
                <a:spcPts val="0"/>
              </a:spcBef>
              <a:spcAft>
                <a:spcPts val="0"/>
              </a:spcAft>
              <a:buClr>
                <a:srgbClr val="E4E5B8"/>
              </a:buClr>
              <a:buSzPts val="1500"/>
              <a:buFont typeface="Georgia"/>
              <a:buChar char="●"/>
            </a:pPr>
            <a:r>
              <a:rPr lang="en" sz="1500">
                <a:solidFill>
                  <a:srgbClr val="E4E5B8"/>
                </a:solidFill>
                <a:latin typeface="Georgia"/>
                <a:ea typeface="Georgia"/>
                <a:cs typeface="Georgia"/>
                <a:sym typeface="Georgia"/>
              </a:rPr>
              <a:t>In 1963, the Arab Socialist Ba’ath Party of Iraq seized power in Iraq, overthrowing The Free Officers. Following this, the Ba’athists hunted down Iraqi Communists that belonged to the Iraqi CP and killed around 5,000 of them.[5]</a:t>
            </a:r>
            <a:endParaRPr sz="15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500">
              <a:solidFill>
                <a:srgbClr val="E4E5B8"/>
              </a:solidFill>
              <a:latin typeface="Georgia"/>
              <a:ea typeface="Georgia"/>
              <a:cs typeface="Georgia"/>
              <a:sym typeface="Georgia"/>
            </a:endParaRPr>
          </a:p>
          <a:p>
            <a:pPr indent="-323850" lvl="0" marL="457200" rtl="0" algn="l">
              <a:spcBef>
                <a:spcPts val="0"/>
              </a:spcBef>
              <a:spcAft>
                <a:spcPts val="0"/>
              </a:spcAft>
              <a:buClr>
                <a:srgbClr val="E4E5B8"/>
              </a:buClr>
              <a:buSzPts val="1500"/>
              <a:buFont typeface="Georgia"/>
              <a:buChar char="●"/>
            </a:pPr>
            <a:r>
              <a:rPr lang="en" sz="1500">
                <a:solidFill>
                  <a:srgbClr val="E4E5B8"/>
                </a:solidFill>
                <a:latin typeface="Georgia"/>
                <a:ea typeface="Georgia"/>
                <a:cs typeface="Georgia"/>
                <a:sym typeface="Georgia"/>
              </a:rPr>
              <a:t>In 1968, the leader of Ba’athist Iraq, Abdul Rahman Arif, was overthrown by the Ba’ath Party in the 17th July Revolution and was exiled to Turkey. From there, Ahmed Hassan al-Bakr was installed as president and all other parties in Iraq were banned, beginning Ba’athist Iraq.[6]</a:t>
            </a:r>
            <a:endParaRPr sz="1500">
              <a:solidFill>
                <a:srgbClr val="E4E5B8"/>
              </a:solidFill>
              <a:latin typeface="Georgia"/>
              <a:ea typeface="Georgia"/>
              <a:cs typeface="Georgia"/>
              <a:sym typeface="Georgia"/>
            </a:endParaRPr>
          </a:p>
        </p:txBody>
      </p:sp>
      <p:pic>
        <p:nvPicPr>
          <p:cNvPr id="103" name="Google Shape;103;p18"/>
          <p:cNvPicPr preferRelativeResize="0"/>
          <p:nvPr/>
        </p:nvPicPr>
        <p:blipFill rotWithShape="1">
          <a:blip r:embed="rId4">
            <a:alphaModFix/>
          </a:blip>
          <a:srcRect b="0" l="0" r="0" t="0"/>
          <a:stretch/>
        </p:blipFill>
        <p:spPr>
          <a:xfrm>
            <a:off x="6140575" y="1101300"/>
            <a:ext cx="3003425" cy="1759900"/>
          </a:xfrm>
          <a:prstGeom prst="rect">
            <a:avLst/>
          </a:prstGeom>
          <a:noFill/>
          <a:ln>
            <a:noFill/>
          </a:ln>
        </p:spPr>
      </p:pic>
      <p:pic>
        <p:nvPicPr>
          <p:cNvPr id="104" name="Google Shape;104;p18"/>
          <p:cNvPicPr preferRelativeResize="0"/>
          <p:nvPr/>
        </p:nvPicPr>
        <p:blipFill>
          <a:blip r:embed="rId5">
            <a:alphaModFix/>
          </a:blip>
          <a:stretch>
            <a:fillRect/>
          </a:stretch>
        </p:blipFill>
        <p:spPr>
          <a:xfrm>
            <a:off x="6140578" y="3119299"/>
            <a:ext cx="1336101" cy="1759899"/>
          </a:xfrm>
          <a:prstGeom prst="rect">
            <a:avLst/>
          </a:prstGeom>
          <a:noFill/>
          <a:ln>
            <a:noFill/>
          </a:ln>
        </p:spPr>
      </p:pic>
      <p:pic>
        <p:nvPicPr>
          <p:cNvPr id="105" name="Google Shape;105;p18"/>
          <p:cNvPicPr preferRelativeResize="0"/>
          <p:nvPr/>
        </p:nvPicPr>
        <p:blipFill>
          <a:blip r:embed="rId6">
            <a:alphaModFix/>
          </a:blip>
          <a:stretch>
            <a:fillRect/>
          </a:stretch>
        </p:blipFill>
        <p:spPr>
          <a:xfrm>
            <a:off x="7272875" y="3125500"/>
            <a:ext cx="2021400" cy="1759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Prelude: Iraq from 1968-2002</a:t>
            </a:r>
            <a:endParaRPr>
              <a:solidFill>
                <a:srgbClr val="E4E5B8"/>
              </a:solidFill>
              <a:latin typeface="Georgia"/>
              <a:ea typeface="Georgia"/>
              <a:cs typeface="Georgia"/>
              <a:sym typeface="Georgia"/>
            </a:endParaRPr>
          </a:p>
        </p:txBody>
      </p:sp>
      <p:pic>
        <p:nvPicPr>
          <p:cNvPr id="112" name="Google Shape;112;p1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13" name="Google Shape;113;p19"/>
          <p:cNvSpPr txBox="1"/>
          <p:nvPr/>
        </p:nvSpPr>
        <p:spPr>
          <a:xfrm>
            <a:off x="287875" y="1274200"/>
            <a:ext cx="5852700" cy="32325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rgbClr val="E4E5B8"/>
              </a:buClr>
              <a:buSzPts val="2200"/>
              <a:buFont typeface="Georgia"/>
              <a:buChar char="●"/>
            </a:pPr>
            <a:r>
              <a:rPr lang="en" sz="2200">
                <a:solidFill>
                  <a:srgbClr val="E4E5B8"/>
                </a:solidFill>
                <a:latin typeface="Georgia"/>
                <a:ea typeface="Georgia"/>
                <a:cs typeface="Georgia"/>
                <a:sym typeface="Georgia"/>
              </a:rPr>
              <a:t>By 1975 Ba’athist Iraq nationalized its oil industry[7], in turn angering the United States, whom Arif was trying to work closer with.</a:t>
            </a:r>
            <a:endParaRPr sz="22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2200">
              <a:solidFill>
                <a:srgbClr val="E4E5B8"/>
              </a:solidFill>
              <a:latin typeface="Georgia"/>
              <a:ea typeface="Georgia"/>
              <a:cs typeface="Georgia"/>
              <a:sym typeface="Georgia"/>
            </a:endParaRPr>
          </a:p>
          <a:p>
            <a:pPr indent="-368300" lvl="0" marL="457200" rtl="0" algn="l">
              <a:spcBef>
                <a:spcPts val="0"/>
              </a:spcBef>
              <a:spcAft>
                <a:spcPts val="0"/>
              </a:spcAft>
              <a:buClr>
                <a:srgbClr val="E4E5B8"/>
              </a:buClr>
              <a:buSzPts val="2200"/>
              <a:buFont typeface="Georgia"/>
              <a:buChar char="●"/>
            </a:pPr>
            <a:r>
              <a:rPr lang="en" sz="2200">
                <a:solidFill>
                  <a:srgbClr val="E4E5B8"/>
                </a:solidFill>
                <a:latin typeface="Georgia"/>
                <a:ea typeface="Georgia"/>
                <a:cs typeface="Georgia"/>
                <a:sym typeface="Georgia"/>
              </a:rPr>
              <a:t>On July 16th, 1979, Saddam Hussein took control of the offices of president, leader of the Ba'ath Party and chairman of the Revolutionary Command Council.[8]</a:t>
            </a:r>
            <a:endParaRPr sz="2200">
              <a:solidFill>
                <a:srgbClr val="E4E5B8"/>
              </a:solidFill>
              <a:latin typeface="Georgia"/>
              <a:ea typeface="Georgia"/>
              <a:cs typeface="Georgia"/>
              <a:sym typeface="Georgia"/>
            </a:endParaRPr>
          </a:p>
        </p:txBody>
      </p:sp>
      <p:pic>
        <p:nvPicPr>
          <p:cNvPr id="114" name="Google Shape;114;p19"/>
          <p:cNvPicPr preferRelativeResize="0"/>
          <p:nvPr/>
        </p:nvPicPr>
        <p:blipFill rotWithShape="1">
          <a:blip r:embed="rId4">
            <a:alphaModFix/>
          </a:blip>
          <a:srcRect b="-10877" l="0" r="0" t="0"/>
          <a:stretch/>
        </p:blipFill>
        <p:spPr>
          <a:xfrm>
            <a:off x="6349500" y="1101300"/>
            <a:ext cx="2653550" cy="3727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Prelude: Iraq from 1968-2002</a:t>
            </a:r>
            <a:endParaRPr>
              <a:solidFill>
                <a:srgbClr val="E4E5B8"/>
              </a:solidFill>
              <a:latin typeface="Georgia"/>
              <a:ea typeface="Georgia"/>
              <a:cs typeface="Georgia"/>
              <a:sym typeface="Georgia"/>
            </a:endParaRPr>
          </a:p>
        </p:txBody>
      </p:sp>
      <p:pic>
        <p:nvPicPr>
          <p:cNvPr id="121" name="Google Shape;121;p2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22" name="Google Shape;122;p20"/>
          <p:cNvSpPr txBox="1"/>
          <p:nvPr/>
        </p:nvSpPr>
        <p:spPr>
          <a:xfrm>
            <a:off x="287875" y="1274200"/>
            <a:ext cx="5556300" cy="363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E4E5B8"/>
                </a:solidFill>
                <a:latin typeface="Georgia"/>
                <a:ea typeface="Georgia"/>
                <a:cs typeface="Georgia"/>
                <a:sym typeface="Georgia"/>
              </a:rPr>
              <a:t>Iran-Iraq War</a:t>
            </a:r>
            <a:endParaRPr sz="22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2200">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On </a:t>
            </a:r>
            <a:r>
              <a:rPr lang="en" sz="1800">
                <a:solidFill>
                  <a:srgbClr val="E4E5B8"/>
                </a:solidFill>
                <a:latin typeface="Georgia"/>
                <a:ea typeface="Georgia"/>
                <a:cs typeface="Georgia"/>
                <a:sym typeface="Georgia"/>
              </a:rPr>
              <a:t>September 22nd, 1980, Iraq launched an invasion of Iran. This was for many reasons, including: </a:t>
            </a:r>
            <a:endParaRPr sz="1800">
              <a:solidFill>
                <a:srgbClr val="E4E5B8"/>
              </a:solidFill>
              <a:latin typeface="Georgia"/>
              <a:ea typeface="Georgia"/>
              <a:cs typeface="Georgia"/>
              <a:sym typeface="Georgia"/>
            </a:endParaRPr>
          </a:p>
          <a:p>
            <a:pPr indent="-342900" lvl="1" marL="914400" rtl="0" algn="l">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The Ayatollah Khomeini was exiled from Iraq in 1978, and after the Iranian Revolution, called for Iraqis to overthrow the Ba’athist Government of Iraq. </a:t>
            </a:r>
            <a:endParaRPr sz="1800">
              <a:solidFill>
                <a:srgbClr val="E4E5B8"/>
              </a:solidFill>
              <a:latin typeface="Georgia"/>
              <a:ea typeface="Georgia"/>
              <a:cs typeface="Georgia"/>
              <a:sym typeface="Georgia"/>
            </a:endParaRPr>
          </a:p>
          <a:p>
            <a:pPr indent="-342900" lvl="1" marL="914400" rtl="0" algn="l">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Saddam also wanted to expand Iraq to include the oil-rich areas of Khuzestan in Iran.[9]</a:t>
            </a:r>
            <a:endParaRPr sz="1800">
              <a:solidFill>
                <a:srgbClr val="E4E5B8"/>
              </a:solidFill>
              <a:latin typeface="Georgia"/>
              <a:ea typeface="Georgia"/>
              <a:cs typeface="Georgia"/>
              <a:sym typeface="Georgia"/>
            </a:endParaRPr>
          </a:p>
        </p:txBody>
      </p:sp>
      <p:pic>
        <p:nvPicPr>
          <p:cNvPr id="123" name="Google Shape;123;p20"/>
          <p:cNvPicPr preferRelativeResize="0"/>
          <p:nvPr/>
        </p:nvPicPr>
        <p:blipFill>
          <a:blip r:embed="rId4">
            <a:alphaModFix/>
          </a:blip>
          <a:stretch>
            <a:fillRect/>
          </a:stretch>
        </p:blipFill>
        <p:spPr>
          <a:xfrm>
            <a:off x="5844175" y="1101300"/>
            <a:ext cx="3299826" cy="403847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Prelude: Iraq from 1968-2002</a:t>
            </a:r>
            <a:endParaRPr>
              <a:solidFill>
                <a:srgbClr val="E4E5B8"/>
              </a:solidFill>
              <a:latin typeface="Georgia"/>
              <a:ea typeface="Georgia"/>
              <a:cs typeface="Georgia"/>
              <a:sym typeface="Georgia"/>
            </a:endParaRPr>
          </a:p>
        </p:txBody>
      </p:sp>
      <p:pic>
        <p:nvPicPr>
          <p:cNvPr id="130" name="Google Shape;130;p2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31" name="Google Shape;131;p21"/>
          <p:cNvSpPr txBox="1"/>
          <p:nvPr/>
        </p:nvSpPr>
        <p:spPr>
          <a:xfrm>
            <a:off x="287875" y="1274200"/>
            <a:ext cx="5556300" cy="352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E4E5B8"/>
                </a:solidFill>
                <a:latin typeface="Georgia"/>
                <a:ea typeface="Georgia"/>
                <a:cs typeface="Georgia"/>
                <a:sym typeface="Georgia"/>
              </a:rPr>
              <a:t>Iran-Iraq War</a:t>
            </a:r>
            <a:endParaRPr sz="22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The war lasted from 1980-1988, cost 1-2 million lives, and both sides failed to get what they achieved. Iraq made no territorial gains by the end of the war, and Iran failed to see Iraq’s government toppled.[10]</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The United States funded both sides of the war. It sent helicopters and cluster bombs to Iraq, then gave millions of dollars in food credits to Iraq to buy weapons from the USSR and France. Reagan also sent Donald Rumsfeld to meet with Saddam and give assurances of US support in December 1983.[11]</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The United States gave covert support to Iran through the infamous Iran-Contra affair in which the United States sold weapons to Iran and used the revenue to fund the Counter-Revolutionaries (Contras) in Nicaragua.[12]</a:t>
            </a:r>
            <a:endParaRPr sz="1300">
              <a:solidFill>
                <a:srgbClr val="E4E5B8"/>
              </a:solidFill>
              <a:latin typeface="Georgia"/>
              <a:ea typeface="Georgia"/>
              <a:cs typeface="Georgia"/>
              <a:sym typeface="Georgia"/>
            </a:endParaRPr>
          </a:p>
        </p:txBody>
      </p:sp>
      <p:pic>
        <p:nvPicPr>
          <p:cNvPr id="132" name="Google Shape;132;p21"/>
          <p:cNvPicPr preferRelativeResize="0"/>
          <p:nvPr/>
        </p:nvPicPr>
        <p:blipFill rotWithShape="1">
          <a:blip r:embed="rId4">
            <a:alphaModFix/>
          </a:blip>
          <a:srcRect b="6221" l="0" r="0" t="7608"/>
          <a:stretch/>
        </p:blipFill>
        <p:spPr>
          <a:xfrm>
            <a:off x="5844175" y="1101300"/>
            <a:ext cx="3299825" cy="1957950"/>
          </a:xfrm>
          <a:prstGeom prst="rect">
            <a:avLst/>
          </a:prstGeom>
          <a:noFill/>
          <a:ln>
            <a:noFill/>
          </a:ln>
        </p:spPr>
      </p:pic>
      <p:pic>
        <p:nvPicPr>
          <p:cNvPr id="133" name="Google Shape;133;p21"/>
          <p:cNvPicPr preferRelativeResize="0"/>
          <p:nvPr/>
        </p:nvPicPr>
        <p:blipFill rotWithShape="1">
          <a:blip r:embed="rId5">
            <a:alphaModFix/>
          </a:blip>
          <a:srcRect b="17817" l="0" r="0" t="26709"/>
          <a:stretch/>
        </p:blipFill>
        <p:spPr>
          <a:xfrm>
            <a:off x="6341525" y="3274475"/>
            <a:ext cx="2188652" cy="15395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