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e4a21b6648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e4a21b6648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e4a21b6648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e4a21b6648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e4a21b6648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e4a21b6648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e4a21b6648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e4a21b6648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e4a21b6648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e4a21b6648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e4a21b6648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e4a21b6648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e4a21b6648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e4a21b6648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e4a21b6648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e4a21b6648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e4a21b6648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e4a21b6648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e4a21b6648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e4a21b6648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e4a21b6648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e4a21b6648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e4a21b6648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e4a21b6648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e4a21b6648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e4a21b6648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e4a21b6648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e4a21b6648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e4a21b664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e4a21b664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2ada5e43e1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2ada5e43e1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e4a21b664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e4a21b664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2ada5e43e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2ada5e43e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e4a21b6648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e4a21b6648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e4a21b6648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e4a21b6648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e4a21b6648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e4a21b6648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e4a21b664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e4a21b664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hyperlink" Target="http://www.youtube.com/watch?v=0QOO3UWU98U" TargetMode="External"/><Relationship Id="rId5" Type="http://schemas.openxmlformats.org/officeDocument/2006/relationships/image" Target="../media/image3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2.jpg"/><Relationship Id="rId5" Type="http://schemas.openxmlformats.org/officeDocument/2006/relationships/image" Target="../media/image27.jpg"/><Relationship Id="rId6"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9.jpg"/><Relationship Id="rId5"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hyperlink" Target="http://www.youtube.com/watch?v=bIqjnezXuXQ" TargetMode="External"/><Relationship Id="rId5"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hyperlink" Target="http://www.youtube.com/watch?v=JKcSBdK2h0k" TargetMode="External"/><Relationship Id="rId5"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hyperlink" Target="http://www.youtube.com/watch?v=S_GsG-5AQF4" TargetMode="External"/><Relationship Id="rId5"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4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hyperlink" Target="http://www.youtube.com/watch?v=S_GsG-5AQF4" TargetMode="External"/><Relationship Id="rId5"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hyperlink" Target="http://www.youtube.com/watch?v=_MC1uhboi6Q" TargetMode="External"/><Relationship Id="rId5"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35.jpg"/><Relationship Id="rId5"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42.jpg"/><Relationship Id="rId5"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hyperlink" Target="http://www.youtube.com/watch?v=_MC1uhboi6Q" TargetMode="External"/><Relationship Id="rId5"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hyperlink" Target="http://www.youtube.com/watch?v=8zX-_B6JoS8" TargetMode="External"/><Relationship Id="rId5"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hyperlink" Target="mailto:info@partyofcommunistsusa.net" TargetMode="External"/><Relationship Id="rId5" Type="http://schemas.openxmlformats.org/officeDocument/2006/relationships/hyperlink" Target="mailto:kamryns@johnreedcenter.ne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hyperlink" Target="mailto:info@peoplesschool.u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26.png"/><Relationship Id="rId11" Type="http://schemas.openxmlformats.org/officeDocument/2006/relationships/image" Target="../media/image29.png"/><Relationship Id="rId10" Type="http://schemas.openxmlformats.org/officeDocument/2006/relationships/image" Target="../media/image40.png"/><Relationship Id="rId9" Type="http://schemas.openxmlformats.org/officeDocument/2006/relationships/image" Target="../media/image28.png"/><Relationship Id="rId5" Type="http://schemas.openxmlformats.org/officeDocument/2006/relationships/image" Target="../media/image38.png"/><Relationship Id="rId6" Type="http://schemas.openxmlformats.org/officeDocument/2006/relationships/image" Target="../media/image25.png"/><Relationship Id="rId7" Type="http://schemas.openxmlformats.org/officeDocument/2006/relationships/image" Target="../media/image49.png"/><Relationship Id="rId8"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45.png"/><Relationship Id="rId5" Type="http://schemas.openxmlformats.org/officeDocument/2006/relationships/image" Target="../media/image48.png"/><Relationship Id="rId6" Type="http://schemas.openxmlformats.org/officeDocument/2006/relationships/image" Target="../media/image43.png"/><Relationship Id="rId7"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hyperlink" Target="http://www.youtube.com/watch?v=_FVDt2191JM" TargetMode="External"/><Relationship Id="rId5"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3.jp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47.jpg"/><Relationship Id="rId5" Type="http://schemas.openxmlformats.org/officeDocument/2006/relationships/image" Target="../media/image8.jpg"/><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hyperlink" Target="http://www.youtube.com/watch?v=bIqjnezXuXQ" TargetMode="External"/><Relationship Id="rId5"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Tri Tankista</a:t>
            </a:r>
            <a:r>
              <a:rPr lang="en">
                <a:solidFill>
                  <a:srgbClr val="E4E5B8"/>
                </a:solidFill>
                <a:latin typeface="Georgia"/>
                <a:ea typeface="Georgia"/>
                <a:cs typeface="Georgia"/>
                <a:sym typeface="Georgia"/>
              </a:rPr>
              <a:t> - </a:t>
            </a:r>
            <a:r>
              <a:rPr i="1" lang="en">
                <a:solidFill>
                  <a:srgbClr val="E4E5B8"/>
                </a:solidFill>
                <a:latin typeface="Georgia"/>
                <a:ea typeface="Georgia"/>
                <a:cs typeface="Georgia"/>
                <a:sym typeface="Georgia"/>
              </a:rPr>
              <a:t>Song of the Soviet Tankmen</a:t>
            </a:r>
            <a:endParaRPr i="1">
              <a:solidFill>
                <a:srgbClr val="E4E5B8"/>
              </a:solidFill>
              <a:latin typeface="Georgia"/>
              <a:ea typeface="Georgia"/>
              <a:cs typeface="Georgia"/>
              <a:sym typeface="Georgia"/>
            </a:endParaRPr>
          </a:p>
        </p:txBody>
      </p:sp>
      <p:pic>
        <p:nvPicPr>
          <p:cNvPr descr="Another song from the Soviet movie Tractorists (1939), the name translates to Three tankmen. This one is about the Soviet-Japanese border conflict, Battle of Khalkhin Gol. It sings about the crew of a BT-7 succesfully defending their Soviet motherland and her Mongolian ally from the Japanese invaders.&#10;&#10;Ironically, I was only able to find some anime version of this song with English lyrics on Youtube, so I decided to upload the original one.&#10;&#10;Many versionsof the song, excluding this one, replace &quot;samurai&quot; with &quot;group of enemies&quot;  (&quot;вражья стая&quot;)&#10;&#10;Lyrics:&#10;&#10;На границе тучи ходят хмуро,&#10;Край суровый тишиной объят.&#10;На высоких берегов Амура&#10;Часовые Родины стоят.&#10;&#10;Там врагу заслон поcтавлен прочный,&#10;Там стоит, отважен и силён,&#10;У границ земли дальневосточной&#10;Броневой ударный батальон.&#10;&#10;Там живут - и песня в том порука -&#10;Нерушимой, дружною семьёй&#10;Три танкиста, три весёлых друга -&#10;Экипаж машины боевой!&#10;&#10;На траву легла роса густая,&#10;Полегли туманы широки.&#10;В эту ночь решила самураи&#10;Перейти границу у реки.&#10;&#10;Но разведка доложила точно, -&#10;И пошёл, командою взметён,&#10;По родной земле дальневосточной&#10;Броневой ударный батальон.&#10;&#10;Мчались танки, ветер поднимая,&#10;Наступала грозная броня.&#10;И летела наземь самураи &#10;Под напором стали и огня.&#10;&#10;И добили - песня в том порука -&#10;Всех врагов в атаке огневой&#10;Три танкиста, три весёлых друга -&#10;Экипаж машины боевой!&#10;&#10;&#10;Transliteration:&#10;&#10;Na granitse tuchi khodyat khmuro,&#10;Kray surovyy tishinoy ob&quot;yat.&#10;Na vysokikh beregov Amura&#10;Chasovyye Rodiny stoyat.&#10;&#10;Tam vragu zaslon poctavlen prochnyy,&#10;Tam stoit, otvazhen i silon,&#10;U granits zemli dal'nevostochnoy&#10;Bronevoy udarnyy batal'on.&#10;&#10;Tam zhivut - i pesnya v tom poruka -&#10;Nerushimoy, druzhnoyu sem'yoy&#10;Tri tankista, tri vesolykh druga -&#10;Ekipazh mashiny boyevoy!&#10;&#10;Na travu legla rosa gustaya,&#10;Polegli tumany shiroki.&#10;V etu noch' reshila samurai&#10;Pereyti granitsu u reki.&#10;&#10;No razvedka dolozhila tochno, -&#10;I poshol, komandoyu vzmeton,&#10;Po rodnoy zemle dal'nevostochnoy&#10;Bronevoy udarnyy batal'on.&#10;&#10;Mchalis' tanki, veter podnimaya,&#10;Nastupala groznaya bronya.&#10;I letela nazem' samurai &#10;Pod naporom stali i ognya.&#10;&#10;I dobili - pesnya v tom poruka -&#10;Vsekh vragov v atake ognevoy&#10;Tri tankista, tri vesolykh druga -&#10;Ekipazh mashiny boyevoy!" id="57" name="Google Shape;57;p13" title="Tri Tankista - Song of the Soviet Tankmen (Три танкиста)">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Kursk</a:t>
            </a:r>
            <a:endParaRPr>
              <a:solidFill>
                <a:srgbClr val="E4E5B8"/>
              </a:solidFill>
              <a:latin typeface="Georgia"/>
              <a:ea typeface="Georgia"/>
              <a:cs typeface="Georgia"/>
              <a:sym typeface="Georgia"/>
            </a:endParaRPr>
          </a:p>
        </p:txBody>
      </p:sp>
      <p:pic>
        <p:nvPicPr>
          <p:cNvPr id="129" name="Google Shape;129;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0" name="Google Shape;130;p22"/>
          <p:cNvSpPr txBox="1"/>
          <p:nvPr/>
        </p:nvSpPr>
        <p:spPr>
          <a:xfrm>
            <a:off x="529400" y="1101300"/>
            <a:ext cx="5756700" cy="370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Kursk Salient</a:t>
            </a:r>
            <a:endParaRPr sz="21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a:t>
            </a:r>
            <a:r>
              <a:rPr b="1" lang="en" sz="1300">
                <a:solidFill>
                  <a:srgbClr val="E4E5B8"/>
                </a:solidFill>
                <a:latin typeface="Georgia"/>
                <a:ea typeface="Georgia"/>
                <a:cs typeface="Georgia"/>
                <a:sym typeface="Georgia"/>
              </a:rPr>
              <a:t>Kursk salient</a:t>
            </a:r>
            <a:r>
              <a:rPr lang="en" sz="1300">
                <a:solidFill>
                  <a:srgbClr val="E4E5B8"/>
                </a:solidFill>
                <a:latin typeface="Georgia"/>
                <a:ea typeface="Georgia"/>
                <a:cs typeface="Georgia"/>
                <a:sym typeface="Georgia"/>
              </a:rPr>
              <a:t> was located at the junction of </a:t>
            </a:r>
            <a:r>
              <a:rPr b="1" lang="en" sz="1300">
                <a:solidFill>
                  <a:srgbClr val="E4E5B8"/>
                </a:solidFill>
                <a:latin typeface="Georgia"/>
                <a:ea typeface="Georgia"/>
                <a:cs typeface="Georgia"/>
                <a:sym typeface="Georgia"/>
              </a:rPr>
              <a:t>German Army Group Center</a:t>
            </a:r>
            <a:r>
              <a:rPr lang="en" sz="1300">
                <a:solidFill>
                  <a:srgbClr val="E4E5B8"/>
                </a:solidFill>
                <a:latin typeface="Georgia"/>
                <a:ea typeface="Georgia"/>
                <a:cs typeface="Georgia"/>
                <a:sym typeface="Georgia"/>
              </a:rPr>
              <a:t>, around the city of Orel and </a:t>
            </a:r>
            <a:r>
              <a:rPr b="1" lang="en" sz="1300">
                <a:solidFill>
                  <a:srgbClr val="E4E5B8"/>
                </a:solidFill>
                <a:latin typeface="Georgia"/>
                <a:ea typeface="Georgia"/>
                <a:cs typeface="Georgia"/>
                <a:sym typeface="Georgia"/>
              </a:rPr>
              <a:t>German Army Group South</a:t>
            </a:r>
            <a:r>
              <a:rPr lang="en" sz="1300">
                <a:solidFill>
                  <a:srgbClr val="E4E5B8"/>
                </a:solidFill>
                <a:latin typeface="Georgia"/>
                <a:ea typeface="Georgia"/>
                <a:cs typeface="Georgia"/>
                <a:sym typeface="Georgia"/>
              </a:rPr>
              <a:t> around the city of Kharkov. The 9th army of Group Army Center, that would attack from the north, was commanded by </a:t>
            </a:r>
            <a:r>
              <a:rPr b="1" lang="en" sz="1300">
                <a:solidFill>
                  <a:srgbClr val="E4E5B8"/>
                </a:solidFill>
                <a:latin typeface="Georgia"/>
                <a:ea typeface="Georgia"/>
                <a:cs typeface="Georgia"/>
                <a:sym typeface="Georgia"/>
              </a:rPr>
              <a:t>General Walter Model</a:t>
            </a:r>
            <a:r>
              <a:rPr lang="en" sz="1300">
                <a:solidFill>
                  <a:srgbClr val="E4E5B8"/>
                </a:solidFill>
                <a:latin typeface="Georgia"/>
                <a:ea typeface="Georgia"/>
                <a:cs typeface="Georgia"/>
                <a:sym typeface="Georgia"/>
              </a:rPr>
              <a:t>. The 4th Panzer Army of Group Army South, that would attack from the south, was commanded by </a:t>
            </a:r>
            <a:r>
              <a:rPr b="1" lang="en" sz="1300">
                <a:solidFill>
                  <a:srgbClr val="E4E5B8"/>
                </a:solidFill>
                <a:latin typeface="Georgia"/>
                <a:ea typeface="Georgia"/>
                <a:cs typeface="Georgia"/>
                <a:sym typeface="Georgia"/>
              </a:rPr>
              <a:t>Marshal von Manstein</a:t>
            </a:r>
            <a:r>
              <a:rPr lang="en" sz="1300">
                <a:solidFill>
                  <a:srgbClr val="E4E5B8"/>
                </a:solidFill>
                <a:latin typeface="Georgia"/>
                <a:ea typeface="Georgia"/>
                <a:cs typeface="Georgia"/>
                <a:sym typeface="Georgia"/>
              </a:rPr>
              <a:t>. </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3 elite SS divisions were part of Group Army South:</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a:t>
            </a:r>
            <a:r>
              <a:rPr b="1" lang="en" sz="1300">
                <a:solidFill>
                  <a:srgbClr val="E4E5B8"/>
                </a:solidFill>
                <a:latin typeface="Georgia"/>
                <a:ea typeface="Georgia"/>
                <a:cs typeface="Georgia"/>
                <a:sym typeface="Georgia"/>
              </a:rPr>
              <a:t>1st SS Panzer division Leibstandarte Adolf Hitler</a:t>
            </a:r>
            <a:r>
              <a:rPr lang="en" sz="1300">
                <a:solidFill>
                  <a:srgbClr val="E4E5B8"/>
                </a:solidFill>
                <a:latin typeface="Georgia"/>
                <a:ea typeface="Georgia"/>
                <a:cs typeface="Georgia"/>
                <a:sym typeface="Georgia"/>
              </a:rPr>
              <a:t> which was Hitler’s bodyguard troops.</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a:t>
            </a:r>
            <a:r>
              <a:rPr b="1" lang="en" sz="1300">
                <a:solidFill>
                  <a:srgbClr val="E4E5B8"/>
                </a:solidFill>
                <a:latin typeface="Georgia"/>
                <a:ea typeface="Georgia"/>
                <a:cs typeface="Georgia"/>
                <a:sym typeface="Georgia"/>
              </a:rPr>
              <a:t>2nd SS Panzer division Das Reich</a:t>
            </a:r>
            <a:r>
              <a:rPr lang="en" sz="1300">
                <a:solidFill>
                  <a:srgbClr val="E4E5B8"/>
                </a:solidFill>
                <a:latin typeface="Georgia"/>
                <a:ea typeface="Georgia"/>
                <a:cs typeface="Georgia"/>
                <a:sym typeface="Georgia"/>
              </a:rPr>
              <a:t>, that used the Wolf Angel symbol, the one that Azov Ukronazis are using today.</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a:t>
            </a:r>
            <a:r>
              <a:rPr b="1" lang="en" sz="1300">
                <a:solidFill>
                  <a:srgbClr val="E4E5B8"/>
                </a:solidFill>
                <a:latin typeface="Georgia"/>
                <a:ea typeface="Georgia"/>
                <a:cs typeface="Georgia"/>
                <a:sym typeface="Georgia"/>
              </a:rPr>
              <a:t>3rd SS Panzer division Totenkopf,</a:t>
            </a:r>
            <a:r>
              <a:rPr lang="en" sz="1300">
                <a:solidFill>
                  <a:srgbClr val="E4E5B8"/>
                </a:solidFill>
                <a:latin typeface="Georgia"/>
                <a:ea typeface="Georgia"/>
                <a:cs typeface="Georgia"/>
                <a:sym typeface="Georgia"/>
              </a:rPr>
              <a:t> “Death Head”, whose symbol is also widely used today by Ukronazi troops in the current war.</a:t>
            </a:r>
            <a:endParaRPr sz="1300">
              <a:solidFill>
                <a:srgbClr val="E4E5B8"/>
              </a:solidFill>
              <a:latin typeface="Georgia"/>
              <a:ea typeface="Georgia"/>
              <a:cs typeface="Georgia"/>
              <a:sym typeface="Georgia"/>
            </a:endParaRPr>
          </a:p>
        </p:txBody>
      </p:sp>
      <p:pic>
        <p:nvPicPr>
          <p:cNvPr id="131" name="Google Shape;131;p22"/>
          <p:cNvPicPr preferRelativeResize="0"/>
          <p:nvPr/>
        </p:nvPicPr>
        <p:blipFill>
          <a:blip r:embed="rId4">
            <a:alphaModFix/>
          </a:blip>
          <a:stretch>
            <a:fillRect/>
          </a:stretch>
        </p:blipFill>
        <p:spPr>
          <a:xfrm>
            <a:off x="6286101" y="573666"/>
            <a:ext cx="2857901" cy="43742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Kursk</a:t>
            </a:r>
            <a:endParaRPr>
              <a:solidFill>
                <a:srgbClr val="E4E5B8"/>
              </a:solidFill>
              <a:latin typeface="Georgia"/>
              <a:ea typeface="Georgia"/>
              <a:cs typeface="Georgia"/>
              <a:sym typeface="Georgia"/>
            </a:endParaRPr>
          </a:p>
        </p:txBody>
      </p:sp>
      <p:pic>
        <p:nvPicPr>
          <p:cNvPr id="138" name="Google Shape;138;p2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9" name="Google Shape;139;p23"/>
          <p:cNvSpPr txBox="1"/>
          <p:nvPr/>
        </p:nvSpPr>
        <p:spPr>
          <a:xfrm>
            <a:off x="529400" y="1101300"/>
            <a:ext cx="5756700" cy="383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Soviet Defenses</a:t>
            </a:r>
            <a:endParaRPr sz="2100">
              <a:solidFill>
                <a:srgbClr val="E4E5B8"/>
              </a:solidFill>
              <a:latin typeface="Georgia"/>
              <a:ea typeface="Georgia"/>
              <a:cs typeface="Georgia"/>
              <a:sym typeface="Georgia"/>
            </a:endParaRPr>
          </a:p>
          <a:p>
            <a:pPr indent="-314325" lvl="0" marL="457200" rtl="0" algn="l">
              <a:spcBef>
                <a:spcPts val="0"/>
              </a:spcBef>
              <a:spcAft>
                <a:spcPts val="0"/>
              </a:spcAft>
              <a:buClr>
                <a:srgbClr val="E4E5B8"/>
              </a:buClr>
              <a:buSzPts val="1350"/>
              <a:buFont typeface="Georgia"/>
              <a:buChar char="●"/>
            </a:pPr>
            <a:r>
              <a:rPr lang="en" sz="1350">
                <a:solidFill>
                  <a:srgbClr val="E4E5B8"/>
                </a:solidFill>
                <a:latin typeface="Georgia"/>
                <a:ea typeface="Georgia"/>
                <a:cs typeface="Georgia"/>
                <a:sym typeface="Georgia"/>
              </a:rPr>
              <a:t>Hitler’s objective was to smash Soviet defenses with a tank avalanche.</a:t>
            </a:r>
            <a:endParaRPr sz="13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50">
              <a:solidFill>
                <a:srgbClr val="E4E5B8"/>
              </a:solidFill>
              <a:latin typeface="Georgia"/>
              <a:ea typeface="Georgia"/>
              <a:cs typeface="Georgia"/>
              <a:sym typeface="Georgia"/>
            </a:endParaRPr>
          </a:p>
          <a:p>
            <a:pPr indent="-314325" lvl="0" marL="457200" rtl="0" algn="l">
              <a:spcBef>
                <a:spcPts val="0"/>
              </a:spcBef>
              <a:spcAft>
                <a:spcPts val="0"/>
              </a:spcAft>
              <a:buClr>
                <a:srgbClr val="E4E5B8"/>
              </a:buClr>
              <a:buSzPts val="1350"/>
              <a:buFont typeface="Georgia"/>
              <a:buChar char="●"/>
            </a:pPr>
            <a:r>
              <a:rPr lang="en" sz="1350">
                <a:solidFill>
                  <a:srgbClr val="E4E5B8"/>
                </a:solidFill>
                <a:latin typeface="Georgia"/>
                <a:ea typeface="Georgia"/>
                <a:cs typeface="Georgia"/>
                <a:sym typeface="Georgia"/>
              </a:rPr>
              <a:t>Inside the salient were 1.3 million Red Army men, 20k guns and mortars, 3.6k tanks. 2 armored colossus were waiting to collide head on. The Soviet plan was to annihilate the enemy in both the regions of Orel and Kharkov, and to liberate the Ukraine up to the Dniepr river as well as the Donbass.</a:t>
            </a:r>
            <a:endParaRPr sz="13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50">
              <a:solidFill>
                <a:srgbClr val="E4E5B8"/>
              </a:solidFill>
              <a:latin typeface="Georgia"/>
              <a:ea typeface="Georgia"/>
              <a:cs typeface="Georgia"/>
              <a:sym typeface="Georgia"/>
            </a:endParaRPr>
          </a:p>
          <a:p>
            <a:pPr indent="-314325" lvl="0" marL="457200" rtl="0" algn="l">
              <a:spcBef>
                <a:spcPts val="0"/>
              </a:spcBef>
              <a:spcAft>
                <a:spcPts val="0"/>
              </a:spcAft>
              <a:buClr>
                <a:srgbClr val="E4E5B8"/>
              </a:buClr>
              <a:buSzPts val="1350"/>
              <a:buFont typeface="Georgia"/>
              <a:buChar char="●"/>
            </a:pPr>
            <a:r>
              <a:rPr b="1" lang="en" sz="1350">
                <a:solidFill>
                  <a:srgbClr val="E4E5B8"/>
                </a:solidFill>
                <a:latin typeface="Georgia"/>
                <a:ea typeface="Georgia"/>
                <a:cs typeface="Georgia"/>
                <a:sym typeface="Georgia"/>
              </a:rPr>
              <a:t>Konstantin Rokossovsky</a:t>
            </a:r>
            <a:r>
              <a:rPr lang="en" sz="1350">
                <a:solidFill>
                  <a:srgbClr val="E4E5B8"/>
                </a:solidFill>
                <a:latin typeface="Georgia"/>
                <a:ea typeface="Georgia"/>
                <a:cs typeface="Georgia"/>
                <a:sym typeface="Georgia"/>
              </a:rPr>
              <a:t> commanded the </a:t>
            </a:r>
            <a:r>
              <a:rPr b="1" lang="en" sz="1350">
                <a:solidFill>
                  <a:srgbClr val="E4E5B8"/>
                </a:solidFill>
                <a:latin typeface="Georgia"/>
                <a:ea typeface="Georgia"/>
                <a:cs typeface="Georgia"/>
                <a:sym typeface="Georgia"/>
              </a:rPr>
              <a:t>Central Front</a:t>
            </a:r>
            <a:r>
              <a:rPr lang="en" sz="1350">
                <a:solidFill>
                  <a:srgbClr val="E4E5B8"/>
                </a:solidFill>
                <a:latin typeface="Georgia"/>
                <a:ea typeface="Georgia"/>
                <a:cs typeface="Georgia"/>
                <a:sym typeface="Georgia"/>
              </a:rPr>
              <a:t> to the north of the salient facing Model’s 9th army. </a:t>
            </a:r>
            <a:r>
              <a:rPr b="1" lang="en" sz="1350">
                <a:solidFill>
                  <a:srgbClr val="E4E5B8"/>
                </a:solidFill>
                <a:latin typeface="Georgia"/>
                <a:ea typeface="Georgia"/>
                <a:cs typeface="Georgia"/>
                <a:sym typeface="Georgia"/>
              </a:rPr>
              <a:t>Nicolai Vatutin </a:t>
            </a:r>
            <a:r>
              <a:rPr lang="en" sz="1350">
                <a:solidFill>
                  <a:srgbClr val="E4E5B8"/>
                </a:solidFill>
                <a:latin typeface="Georgia"/>
                <a:ea typeface="Georgia"/>
                <a:cs typeface="Georgia"/>
                <a:sym typeface="Georgia"/>
              </a:rPr>
              <a:t>commanded the </a:t>
            </a:r>
            <a:r>
              <a:rPr b="1" lang="en" sz="1350">
                <a:solidFill>
                  <a:srgbClr val="E4E5B8"/>
                </a:solidFill>
                <a:latin typeface="Georgia"/>
                <a:ea typeface="Georgia"/>
                <a:cs typeface="Georgia"/>
                <a:sym typeface="Georgia"/>
              </a:rPr>
              <a:t>Voronezh Front </a:t>
            </a:r>
            <a:r>
              <a:rPr lang="en" sz="1350">
                <a:solidFill>
                  <a:srgbClr val="E4E5B8"/>
                </a:solidFill>
                <a:latin typeface="Georgia"/>
                <a:ea typeface="Georgia"/>
                <a:cs typeface="Georgia"/>
                <a:sym typeface="Georgia"/>
              </a:rPr>
              <a:t>to the south facing Manstein’s 4th Panzer army. Then </a:t>
            </a:r>
            <a:r>
              <a:rPr b="1" lang="en" sz="1350">
                <a:solidFill>
                  <a:srgbClr val="E4E5B8"/>
                </a:solidFill>
                <a:latin typeface="Georgia"/>
                <a:ea typeface="Georgia"/>
                <a:cs typeface="Georgia"/>
                <a:sym typeface="Georgia"/>
              </a:rPr>
              <a:t>Ivan Konev</a:t>
            </a:r>
            <a:r>
              <a:rPr lang="en" sz="1350">
                <a:solidFill>
                  <a:srgbClr val="E4E5B8"/>
                </a:solidFill>
                <a:latin typeface="Georgia"/>
                <a:ea typeface="Georgia"/>
                <a:cs typeface="Georgia"/>
                <a:sym typeface="Georgia"/>
              </a:rPr>
              <a:t> commanded the </a:t>
            </a:r>
            <a:r>
              <a:rPr b="1" lang="en" sz="1350">
                <a:solidFill>
                  <a:srgbClr val="E4E5B8"/>
                </a:solidFill>
                <a:latin typeface="Georgia"/>
                <a:ea typeface="Georgia"/>
                <a:cs typeface="Georgia"/>
                <a:sym typeface="Georgia"/>
              </a:rPr>
              <a:t>Steppe Front</a:t>
            </a:r>
            <a:r>
              <a:rPr lang="en" sz="1350">
                <a:solidFill>
                  <a:srgbClr val="E4E5B8"/>
                </a:solidFill>
                <a:latin typeface="Georgia"/>
                <a:ea typeface="Georgia"/>
                <a:cs typeface="Georgia"/>
                <a:sym typeface="Georgia"/>
              </a:rPr>
              <a:t>, kept in reserve. The whole Red Army Kursk operation was directed by 2 Marshals of the USSR : </a:t>
            </a:r>
            <a:r>
              <a:rPr b="1" lang="en" sz="1350">
                <a:solidFill>
                  <a:srgbClr val="E4E5B8"/>
                </a:solidFill>
                <a:latin typeface="Georgia"/>
                <a:ea typeface="Georgia"/>
                <a:cs typeface="Georgia"/>
                <a:sym typeface="Georgia"/>
              </a:rPr>
              <a:t>Georgy Zhukov</a:t>
            </a:r>
            <a:r>
              <a:rPr lang="en" sz="1350">
                <a:solidFill>
                  <a:srgbClr val="E4E5B8"/>
                </a:solidFill>
                <a:latin typeface="Georgia"/>
                <a:ea typeface="Georgia"/>
                <a:cs typeface="Georgia"/>
                <a:sym typeface="Georgia"/>
              </a:rPr>
              <a:t> and </a:t>
            </a:r>
            <a:r>
              <a:rPr b="1" lang="en" sz="1350">
                <a:solidFill>
                  <a:srgbClr val="E4E5B8"/>
                </a:solidFill>
                <a:latin typeface="Georgia"/>
                <a:ea typeface="Georgia"/>
                <a:cs typeface="Georgia"/>
                <a:sym typeface="Georgia"/>
              </a:rPr>
              <a:t>Alexander Vasilevsky</a:t>
            </a:r>
            <a:r>
              <a:rPr lang="en" sz="1350">
                <a:solidFill>
                  <a:srgbClr val="E4E5B8"/>
                </a:solidFill>
                <a:latin typeface="Georgia"/>
                <a:ea typeface="Georgia"/>
                <a:cs typeface="Georgia"/>
                <a:sym typeface="Georgia"/>
              </a:rPr>
              <a:t>.</a:t>
            </a:r>
            <a:endParaRPr sz="1350">
              <a:solidFill>
                <a:srgbClr val="E4E5B8"/>
              </a:solidFill>
              <a:latin typeface="Georgia"/>
              <a:ea typeface="Georgia"/>
              <a:cs typeface="Georgia"/>
              <a:sym typeface="Georgia"/>
            </a:endParaRPr>
          </a:p>
        </p:txBody>
      </p:sp>
      <p:pic>
        <p:nvPicPr>
          <p:cNvPr id="140" name="Google Shape;140;p23"/>
          <p:cNvPicPr preferRelativeResize="0"/>
          <p:nvPr/>
        </p:nvPicPr>
        <p:blipFill>
          <a:blip r:embed="rId4">
            <a:alphaModFix/>
          </a:blip>
          <a:stretch>
            <a:fillRect/>
          </a:stretch>
        </p:blipFill>
        <p:spPr>
          <a:xfrm>
            <a:off x="6858150" y="264300"/>
            <a:ext cx="1619250" cy="2286000"/>
          </a:xfrm>
          <a:prstGeom prst="rect">
            <a:avLst/>
          </a:prstGeom>
          <a:noFill/>
          <a:ln>
            <a:noFill/>
          </a:ln>
        </p:spPr>
      </p:pic>
      <p:pic>
        <p:nvPicPr>
          <p:cNvPr id="141" name="Google Shape;141;p23"/>
          <p:cNvPicPr preferRelativeResize="0"/>
          <p:nvPr/>
        </p:nvPicPr>
        <p:blipFill>
          <a:blip r:embed="rId5">
            <a:alphaModFix/>
          </a:blip>
          <a:stretch>
            <a:fillRect/>
          </a:stretch>
        </p:blipFill>
        <p:spPr>
          <a:xfrm>
            <a:off x="6200000" y="2550300"/>
            <a:ext cx="1549750" cy="2037950"/>
          </a:xfrm>
          <a:prstGeom prst="rect">
            <a:avLst/>
          </a:prstGeom>
          <a:noFill/>
          <a:ln>
            <a:noFill/>
          </a:ln>
        </p:spPr>
      </p:pic>
      <p:pic>
        <p:nvPicPr>
          <p:cNvPr id="142" name="Google Shape;142;p23"/>
          <p:cNvPicPr preferRelativeResize="0"/>
          <p:nvPr/>
        </p:nvPicPr>
        <p:blipFill>
          <a:blip r:embed="rId6">
            <a:alphaModFix/>
          </a:blip>
          <a:stretch>
            <a:fillRect/>
          </a:stretch>
        </p:blipFill>
        <p:spPr>
          <a:xfrm>
            <a:off x="7700452" y="2550300"/>
            <a:ext cx="1443548" cy="2037950"/>
          </a:xfrm>
          <a:prstGeom prst="rect">
            <a:avLst/>
          </a:prstGeom>
          <a:noFill/>
          <a:ln>
            <a:noFill/>
          </a:ln>
        </p:spPr>
      </p:pic>
      <p:sp>
        <p:nvSpPr>
          <p:cNvPr id="143" name="Google Shape;143;p23"/>
          <p:cNvSpPr txBox="1"/>
          <p:nvPr/>
        </p:nvSpPr>
        <p:spPr>
          <a:xfrm>
            <a:off x="6951000" y="2171550"/>
            <a:ext cx="219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Rokossovsky</a:t>
            </a:r>
            <a:endParaRPr>
              <a:solidFill>
                <a:srgbClr val="E4E5B8"/>
              </a:solidFill>
              <a:latin typeface="Georgia"/>
              <a:ea typeface="Georgia"/>
              <a:cs typeface="Georgia"/>
              <a:sym typeface="Georgia"/>
            </a:endParaRPr>
          </a:p>
        </p:txBody>
      </p:sp>
      <p:sp>
        <p:nvSpPr>
          <p:cNvPr id="144" name="Google Shape;144;p23"/>
          <p:cNvSpPr txBox="1"/>
          <p:nvPr/>
        </p:nvSpPr>
        <p:spPr>
          <a:xfrm>
            <a:off x="6200000" y="2550300"/>
            <a:ext cx="219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Vatutin</a:t>
            </a:r>
            <a:endParaRPr>
              <a:solidFill>
                <a:srgbClr val="E4E5B8"/>
              </a:solidFill>
              <a:latin typeface="Georgia"/>
              <a:ea typeface="Georgia"/>
              <a:cs typeface="Georgia"/>
              <a:sym typeface="Georgia"/>
            </a:endParaRPr>
          </a:p>
        </p:txBody>
      </p:sp>
      <p:sp>
        <p:nvSpPr>
          <p:cNvPr id="145" name="Google Shape;145;p23"/>
          <p:cNvSpPr txBox="1"/>
          <p:nvPr/>
        </p:nvSpPr>
        <p:spPr>
          <a:xfrm>
            <a:off x="7646625" y="2550300"/>
            <a:ext cx="219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B21F15"/>
                </a:solidFill>
                <a:latin typeface="Georgia"/>
                <a:ea typeface="Georgia"/>
                <a:cs typeface="Georgia"/>
                <a:sym typeface="Georgia"/>
              </a:rPr>
              <a:t>Konev</a:t>
            </a:r>
            <a:endParaRPr>
              <a:solidFill>
                <a:srgbClr val="B21F15"/>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Kursk</a:t>
            </a:r>
            <a:endParaRPr>
              <a:solidFill>
                <a:srgbClr val="E4E5B8"/>
              </a:solidFill>
              <a:latin typeface="Georgia"/>
              <a:ea typeface="Georgia"/>
              <a:cs typeface="Georgia"/>
              <a:sym typeface="Georgia"/>
            </a:endParaRPr>
          </a:p>
        </p:txBody>
      </p:sp>
      <p:pic>
        <p:nvPicPr>
          <p:cNvPr id="152" name="Google Shape;152;p2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3" name="Google Shape;153;p24"/>
          <p:cNvSpPr txBox="1"/>
          <p:nvPr/>
        </p:nvSpPr>
        <p:spPr>
          <a:xfrm>
            <a:off x="529400" y="1101300"/>
            <a:ext cx="56706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The Gods of War</a:t>
            </a:r>
            <a:endParaRPr sz="21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German soldiers were captured who gave the day and time of the start of Citadel: it was </a:t>
            </a:r>
            <a:r>
              <a:rPr b="1" lang="en">
                <a:solidFill>
                  <a:srgbClr val="E4E5B8"/>
                </a:solidFill>
                <a:latin typeface="Georgia"/>
                <a:ea typeface="Georgia"/>
                <a:cs typeface="Georgia"/>
                <a:sym typeface="Georgia"/>
              </a:rPr>
              <a:t>July 5th, at 03:00</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That was the time Vatutin and Rokossovsky chose to unleash an avalanche of </a:t>
            </a:r>
            <a:r>
              <a:rPr b="1" lang="en">
                <a:solidFill>
                  <a:srgbClr val="E4E5B8"/>
                </a:solidFill>
                <a:latin typeface="Georgia"/>
                <a:ea typeface="Georgia"/>
                <a:cs typeface="Georgia"/>
                <a:sym typeface="Georgia"/>
              </a:rPr>
              <a:t>Katyushas </a:t>
            </a:r>
            <a:r>
              <a:rPr lang="en">
                <a:solidFill>
                  <a:srgbClr val="E4E5B8"/>
                </a:solidFill>
                <a:latin typeface="Georgia"/>
                <a:ea typeface="Georgia"/>
                <a:cs typeface="Georgia"/>
                <a:sym typeface="Georgia"/>
              </a:rPr>
              <a:t>and artillery, “</a:t>
            </a:r>
            <a:r>
              <a:rPr b="1" lang="en">
                <a:solidFill>
                  <a:srgbClr val="E4E5B8"/>
                </a:solidFill>
                <a:latin typeface="Georgia"/>
                <a:ea typeface="Georgia"/>
                <a:cs typeface="Georgia"/>
                <a:sym typeface="Georgia"/>
              </a:rPr>
              <a:t>The Gods of War</a:t>
            </a:r>
            <a:r>
              <a:rPr lang="en">
                <a:solidFill>
                  <a:srgbClr val="E4E5B8"/>
                </a:solidFill>
                <a:latin typeface="Georgia"/>
                <a:ea typeface="Georgia"/>
                <a:cs typeface="Georgia"/>
                <a:sym typeface="Georgia"/>
              </a:rPr>
              <a:t>”, on the enemy’s battle dispositions. This shelling caused considerable confusion and great casualties on the Germans, and disrupted their initial assault. </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Wehrmacht attacked Rokossovsky’s Central Front at 05:30 and Vatutin’s Voronezh Front at 06:00. And a savage battle began, the 1st day of which Germans had lost 25k men and 200 tanks. By the 2nd day, the SS divisions in the South had advanced 4 miles into Vatutin’s Front, and after one week only 9 miles.</a:t>
            </a:r>
            <a:endParaRPr>
              <a:solidFill>
                <a:srgbClr val="E4E5B8"/>
              </a:solidFill>
              <a:latin typeface="Georgia"/>
              <a:ea typeface="Georgia"/>
              <a:cs typeface="Georgia"/>
              <a:sym typeface="Georgia"/>
            </a:endParaRPr>
          </a:p>
        </p:txBody>
      </p:sp>
      <p:pic>
        <p:nvPicPr>
          <p:cNvPr id="154" name="Google Shape;154;p24"/>
          <p:cNvPicPr preferRelativeResize="0"/>
          <p:nvPr/>
        </p:nvPicPr>
        <p:blipFill>
          <a:blip r:embed="rId4">
            <a:alphaModFix/>
          </a:blip>
          <a:stretch>
            <a:fillRect/>
          </a:stretch>
        </p:blipFill>
        <p:spPr>
          <a:xfrm>
            <a:off x="6200000" y="1101300"/>
            <a:ext cx="2944001" cy="1962676"/>
          </a:xfrm>
          <a:prstGeom prst="rect">
            <a:avLst/>
          </a:prstGeom>
          <a:noFill/>
          <a:ln>
            <a:noFill/>
          </a:ln>
        </p:spPr>
      </p:pic>
      <p:pic>
        <p:nvPicPr>
          <p:cNvPr id="155" name="Google Shape;155;p24"/>
          <p:cNvPicPr preferRelativeResize="0"/>
          <p:nvPr/>
        </p:nvPicPr>
        <p:blipFill>
          <a:blip r:embed="rId5">
            <a:alphaModFix/>
          </a:blip>
          <a:stretch>
            <a:fillRect/>
          </a:stretch>
        </p:blipFill>
        <p:spPr>
          <a:xfrm flipH="1">
            <a:off x="6200000" y="3063975"/>
            <a:ext cx="2944000" cy="1821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61" name="Google Shape;161;p2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5"/>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Unknown War - The World’s Greatest Tank Battle</a:t>
            </a:r>
            <a:endParaRPr>
              <a:solidFill>
                <a:srgbClr val="E4E5B8"/>
              </a:solidFill>
              <a:latin typeface="Georgia"/>
              <a:ea typeface="Georgia"/>
              <a:cs typeface="Georgia"/>
              <a:sym typeface="Georgia"/>
            </a:endParaRPr>
          </a:p>
        </p:txBody>
      </p:sp>
      <p:pic>
        <p:nvPicPr>
          <p:cNvPr descr="The Unknown War - The World's Greatest Tank Battle 01/05 &#10;Documentary series about 1941-45 The Great Patriotic War. &#10;Made in 1970's. Narrated by Burt Lancaster. &#10; &#10;Youtube Play-list: &#10;http://www.youtube.com/view_play_list?p=46C36E7EC5FC8324 &#10; &#10;Unknown War, The (Neizvestnaya Voyna) Episode 1 of 20 &#10;http://www.memocast.com/media.aspx?id=343417 &#10; &#10;Воин Красной Армии - Спаси! &#10;Red Army﻿ Warrior - Save (us)! &#10; &#10;Summer-Autumn Campaign of 1943 &#10; &#10;For Wehrmacht's OKH, the Battle of Kursk was a part of the strategic Operation Citadel Offensive (German: Unternehmen Zitadelle). &#10; &#10;For the Soviet historians the series of operations conducted as part of the Summer-Autumn Campaign of 1943 (1 July -- 31 December): &#10; &#10;Kursk Strategic Defensive Operation (5-23 July, 1943)  &#10;Orel-Kursk Defensive Operation (5-11 July)  &#10;Belgorod-Kursk Defensive Operation (5-23 July)  &#10;Denial air operations over the Kursk Bulge (5-23 July)  &#10;Air superiority operations in Operation Kutuzov  &#10; &#10;Orel Strategic Counter-offensive Operation (codenamed Operation Kutuzov) (12 July -- 18 August, 1943)  &#10;Volkhov-Orel Offensive Operation (12 July -- 18 August)  &#10;Kromy-Orel Offensive Operation (15 July -- 18 August)  &#10;Air superiority operations in Operation Rumyantsev  &#10; &#10;Belgorod-Kharkov Counter-offensive Offensive Operation (codenamed Operation Rumyantsev) (3-23 August, 1943)  &#10;Belgorod-Bogodukhov Offensive Operation (3-23 August)  &#10;Belgorod-Khar'kov Offensive Operation (3-23 August)  &#10;Battle of Prokhorovka (12 July, 1943)  &#10;Zmiyev Offensive Operation (12-23 August)  &#10; &#10;http://en.wikipedia.org/wiki/Battle_of_Kursk &#10; &#10;..." id="163" name="Google Shape;163;p25" title="The Unknown War - The World's Greatest Tank Battle 01/05">
            <a:hlinkClick r:id="rId4"/>
          </p:cNvPr>
          <p:cNvPicPr preferRelativeResize="0"/>
          <p:nvPr/>
        </p:nvPicPr>
        <p:blipFill>
          <a:blip r:embed="rId5">
            <a:alphaModFix/>
          </a:blip>
          <a:stretch>
            <a:fillRect/>
          </a:stretch>
        </p:blipFill>
        <p:spPr>
          <a:xfrm>
            <a:off x="1645925" y="1089200"/>
            <a:ext cx="58502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6"/>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69" name="Google Shape;169;p26"/>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6"/>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Unknown War - The World’s Greatest Tank Battle</a:t>
            </a:r>
            <a:endParaRPr>
              <a:solidFill>
                <a:srgbClr val="E4E5B8"/>
              </a:solidFill>
              <a:latin typeface="Georgia"/>
              <a:ea typeface="Georgia"/>
              <a:cs typeface="Georgia"/>
              <a:sym typeface="Georgia"/>
            </a:endParaRPr>
          </a:p>
        </p:txBody>
      </p:sp>
      <p:pic>
        <p:nvPicPr>
          <p:cNvPr descr="The Unknown War - The World's Greatest Tank Battle 02/05 &#10;Documentary series about 1941-45 The Great Patriotic War. &#10;Made in 1970's. Narrated by Burt Lancaster. &#10; &#10;Youtube Play-list: &#10;http://www.youtube.com/view_play_list?p=46C36E7EC5FC8324 &#10; &#10;Unknown War, The (Neizvestnaya Voyna) Episode 1 of 20 &#10;http://www.memocast.com/media.aspx?id=343417 &#10; &#10;Воин Красной Армии - Спаси! &#10;Red Army﻿ Warrior - Save (us)! &#10; &#10;Summer-Autumn Campaign of 1943 &#10; &#10;For Wehrmacht's OKH, the Battle of Kursk was a part of the strategic Operation Citadel Offensive (German: Unternehmen Zitadelle). &#10; &#10;For the Soviet historians the series of operations conducted as part of the Summer-Autumn Campaign of 1943 (1 July -- 31 December): &#10; &#10;Kursk Strategic Defensive Operation (5-23 July, 1943)  &#10;Orel-Kursk Defensive Operation (5-11 July)  &#10;Belgorod-Kursk Defensive Operation (5-23 July)  &#10;Denial air operations over the Kursk Bulge (5-23 July)  &#10;Air superiority operations in Operation Kutuzov  &#10; &#10;Orel Strategic Counter-offensive Operation (codenamed Operation Kutuzov) (12 July -- 18 August, 1943)  &#10;Volkhov-Orel Offensive Operation (12 July -- 18 August)  &#10;Kromy-Orel Offensive Operation (15 July -- 18 August)  &#10;Air superiority operations in Operation Rumyantsev  &#10; &#10;Belgorod-Kharkov Counter-offensive Offensive Operation (codenamed Operation Rumyantsev) (3-23 August, 1943)  &#10;Belgorod-Bogodukhov Offensive Operation (3-23 August)  &#10;Belgorod-Khar'kov Offensive Operation (3-23 August)  &#10;Battle of Prokhorovka (12 July, 1943)  &#10;Zmiyev Offensive Operation (12-23 August)  &#10; &#10;http://en.wikipedia.org/wiki/Battle_of_Kursk &#10; &#10;..." id="171" name="Google Shape;171;p26" title="The Unknown War - The World's Greatest Tank Battle 02/05">
            <a:hlinkClick r:id="rId4"/>
          </p:cNvPr>
          <p:cNvPicPr preferRelativeResize="0"/>
          <p:nvPr/>
        </p:nvPicPr>
        <p:blipFill>
          <a:blip r:embed="rId5">
            <a:alphaModFix/>
          </a:blip>
          <a:stretch>
            <a:fillRect/>
          </a:stretch>
        </p:blipFill>
        <p:spPr>
          <a:xfrm>
            <a:off x="1595350" y="1089200"/>
            <a:ext cx="5920075"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7"/>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77" name="Google Shape;177;p27"/>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7"/>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Unknown War - The World’s Greatest Tank Battle</a:t>
            </a:r>
            <a:endParaRPr>
              <a:solidFill>
                <a:srgbClr val="E4E5B8"/>
              </a:solidFill>
              <a:latin typeface="Georgia"/>
              <a:ea typeface="Georgia"/>
              <a:cs typeface="Georgia"/>
              <a:sym typeface="Georgia"/>
            </a:endParaRPr>
          </a:p>
        </p:txBody>
      </p:sp>
      <p:pic>
        <p:nvPicPr>
          <p:cNvPr descr="The Unknown War - The World's Greatest Tank Battle 03/05 &#10;Documentary series about 1941-45 The Great Patriotic War. &#10;Made in 1970's. Narrated by Burt Lancaster. &#10; &#10;Youtube Play-list: &#10;http://www.youtube.com/view_play_list?p=46C36E7EC5FC8324 &#10; &#10;Unknown War, The (Neizvestnaya Voyna) Episode 1 of 20 &#10;http://www.memocast.com/media.aspx?id=343417 &#10; &#10;Воин Красной Армии - Спаси! &#10;Red Army﻿ Warrior - Save (us)! &#10; &#10;Summer-Autumn Campaign of 1943 &#10; &#10;For Wehrmacht's OKH, the Battle of Kursk was a part of the strategic Operation Citadel Offensive (German: Unternehmen Zitadelle). &#10; &#10;For the Soviet historians the series of operations conducted as part of the Summer-Autumn Campaign of 1943 (1 July -- 31 December): &#10; &#10;Kursk Strategic Defensive Operation (5-23 July, 1943)  &#10;Orel-Kursk Defensive Operation (5-11 July)  &#10;Belgorod-Kursk Defensive Operation (5-23 July)  &#10;Denial air operations over the Kursk Bulge (5-23 July)  &#10;Air superiority operations in Operation Kutuzov  &#10; &#10;Orel Strategic Counter-offensive Operation (codenamed Operation Kutuzov) (12 July -- 18 August, 1943)  &#10;Volkhov-Orel Offensive Operation (12 July -- 18 August)  &#10;Kromy-Orel Offensive Operation (15 July -- 18 August)  &#10;Air superiority operations in Operation Rumyantsev  &#10; &#10;Belgorod-Kharkov Counter-offensive Offensive Operation (codenamed Operation Rumyantsev) (3-23 August, 1943)  &#10;Belgorod-Bogodukhov Offensive Operation (3-23 August)  &#10;Belgorod-Khar'kov Offensive Operation (3-23 August)  &#10;Battle of Prokhorovka (12 July, 1943)  &#10;Zmiyev Offensive Operation (12-23 August)  &#10; &#10;http://en.wikipedia.org/wiki/Battle_of_Kursk &#10; &#10;..." id="179" name="Google Shape;179;p27" title="The Unknown War - The World's Greatest Tank Battle 03/05">
            <a:hlinkClick r:id="rId4"/>
          </p:cNvPr>
          <p:cNvPicPr preferRelativeResize="0"/>
          <p:nvPr/>
        </p:nvPicPr>
        <p:blipFill>
          <a:blip r:embed="rId5">
            <a:alphaModFix/>
          </a:blip>
          <a:stretch>
            <a:fillRect/>
          </a:stretch>
        </p:blipFill>
        <p:spPr>
          <a:xfrm>
            <a:off x="1655375" y="1089200"/>
            <a:ext cx="5846875"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85" name="Google Shape;185;p2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Battle of Kursk:</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5200">
                <a:solidFill>
                  <a:srgbClr val="E4E5B8"/>
                </a:solidFill>
                <a:latin typeface="Georgia"/>
                <a:ea typeface="Georgia"/>
                <a:cs typeface="Georgia"/>
                <a:sym typeface="Georgia"/>
              </a:rPr>
              <a:t>Soviet Counter-Offensive</a:t>
            </a:r>
            <a:endParaRPr sz="5200">
              <a:solidFill>
                <a:srgbClr val="E4E5B8"/>
              </a:solidFill>
              <a:latin typeface="Georgia"/>
              <a:ea typeface="Georgia"/>
              <a:cs typeface="Georgia"/>
              <a:sym typeface="Georgia"/>
            </a:endParaRPr>
          </a:p>
        </p:txBody>
      </p:sp>
      <p:pic>
        <p:nvPicPr>
          <p:cNvPr id="191" name="Google Shape;191;p29"/>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Kursk</a:t>
            </a:r>
            <a:endParaRPr>
              <a:solidFill>
                <a:srgbClr val="E4E5B8"/>
              </a:solidFill>
              <a:latin typeface="Georgia"/>
              <a:ea typeface="Georgia"/>
              <a:cs typeface="Georgia"/>
              <a:sym typeface="Georgia"/>
            </a:endParaRPr>
          </a:p>
        </p:txBody>
      </p:sp>
      <p:pic>
        <p:nvPicPr>
          <p:cNvPr id="198" name="Google Shape;198;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9" name="Google Shape;199;p30"/>
          <p:cNvSpPr txBox="1"/>
          <p:nvPr/>
        </p:nvSpPr>
        <p:spPr>
          <a:xfrm>
            <a:off x="529400" y="1101300"/>
            <a:ext cx="56706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Operation Kutuzov</a:t>
            </a:r>
            <a:endParaRPr sz="21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On July 12th, Zhukov released his reserves and switched the Red Army into counter-offensive mode.</a:t>
            </a:r>
            <a:endParaRPr sz="15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That day, Soviet </a:t>
            </a:r>
            <a:r>
              <a:rPr b="1" lang="en" sz="1500">
                <a:solidFill>
                  <a:srgbClr val="E4E5B8"/>
                </a:solidFill>
                <a:latin typeface="Georgia"/>
                <a:ea typeface="Georgia"/>
                <a:cs typeface="Georgia"/>
                <a:sym typeface="Georgia"/>
              </a:rPr>
              <a:t>T-34s </a:t>
            </a:r>
            <a:r>
              <a:rPr lang="en" sz="1500">
                <a:solidFill>
                  <a:srgbClr val="E4E5B8"/>
                </a:solidFill>
                <a:latin typeface="Georgia"/>
                <a:ea typeface="Georgia"/>
                <a:cs typeface="Georgia"/>
                <a:sym typeface="Georgia"/>
              </a:rPr>
              <a:t>hit German Panther and Tiger panzers head on, and the tide of the battle turned in favor of the Red Army. Operation Citadel was a failure.</a:t>
            </a:r>
            <a:endParaRPr sz="15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By July 16th the Wehrmacht was in full retreat in the South, pursued by Vatutin’s troops, joined by Konev’s Steppe Front 2 days later.</a:t>
            </a:r>
            <a:endParaRPr sz="15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The Red Army's counter-offensive was given the code name </a:t>
            </a:r>
            <a:r>
              <a:rPr b="1" lang="en" sz="1500">
                <a:solidFill>
                  <a:srgbClr val="E4E5B8"/>
                </a:solidFill>
                <a:latin typeface="Georgia"/>
                <a:ea typeface="Georgia"/>
                <a:cs typeface="Georgia"/>
                <a:sym typeface="Georgia"/>
              </a:rPr>
              <a:t>Operation Kutuzov</a:t>
            </a:r>
            <a:r>
              <a:rPr lang="en" sz="1500">
                <a:solidFill>
                  <a:srgbClr val="E4E5B8"/>
                </a:solidFill>
                <a:latin typeface="Georgia"/>
                <a:ea typeface="Georgia"/>
                <a:cs typeface="Georgia"/>
                <a:sym typeface="Georgia"/>
              </a:rPr>
              <a:t>, after the Russian general who beat Napoleon in the </a:t>
            </a:r>
            <a:r>
              <a:rPr b="1" lang="en" sz="1500">
                <a:solidFill>
                  <a:srgbClr val="E4E5B8"/>
                </a:solidFill>
                <a:latin typeface="Georgia"/>
                <a:ea typeface="Georgia"/>
                <a:cs typeface="Georgia"/>
                <a:sym typeface="Georgia"/>
              </a:rPr>
              <a:t>Patriotic War of 1812</a:t>
            </a:r>
            <a:r>
              <a:rPr lang="en" sz="1500">
                <a:solidFill>
                  <a:srgbClr val="E4E5B8"/>
                </a:solidFill>
                <a:latin typeface="Georgia"/>
                <a:ea typeface="Georgia"/>
                <a:cs typeface="Georgia"/>
                <a:sym typeface="Georgia"/>
              </a:rPr>
              <a:t>.</a:t>
            </a:r>
            <a:endParaRPr sz="1500">
              <a:solidFill>
                <a:srgbClr val="E4E5B8"/>
              </a:solidFill>
              <a:latin typeface="Georgia"/>
              <a:ea typeface="Georgia"/>
              <a:cs typeface="Georgia"/>
              <a:sym typeface="Georgia"/>
            </a:endParaRPr>
          </a:p>
        </p:txBody>
      </p:sp>
      <p:pic>
        <p:nvPicPr>
          <p:cNvPr id="200" name="Google Shape;200;p30"/>
          <p:cNvPicPr preferRelativeResize="0"/>
          <p:nvPr/>
        </p:nvPicPr>
        <p:blipFill>
          <a:blip r:embed="rId4">
            <a:alphaModFix/>
          </a:blip>
          <a:stretch>
            <a:fillRect/>
          </a:stretch>
        </p:blipFill>
        <p:spPr>
          <a:xfrm>
            <a:off x="6200000" y="483050"/>
            <a:ext cx="2944000" cy="2204347"/>
          </a:xfrm>
          <a:prstGeom prst="rect">
            <a:avLst/>
          </a:prstGeom>
          <a:noFill/>
          <a:ln>
            <a:noFill/>
          </a:ln>
        </p:spPr>
      </p:pic>
      <p:pic>
        <p:nvPicPr>
          <p:cNvPr id="201" name="Google Shape;201;p30"/>
          <p:cNvPicPr preferRelativeResize="0"/>
          <p:nvPr/>
        </p:nvPicPr>
        <p:blipFill>
          <a:blip r:embed="rId5">
            <a:alphaModFix/>
          </a:blip>
          <a:stretch>
            <a:fillRect/>
          </a:stretch>
        </p:blipFill>
        <p:spPr>
          <a:xfrm>
            <a:off x="6200000" y="2687400"/>
            <a:ext cx="2944001" cy="21466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Kursk</a:t>
            </a:r>
            <a:endParaRPr>
              <a:solidFill>
                <a:srgbClr val="E4E5B8"/>
              </a:solidFill>
              <a:latin typeface="Georgia"/>
              <a:ea typeface="Georgia"/>
              <a:cs typeface="Georgia"/>
              <a:sym typeface="Georgia"/>
            </a:endParaRPr>
          </a:p>
        </p:txBody>
      </p:sp>
      <p:pic>
        <p:nvPicPr>
          <p:cNvPr id="208" name="Google Shape;208;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9" name="Google Shape;209;p31"/>
          <p:cNvSpPr txBox="1"/>
          <p:nvPr/>
        </p:nvSpPr>
        <p:spPr>
          <a:xfrm>
            <a:off x="529400" y="1101300"/>
            <a:ext cx="5670600" cy="370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Victory at Kursk!</a:t>
            </a:r>
            <a:endParaRPr sz="21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In the North, around the city of Orel, the Nazi High Command ordered its troops to fight to the last man. In that region, Soviet partisans operating behind German lines made life a living hell for the Wehrmacht, blowing up railways, attacking garrisons, ambushing road convoys. In retaliation the Nazi fury knew no bounds, old men, women and children were slaughtered like cattle, entire towns and villages burned to ashes. Orel was finally liberated on August 5th.</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On that same day in the South, Konev’s men cleared </a:t>
            </a:r>
            <a:r>
              <a:rPr b="1" lang="en" sz="1300">
                <a:solidFill>
                  <a:srgbClr val="E4E5B8"/>
                </a:solidFill>
                <a:latin typeface="Georgia"/>
                <a:ea typeface="Georgia"/>
                <a:cs typeface="Georgia"/>
                <a:sym typeface="Georgia"/>
              </a:rPr>
              <a:t>Belgorod </a:t>
            </a:r>
            <a:r>
              <a:rPr lang="en" sz="1300">
                <a:solidFill>
                  <a:srgbClr val="E4E5B8"/>
                </a:solidFill>
                <a:latin typeface="Georgia"/>
                <a:ea typeface="Georgia"/>
                <a:cs typeface="Georgia"/>
                <a:sym typeface="Georgia"/>
              </a:rPr>
              <a:t>of the last Nazis. So on </a:t>
            </a:r>
            <a:r>
              <a:rPr b="1" lang="en" sz="1300">
                <a:solidFill>
                  <a:srgbClr val="E4E5B8"/>
                </a:solidFill>
                <a:latin typeface="Georgia"/>
                <a:ea typeface="Georgia"/>
                <a:cs typeface="Georgia"/>
                <a:sym typeface="Georgia"/>
              </a:rPr>
              <a:t>August 5th, 1943</a:t>
            </a:r>
            <a:r>
              <a:rPr lang="en" sz="1300">
                <a:solidFill>
                  <a:srgbClr val="E4E5B8"/>
                </a:solidFill>
                <a:latin typeface="Georgia"/>
                <a:ea typeface="Georgia"/>
                <a:cs typeface="Georgia"/>
                <a:sym typeface="Georgia"/>
              </a:rPr>
              <a:t> two ancient Russian cities were liberated after intense fighting. The Steppe Front kept pushing South, and Konev’s troops entered Kharkov on </a:t>
            </a:r>
            <a:r>
              <a:rPr b="1" lang="en" sz="1300">
                <a:solidFill>
                  <a:srgbClr val="E4E5B8"/>
                </a:solidFill>
                <a:latin typeface="Georgia"/>
                <a:ea typeface="Georgia"/>
                <a:cs typeface="Georgia"/>
                <a:sym typeface="Georgia"/>
              </a:rPr>
              <a:t>August 23rd</a:t>
            </a:r>
            <a:r>
              <a:rPr lang="en" sz="1300">
                <a:solidFill>
                  <a:srgbClr val="E4E5B8"/>
                </a:solidFill>
                <a:latin typeface="Georgia"/>
                <a:ea typeface="Georgia"/>
                <a:cs typeface="Georgia"/>
                <a:sym typeface="Georgia"/>
              </a:rPr>
              <a:t>. </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That ended the Battle of Kursk and Operation Kutuzov. The savage battle that began July 5th, lasted </a:t>
            </a:r>
            <a:r>
              <a:rPr b="1" lang="en" sz="1300">
                <a:solidFill>
                  <a:srgbClr val="E4E5B8"/>
                </a:solidFill>
                <a:latin typeface="Georgia"/>
                <a:ea typeface="Georgia"/>
                <a:cs typeface="Georgia"/>
                <a:sym typeface="Georgia"/>
              </a:rPr>
              <a:t>50 days</a:t>
            </a:r>
            <a:r>
              <a:rPr lang="en" sz="1300">
                <a:solidFill>
                  <a:srgbClr val="E4E5B8"/>
                </a:solidFill>
                <a:latin typeface="Georgia"/>
                <a:ea typeface="Georgia"/>
                <a:cs typeface="Georgia"/>
                <a:sym typeface="Georgia"/>
              </a:rPr>
              <a:t>.</a:t>
            </a:r>
            <a:endParaRPr sz="1300">
              <a:solidFill>
                <a:srgbClr val="E4E5B8"/>
              </a:solidFill>
              <a:latin typeface="Georgia"/>
              <a:ea typeface="Georgia"/>
              <a:cs typeface="Georgia"/>
              <a:sym typeface="Georgia"/>
            </a:endParaRPr>
          </a:p>
        </p:txBody>
      </p:sp>
      <p:pic>
        <p:nvPicPr>
          <p:cNvPr id="210" name="Google Shape;210;p31"/>
          <p:cNvPicPr preferRelativeResize="0"/>
          <p:nvPr/>
        </p:nvPicPr>
        <p:blipFill>
          <a:blip r:embed="rId4">
            <a:alphaModFix/>
          </a:blip>
          <a:stretch>
            <a:fillRect/>
          </a:stretch>
        </p:blipFill>
        <p:spPr>
          <a:xfrm>
            <a:off x="6200000" y="1101300"/>
            <a:ext cx="2944000" cy="1683879"/>
          </a:xfrm>
          <a:prstGeom prst="rect">
            <a:avLst/>
          </a:prstGeom>
          <a:noFill/>
          <a:ln>
            <a:noFill/>
          </a:ln>
        </p:spPr>
      </p:pic>
      <p:pic>
        <p:nvPicPr>
          <p:cNvPr id="211" name="Google Shape;211;p31"/>
          <p:cNvPicPr preferRelativeResize="0"/>
          <p:nvPr/>
        </p:nvPicPr>
        <p:blipFill>
          <a:blip r:embed="rId5">
            <a:alphaModFix/>
          </a:blip>
          <a:stretch>
            <a:fillRect/>
          </a:stretch>
        </p:blipFill>
        <p:spPr>
          <a:xfrm>
            <a:off x="6200000" y="2785175"/>
            <a:ext cx="2944000" cy="1979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07/11/23 - 07/13/23</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844950" y="357800"/>
            <a:ext cx="7453882" cy="41927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2"/>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17" name="Google Shape;217;p32"/>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2"/>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Unknown War - The World’s Greatest Tank Battle</a:t>
            </a:r>
            <a:endParaRPr>
              <a:solidFill>
                <a:srgbClr val="E4E5B8"/>
              </a:solidFill>
              <a:latin typeface="Georgia"/>
              <a:ea typeface="Georgia"/>
              <a:cs typeface="Georgia"/>
              <a:sym typeface="Georgia"/>
            </a:endParaRPr>
          </a:p>
        </p:txBody>
      </p:sp>
      <p:pic>
        <p:nvPicPr>
          <p:cNvPr descr="The Unknown War - The World's Greatest Tank Battle 03/05 &#10;Documentary series about 1941-45 The Great Patriotic War. &#10;Made in 1970's. Narrated by Burt Lancaster. &#10; &#10;Youtube Play-list: &#10;http://www.youtube.com/view_play_list?p=46C36E7EC5FC8324 &#10; &#10;Unknown War, The (Neizvestnaya Voyna) Episode 1 of 20 &#10;http://www.memocast.com/media.aspx?id=343417 &#10; &#10;Воин Красной Армии - Спаси! &#10;Red Army﻿ Warrior - Save (us)! &#10; &#10;Summer-Autumn Campaign of 1943 &#10; &#10;For Wehrmacht's OKH, the Battle of Kursk was a part of the strategic Operation Citadel Offensive (German: Unternehmen Zitadelle). &#10; &#10;For the Soviet historians the series of operations conducted as part of the Summer-Autumn Campaign of 1943 (1 July -- 31 December): &#10; &#10;Kursk Strategic Defensive Operation (5-23 July, 1943)  &#10;Orel-Kursk Defensive Operation (5-11 July)  &#10;Belgorod-Kursk Defensive Operation (5-23 July)  &#10;Denial air operations over the Kursk Bulge (5-23 July)  &#10;Air superiority operations in Operation Kutuzov  &#10; &#10;Orel Strategic Counter-offensive Operation (codenamed Operation Kutuzov) (12 July -- 18 August, 1943)  &#10;Volkhov-Orel Offensive Operation (12 July -- 18 August)  &#10;Kromy-Orel Offensive Operation (15 July -- 18 August)  &#10;Air superiority operations in Operation Rumyantsev  &#10; &#10;Belgorod-Kharkov Counter-offensive Offensive Operation (codenamed Operation Rumyantsev) (3-23 August, 1943)  &#10;Belgorod-Bogodukhov Offensive Operation (3-23 August)  &#10;Belgorod-Khar'kov Offensive Operation (3-23 August)  &#10;Battle of Prokhorovka (12 July, 1943)  &#10;Zmiyev Offensive Operation (12-23 August)  &#10; &#10;http://en.wikipedia.org/wiki/Battle_of_Kursk &#10; &#10;..." id="219" name="Google Shape;219;p32" title="The Unknown War - The World's Greatest Tank Battle 03/05">
            <a:hlinkClick r:id="rId4"/>
          </p:cNvPr>
          <p:cNvPicPr preferRelativeResize="0"/>
          <p:nvPr/>
        </p:nvPicPr>
        <p:blipFill>
          <a:blip r:embed="rId5">
            <a:alphaModFix/>
          </a:blip>
          <a:stretch>
            <a:fillRect/>
          </a:stretch>
        </p:blipFill>
        <p:spPr>
          <a:xfrm>
            <a:off x="1655375" y="1089200"/>
            <a:ext cx="5846875"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25" name="Google Shape;225;p3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Unknown War - The World’s Greatest Tank Battle</a:t>
            </a:r>
            <a:endParaRPr>
              <a:solidFill>
                <a:srgbClr val="E4E5B8"/>
              </a:solidFill>
              <a:latin typeface="Georgia"/>
              <a:ea typeface="Georgia"/>
              <a:cs typeface="Georgia"/>
              <a:sym typeface="Georgia"/>
            </a:endParaRPr>
          </a:p>
        </p:txBody>
      </p:sp>
      <p:pic>
        <p:nvPicPr>
          <p:cNvPr descr="The Unknown War - The World's Greatest Tank Battle 04/05 &#10;Documentary series about 1941-45 The Great Patriotic War. &#10;Made in 1970's. Narrated by Burt Lancaster. &#10; &#10;Youtube Play-list: &#10;http://www.youtube.com/view_play_list?p=46C36E7EC5FC8324 &#10; &#10;Unknown War, The (Neizvestnaya Voyna) Episode 1 of 20 &#10;http://www.memocast.com/media.aspx?id=343417 &#10; &#10;Воин Красной Армии - Спаси! &#10;Red Army﻿ Warrior - Save (us)! &#10; &#10;Summer-Autumn Campaign of 1943 &#10; &#10;For Wehrmacht's OKH, the Battle of Kursk was a part of the strategic Operation Citadel Offensive (German: Unternehmen Zitadelle). &#10; &#10;For the Soviet historians the series of operations conducted as part of the Summer-Autumn Campaign of 1943 (1 July -- 31 December): &#10; &#10;Kursk Strategic Defensive Operation (5-23 July, 1943)  &#10;Orel-Kursk Defensive Operation (5-11 July)  &#10;Belgorod-Kursk Defensive Operation (5-23 July)  &#10;Denial air operations over the Kursk Bulge (5-23 July)  &#10;Air superiority operations in Operation Kutuzov  &#10; &#10;Orel Strategic Counter-offensive Operation (codenamed Operation Kutuzov) (12 July -- 18 August, 1943)  &#10;Volkhov-Orel Offensive Operation (12 July -- 18 August)  &#10;Kromy-Orel Offensive Operation (15 July -- 18 August)  &#10;Air superiority operations in Operation Rumyantsev  &#10; &#10;Belgorod-Kharkov Counter-offensive Offensive Operation (codenamed Operation Rumyantsev) (3-23 August, 1943)  &#10;Belgorod-Bogodukhov Offensive Operation (3-23 August)  &#10;Belgorod-Khar'kov Offensive Operation (3-23 August)  &#10;Battle of Prokhorovka (12 July, 1943)  &#10;Zmiyev Offensive Operation (12-23 August)  &#10; &#10;http://en.wikipedia.org/wiki/Battle_of_Kursk &#10; &#10;..." id="227" name="Google Shape;227;p33" title="The Unknown War - The World's Greatest Tank Battle 04/05">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233" name="Google Shape;233;p3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40" name="Google Shape;240;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1" name="Google Shape;241;p35"/>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Battle of Kursk: Significance</a:t>
            </a:r>
            <a:endParaRPr sz="5200">
              <a:solidFill>
                <a:srgbClr val="E4E5B8"/>
              </a:solidFill>
              <a:latin typeface="Georgia"/>
              <a:ea typeface="Georgia"/>
              <a:cs typeface="Georgia"/>
              <a:sym typeface="Georgia"/>
            </a:endParaRPr>
          </a:p>
        </p:txBody>
      </p:sp>
      <p:pic>
        <p:nvPicPr>
          <p:cNvPr id="247" name="Google Shape;247;p3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Kursk</a:t>
            </a:r>
            <a:endParaRPr>
              <a:solidFill>
                <a:srgbClr val="E4E5B8"/>
              </a:solidFill>
              <a:latin typeface="Georgia"/>
              <a:ea typeface="Georgia"/>
              <a:cs typeface="Georgia"/>
              <a:sym typeface="Georgia"/>
            </a:endParaRPr>
          </a:p>
        </p:txBody>
      </p:sp>
      <p:pic>
        <p:nvPicPr>
          <p:cNvPr id="254" name="Google Shape;254;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5" name="Google Shape;255;p37"/>
          <p:cNvSpPr txBox="1"/>
          <p:nvPr/>
        </p:nvSpPr>
        <p:spPr>
          <a:xfrm>
            <a:off x="529400" y="1101300"/>
            <a:ext cx="5670600" cy="370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Victory Salute!</a:t>
            </a:r>
            <a:endParaRPr sz="21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To mark the victories at Orel and Belgorod, a salute of 12 salvoes of 120 guns was fired in Moscow. This was the first Victory salute of the Great Patriotic War. There would be 300 such salvoes ordered by Stalin in the remaining years of the war.</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deep voice of Yuri Levitan, Moscow Radio’s star announcer, now uttered for the 1st time phrases that were to become like sweet and familiar music during the next 2 years:</a:t>
            </a:r>
            <a:endParaRPr sz="1300">
              <a:solidFill>
                <a:srgbClr val="E4E5B8"/>
              </a:solidFill>
              <a:latin typeface="Georgia"/>
              <a:ea typeface="Georgia"/>
              <a:cs typeface="Georgia"/>
              <a:sym typeface="Georgia"/>
            </a:endParaRPr>
          </a:p>
          <a:p>
            <a:pPr indent="457200" lvl="0" marL="457200" rtl="0" algn="l">
              <a:spcBef>
                <a:spcPts val="0"/>
              </a:spcBef>
              <a:spcAft>
                <a:spcPts val="0"/>
              </a:spcAft>
              <a:buNone/>
            </a:pPr>
            <a:r>
              <a:rPr i="1" lang="en" sz="1300">
                <a:solidFill>
                  <a:srgbClr val="E4E5B8"/>
                </a:solidFill>
                <a:latin typeface="Georgia"/>
                <a:ea typeface="Georgia"/>
                <a:cs typeface="Georgia"/>
                <a:sym typeface="Georgia"/>
              </a:rPr>
              <a:t>“Tonight at 24 o’clock on August 5th, the capital of our country, Moscow, will salute the valiant troops that liberated Orel and Belgorod with 12 artillery salvoes from 120 guns. I express my thanks to all the troops that took part in the offensive. Eternal glory to the heroes who fell for the freedom of our country. Death to the German invaders. </a:t>
            </a:r>
            <a:endParaRPr i="1" sz="1300">
              <a:solidFill>
                <a:srgbClr val="E4E5B8"/>
              </a:solidFill>
              <a:latin typeface="Georgia"/>
              <a:ea typeface="Georgia"/>
              <a:cs typeface="Georgia"/>
              <a:sym typeface="Georgia"/>
            </a:endParaRPr>
          </a:p>
          <a:p>
            <a:pPr indent="457200" lvl="0" marL="457200" rtl="0" algn="l">
              <a:spcBef>
                <a:spcPts val="0"/>
              </a:spcBef>
              <a:spcAft>
                <a:spcPts val="0"/>
              </a:spcAft>
              <a:buNone/>
            </a:pPr>
            <a:r>
              <a:rPr i="1" lang="en" sz="1300">
                <a:solidFill>
                  <a:srgbClr val="E4E5B8"/>
                </a:solidFill>
                <a:latin typeface="Georgia"/>
                <a:ea typeface="Georgia"/>
                <a:cs typeface="Georgia"/>
                <a:sym typeface="Georgia"/>
              </a:rPr>
              <a:t>The Supreme Commander-in-Chief, Marshal of the Soviet Union, Stalin.”</a:t>
            </a:r>
            <a:endParaRPr i="1" sz="1300">
              <a:solidFill>
                <a:srgbClr val="E4E5B8"/>
              </a:solidFill>
              <a:latin typeface="Georgia"/>
              <a:ea typeface="Georgia"/>
              <a:cs typeface="Georgia"/>
              <a:sym typeface="Georgia"/>
            </a:endParaRPr>
          </a:p>
        </p:txBody>
      </p:sp>
      <p:pic>
        <p:nvPicPr>
          <p:cNvPr id="256" name="Google Shape;256;p37"/>
          <p:cNvPicPr preferRelativeResize="0"/>
          <p:nvPr/>
        </p:nvPicPr>
        <p:blipFill>
          <a:blip r:embed="rId4">
            <a:alphaModFix/>
          </a:blip>
          <a:stretch>
            <a:fillRect/>
          </a:stretch>
        </p:blipFill>
        <p:spPr>
          <a:xfrm>
            <a:off x="6200000" y="1101300"/>
            <a:ext cx="2944000" cy="2189594"/>
          </a:xfrm>
          <a:prstGeom prst="rect">
            <a:avLst/>
          </a:prstGeom>
          <a:noFill/>
          <a:ln>
            <a:noFill/>
          </a:ln>
        </p:spPr>
      </p:pic>
      <p:pic>
        <p:nvPicPr>
          <p:cNvPr id="257" name="Google Shape;257;p37"/>
          <p:cNvPicPr preferRelativeResize="0"/>
          <p:nvPr/>
        </p:nvPicPr>
        <p:blipFill>
          <a:blip r:embed="rId5">
            <a:alphaModFix/>
          </a:blip>
          <a:stretch>
            <a:fillRect/>
          </a:stretch>
        </p:blipFill>
        <p:spPr>
          <a:xfrm>
            <a:off x="6200000" y="3057075"/>
            <a:ext cx="2943998" cy="1655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Kursk</a:t>
            </a:r>
            <a:endParaRPr>
              <a:solidFill>
                <a:srgbClr val="E4E5B8"/>
              </a:solidFill>
              <a:latin typeface="Georgia"/>
              <a:ea typeface="Georgia"/>
              <a:cs typeface="Georgia"/>
              <a:sym typeface="Georgia"/>
            </a:endParaRPr>
          </a:p>
        </p:txBody>
      </p:sp>
      <p:pic>
        <p:nvPicPr>
          <p:cNvPr id="264" name="Google Shape;264;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5" name="Google Shape;265;p38"/>
          <p:cNvSpPr txBox="1"/>
          <p:nvPr/>
        </p:nvSpPr>
        <p:spPr>
          <a:xfrm>
            <a:off x="529400" y="1036750"/>
            <a:ext cx="5670600" cy="383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Turning the Tide Definitively</a:t>
            </a:r>
            <a:endParaRPr sz="21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With only some slight variations in the wording, this was to become the consecrated text which Russia was to hear over the radio more than 300 times before the final victory over Germany and Japan.</a:t>
            </a:r>
            <a:endParaRPr sz="12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There was nothing fortuitous or arbitrary in the Russian decision to celebrate the Victory at Kursk with those first Victory salvoes and fireworks. The Russian Command knew that by winning the Battle of Kursk, Russia had, in effect, won the war. In retrospect it can be said that if the Battle of Stalingrad was the political-psychological turning point of the whole war in the east, the German defeat at the Battle of Kursk was its military turning point.</a:t>
            </a:r>
            <a:endParaRPr sz="12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The Wehrmacht suffered a defeat from which it never recovered. After Kursk the Nazi Command was compelled to abandon its offensive strategy and go over to the defensive along the entire German-Soviet front. This meant that the backbone of the German Army had been broken. The strategic initiative was now unequivocally in the hands of the Red Army. This finally turned the tide of the war.</a:t>
            </a:r>
            <a:endParaRPr sz="1200">
              <a:solidFill>
                <a:srgbClr val="E4E5B8"/>
              </a:solidFill>
              <a:latin typeface="Georgia"/>
              <a:ea typeface="Georgia"/>
              <a:cs typeface="Georgia"/>
              <a:sym typeface="Georgia"/>
            </a:endParaRPr>
          </a:p>
        </p:txBody>
      </p:sp>
      <p:pic>
        <p:nvPicPr>
          <p:cNvPr id="266" name="Google Shape;266;p38"/>
          <p:cNvPicPr preferRelativeResize="0"/>
          <p:nvPr/>
        </p:nvPicPr>
        <p:blipFill>
          <a:blip r:embed="rId4">
            <a:alphaModFix/>
          </a:blip>
          <a:stretch>
            <a:fillRect/>
          </a:stretch>
        </p:blipFill>
        <p:spPr>
          <a:xfrm>
            <a:off x="6752000" y="1393634"/>
            <a:ext cx="1840001" cy="1240307"/>
          </a:xfrm>
          <a:prstGeom prst="rect">
            <a:avLst/>
          </a:prstGeom>
          <a:noFill/>
          <a:ln>
            <a:noFill/>
          </a:ln>
        </p:spPr>
      </p:pic>
      <p:pic>
        <p:nvPicPr>
          <p:cNvPr id="267" name="Google Shape;267;p38"/>
          <p:cNvPicPr preferRelativeResize="0"/>
          <p:nvPr/>
        </p:nvPicPr>
        <p:blipFill>
          <a:blip r:embed="rId5">
            <a:alphaModFix/>
          </a:blip>
          <a:stretch>
            <a:fillRect/>
          </a:stretch>
        </p:blipFill>
        <p:spPr>
          <a:xfrm>
            <a:off x="6200000" y="1101300"/>
            <a:ext cx="2943999" cy="1824975"/>
          </a:xfrm>
          <a:prstGeom prst="rect">
            <a:avLst/>
          </a:prstGeom>
          <a:noFill/>
          <a:ln>
            <a:noFill/>
          </a:ln>
        </p:spPr>
      </p:pic>
      <p:pic>
        <p:nvPicPr>
          <p:cNvPr id="268" name="Google Shape;268;p38"/>
          <p:cNvPicPr preferRelativeResize="0"/>
          <p:nvPr/>
        </p:nvPicPr>
        <p:blipFill>
          <a:blip r:embed="rId4">
            <a:alphaModFix/>
          </a:blip>
          <a:stretch>
            <a:fillRect/>
          </a:stretch>
        </p:blipFill>
        <p:spPr>
          <a:xfrm>
            <a:off x="6200000" y="2926272"/>
            <a:ext cx="2944001" cy="180074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39"/>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74" name="Google Shape;274;p39"/>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9"/>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Unknown War - The World’s Greatest Tank Battle</a:t>
            </a:r>
            <a:endParaRPr>
              <a:solidFill>
                <a:srgbClr val="E4E5B8"/>
              </a:solidFill>
              <a:latin typeface="Georgia"/>
              <a:ea typeface="Georgia"/>
              <a:cs typeface="Georgia"/>
              <a:sym typeface="Georgia"/>
            </a:endParaRPr>
          </a:p>
        </p:txBody>
      </p:sp>
      <p:pic>
        <p:nvPicPr>
          <p:cNvPr descr="The Unknown War - The World's Greatest Tank Battle 04/05 &#10;Documentary series about 1941-45 The Great Patriotic War. &#10;Made in 1970's. Narrated by Burt Lancaster. &#10; &#10;Youtube Play-list: &#10;http://www.youtube.com/view_play_list?p=46C36E7EC5FC8324 &#10; &#10;Unknown War, The (Neizvestnaya Voyna) Episode 1 of 20 &#10;http://www.memocast.com/media.aspx?id=343417 &#10; &#10;Воин Красной Армии - Спаси! &#10;Red Army﻿ Warrior - Save (us)! &#10; &#10;Summer-Autumn Campaign of 1943 &#10; &#10;For Wehrmacht's OKH, the Battle of Kursk was a part of the strategic Operation Citadel Offensive (German: Unternehmen Zitadelle). &#10; &#10;For the Soviet historians the series of operations conducted as part of the Summer-Autumn Campaign of 1943 (1 July -- 31 December): &#10; &#10;Kursk Strategic Defensive Operation (5-23 July, 1943)  &#10;Orel-Kursk Defensive Operation (5-11 July)  &#10;Belgorod-Kursk Defensive Operation (5-23 July)  &#10;Denial air operations over the Kursk Bulge (5-23 July)  &#10;Air superiority operations in Operation Kutuzov  &#10; &#10;Orel Strategic Counter-offensive Operation (codenamed Operation Kutuzov) (12 July -- 18 August, 1943)  &#10;Volkhov-Orel Offensive Operation (12 July -- 18 August)  &#10;Kromy-Orel Offensive Operation (15 July -- 18 August)  &#10;Air superiority operations in Operation Rumyantsev  &#10; &#10;Belgorod-Kharkov Counter-offensive Offensive Operation (codenamed Operation Rumyantsev) (3-23 August, 1943)  &#10;Belgorod-Bogodukhov Offensive Operation (3-23 August)  &#10;Belgorod-Khar'kov Offensive Operation (3-23 August)  &#10;Battle of Prokhorovka (12 July, 1943)  &#10;Zmiyev Offensive Operation (12-23 August)  &#10; &#10;http://en.wikipedia.org/wiki/Battle_of_Kursk &#10; &#10;..." id="276" name="Google Shape;276;p39" title="The Unknown War - The World's Greatest Tank Battle 04/05">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40"/>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82" name="Google Shape;282;p40"/>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0"/>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Unknown War - The World’s Greatest Tank Battle</a:t>
            </a:r>
            <a:endParaRPr>
              <a:solidFill>
                <a:srgbClr val="E4E5B8"/>
              </a:solidFill>
              <a:latin typeface="Georgia"/>
              <a:ea typeface="Georgia"/>
              <a:cs typeface="Georgia"/>
              <a:sym typeface="Georgia"/>
            </a:endParaRPr>
          </a:p>
        </p:txBody>
      </p:sp>
      <p:pic>
        <p:nvPicPr>
          <p:cNvPr descr="The Unknown War - The Battle for Moscow - 05/05 &#10;Documentary series about 1941-45 The Great Patriotic War. &#10;Made in 1970's. Narrated by Burt Lancaster. &#10; &#10;The Unknown War, Youtube Play-list: &#10;http://www.youtube.com/view_play_list?p=46C36E7EC5FC8324 &#10; &#10;Unknown War, The (Neizvestnaya Voyna) Episode 1 of 20 &#10;http://www.memocast.com/media.aspx?id=343417 &#10; &#10;Воин Красной Армии - Спаси! &#10;Red Army﻿ Warrior - Save (us)! &#10; &#10;J. V. Stalin - Speech at the Red Army Parade on the Red Square, Moscow - November 7, 1941: &#10;http://www.marxists.org/reference/archive/stalin/works/1941/11/07.htm &#10; &#10;Anniversary of the Great October Socialist Revolution 1941 military parade in Moscow, when marching through Red Square, Soviet soldiers went straight on the front line. &#10; &#10;Parade in Red Square on November 7, 1941: &#10;http://www.youtube.com/watch?v=zsBXYCPRo3o &#10; &#10;The Battle of Moscow is the name of two periods of strategically significant fighting on a 600 km. sector. &#10;It took place between October 1941 and January 1942. &#10; &#10;The Soviet defensive effort frustrated Hitler's strategy that considered Moscow, capital of the USSR. &#10; &#10;The German strategic offensive named Operation Typhoon was planned to conduct two pincer offensives, one to the north of Moscow against the Kalinin Front by the 3rd and 4th Panzer Groups, simultaneously severing the Moscow - Leningrad railway, and another to the south of Moscow Oblast against the Western Front, south of Tula by the 2nd Panzer Army, while the 4th Army advanced directly towards Moscow from the west. &#10;A separate operational German plan, codenamed Operation Wotan, was included in the final phase of the German offensive. &#10; &#10;Initially, the Soviet forces conducted a strategic defence of the Moscow Oblast by constructing three defensive belts, and deploying newly raised reserve armies as well as bringing troops from the Siberian and Far Eastern Military Districts. &#10; &#10;As the German offensives were halted, a Soviet strategic counter-offensive and smaller-scale offensive operations were executed to force German armies back to the positions around the cities of Oryol, Vyazma and Vitebsk, nearly surrounding three German armies in the process. &#10;http://en.wikipedia.org/wiki/Battle_of_Moscow &#10; &#10;Strategic operations of the Red Army in World War II: &#10;http://en.wikipedia.org/wiki/Strategic_operations_of_the_Red_Army_in_World_War_II &#10; &#10;Великая Отечественная война (1941 - 1945) - &#10;История, Фотографии, Плакаты, Личности, Города-герои, Кинохроника, Песни: &#10;http://bigwar.msk.ru/ &#10; &#10;Battlefield - The Battle for Russia: &#10;http://www.youtube.com/view_play_list?p=716D54E224552220 &#10; &#10;Battlefield - Siege of Leningrad: &#10;http://www.youtube.com/view_play_list?p=4E9BA7D4BD005109 &#10; &#10;Stalingrad 1942-1943: &#10;http://www.youtube.com/view_play_list?p=8416F00B87C7C672 &#10; &#10;Death at Stalingrad: &#10;http://www.youtube.com/view_play_list?p=6F6BCCA689B639B7 &#10; &#10;Summer-Autumn Campaign 1943 &#10;http://www.youtube.com/view_play_list?p=7C930FD9ADA6D3E6 &#10; &#10;Osvobozhdenie, Befreiung, Liberation -  &#10;From Kursk to Berlin: &#10;http://www.youtube.com/view_play_list?p=FECF4D8DD0620DC7 &#10; &#10;The Battle for Berlin 1945: &#10;http://www.youtube.com/view_play_list?p=B3AC675FE22FFD33 &#10; &#10;Victory Day in Europe 1945,  8/9 May: &#10;http://www.youtube.com/view_play_list?p=5D86B15045F4449D &#10; &#10;Pobediteli  Soldiers of the Great War: &#10;http://english.pobediteli.ru/ &#10;http://english.pobediteli.ru/flash.html?DR=1 &#10; &#10;THE GREAT PATRIOTIC WAR IN PHOTOS: &#10;http://www.vor.ru/55/Photo_Exhibition/Pic_eng.html &#10; &#10;MIA: History: Soviet History: Great Patriotic War: &#10;http://marxists.catbull.com/history//ussr/great-patriotic-war/index.htm &#10; &#10;2009 - &#10;November 7 marks the 68th anniversary of the unique 1941 military parade in Moscow: &#10;http://werievents.wordpress.com/working-day-prime-minister-of-the-russian-federation/russian-federation/november-7-marks-the-68th-anniversary-of-the-unique-1941-military-parade-in-moscow/ &#10; &#10;БИТВА ЗА МОСКВУ - The Fight for Moscow: &#10;http://www.youtube.com/view_play_list?p=4451A33DB779BE60 &#10; &#10;The Saint War &#10;http://www.sovmusic.ru/english/download.php?fname=saintwar &#10; &#10;March of the defenders of Moscow &#10;http://www.sovmusic.ru/english/download.php?fname=marshmsk &#10; &#10;Soviet songs - &#10;http://www.sovmusic.ru/ &#10;http://www.sovmusic.ru/english/index.php &#10; &#10;Bułat Okudżawa - &#10;http://en.wikipedia.org/wiki/Bulat_Okudzhava &#10;http://www.youtube.com/watch?v=aNgyAXbVc1c &#10;http://www.youtube.com/watch?v=LEPb-W1BdaQ &#10;http://www.youtube.com/watch?v=_9hMdjnNBVQ &#10; &#10;..." id="284" name="Google Shape;284;p40" title="The Unknown War - The Battle for Moscow - 05/05">
            <a:hlinkClick r:id="rId4"/>
          </p:cNvPr>
          <p:cNvPicPr preferRelativeResize="0"/>
          <p:nvPr/>
        </p:nvPicPr>
        <p:blipFill>
          <a:blip r:embed="rId5">
            <a:alphaModFix/>
          </a:blip>
          <a:stretch>
            <a:fillRect/>
          </a:stretch>
        </p:blipFill>
        <p:spPr>
          <a:xfrm>
            <a:off x="1595350" y="1089200"/>
            <a:ext cx="5920075"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a:t>
            </a:r>
            <a:endParaRPr sz="5200">
              <a:solidFill>
                <a:srgbClr val="E4E5B8"/>
              </a:solidFill>
              <a:latin typeface="Georgia"/>
              <a:ea typeface="Georgia"/>
              <a:cs typeface="Georgia"/>
              <a:sym typeface="Georgia"/>
            </a:endParaRPr>
          </a:p>
        </p:txBody>
      </p:sp>
      <p:pic>
        <p:nvPicPr>
          <p:cNvPr id="290" name="Google Shape;290;p4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lnSpcReduction="10000"/>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Briefly about the events in between the battles of Stalingrad and Kursk.</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The Battle of Kursk, the largest tank battle in history, and the significance of it to this day.</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Relating the Great Patriotic War to today’s war in Ukraine.</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297" name="Google Shape;297;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8" name="Google Shape;298;p42"/>
          <p:cNvSpPr txBox="1"/>
          <p:nvPr/>
        </p:nvSpPr>
        <p:spPr>
          <a:xfrm>
            <a:off x="472000" y="1101300"/>
            <a:ext cx="8096400" cy="37866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FFFF00"/>
              </a:buClr>
              <a:buSzPts val="1800"/>
              <a:buFont typeface="Georgia"/>
              <a:buChar char="●"/>
            </a:pPr>
            <a:r>
              <a:rPr b="1" lang="en" sz="1800">
                <a:solidFill>
                  <a:srgbClr val="FFFF00"/>
                </a:solidFill>
                <a:latin typeface="Georgia"/>
                <a:ea typeface="Georgia"/>
                <a:cs typeface="Georgia"/>
                <a:sym typeface="Georgia"/>
              </a:rPr>
              <a:t>THE KONONOVITCH BROTHERS NEED US, SHARE THIS ARTICLE:</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rPr b="1" lang="en" sz="1800">
                <a:solidFill>
                  <a:srgbClr val="FFFF00"/>
                </a:solidFill>
                <a:latin typeface="Georgia"/>
                <a:ea typeface="Georgia"/>
                <a:cs typeface="Georgia"/>
                <a:sym typeface="Georgia"/>
              </a:rPr>
              <a:t>	https://dailyworkerusa.com/stop-the-kiev-regimes-calls-for-the-murder-of-the-kononovitch-brothers/</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PCUSA Arts and Culture Commission is looking for content submissions for Vol III 2023 of New Masses! Send any submissions to </a:t>
            </a:r>
            <a:r>
              <a:rPr lang="en" sz="1800" u="sng">
                <a:solidFill>
                  <a:schemeClr val="hlink"/>
                </a:solidFill>
                <a:latin typeface="Georgia"/>
                <a:ea typeface="Georgia"/>
                <a:cs typeface="Georgia"/>
                <a:sym typeface="Georgia"/>
                <a:hlinkClick r:id="rId4"/>
              </a:rPr>
              <a:t>info@partyofcommunistsusa.net</a:t>
            </a:r>
            <a:r>
              <a:rPr lang="en" sz="1800">
                <a:solidFill>
                  <a:srgbClr val="E4E5B8"/>
                </a:solidFill>
                <a:latin typeface="Georgia"/>
                <a:ea typeface="Georgia"/>
                <a:cs typeface="Georgia"/>
                <a:sym typeface="Georgia"/>
              </a:rPr>
              <a:t> and </a:t>
            </a:r>
            <a:r>
              <a:rPr lang="en" sz="1800" u="sng">
                <a:solidFill>
                  <a:schemeClr val="hlink"/>
                </a:solidFill>
                <a:latin typeface="Georgia"/>
                <a:ea typeface="Georgia"/>
                <a:cs typeface="Georgia"/>
                <a:sym typeface="Georgia"/>
                <a:hlinkClick r:id="rId5"/>
              </a:rPr>
              <a:t>kamryns@johnreedcenter.net</a:t>
            </a:r>
            <a:r>
              <a:rPr lang="en" sz="1800">
                <a:solidFill>
                  <a:srgbClr val="E4E5B8"/>
                </a:solidFill>
                <a:latin typeface="Georgia"/>
                <a:ea typeface="Georgia"/>
                <a:cs typeface="Georgia"/>
                <a:sym typeface="Georgia"/>
              </a:rPr>
              <a:t> </a:t>
            </a:r>
            <a:endParaRPr sz="18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Peoples School for Marxist Leninist Studies has began posting videos on our TikTok channel @peoplesschool! Please subscribe to the channel and like and share our content!</a:t>
            </a:r>
            <a:endParaRPr sz="1800">
              <a:solidFill>
                <a:srgbClr val="E4E5B8"/>
              </a:solidFill>
              <a:latin typeface="Georgia"/>
              <a:ea typeface="Georgia"/>
              <a:cs typeface="Georgia"/>
              <a:sym typeface="Georg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05" name="Google Shape;305;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6" name="Google Shape;306;p43"/>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Aug. 3rd if possible.</a:t>
            </a:r>
            <a:endParaRPr sz="2500">
              <a:solidFill>
                <a:srgbClr val="E4E5B8"/>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 &amp; peoplesschool.us/store</a:t>
            </a:r>
            <a:endParaRPr sz="1911">
              <a:solidFill>
                <a:srgbClr val="E4E5B8"/>
              </a:solidFill>
              <a:latin typeface="Georgia"/>
              <a:ea typeface="Georgia"/>
              <a:cs typeface="Georgia"/>
              <a:sym typeface="Georgia"/>
            </a:endParaRPr>
          </a:p>
        </p:txBody>
      </p:sp>
      <p:pic>
        <p:nvPicPr>
          <p:cNvPr id="313" name="Google Shape;313;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4" name="Google Shape;314;p44"/>
          <p:cNvSpPr txBox="1"/>
          <p:nvPr>
            <p:ph type="title"/>
          </p:nvPr>
        </p:nvSpPr>
        <p:spPr>
          <a:xfrm>
            <a:off x="406550" y="1101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315" name="Google Shape;315;p44"/>
          <p:cNvPicPr preferRelativeResize="0"/>
          <p:nvPr/>
        </p:nvPicPr>
        <p:blipFill>
          <a:blip r:embed="rId4">
            <a:alphaModFix/>
          </a:blip>
          <a:stretch>
            <a:fillRect/>
          </a:stretch>
        </p:blipFill>
        <p:spPr>
          <a:xfrm>
            <a:off x="6970450" y="3612225"/>
            <a:ext cx="2110175" cy="1430275"/>
          </a:xfrm>
          <a:prstGeom prst="rect">
            <a:avLst/>
          </a:prstGeom>
          <a:noFill/>
          <a:ln>
            <a:noFill/>
          </a:ln>
        </p:spPr>
      </p:pic>
      <p:pic>
        <p:nvPicPr>
          <p:cNvPr id="316" name="Google Shape;316;p44"/>
          <p:cNvPicPr preferRelativeResize="0"/>
          <p:nvPr/>
        </p:nvPicPr>
        <p:blipFill>
          <a:blip r:embed="rId5">
            <a:alphaModFix/>
          </a:blip>
          <a:stretch>
            <a:fillRect/>
          </a:stretch>
        </p:blipFill>
        <p:spPr>
          <a:xfrm>
            <a:off x="1110475" y="1574025"/>
            <a:ext cx="1557200" cy="2099601"/>
          </a:xfrm>
          <a:prstGeom prst="rect">
            <a:avLst/>
          </a:prstGeom>
          <a:noFill/>
          <a:ln>
            <a:noFill/>
          </a:ln>
        </p:spPr>
      </p:pic>
      <p:pic>
        <p:nvPicPr>
          <p:cNvPr id="317" name="Google Shape;317;p44"/>
          <p:cNvPicPr preferRelativeResize="0"/>
          <p:nvPr/>
        </p:nvPicPr>
        <p:blipFill>
          <a:blip r:embed="rId6">
            <a:alphaModFix/>
          </a:blip>
          <a:stretch>
            <a:fillRect/>
          </a:stretch>
        </p:blipFill>
        <p:spPr>
          <a:xfrm>
            <a:off x="186900" y="1173975"/>
            <a:ext cx="876300" cy="1311800"/>
          </a:xfrm>
          <a:prstGeom prst="rect">
            <a:avLst/>
          </a:prstGeom>
          <a:noFill/>
          <a:ln>
            <a:noFill/>
          </a:ln>
        </p:spPr>
      </p:pic>
      <p:pic>
        <p:nvPicPr>
          <p:cNvPr id="318" name="Google Shape;318;p44"/>
          <p:cNvPicPr preferRelativeResize="0"/>
          <p:nvPr/>
        </p:nvPicPr>
        <p:blipFill>
          <a:blip r:embed="rId7">
            <a:alphaModFix/>
          </a:blip>
          <a:stretch>
            <a:fillRect/>
          </a:stretch>
        </p:blipFill>
        <p:spPr>
          <a:xfrm>
            <a:off x="2714954" y="1677975"/>
            <a:ext cx="4157696" cy="3196750"/>
          </a:xfrm>
          <a:prstGeom prst="rect">
            <a:avLst/>
          </a:prstGeom>
          <a:noFill/>
          <a:ln>
            <a:noFill/>
          </a:ln>
        </p:spPr>
      </p:pic>
      <p:pic>
        <p:nvPicPr>
          <p:cNvPr id="319" name="Google Shape;319;p44"/>
          <p:cNvPicPr preferRelativeResize="0"/>
          <p:nvPr/>
        </p:nvPicPr>
        <p:blipFill>
          <a:blip r:embed="rId8">
            <a:alphaModFix/>
          </a:blip>
          <a:stretch>
            <a:fillRect/>
          </a:stretch>
        </p:blipFill>
        <p:spPr>
          <a:xfrm>
            <a:off x="6919924" y="1173975"/>
            <a:ext cx="2034325" cy="2365575"/>
          </a:xfrm>
          <a:prstGeom prst="rect">
            <a:avLst/>
          </a:prstGeom>
          <a:noFill/>
          <a:ln>
            <a:noFill/>
          </a:ln>
        </p:spPr>
      </p:pic>
      <p:pic>
        <p:nvPicPr>
          <p:cNvPr id="320" name="Google Shape;320;p44"/>
          <p:cNvPicPr preferRelativeResize="0"/>
          <p:nvPr/>
        </p:nvPicPr>
        <p:blipFill>
          <a:blip r:embed="rId9">
            <a:alphaModFix/>
          </a:blip>
          <a:stretch>
            <a:fillRect/>
          </a:stretch>
        </p:blipFill>
        <p:spPr>
          <a:xfrm>
            <a:off x="95900" y="3730700"/>
            <a:ext cx="1368875" cy="1311800"/>
          </a:xfrm>
          <a:prstGeom prst="rect">
            <a:avLst/>
          </a:prstGeom>
          <a:noFill/>
          <a:ln>
            <a:noFill/>
          </a:ln>
        </p:spPr>
      </p:pic>
      <p:pic>
        <p:nvPicPr>
          <p:cNvPr id="321" name="Google Shape;321;p44"/>
          <p:cNvPicPr preferRelativeResize="0"/>
          <p:nvPr/>
        </p:nvPicPr>
        <p:blipFill rotWithShape="1">
          <a:blip r:embed="rId10">
            <a:alphaModFix/>
          </a:blip>
          <a:srcRect b="0" l="14221" r="16062" t="0"/>
          <a:stretch/>
        </p:blipFill>
        <p:spPr>
          <a:xfrm>
            <a:off x="186900" y="2550187"/>
            <a:ext cx="876300" cy="1116100"/>
          </a:xfrm>
          <a:prstGeom prst="rect">
            <a:avLst/>
          </a:prstGeom>
          <a:noFill/>
          <a:ln>
            <a:noFill/>
          </a:ln>
        </p:spPr>
      </p:pic>
      <p:pic>
        <p:nvPicPr>
          <p:cNvPr id="322" name="Google Shape;322;p44"/>
          <p:cNvPicPr preferRelativeResize="0"/>
          <p:nvPr/>
        </p:nvPicPr>
        <p:blipFill>
          <a:blip r:embed="rId11">
            <a:alphaModFix/>
          </a:blip>
          <a:stretch>
            <a:fillRect/>
          </a:stretch>
        </p:blipFill>
        <p:spPr>
          <a:xfrm>
            <a:off x="1412950" y="3730700"/>
            <a:ext cx="1254725" cy="1254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329" name="Google Shape;329;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0" name="Google Shape;330;p45"/>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Latest Releases</a:t>
            </a:r>
            <a:endParaRPr>
              <a:solidFill>
                <a:srgbClr val="E4E5B8"/>
              </a:solidFill>
              <a:latin typeface="Georgia"/>
              <a:ea typeface="Georgia"/>
              <a:cs typeface="Georgia"/>
              <a:sym typeface="Georgia"/>
            </a:endParaRPr>
          </a:p>
        </p:txBody>
      </p:sp>
      <p:pic>
        <p:nvPicPr>
          <p:cNvPr id="331" name="Google Shape;331;p45"/>
          <p:cNvPicPr preferRelativeResize="0"/>
          <p:nvPr/>
        </p:nvPicPr>
        <p:blipFill>
          <a:blip r:embed="rId4">
            <a:alphaModFix/>
          </a:blip>
          <a:stretch>
            <a:fillRect/>
          </a:stretch>
        </p:blipFill>
        <p:spPr>
          <a:xfrm>
            <a:off x="4667550" y="1713575"/>
            <a:ext cx="2040326" cy="3061245"/>
          </a:xfrm>
          <a:prstGeom prst="rect">
            <a:avLst/>
          </a:prstGeom>
          <a:noFill/>
          <a:ln>
            <a:noFill/>
          </a:ln>
        </p:spPr>
      </p:pic>
      <p:pic>
        <p:nvPicPr>
          <p:cNvPr id="332" name="Google Shape;332;p45"/>
          <p:cNvPicPr preferRelativeResize="0"/>
          <p:nvPr/>
        </p:nvPicPr>
        <p:blipFill>
          <a:blip r:embed="rId5">
            <a:alphaModFix/>
          </a:blip>
          <a:stretch>
            <a:fillRect/>
          </a:stretch>
        </p:blipFill>
        <p:spPr>
          <a:xfrm>
            <a:off x="6828000" y="1714325"/>
            <a:ext cx="1956226" cy="3060500"/>
          </a:xfrm>
          <a:prstGeom prst="rect">
            <a:avLst/>
          </a:prstGeom>
          <a:noFill/>
          <a:ln>
            <a:noFill/>
          </a:ln>
        </p:spPr>
      </p:pic>
      <p:pic>
        <p:nvPicPr>
          <p:cNvPr id="333" name="Google Shape;333;p45"/>
          <p:cNvPicPr preferRelativeResize="0"/>
          <p:nvPr/>
        </p:nvPicPr>
        <p:blipFill>
          <a:blip r:embed="rId6">
            <a:alphaModFix/>
          </a:blip>
          <a:stretch>
            <a:fillRect/>
          </a:stretch>
        </p:blipFill>
        <p:spPr>
          <a:xfrm>
            <a:off x="2507100" y="1713950"/>
            <a:ext cx="2040325" cy="3060488"/>
          </a:xfrm>
          <a:prstGeom prst="rect">
            <a:avLst/>
          </a:prstGeom>
          <a:noFill/>
          <a:ln>
            <a:noFill/>
          </a:ln>
        </p:spPr>
      </p:pic>
      <p:pic>
        <p:nvPicPr>
          <p:cNvPr id="334" name="Google Shape;334;p45"/>
          <p:cNvPicPr preferRelativeResize="0"/>
          <p:nvPr/>
        </p:nvPicPr>
        <p:blipFill>
          <a:blip r:embed="rId7">
            <a:alphaModFix/>
          </a:blip>
          <a:stretch>
            <a:fillRect/>
          </a:stretch>
        </p:blipFill>
        <p:spPr>
          <a:xfrm>
            <a:off x="346650" y="1713100"/>
            <a:ext cx="2040325" cy="306221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341" name="Google Shape;341;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2" name="Google Shape;342;p46"/>
          <p:cNvSpPr txBox="1"/>
          <p:nvPr/>
        </p:nvSpPr>
        <p:spPr>
          <a:xfrm>
            <a:off x="406550" y="1041075"/>
            <a:ext cx="8096400" cy="37866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ultraleft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To donate, go to </a:t>
            </a:r>
            <a:r>
              <a:rPr b="1" lang="en" sz="1950" u="sng">
                <a:solidFill>
                  <a:srgbClr val="E4E5B8"/>
                </a:solidFill>
                <a:latin typeface="Georgia"/>
                <a:ea typeface="Georgia"/>
                <a:cs typeface="Georgia"/>
                <a:sym typeface="Georgia"/>
              </a:rPr>
              <a:t>partyofcommunistsusa.net/donations/</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Check the box that says “PSMLS Legal Funds” and try to donate on Tuesday or Thursday so it is easier for us to sort through. It </a:t>
            </a:r>
            <a:r>
              <a:rPr lang="en" sz="1950" u="sng">
                <a:solidFill>
                  <a:srgbClr val="E4E5B8"/>
                </a:solidFill>
                <a:latin typeface="Georgia"/>
                <a:ea typeface="Georgia"/>
                <a:cs typeface="Georgia"/>
                <a:sym typeface="Georgia"/>
              </a:rPr>
              <a:t>will</a:t>
            </a:r>
            <a:r>
              <a:rPr lang="en" sz="1950">
                <a:solidFill>
                  <a:srgbClr val="E4E5B8"/>
                </a:solidFill>
                <a:latin typeface="Georgia"/>
                <a:ea typeface="Georgia"/>
                <a:cs typeface="Georgia"/>
                <a:sym typeface="Georgia"/>
              </a:rPr>
              <a:t> go to the legal fund. Anything helps!</a:t>
            </a:r>
            <a:endParaRPr sz="1950">
              <a:solidFill>
                <a:srgbClr val="E4E5B8"/>
              </a:solidFill>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47"/>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48" name="Google Shape;348;p47"/>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7"/>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Katyusha</a:t>
            </a:r>
            <a:endParaRPr>
              <a:solidFill>
                <a:srgbClr val="E4E5B8"/>
              </a:solidFill>
              <a:latin typeface="Georgia"/>
              <a:ea typeface="Georgia"/>
              <a:cs typeface="Georgia"/>
              <a:sym typeface="Georgia"/>
            </a:endParaRPr>
          </a:p>
        </p:txBody>
      </p:sp>
      <p:pic>
        <p:nvPicPr>
          <p:cNvPr descr="An all-female rendition of the ever-famous Soviet folk/military song &quot;Катюша&quot;/&quot;Katyusha&quot;. The song was written by Mihael Isakovsky and composed by Matvey Blanter in 1938 and became very popular among the Soviet people and Red Army soldiers, eventually becoming the nickname of the BM-8, BM-13, and BM-31 Rocket Launchers.&#10;The soloist is Anna German (Анна Герман), but I cannot find out who the others are.&#10;&#10;&#10;&#10;Расцветали яблони и груши,&#10;Поплыли туманы над рекой.&#10;Выходила на берег Катюша,&#10;На высокий берег на крутой. &#10;&#10;Выходила, песню заводила&#10;Про степного, сизого орла,&#10;Про того, которого любила,&#10;Про того, чьи письма берегла.&#10;&#10;Ой ты, песня, песенка девичья,&#10;Ты лети за ясным солнцем вслед,&#10;И бойцу на дальнем пограничье&#10;От Катюши передай привет.&#10;&#10;Пусть он вспомнит девушку простую,&#10;И услышит, как она поёт,&#10;Пусть он землю бережёт родную,&#10;А любовь Катюша сбережёт.&#10;&#10;Расцветали яблони и груши,&#10;Поплыли туманы над рекой.&#10;Выходила на берег Катюша,&#10;На высокий берег на крутой. &#10;&#10;&#10;&#10;Rastsvetali yabloni i grushi,&#10;Poplyli tumany nad rekoy.&#10;Vykhodila na bereg Katyusha,&#10;Na vysokiy bereg na krutoy. &#10;&#10;Vykhodila, pesnyu zavodila&#10;Pro stepnogo, sizogo orla,&#10;Pro togo, kotorogo lyubila,&#10;Pro togo, ch'i pis'ma beregla.&#10;&#10;Oy ty, pesnya, pesenka devich'ya,&#10;Ty leti za yasnym solntsem vsled.&#10;I boytsu na dal'nem pogranich'ye&#10;Ot Katyushi pereday privet.&#10;&#10;Pust' on vspomnit devushku prostuyu,&#10;I uslyshit', kak ona poet,&#10;Pust' on zemlyu berezhet rodnuyu,&#10;A lyubov' Katyusha sberezhet. &#10;&#10;Rastsvetali yabloni i grushi,&#10;Poplyli tumany nad rekoy.&#10;Vykhodila na bereg Katyusha,&#10;Na vysokiy bereg na krutoy." id="350" name="Google Shape;350;p47" title="&quot;Katyusha&quot; - Soviet Army Song (Female Choir)">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Prelude</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Prelude</a:t>
            </a:r>
            <a:endParaRPr>
              <a:solidFill>
                <a:srgbClr val="E4E5B8"/>
              </a:solidFill>
              <a:latin typeface="Georgia"/>
              <a:ea typeface="Georgia"/>
              <a:cs typeface="Georgia"/>
              <a:sym typeface="Georgia"/>
            </a:endParaRPr>
          </a:p>
        </p:txBody>
      </p:sp>
      <p:pic>
        <p:nvPicPr>
          <p:cNvPr id="84" name="Google Shape;84;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5" name="Google Shape;85;p17"/>
          <p:cNvSpPr txBox="1"/>
          <p:nvPr/>
        </p:nvSpPr>
        <p:spPr>
          <a:xfrm>
            <a:off x="529400" y="1101300"/>
            <a:ext cx="5756700" cy="395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Victory at Stalingrad!</a:t>
            </a:r>
            <a:endParaRPr sz="21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In the dark summer of 1942, Hitler had launched </a:t>
            </a:r>
            <a:r>
              <a:rPr b="1" lang="en">
                <a:solidFill>
                  <a:srgbClr val="E4E5B8"/>
                </a:solidFill>
                <a:latin typeface="Georgia"/>
                <a:ea typeface="Georgia"/>
                <a:cs typeface="Georgia"/>
                <a:sym typeface="Georgia"/>
              </a:rPr>
              <a:t>Operation Blau</a:t>
            </a:r>
            <a:r>
              <a:rPr lang="en">
                <a:solidFill>
                  <a:srgbClr val="E4E5B8"/>
                </a:solidFill>
                <a:latin typeface="Georgia"/>
                <a:ea typeface="Georgia"/>
                <a:cs typeface="Georgia"/>
                <a:sym typeface="Georgia"/>
              </a:rPr>
              <a:t> in Ukraine and Southern Russia, whose objective was the seizure of the Caucasus oil fields and the control of the Lower Volga around Stalingrad down to the Caspian Sea. </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Operation Blau resulted in the </a:t>
            </a:r>
            <a:r>
              <a:rPr b="1" lang="en">
                <a:solidFill>
                  <a:srgbClr val="E4E5B8"/>
                </a:solidFill>
                <a:latin typeface="Georgia"/>
                <a:ea typeface="Georgia"/>
                <a:cs typeface="Georgia"/>
                <a:sym typeface="Georgia"/>
              </a:rPr>
              <a:t>Battle of Stalingrad</a:t>
            </a:r>
            <a:r>
              <a:rPr lang="en">
                <a:solidFill>
                  <a:srgbClr val="E4E5B8"/>
                </a:solidFill>
                <a:latin typeface="Georgia"/>
                <a:ea typeface="Georgia"/>
                <a:cs typeface="Georgia"/>
                <a:sym typeface="Georgia"/>
              </a:rPr>
              <a:t>, where the Wehrmacht's elite 6th Army was annihilated. The Red Army routed German forces in the Caucasus who had to retreat hurriedly to the Crimea to avoid complete destruction. </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After the </a:t>
            </a:r>
            <a:r>
              <a:rPr b="1" lang="en">
                <a:solidFill>
                  <a:srgbClr val="E4E5B8"/>
                </a:solidFill>
                <a:latin typeface="Georgia"/>
                <a:ea typeface="Georgia"/>
                <a:cs typeface="Georgia"/>
                <a:sym typeface="Georgia"/>
              </a:rPr>
              <a:t>Victory at Stalingrad</a:t>
            </a:r>
            <a:r>
              <a:rPr lang="en">
                <a:solidFill>
                  <a:srgbClr val="E4E5B8"/>
                </a:solidFill>
                <a:latin typeface="Georgia"/>
                <a:ea typeface="Georgia"/>
                <a:cs typeface="Georgia"/>
                <a:sym typeface="Georgia"/>
              </a:rPr>
              <a:t>, the Red Army launched a general offensive in the South and achieved important success on a front of 1500 km, but fell short of accomplishing its most ambitious goals, due to German surprising resilience after its defeat at Stalingrad, as proven by the Red Army's failure to hold Kharkov.</a:t>
            </a:r>
            <a:endParaRPr>
              <a:solidFill>
                <a:srgbClr val="E4E5B8"/>
              </a:solidFill>
              <a:latin typeface="Georgia"/>
              <a:ea typeface="Georgia"/>
              <a:cs typeface="Georgia"/>
              <a:sym typeface="Georgia"/>
            </a:endParaRPr>
          </a:p>
        </p:txBody>
      </p:sp>
      <p:pic>
        <p:nvPicPr>
          <p:cNvPr id="86" name="Google Shape;86;p17"/>
          <p:cNvPicPr preferRelativeResize="0"/>
          <p:nvPr/>
        </p:nvPicPr>
        <p:blipFill>
          <a:blip r:embed="rId4">
            <a:alphaModFix/>
          </a:blip>
          <a:stretch>
            <a:fillRect/>
          </a:stretch>
        </p:blipFill>
        <p:spPr>
          <a:xfrm>
            <a:off x="6286097" y="1101297"/>
            <a:ext cx="2857902" cy="1899235"/>
          </a:xfrm>
          <a:prstGeom prst="rect">
            <a:avLst/>
          </a:prstGeom>
          <a:noFill/>
          <a:ln>
            <a:noFill/>
          </a:ln>
        </p:spPr>
      </p:pic>
      <p:pic>
        <p:nvPicPr>
          <p:cNvPr id="87" name="Google Shape;87;p17"/>
          <p:cNvPicPr preferRelativeResize="0"/>
          <p:nvPr/>
        </p:nvPicPr>
        <p:blipFill>
          <a:blip r:embed="rId5">
            <a:alphaModFix/>
          </a:blip>
          <a:stretch>
            <a:fillRect/>
          </a:stretch>
        </p:blipFill>
        <p:spPr>
          <a:xfrm>
            <a:off x="6286101" y="3000536"/>
            <a:ext cx="2857899" cy="18689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Prelude</a:t>
            </a:r>
            <a:endParaRPr>
              <a:solidFill>
                <a:srgbClr val="E4E5B8"/>
              </a:solidFill>
              <a:latin typeface="Georgia"/>
              <a:ea typeface="Georgia"/>
              <a:cs typeface="Georgia"/>
              <a:sym typeface="Georgia"/>
            </a:endParaRPr>
          </a:p>
        </p:txBody>
      </p:sp>
      <p:pic>
        <p:nvPicPr>
          <p:cNvPr id="94" name="Google Shape;94;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95" name="Google Shape;95;p18"/>
          <p:cNvSpPr txBox="1"/>
          <p:nvPr/>
        </p:nvSpPr>
        <p:spPr>
          <a:xfrm>
            <a:off x="529400" y="1101300"/>
            <a:ext cx="5756700" cy="352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Eyeing Kursk</a:t>
            </a:r>
            <a:endParaRPr sz="21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Soviet winter offensive ground to a halt with the advent of the "</a:t>
            </a:r>
            <a:r>
              <a:rPr b="1" lang="en">
                <a:solidFill>
                  <a:srgbClr val="E4E5B8"/>
                </a:solidFill>
                <a:latin typeface="Georgia"/>
                <a:ea typeface="Georgia"/>
                <a:cs typeface="Georgia"/>
                <a:sym typeface="Georgia"/>
              </a:rPr>
              <a:t>Rasputitsa</a:t>
            </a:r>
            <a:r>
              <a:rPr lang="en">
                <a:solidFill>
                  <a:srgbClr val="E4E5B8"/>
                </a:solidFill>
                <a:latin typeface="Georgia"/>
                <a:ea typeface="Georgia"/>
                <a:cs typeface="Georgia"/>
                <a:sym typeface="Georgia"/>
              </a:rPr>
              <a:t>", the snow melting season, when Russia, Belarus and Ukraine turn into "Marshal Mud". </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Starting in the early spring of 1943, the Red Army remained on the defensive. One peculiar aspect of the front line, was the existence of a huge bulge, pointing to the west and centered around the town of </a:t>
            </a:r>
            <a:r>
              <a:rPr b="1" lang="en">
                <a:solidFill>
                  <a:srgbClr val="E4E5B8"/>
                </a:solidFill>
                <a:latin typeface="Georgia"/>
                <a:ea typeface="Georgia"/>
                <a:cs typeface="Georgia"/>
                <a:sym typeface="Georgia"/>
              </a:rPr>
              <a:t>Kursk</a:t>
            </a:r>
            <a:r>
              <a:rPr lang="en">
                <a:solidFill>
                  <a:srgbClr val="E4E5B8"/>
                </a:solidFill>
                <a:latin typeface="Georgia"/>
                <a:ea typeface="Georgia"/>
                <a:cs typeface="Georgia"/>
                <a:sym typeface="Georgia"/>
              </a:rPr>
              <a:t>, about halfway between </a:t>
            </a:r>
            <a:r>
              <a:rPr b="1" lang="en">
                <a:solidFill>
                  <a:srgbClr val="E4E5B8"/>
                </a:solidFill>
                <a:latin typeface="Georgia"/>
                <a:ea typeface="Georgia"/>
                <a:cs typeface="Georgia"/>
                <a:sym typeface="Georgia"/>
              </a:rPr>
              <a:t>Orel </a:t>
            </a:r>
            <a:r>
              <a:rPr lang="en">
                <a:solidFill>
                  <a:srgbClr val="E4E5B8"/>
                </a:solidFill>
                <a:latin typeface="Georgia"/>
                <a:ea typeface="Georgia"/>
                <a:cs typeface="Georgia"/>
                <a:sym typeface="Georgia"/>
              </a:rPr>
              <a:t>to the north, and </a:t>
            </a:r>
            <a:r>
              <a:rPr b="1" lang="en">
                <a:solidFill>
                  <a:srgbClr val="E4E5B8"/>
                </a:solidFill>
                <a:latin typeface="Georgia"/>
                <a:ea typeface="Georgia"/>
                <a:cs typeface="Georgia"/>
                <a:sym typeface="Georgia"/>
              </a:rPr>
              <a:t>Kharkov </a:t>
            </a:r>
            <a:r>
              <a:rPr lang="en">
                <a:solidFill>
                  <a:srgbClr val="E4E5B8"/>
                </a:solidFill>
                <a:latin typeface="Georgia"/>
                <a:ea typeface="Georgia"/>
                <a:cs typeface="Georgia"/>
                <a:sym typeface="Georgia"/>
              </a:rPr>
              <a:t>to the south, both cities in German hands.</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This particularity of the front line presented the Wehrmacht with the ideal perspective of enveloping the Kursk salient with a pincer maneuver toward the South from Orel and toward the north from Kharkov.</a:t>
            </a:r>
            <a:endParaRPr>
              <a:solidFill>
                <a:srgbClr val="E4E5B8"/>
              </a:solidFill>
              <a:latin typeface="Georgia"/>
              <a:ea typeface="Georgia"/>
              <a:cs typeface="Georgia"/>
              <a:sym typeface="Georgia"/>
            </a:endParaRPr>
          </a:p>
        </p:txBody>
      </p:sp>
      <p:pic>
        <p:nvPicPr>
          <p:cNvPr id="96" name="Google Shape;96;p18"/>
          <p:cNvPicPr preferRelativeResize="0"/>
          <p:nvPr/>
        </p:nvPicPr>
        <p:blipFill>
          <a:blip r:embed="rId4">
            <a:alphaModFix/>
          </a:blip>
          <a:stretch>
            <a:fillRect/>
          </a:stretch>
        </p:blipFill>
        <p:spPr>
          <a:xfrm>
            <a:off x="6286100" y="1767838"/>
            <a:ext cx="2857900" cy="2191614"/>
          </a:xfrm>
          <a:prstGeom prst="rect">
            <a:avLst/>
          </a:prstGeom>
          <a:noFill/>
          <a:ln>
            <a:noFill/>
          </a:ln>
        </p:spPr>
      </p:pic>
      <p:sp>
        <p:nvSpPr>
          <p:cNvPr id="97" name="Google Shape;97;p18"/>
          <p:cNvSpPr/>
          <p:nvPr/>
        </p:nvSpPr>
        <p:spPr>
          <a:xfrm>
            <a:off x="7857300" y="2629850"/>
            <a:ext cx="537900" cy="48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Prelude</a:t>
            </a:r>
            <a:endParaRPr>
              <a:solidFill>
                <a:srgbClr val="E4E5B8"/>
              </a:solidFill>
              <a:latin typeface="Georgia"/>
              <a:ea typeface="Georgia"/>
              <a:cs typeface="Georgia"/>
              <a:sym typeface="Georgia"/>
            </a:endParaRPr>
          </a:p>
        </p:txBody>
      </p:sp>
      <p:pic>
        <p:nvPicPr>
          <p:cNvPr id="104" name="Google Shape;104;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5" name="Google Shape;105;p19"/>
          <p:cNvSpPr txBox="1"/>
          <p:nvPr/>
        </p:nvSpPr>
        <p:spPr>
          <a:xfrm>
            <a:off x="529400" y="1009550"/>
            <a:ext cx="5756700" cy="372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Predicting German Offensive</a:t>
            </a:r>
            <a:endParaRPr sz="21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This wasn't lost on </a:t>
            </a:r>
            <a:r>
              <a:rPr b="1" lang="en" sz="1100">
                <a:solidFill>
                  <a:srgbClr val="E4E5B8"/>
                </a:solidFill>
                <a:latin typeface="Georgia"/>
                <a:ea typeface="Georgia"/>
                <a:cs typeface="Georgia"/>
                <a:sym typeface="Georgia"/>
              </a:rPr>
              <a:t>Zhukov </a:t>
            </a:r>
            <a:r>
              <a:rPr lang="en" sz="1100">
                <a:solidFill>
                  <a:srgbClr val="E4E5B8"/>
                </a:solidFill>
                <a:latin typeface="Georgia"/>
                <a:ea typeface="Georgia"/>
                <a:cs typeface="Georgia"/>
                <a:sym typeface="Georgia"/>
              </a:rPr>
              <a:t>who could predict the intentions of the German High Command. In April 1943 he suggested to Stalin the possibility to prepare for and absorb the German attack and then launch a powerful counter-offensive.</a:t>
            </a:r>
            <a:endParaRPr sz="11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1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Zhukov was pushing the right buttons with Stalin, who, after consulting with the Front Commanders to put to the test Zhukov's position, fully agreed with the Marshal's plan.</a:t>
            </a:r>
            <a:endParaRPr sz="11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1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In the month of May, Soviet intelligence totally confirmed German intentions and preparations. In the spring of 1943 Germany began energetic preparations for the offensive, code name </a:t>
            </a:r>
            <a:r>
              <a:rPr b="1" lang="en" sz="1100">
                <a:solidFill>
                  <a:srgbClr val="E4E5B8"/>
                </a:solidFill>
                <a:latin typeface="Georgia"/>
                <a:ea typeface="Georgia"/>
                <a:cs typeface="Georgia"/>
                <a:sym typeface="Georgia"/>
              </a:rPr>
              <a:t>Operation Citadel</a:t>
            </a:r>
            <a:r>
              <a:rPr lang="en" sz="1100">
                <a:solidFill>
                  <a:srgbClr val="E4E5B8"/>
                </a:solidFill>
                <a:latin typeface="Georgia"/>
                <a:ea typeface="Georgia"/>
                <a:cs typeface="Georgia"/>
                <a:sym typeface="Georgia"/>
              </a:rPr>
              <a:t>. Total mobilization was proclaimed and the Wehrmacht received 2 million more men than in 1942.</a:t>
            </a:r>
            <a:endParaRPr sz="11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1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Altogether Germany had 6.3 million POW's and foreign slave labor in its war industry. Improved versions of its best tanks, </a:t>
            </a:r>
            <a:r>
              <a:rPr b="1" lang="en" sz="1100">
                <a:solidFill>
                  <a:srgbClr val="E4E5B8"/>
                </a:solidFill>
                <a:latin typeface="Georgia"/>
                <a:ea typeface="Georgia"/>
                <a:cs typeface="Georgia"/>
                <a:sym typeface="Georgia"/>
              </a:rPr>
              <a:t>Tiger </a:t>
            </a:r>
            <a:r>
              <a:rPr lang="en" sz="1100">
                <a:solidFill>
                  <a:srgbClr val="E4E5B8"/>
                </a:solidFill>
                <a:latin typeface="Georgia"/>
                <a:ea typeface="Georgia"/>
                <a:cs typeface="Georgia"/>
                <a:sym typeface="Georgia"/>
              </a:rPr>
              <a:t>and </a:t>
            </a:r>
            <a:r>
              <a:rPr b="1" lang="en" sz="1100">
                <a:solidFill>
                  <a:srgbClr val="E4E5B8"/>
                </a:solidFill>
                <a:latin typeface="Georgia"/>
                <a:ea typeface="Georgia"/>
                <a:cs typeface="Georgia"/>
                <a:sym typeface="Georgia"/>
              </a:rPr>
              <a:t>Panther </a:t>
            </a:r>
            <a:r>
              <a:rPr lang="en" sz="1100">
                <a:solidFill>
                  <a:srgbClr val="E4E5B8"/>
                </a:solidFill>
                <a:latin typeface="Georgia"/>
                <a:ea typeface="Georgia"/>
                <a:cs typeface="Georgia"/>
                <a:sym typeface="Georgia"/>
              </a:rPr>
              <a:t>panzers were developed. The Wehrmacht put 71% of its forces on the Eastern Front, 4.8 million soldiers, plus 500k allied troops for a total of 5.3million soldiers. Facing them were 6.4 million Red Army's troops. For Operation Citadel, the Wehrmacht concentrated 900k men, 2.7k tanks, 10k guns, and 2k planes.</a:t>
            </a:r>
            <a:endParaRPr sz="1100">
              <a:solidFill>
                <a:srgbClr val="E4E5B8"/>
              </a:solidFill>
              <a:latin typeface="Georgia"/>
              <a:ea typeface="Georgia"/>
              <a:cs typeface="Georgia"/>
              <a:sym typeface="Georgia"/>
            </a:endParaRPr>
          </a:p>
        </p:txBody>
      </p:sp>
      <p:pic>
        <p:nvPicPr>
          <p:cNvPr id="106" name="Google Shape;106;p19"/>
          <p:cNvPicPr preferRelativeResize="0"/>
          <p:nvPr/>
        </p:nvPicPr>
        <p:blipFill>
          <a:blip r:embed="rId4">
            <a:alphaModFix/>
          </a:blip>
          <a:stretch>
            <a:fillRect/>
          </a:stretch>
        </p:blipFill>
        <p:spPr>
          <a:xfrm>
            <a:off x="6191000" y="1101295"/>
            <a:ext cx="1494125" cy="2052626"/>
          </a:xfrm>
          <a:prstGeom prst="rect">
            <a:avLst/>
          </a:prstGeom>
          <a:noFill/>
          <a:ln>
            <a:noFill/>
          </a:ln>
        </p:spPr>
      </p:pic>
      <p:pic>
        <p:nvPicPr>
          <p:cNvPr id="107" name="Google Shape;107;p19"/>
          <p:cNvPicPr preferRelativeResize="0"/>
          <p:nvPr/>
        </p:nvPicPr>
        <p:blipFill>
          <a:blip r:embed="rId5">
            <a:alphaModFix/>
          </a:blip>
          <a:stretch>
            <a:fillRect/>
          </a:stretch>
        </p:blipFill>
        <p:spPr>
          <a:xfrm>
            <a:off x="7631325" y="1101300"/>
            <a:ext cx="1494125" cy="2052624"/>
          </a:xfrm>
          <a:prstGeom prst="rect">
            <a:avLst/>
          </a:prstGeom>
          <a:noFill/>
          <a:ln>
            <a:noFill/>
          </a:ln>
        </p:spPr>
      </p:pic>
      <p:pic>
        <p:nvPicPr>
          <p:cNvPr id="108" name="Google Shape;108;p19"/>
          <p:cNvPicPr preferRelativeResize="0"/>
          <p:nvPr/>
        </p:nvPicPr>
        <p:blipFill rotWithShape="1">
          <a:blip r:embed="rId6">
            <a:alphaModFix/>
          </a:blip>
          <a:srcRect b="62232" l="0" r="0" t="0"/>
          <a:stretch/>
        </p:blipFill>
        <p:spPr>
          <a:xfrm flipH="1">
            <a:off x="6286100" y="3153925"/>
            <a:ext cx="2916000" cy="1101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0"/>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14" name="Google Shape;114;p20"/>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0"/>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Unknown War - The World’s Greatest Tank Battle</a:t>
            </a:r>
            <a:endParaRPr>
              <a:solidFill>
                <a:srgbClr val="E4E5B8"/>
              </a:solidFill>
              <a:latin typeface="Georgia"/>
              <a:ea typeface="Georgia"/>
              <a:cs typeface="Georgia"/>
              <a:sym typeface="Georgia"/>
            </a:endParaRPr>
          </a:p>
        </p:txBody>
      </p:sp>
      <p:pic>
        <p:nvPicPr>
          <p:cNvPr descr="The Unknown War - The World's Greatest Tank Battle 01/05 &#10;Documentary series about 1941-45 The Great Patriotic War. &#10;Made in 1970's. Narrated by Burt Lancaster. &#10; &#10;Youtube Play-list: &#10;http://www.youtube.com/view_play_list?p=46C36E7EC5FC8324 &#10; &#10;Unknown War, The (Neizvestnaya Voyna) Episode 1 of 20 &#10;http://www.memocast.com/media.aspx?id=343417 &#10; &#10;Воин Красной Армии - Спаси! &#10;Red Army﻿ Warrior - Save (us)! &#10; &#10;Summer-Autumn Campaign of 1943 &#10; &#10;For Wehrmacht's OKH, the Battle of Kursk was a part of the strategic Operation Citadel Offensive (German: Unternehmen Zitadelle). &#10; &#10;For the Soviet historians the series of operations conducted as part of the Summer-Autumn Campaign of 1943 (1 July -- 31 December): &#10; &#10;Kursk Strategic Defensive Operation (5-23 July, 1943)  &#10;Orel-Kursk Defensive Operation (5-11 July)  &#10;Belgorod-Kursk Defensive Operation (5-23 July)  &#10;Denial air operations over the Kursk Bulge (5-23 July)  &#10;Air superiority operations in Operation Kutuzov  &#10; &#10;Orel Strategic Counter-offensive Operation (codenamed Operation Kutuzov) (12 July -- 18 August, 1943)  &#10;Volkhov-Orel Offensive Operation (12 July -- 18 August)  &#10;Kromy-Orel Offensive Operation (15 July -- 18 August)  &#10;Air superiority operations in Operation Rumyantsev  &#10; &#10;Belgorod-Kharkov Counter-offensive Offensive Operation (codenamed Operation Rumyantsev) (3-23 August, 1943)  &#10;Belgorod-Bogodukhov Offensive Operation (3-23 August)  &#10;Belgorod-Khar'kov Offensive Operation (3-23 August)  &#10;Battle of Prokhorovka (12 July, 1943)  &#10;Zmiyev Offensive Operation (12-23 August)  &#10; &#10;http://en.wikipedia.org/wiki/Battle_of_Kursk &#10; &#10;..." id="116" name="Google Shape;116;p20" title="The Unknown War - The World's Greatest Tank Battle 01/05">
            <a:hlinkClick r:id="rId4"/>
          </p:cNvPr>
          <p:cNvPicPr preferRelativeResize="0"/>
          <p:nvPr/>
        </p:nvPicPr>
        <p:blipFill>
          <a:blip r:embed="rId5">
            <a:alphaModFix/>
          </a:blip>
          <a:stretch>
            <a:fillRect/>
          </a:stretch>
        </p:blipFill>
        <p:spPr>
          <a:xfrm>
            <a:off x="1645925" y="1089200"/>
            <a:ext cx="58502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Battle of Kursk:</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5200">
                <a:solidFill>
                  <a:srgbClr val="E4E5B8"/>
                </a:solidFill>
                <a:latin typeface="Georgia"/>
                <a:ea typeface="Georgia"/>
                <a:cs typeface="Georgia"/>
                <a:sym typeface="Georgia"/>
              </a:rPr>
              <a:t>Operation Citadel</a:t>
            </a:r>
            <a:endParaRPr sz="5200">
              <a:solidFill>
                <a:srgbClr val="E4E5B8"/>
              </a:solidFill>
              <a:latin typeface="Georgia"/>
              <a:ea typeface="Georgia"/>
              <a:cs typeface="Georgia"/>
              <a:sym typeface="Georgia"/>
            </a:endParaRPr>
          </a:p>
        </p:txBody>
      </p:sp>
      <p:pic>
        <p:nvPicPr>
          <p:cNvPr id="122" name="Google Shape;122;p2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