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a0468d44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5a0468d44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5a0468d44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5a0468d44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5a0468d446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5a0468d446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5a0468d44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5a0468d44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5a0468d446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5a0468d446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5a0468d446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5a0468d446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5a0468d446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5a0468d446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5a0468d446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5a0468d446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59fe31306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59fe31306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59fe31306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59fe31306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59fe31306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59fe31306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59fe31306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59fe31306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59fe31306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59fe31306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59fe313062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59fe31306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59fe313062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59fe313062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59fe31306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59fe31306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314212750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314212750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2ada5e43e1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2ada5e43e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314212750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314212750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2ada5e43e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2ada5e43e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5a0468d446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5a0468d446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5a0468d446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5a0468d44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5a0468d44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5a0468d44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5a0468d44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5a0468d44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hyperlink" Target="http://www.youtube.com/watch?v=eemp0oviSRk" TargetMode="External"/><Relationship Id="rId5"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6.jpg"/><Relationship Id="rId5" Type="http://schemas.openxmlformats.org/officeDocument/2006/relationships/image" Target="../media/image23.jpg"/><Relationship Id="rId6" Type="http://schemas.openxmlformats.org/officeDocument/2006/relationships/image" Target="../media/image25.png"/><Relationship Id="rId7"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1.png"/><Relationship Id="rId5"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7.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67.png"/><Relationship Id="rId6" Type="http://schemas.openxmlformats.org/officeDocument/2006/relationships/image" Target="../media/image33.jpg"/><Relationship Id="rId7"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42.png"/><Relationship Id="rId5"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6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hyperlink" Target="mailto:info@peoplesschool.u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49.png"/><Relationship Id="rId5" Type="http://schemas.openxmlformats.org/officeDocument/2006/relationships/image" Target="../media/image57.png"/><Relationship Id="rId6" Type="http://schemas.openxmlformats.org/officeDocument/2006/relationships/image" Target="../media/image43.png"/><Relationship Id="rId7" Type="http://schemas.openxmlformats.org/officeDocument/2006/relationships/image" Target="../media/image51.png"/><Relationship Id="rId8"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63.png"/><Relationship Id="rId5" Type="http://schemas.openxmlformats.org/officeDocument/2006/relationships/image" Target="../media/image62.png"/><Relationship Id="rId6" Type="http://schemas.openxmlformats.org/officeDocument/2006/relationships/image" Target="../media/image59.png"/><Relationship Id="rId7"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hyperlink" Target="http://www.youtube.com/watch?v=yNF-TS6lKQg" TargetMode="External"/><Relationship Id="rId5" Type="http://schemas.openxmlformats.org/officeDocument/2006/relationships/image" Target="../media/image6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46.png"/><Relationship Id="rId5"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6.png"/><Relationship Id="rId13" Type="http://schemas.openxmlformats.org/officeDocument/2006/relationships/image" Target="../media/image21.png"/><Relationship Id="rId12"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4.png"/><Relationship Id="rId15" Type="http://schemas.openxmlformats.org/officeDocument/2006/relationships/image" Target="../media/image17.png"/><Relationship Id="rId14" Type="http://schemas.openxmlformats.org/officeDocument/2006/relationships/image" Target="../media/image20.png"/><Relationship Id="rId16" Type="http://schemas.openxmlformats.org/officeDocument/2006/relationships/image" Target="../media/image19.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Bella Ciao</a:t>
            </a:r>
            <a:r>
              <a:rPr lang="en">
                <a:solidFill>
                  <a:srgbClr val="E4E5B8"/>
                </a:solidFill>
                <a:latin typeface="Georgia"/>
                <a:ea typeface="Georgia"/>
                <a:cs typeface="Georgia"/>
                <a:sym typeface="Georgia"/>
              </a:rPr>
              <a:t> - Red Army Choir Version</a:t>
            </a:r>
            <a:endParaRPr>
              <a:solidFill>
                <a:srgbClr val="E4E5B8"/>
              </a:solidFill>
              <a:latin typeface="Georgia"/>
              <a:ea typeface="Georgia"/>
              <a:cs typeface="Georgia"/>
              <a:sym typeface="Georgia"/>
            </a:endParaRPr>
          </a:p>
        </p:txBody>
      </p:sp>
      <p:pic>
        <p:nvPicPr>
          <p:cNvPr descr="Bella Ciao by the Red Army Choir&#10;&#10;&#10;Support this channel on Patreon: https://www.patreon.com/thecommunistchannel" id="57" name="Google Shape;57;p13" title="O Bella Ciao Red Army Choir lyrics and translation">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American Collaboration w/ Nazi Germany</a:t>
            </a:r>
            <a:endParaRPr>
              <a:solidFill>
                <a:srgbClr val="E4E5B8"/>
              </a:solidFill>
              <a:latin typeface="Georgia"/>
              <a:ea typeface="Georgia"/>
              <a:cs typeface="Georgia"/>
              <a:sym typeface="Georgia"/>
            </a:endParaRPr>
          </a:p>
        </p:txBody>
      </p:sp>
      <p:pic>
        <p:nvPicPr>
          <p:cNvPr id="141" name="Google Shape;141;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2" name="Google Shape;142;p22"/>
          <p:cNvSpPr txBox="1"/>
          <p:nvPr/>
        </p:nvSpPr>
        <p:spPr>
          <a:xfrm>
            <a:off x="2857900" y="1101300"/>
            <a:ext cx="5756700" cy="377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American Imperialism and Nazi Germany</a:t>
            </a:r>
            <a:endParaRPr sz="130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The law firm Sullivan &amp; Cromwell LLP whose managing director, who would later be Secretary of State, John Foster Dulles, and as a partner, Allen Dulles, had served many clients of these corporations and institutions. One of which was the Bank for International Settlements in Switzerland, which continued to deal with Germany after the start of the war and </a:t>
            </a:r>
            <a:r>
              <a:rPr lang="en" sz="1250">
                <a:solidFill>
                  <a:srgbClr val="E4E5B8"/>
                </a:solidFill>
                <a:latin typeface="Georgia"/>
                <a:ea typeface="Georgia"/>
                <a:cs typeface="Georgia"/>
                <a:sym typeface="Georgia"/>
              </a:rPr>
              <a:t>received</a:t>
            </a:r>
            <a:r>
              <a:rPr lang="en" sz="1250">
                <a:solidFill>
                  <a:srgbClr val="E4E5B8"/>
                </a:solidFill>
                <a:latin typeface="Georgia"/>
                <a:ea typeface="Georgia"/>
                <a:cs typeface="Georgia"/>
                <a:sym typeface="Georgia"/>
              </a:rPr>
              <a:t> most of the gold stolen by the Nazis during this period. American Thomas McKittrick, head of the institution, managed this.</a:t>
            </a:r>
            <a:endParaRPr sz="1250">
              <a:solidFill>
                <a:srgbClr val="E4E5B8"/>
              </a:solidFill>
              <a:latin typeface="Georgia"/>
              <a:ea typeface="Georgia"/>
              <a:cs typeface="Georgia"/>
              <a:sym typeface="Georgia"/>
            </a:endParaRPr>
          </a:p>
          <a:p>
            <a:pPr indent="0" lvl="0" marL="0" rtl="0" algn="l">
              <a:spcBef>
                <a:spcPts val="0"/>
              </a:spcBef>
              <a:spcAft>
                <a:spcPts val="0"/>
              </a:spcAft>
              <a:buNone/>
            </a:pPr>
            <a:r>
              <a:t/>
            </a:r>
            <a:endParaRPr sz="125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American m</a:t>
            </a:r>
            <a:r>
              <a:rPr lang="en" sz="1250">
                <a:solidFill>
                  <a:srgbClr val="E4E5B8"/>
                </a:solidFill>
                <a:latin typeface="Georgia"/>
                <a:ea typeface="Georgia"/>
                <a:cs typeface="Georgia"/>
                <a:sym typeface="Georgia"/>
              </a:rPr>
              <a:t>onopoly capitalists were supporting Nazism. For the US imperialists, war was great business and they played both sides of the war, aiding the Allies and Axis Powers. </a:t>
            </a:r>
            <a:endParaRPr sz="1250">
              <a:solidFill>
                <a:srgbClr val="E4E5B8"/>
              </a:solidFill>
              <a:latin typeface="Georgia"/>
              <a:ea typeface="Georgia"/>
              <a:cs typeface="Georgia"/>
              <a:sym typeface="Georgia"/>
            </a:endParaRPr>
          </a:p>
          <a:p>
            <a:pPr indent="0" lvl="0" marL="0" rtl="0" algn="l">
              <a:spcBef>
                <a:spcPts val="0"/>
              </a:spcBef>
              <a:spcAft>
                <a:spcPts val="0"/>
              </a:spcAft>
              <a:buNone/>
            </a:pPr>
            <a:r>
              <a:t/>
            </a:r>
            <a:endParaRPr sz="125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This doesn’t mean the role the US then played in aiding the defeat of Nazi Germany, Fascist Italy and Imperial Japan was not progressive or justified. The United States was, as it still is, a bourgeois democracy and an imperialist country, that stood up and did the right thing militarily in WW2.</a:t>
            </a:r>
            <a:endParaRPr sz="1250">
              <a:solidFill>
                <a:srgbClr val="E4E5B8"/>
              </a:solidFill>
              <a:latin typeface="Georgia"/>
              <a:ea typeface="Georgia"/>
              <a:cs typeface="Georgia"/>
              <a:sym typeface="Georgia"/>
            </a:endParaRPr>
          </a:p>
        </p:txBody>
      </p:sp>
      <p:pic>
        <p:nvPicPr>
          <p:cNvPr id="143" name="Google Shape;143;p22"/>
          <p:cNvPicPr preferRelativeResize="0"/>
          <p:nvPr/>
        </p:nvPicPr>
        <p:blipFill>
          <a:blip r:embed="rId4">
            <a:alphaModFix/>
          </a:blip>
          <a:stretch>
            <a:fillRect/>
          </a:stretch>
        </p:blipFill>
        <p:spPr>
          <a:xfrm>
            <a:off x="0" y="1101300"/>
            <a:ext cx="1450250" cy="1345624"/>
          </a:xfrm>
          <a:prstGeom prst="rect">
            <a:avLst/>
          </a:prstGeom>
          <a:noFill/>
          <a:ln>
            <a:noFill/>
          </a:ln>
        </p:spPr>
      </p:pic>
      <p:pic>
        <p:nvPicPr>
          <p:cNvPr id="144" name="Google Shape;144;p22"/>
          <p:cNvPicPr preferRelativeResize="0"/>
          <p:nvPr/>
        </p:nvPicPr>
        <p:blipFill rotWithShape="1">
          <a:blip r:embed="rId5">
            <a:alphaModFix/>
          </a:blip>
          <a:srcRect b="36069" l="0" r="0" t="0"/>
          <a:stretch/>
        </p:blipFill>
        <p:spPr>
          <a:xfrm>
            <a:off x="1450250" y="1101300"/>
            <a:ext cx="1407650" cy="1345624"/>
          </a:xfrm>
          <a:prstGeom prst="rect">
            <a:avLst/>
          </a:prstGeom>
          <a:noFill/>
          <a:ln>
            <a:noFill/>
          </a:ln>
        </p:spPr>
      </p:pic>
      <p:pic>
        <p:nvPicPr>
          <p:cNvPr id="145" name="Google Shape;145;p22"/>
          <p:cNvPicPr preferRelativeResize="0"/>
          <p:nvPr/>
        </p:nvPicPr>
        <p:blipFill>
          <a:blip r:embed="rId6">
            <a:alphaModFix/>
          </a:blip>
          <a:stretch>
            <a:fillRect/>
          </a:stretch>
        </p:blipFill>
        <p:spPr>
          <a:xfrm>
            <a:off x="1036551" y="1953700"/>
            <a:ext cx="758917" cy="493225"/>
          </a:xfrm>
          <a:prstGeom prst="rect">
            <a:avLst/>
          </a:prstGeom>
          <a:noFill/>
          <a:ln>
            <a:noFill/>
          </a:ln>
        </p:spPr>
      </p:pic>
      <p:pic>
        <p:nvPicPr>
          <p:cNvPr id="146" name="Google Shape;146;p22"/>
          <p:cNvPicPr preferRelativeResize="0"/>
          <p:nvPr/>
        </p:nvPicPr>
        <p:blipFill rotWithShape="1">
          <a:blip r:embed="rId7">
            <a:alphaModFix/>
          </a:blip>
          <a:srcRect b="0" l="15864" r="15251" t="0"/>
          <a:stretch/>
        </p:blipFill>
        <p:spPr>
          <a:xfrm>
            <a:off x="0" y="2446925"/>
            <a:ext cx="2857901" cy="2696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American Collaboration w/ Nazi Germany</a:t>
            </a:r>
            <a:endParaRPr>
              <a:solidFill>
                <a:srgbClr val="E4E5B8"/>
              </a:solidFill>
              <a:latin typeface="Georgia"/>
              <a:ea typeface="Georgia"/>
              <a:cs typeface="Georgia"/>
              <a:sym typeface="Georgia"/>
            </a:endParaRPr>
          </a:p>
        </p:txBody>
      </p:sp>
      <p:pic>
        <p:nvPicPr>
          <p:cNvPr id="153" name="Google Shape;153;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4" name="Google Shape;154;p23"/>
          <p:cNvSpPr txBox="1"/>
          <p:nvPr/>
        </p:nvSpPr>
        <p:spPr>
          <a:xfrm>
            <a:off x="406550" y="1101300"/>
            <a:ext cx="57918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Attempt at Fascism in America</a:t>
            </a:r>
            <a:endParaRPr sz="1300">
              <a:solidFill>
                <a:srgbClr val="E4E5B8"/>
              </a:solidFill>
              <a:latin typeface="Georgia"/>
              <a:ea typeface="Georgia"/>
              <a:cs typeface="Georgia"/>
              <a:sym typeface="Georgia"/>
            </a:endParaRPr>
          </a:p>
          <a:p>
            <a:pPr indent="-327025" lvl="0" marL="457200" rtl="0" algn="l">
              <a:spcBef>
                <a:spcPts val="0"/>
              </a:spcBef>
              <a:spcAft>
                <a:spcPts val="0"/>
              </a:spcAft>
              <a:buClr>
                <a:srgbClr val="E4E5B8"/>
              </a:buClr>
              <a:buSzPts val="1550"/>
              <a:buFont typeface="Georgia"/>
              <a:buChar char="●"/>
            </a:pPr>
            <a:r>
              <a:rPr lang="en" sz="1550">
                <a:solidFill>
                  <a:srgbClr val="E4E5B8"/>
                </a:solidFill>
                <a:latin typeface="Georgia"/>
                <a:ea typeface="Georgia"/>
                <a:cs typeface="Georgia"/>
                <a:sym typeface="Georgia"/>
              </a:rPr>
              <a:t>The fascism that the business interests of America were interested in was no limited to foreign nations. The possibility of a fascist coup against Franklin Delano Roosevelt was considered and somewhat planned.</a:t>
            </a:r>
            <a:endParaRPr sz="155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550">
              <a:solidFill>
                <a:srgbClr val="E4E5B8"/>
              </a:solidFill>
              <a:latin typeface="Georgia"/>
              <a:ea typeface="Georgia"/>
              <a:cs typeface="Georgia"/>
              <a:sym typeface="Georgia"/>
            </a:endParaRPr>
          </a:p>
          <a:p>
            <a:pPr indent="-327025" lvl="0" marL="457200" rtl="0" algn="l">
              <a:spcBef>
                <a:spcPts val="0"/>
              </a:spcBef>
              <a:spcAft>
                <a:spcPts val="0"/>
              </a:spcAft>
              <a:buClr>
                <a:srgbClr val="E4E5B8"/>
              </a:buClr>
              <a:buSzPts val="1550"/>
              <a:buFont typeface="Georgia"/>
              <a:buChar char="●"/>
            </a:pPr>
            <a:r>
              <a:rPr lang="en" sz="1550">
                <a:solidFill>
                  <a:srgbClr val="E4E5B8"/>
                </a:solidFill>
                <a:latin typeface="Georgia"/>
                <a:ea typeface="Georgia"/>
                <a:cs typeface="Georgia"/>
                <a:sym typeface="Georgia"/>
              </a:rPr>
              <a:t>The Business Plot of 1933 or the “Wall Street Putsch” was a plan to overthrow FDR and install Smedley Butler, who became an anti-imperialist retired general, as its leader. When Butler was approached about it, he and others testified to the McCormick-Dickstein Committee and foiled the plot. The unredacted version was actually revealed in a 1935 New Masses article by John L. Spivak.</a:t>
            </a:r>
            <a:endParaRPr sz="1550">
              <a:solidFill>
                <a:srgbClr val="E4E5B8"/>
              </a:solidFill>
              <a:latin typeface="Georgia"/>
              <a:ea typeface="Georgia"/>
              <a:cs typeface="Georgia"/>
              <a:sym typeface="Georgia"/>
            </a:endParaRPr>
          </a:p>
        </p:txBody>
      </p:sp>
      <p:pic>
        <p:nvPicPr>
          <p:cNvPr id="155" name="Google Shape;155;p23"/>
          <p:cNvPicPr preferRelativeResize="0"/>
          <p:nvPr/>
        </p:nvPicPr>
        <p:blipFill>
          <a:blip r:embed="rId4">
            <a:alphaModFix/>
          </a:blip>
          <a:stretch>
            <a:fillRect/>
          </a:stretch>
        </p:blipFill>
        <p:spPr>
          <a:xfrm>
            <a:off x="6198280" y="1101299"/>
            <a:ext cx="2945870" cy="3848100"/>
          </a:xfrm>
          <a:prstGeom prst="rect">
            <a:avLst/>
          </a:prstGeom>
          <a:noFill/>
          <a:ln>
            <a:noFill/>
          </a:ln>
        </p:spPr>
      </p:pic>
      <p:pic>
        <p:nvPicPr>
          <p:cNvPr id="156" name="Google Shape;156;p23"/>
          <p:cNvPicPr preferRelativeResize="0"/>
          <p:nvPr/>
        </p:nvPicPr>
        <p:blipFill rotWithShape="1">
          <a:blip r:embed="rId5">
            <a:alphaModFix/>
          </a:blip>
          <a:srcRect b="49049" l="0" r="0" t="0"/>
          <a:stretch/>
        </p:blipFill>
        <p:spPr>
          <a:xfrm>
            <a:off x="7914850" y="264299"/>
            <a:ext cx="1229300" cy="83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60" name="Shape 160"/>
        <p:cNvGrpSpPr/>
        <p:nvPr/>
      </p:nvGrpSpPr>
      <p:grpSpPr>
        <a:xfrm>
          <a:off x="0" y="0"/>
          <a:ext cx="0" cy="0"/>
          <a:chOff x="0" y="0"/>
          <a:chExt cx="0" cy="0"/>
        </a:xfrm>
      </p:grpSpPr>
      <p:sp>
        <p:nvSpPr>
          <p:cNvPr id="161" name="Google Shape;161;p24"/>
          <p:cNvSpPr txBox="1"/>
          <p:nvPr>
            <p:ph type="title"/>
          </p:nvPr>
        </p:nvSpPr>
        <p:spPr>
          <a:xfrm>
            <a:off x="369800" y="342392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Traitors in American History: Lessons from the Moscow Trials</a:t>
            </a:r>
            <a:endParaRPr>
              <a:solidFill>
                <a:srgbClr val="E4E5B8"/>
              </a:solidFill>
              <a:latin typeface="Georgia"/>
              <a:ea typeface="Georgia"/>
              <a:cs typeface="Georgia"/>
              <a:sym typeface="Georgia"/>
            </a:endParaRPr>
          </a:p>
          <a:p>
            <a:pPr indent="0" lvl="0" marL="0" rtl="0" algn="ctr">
              <a:spcBef>
                <a:spcPts val="0"/>
              </a:spcBef>
              <a:spcAft>
                <a:spcPts val="0"/>
              </a:spcAft>
              <a:buNone/>
            </a:pPr>
            <a:r>
              <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Earl Browder</a:t>
            </a:r>
            <a:endParaRPr>
              <a:solidFill>
                <a:srgbClr val="E4E5B8"/>
              </a:solidFill>
              <a:latin typeface="Georgia"/>
              <a:ea typeface="Georgia"/>
              <a:cs typeface="Georgia"/>
              <a:sym typeface="Georgia"/>
            </a:endParaRPr>
          </a:p>
        </p:txBody>
      </p:sp>
      <p:pic>
        <p:nvPicPr>
          <p:cNvPr id="162" name="Google Shape;162;p24"/>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63" name="Google Shape;163;p24"/>
          <p:cNvPicPr preferRelativeResize="0"/>
          <p:nvPr/>
        </p:nvPicPr>
        <p:blipFill>
          <a:blip r:embed="rId4">
            <a:alphaModFix/>
          </a:blip>
          <a:stretch>
            <a:fillRect/>
          </a:stretch>
        </p:blipFill>
        <p:spPr>
          <a:xfrm>
            <a:off x="4935950" y="152400"/>
            <a:ext cx="3823266"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69" name="Google Shape;169;p2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United States in World War 2</a:t>
            </a:r>
            <a:endParaRPr sz="5200">
              <a:solidFill>
                <a:srgbClr val="E4E5B8"/>
              </a:solidFill>
              <a:latin typeface="Georgia"/>
              <a:ea typeface="Georgia"/>
              <a:cs typeface="Georgia"/>
              <a:sym typeface="Georgia"/>
            </a:endParaRPr>
          </a:p>
        </p:txBody>
      </p:sp>
      <p:pic>
        <p:nvPicPr>
          <p:cNvPr id="175" name="Google Shape;175;p2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United Front Policy During WW2</a:t>
            </a:r>
            <a:endParaRPr>
              <a:solidFill>
                <a:srgbClr val="E4E5B8"/>
              </a:solidFill>
              <a:latin typeface="Georgia"/>
              <a:ea typeface="Georgia"/>
              <a:cs typeface="Georgia"/>
              <a:sym typeface="Georgia"/>
            </a:endParaRPr>
          </a:p>
        </p:txBody>
      </p:sp>
      <p:pic>
        <p:nvPicPr>
          <p:cNvPr id="182" name="Google Shape;182;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3" name="Google Shape;183;p27"/>
          <p:cNvSpPr txBox="1"/>
          <p:nvPr/>
        </p:nvSpPr>
        <p:spPr>
          <a:xfrm>
            <a:off x="406550" y="1036725"/>
            <a:ext cx="6381900" cy="389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Dimitrov’s United Front leads to Allied Victory</a:t>
            </a:r>
            <a:endParaRPr sz="2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In 1935, Georgi Dimitrov, the then General Secretary of the Executive Committee of the Communist International, brought the communist movement the anti-fascist United Front Policy. This called for Communists of the world to make anti-fascist their primary task, unite with Communists and non-Communists in the struggle against fascism and defend bourgeois democracy against fascism. He said:</a:t>
            </a:r>
            <a:endParaRPr sz="1100">
              <a:solidFill>
                <a:srgbClr val="E4E5B8"/>
              </a:solidFill>
              <a:latin typeface="Georgia"/>
              <a:ea typeface="Georgia"/>
              <a:cs typeface="Georgia"/>
              <a:sym typeface="Georgia"/>
            </a:endParaRPr>
          </a:p>
          <a:p>
            <a:pPr indent="0" lvl="0" marL="914400" rtl="0" algn="l">
              <a:spcBef>
                <a:spcPts val="0"/>
              </a:spcBef>
              <a:spcAft>
                <a:spcPts val="0"/>
              </a:spcAft>
              <a:buNone/>
            </a:pPr>
            <a:r>
              <a:rPr i="1" lang="en" sz="1100">
                <a:solidFill>
                  <a:srgbClr val="E4E5B8"/>
                </a:solidFill>
                <a:latin typeface="Georgia"/>
                <a:ea typeface="Georgia"/>
                <a:cs typeface="Georgia"/>
                <a:sym typeface="Georgia"/>
              </a:rPr>
              <a:t>“There is no more imperative duty than that of influencing public opinion and governments with the aim of ending the ostrich-like policy of hiding the head in the sand when confronted with unbridled fascist intervention. There is no more vital task than that of supporting by deeds the peace policy of Soviet democracy which aims at stopping fascist intervention, curbing the aggressors and defending the independence of the democratic rights and liberties of the people.”</a:t>
            </a:r>
            <a:endParaRPr i="1" sz="1100">
              <a:solidFill>
                <a:srgbClr val="E4E5B8"/>
              </a:solidFill>
              <a:latin typeface="Georgia"/>
              <a:ea typeface="Georgia"/>
              <a:cs typeface="Georgia"/>
              <a:sym typeface="Georgia"/>
            </a:endParaRPr>
          </a:p>
          <a:p>
            <a:pPr indent="0" lvl="0" marL="914400" rtl="0" algn="l">
              <a:spcBef>
                <a:spcPts val="0"/>
              </a:spcBef>
              <a:spcAft>
                <a:spcPts val="0"/>
              </a:spcAft>
              <a:buNone/>
            </a:pPr>
            <a:r>
              <a:t/>
            </a:r>
            <a:endParaRPr i="1"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This policy continued and intensified into WW2. The United States recognized the Soviet Union under Roosevelt, and after Operation Barbarossa, signed a Mutual Assistance Treaty with the Soviet Union and began shipping $11 billion in munitions and aid to the USSR under the Lend-Lease Program. Once the United States entered the war following the attack at Pearl Harbor, the United States definitively became allied with the Soviet Union in the war against fascism. Roosevelt and Stalin met many times and agreed on peaceful coexistence in victory. The Western Front, opened initially in Africa and then in France, was crucial in aiding the defeat of Nazism. Imperialists like Truman had other ideas for a post-war world.</a:t>
            </a:r>
            <a:endParaRPr sz="1100">
              <a:solidFill>
                <a:srgbClr val="E4E5B8"/>
              </a:solidFill>
              <a:latin typeface="Georgia"/>
              <a:ea typeface="Georgia"/>
              <a:cs typeface="Georgia"/>
              <a:sym typeface="Georgia"/>
            </a:endParaRPr>
          </a:p>
        </p:txBody>
      </p:sp>
      <p:pic>
        <p:nvPicPr>
          <p:cNvPr id="184" name="Google Shape;184;p27"/>
          <p:cNvPicPr preferRelativeResize="0"/>
          <p:nvPr/>
        </p:nvPicPr>
        <p:blipFill>
          <a:blip r:embed="rId4">
            <a:alphaModFix/>
          </a:blip>
          <a:stretch>
            <a:fillRect/>
          </a:stretch>
        </p:blipFill>
        <p:spPr>
          <a:xfrm>
            <a:off x="7229600" y="264300"/>
            <a:ext cx="1678225" cy="2517350"/>
          </a:xfrm>
          <a:prstGeom prst="rect">
            <a:avLst/>
          </a:prstGeom>
          <a:noFill/>
          <a:ln>
            <a:noFill/>
          </a:ln>
        </p:spPr>
      </p:pic>
      <p:pic>
        <p:nvPicPr>
          <p:cNvPr id="185" name="Google Shape;185;p27"/>
          <p:cNvPicPr preferRelativeResize="0"/>
          <p:nvPr/>
        </p:nvPicPr>
        <p:blipFill rotWithShape="1">
          <a:blip r:embed="rId5">
            <a:alphaModFix/>
          </a:blip>
          <a:srcRect b="0" l="7689" r="6400" t="0"/>
          <a:stretch/>
        </p:blipFill>
        <p:spPr>
          <a:xfrm>
            <a:off x="6788450" y="2781650"/>
            <a:ext cx="2355550" cy="2149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Office of Strategic Services (OSS)</a:t>
            </a:r>
            <a:endParaRPr>
              <a:solidFill>
                <a:srgbClr val="E4E5B8"/>
              </a:solidFill>
              <a:latin typeface="Georgia"/>
              <a:ea typeface="Georgia"/>
              <a:cs typeface="Georgia"/>
              <a:sym typeface="Georgia"/>
            </a:endParaRPr>
          </a:p>
        </p:txBody>
      </p:sp>
      <p:pic>
        <p:nvPicPr>
          <p:cNvPr id="192" name="Google Shape;192;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3" name="Google Shape;193;p28"/>
          <p:cNvSpPr txBox="1"/>
          <p:nvPr/>
        </p:nvSpPr>
        <p:spPr>
          <a:xfrm>
            <a:off x="406550" y="1101300"/>
            <a:ext cx="68100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OSS, the Ironic Predecessor to the CIA</a:t>
            </a:r>
            <a:endParaRPr sz="21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The OSS was the intelligence agency of the United States during WWII. It was a first attempt at centralizing any </a:t>
            </a:r>
            <a:r>
              <a:rPr lang="en" sz="1200">
                <a:solidFill>
                  <a:srgbClr val="E4E5B8"/>
                </a:solidFill>
                <a:latin typeface="Georgia"/>
                <a:ea typeface="Georgia"/>
                <a:cs typeface="Georgia"/>
                <a:sym typeface="Georgia"/>
              </a:rPr>
              <a:t>military intelligence</a:t>
            </a:r>
            <a:r>
              <a:rPr lang="en" sz="1200">
                <a:solidFill>
                  <a:srgbClr val="E4E5B8"/>
                </a:solidFill>
                <a:latin typeface="Georgia"/>
                <a:ea typeface="Georgia"/>
                <a:cs typeface="Georgia"/>
                <a:sym typeface="Georgia"/>
              </a:rPr>
              <a:t>-gathering. It lasted from 1942 - 1945, dissolving shortly after the end of the war. However much of its functions were taken over by the CIA and INR. Functions of the OSS included spying to collect intelligence, organizing anti-Nazi resistance groups in Europe and providing training to anti-Japanese </a:t>
            </a:r>
            <a:r>
              <a:rPr lang="en" sz="1200">
                <a:solidFill>
                  <a:srgbClr val="E4E5B8"/>
                </a:solidFill>
                <a:latin typeface="Georgia"/>
                <a:ea typeface="Georgia"/>
                <a:cs typeface="Georgia"/>
                <a:sym typeface="Georgia"/>
              </a:rPr>
              <a:t>guerilla</a:t>
            </a:r>
            <a:r>
              <a:rPr lang="en" sz="1200">
                <a:solidFill>
                  <a:srgbClr val="E4E5B8"/>
                </a:solidFill>
                <a:latin typeface="Georgia"/>
                <a:ea typeface="Georgia"/>
                <a:cs typeface="Georgia"/>
                <a:sym typeface="Georgia"/>
              </a:rPr>
              <a:t> troops in Asia.</a:t>
            </a:r>
            <a:endParaRPr sz="12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The OSS played a role in training KMT forces in China, guiding Allied forces in Burma against the Japanese Army and training, arming and supplying the Viet Minh in French Indochina (Vietnam.) OSS operatives managed to </a:t>
            </a:r>
            <a:r>
              <a:rPr lang="en" sz="1200">
                <a:solidFill>
                  <a:srgbClr val="E4E5B8"/>
                </a:solidFill>
                <a:latin typeface="Georgia"/>
                <a:ea typeface="Georgia"/>
                <a:cs typeface="Georgia"/>
                <a:sym typeface="Georgia"/>
              </a:rPr>
              <a:t>penetrate</a:t>
            </a:r>
            <a:r>
              <a:rPr lang="en" sz="1200">
                <a:solidFill>
                  <a:srgbClr val="E4E5B8"/>
                </a:solidFill>
                <a:latin typeface="Georgia"/>
                <a:ea typeface="Georgia"/>
                <a:cs typeface="Georgia"/>
                <a:sym typeface="Georgia"/>
              </a:rPr>
              <a:t> Nazi Germany by training German and Austrian individuals for missions inside Germany. Some of these agents included exiled communists and Socialist party members, labor activists, anti-Nazi POWs, and German and Jewish refugees.</a:t>
            </a:r>
            <a:endParaRPr sz="12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Operations in Switzerland provided extensive information on German air defenses, submarine production, and weapons including secret efforts in chemical and biological warfare. Switzerland's station also supported resistance fighters in France, Austria and Italy, and helped with the surrender of German forces in Italy in 1945.</a:t>
            </a:r>
            <a:endParaRPr sz="1200">
              <a:solidFill>
                <a:srgbClr val="E4E5B8"/>
              </a:solidFill>
              <a:latin typeface="Georgia"/>
              <a:ea typeface="Georgia"/>
              <a:cs typeface="Georgia"/>
              <a:sym typeface="Georgia"/>
            </a:endParaRPr>
          </a:p>
        </p:txBody>
      </p:sp>
      <p:pic>
        <p:nvPicPr>
          <p:cNvPr id="194" name="Google Shape;194;p28"/>
          <p:cNvPicPr preferRelativeResize="0"/>
          <p:nvPr/>
        </p:nvPicPr>
        <p:blipFill>
          <a:blip r:embed="rId4">
            <a:alphaModFix/>
          </a:blip>
          <a:stretch>
            <a:fillRect/>
          </a:stretch>
        </p:blipFill>
        <p:spPr>
          <a:xfrm>
            <a:off x="7424462" y="2918628"/>
            <a:ext cx="1511625" cy="2015476"/>
          </a:xfrm>
          <a:prstGeom prst="rect">
            <a:avLst/>
          </a:prstGeom>
          <a:noFill/>
          <a:ln>
            <a:noFill/>
          </a:ln>
        </p:spPr>
      </p:pic>
      <p:pic>
        <p:nvPicPr>
          <p:cNvPr id="195" name="Google Shape;195;p28"/>
          <p:cNvPicPr preferRelativeResize="0"/>
          <p:nvPr/>
        </p:nvPicPr>
        <p:blipFill>
          <a:blip r:embed="rId5">
            <a:alphaModFix/>
          </a:blip>
          <a:stretch>
            <a:fillRect/>
          </a:stretch>
        </p:blipFill>
        <p:spPr>
          <a:xfrm>
            <a:off x="7216550" y="566014"/>
            <a:ext cx="1927450" cy="235261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Imperialism During WWII</a:t>
            </a:r>
            <a:endParaRPr>
              <a:solidFill>
                <a:srgbClr val="E4E5B8"/>
              </a:solidFill>
              <a:latin typeface="Georgia"/>
              <a:ea typeface="Georgia"/>
              <a:cs typeface="Georgia"/>
              <a:sym typeface="Georgia"/>
            </a:endParaRPr>
          </a:p>
        </p:txBody>
      </p:sp>
      <p:pic>
        <p:nvPicPr>
          <p:cNvPr id="202" name="Google Shape;202;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3" name="Google Shape;203;p29"/>
          <p:cNvSpPr txBox="1"/>
          <p:nvPr/>
        </p:nvSpPr>
        <p:spPr>
          <a:xfrm>
            <a:off x="529400" y="988800"/>
            <a:ext cx="5509500" cy="404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Imperialists Still Gain from War</a:t>
            </a:r>
            <a:endParaRPr sz="2100">
              <a:solidFill>
                <a:srgbClr val="E4E5B8"/>
              </a:solidFill>
              <a:latin typeface="Georgia"/>
              <a:ea typeface="Georgia"/>
              <a:cs typeface="Georgia"/>
              <a:sym typeface="Georgia"/>
            </a:endParaRPr>
          </a:p>
          <a:p>
            <a:pPr indent="-301625" lvl="0" marL="457200" rtl="0" algn="l">
              <a:spcBef>
                <a:spcPts val="0"/>
              </a:spcBef>
              <a:spcAft>
                <a:spcPts val="0"/>
              </a:spcAft>
              <a:buClr>
                <a:srgbClr val="E4E5B8"/>
              </a:buClr>
              <a:buSzPts val="1150"/>
              <a:buFont typeface="Georgia"/>
              <a:buChar char="●"/>
            </a:pPr>
            <a:r>
              <a:rPr lang="en" sz="1150">
                <a:solidFill>
                  <a:srgbClr val="E4E5B8"/>
                </a:solidFill>
                <a:latin typeface="Georgia"/>
                <a:ea typeface="Georgia"/>
                <a:cs typeface="Georgia"/>
                <a:sym typeface="Georgia"/>
              </a:rPr>
              <a:t>Despite the United States allying with the Soviet Union and working in a United Front against the Axis Powers, the imperialists still gained from the war and would ultimately determine post-war policy, not Roosevelt or the Soviets.</a:t>
            </a:r>
            <a:endParaRPr sz="11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150">
              <a:solidFill>
                <a:srgbClr val="E4E5B8"/>
              </a:solidFill>
              <a:latin typeface="Georgia"/>
              <a:ea typeface="Georgia"/>
              <a:cs typeface="Georgia"/>
              <a:sym typeface="Georgia"/>
            </a:endParaRPr>
          </a:p>
          <a:p>
            <a:pPr indent="-301625" lvl="0" marL="457200" rtl="0" algn="l">
              <a:spcBef>
                <a:spcPts val="0"/>
              </a:spcBef>
              <a:spcAft>
                <a:spcPts val="0"/>
              </a:spcAft>
              <a:buClr>
                <a:srgbClr val="E4E5B8"/>
              </a:buClr>
              <a:buSzPts val="1150"/>
              <a:buFont typeface="Georgia"/>
              <a:buChar char="●"/>
            </a:pPr>
            <a:r>
              <a:rPr lang="en" sz="1150">
                <a:solidFill>
                  <a:srgbClr val="E4E5B8"/>
                </a:solidFill>
                <a:latin typeface="Georgia"/>
                <a:ea typeface="Georgia"/>
                <a:cs typeface="Georgia"/>
                <a:sym typeface="Georgia"/>
              </a:rPr>
              <a:t>The United States </a:t>
            </a:r>
            <a:r>
              <a:rPr lang="en" sz="1150">
                <a:solidFill>
                  <a:srgbClr val="E4E5B8"/>
                </a:solidFill>
                <a:latin typeface="Georgia"/>
                <a:ea typeface="Georgia"/>
                <a:cs typeface="Georgia"/>
                <a:sym typeface="Georgia"/>
              </a:rPr>
              <a:t>received</a:t>
            </a:r>
            <a:r>
              <a:rPr lang="en" sz="1150">
                <a:solidFill>
                  <a:srgbClr val="E4E5B8"/>
                </a:solidFill>
                <a:latin typeface="Georgia"/>
                <a:ea typeface="Georgia"/>
                <a:cs typeface="Georgia"/>
                <a:sym typeface="Georgia"/>
              </a:rPr>
              <a:t> $7.8 Billion from Lend-Lease, American industry boomed, several businesses profited from both sides of the war, the military occupations in Europe and the Pacific allowed for further occupation and the setting up of US military bases and economic satellites, including of the former Axis Powers, and not a single factory was destroyed in the US.</a:t>
            </a:r>
            <a:endParaRPr sz="11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150">
              <a:solidFill>
                <a:srgbClr val="E4E5B8"/>
              </a:solidFill>
              <a:latin typeface="Georgia"/>
              <a:ea typeface="Georgia"/>
              <a:cs typeface="Georgia"/>
              <a:sym typeface="Georgia"/>
            </a:endParaRPr>
          </a:p>
          <a:p>
            <a:pPr indent="-301625" lvl="0" marL="457200" rtl="0" algn="l">
              <a:spcBef>
                <a:spcPts val="0"/>
              </a:spcBef>
              <a:spcAft>
                <a:spcPts val="0"/>
              </a:spcAft>
              <a:buClr>
                <a:srgbClr val="E4E5B8"/>
              </a:buClr>
              <a:buSzPts val="1150"/>
              <a:buFont typeface="Georgia"/>
              <a:buChar char="●"/>
            </a:pPr>
            <a:r>
              <a:rPr lang="en" sz="1150">
                <a:solidFill>
                  <a:srgbClr val="E4E5B8"/>
                </a:solidFill>
                <a:latin typeface="Georgia"/>
                <a:ea typeface="Georgia"/>
                <a:cs typeface="Georgia"/>
                <a:sym typeface="Georgia"/>
              </a:rPr>
              <a:t>Harry Truman, who would only shortly later botch Solaunch the Cold War, said </a:t>
            </a:r>
            <a:r>
              <a:rPr i="1" lang="en" sz="1150">
                <a:solidFill>
                  <a:srgbClr val="E4E5B8"/>
                </a:solidFill>
                <a:latin typeface="Georgia"/>
                <a:ea typeface="Georgia"/>
                <a:cs typeface="Georgia"/>
                <a:sym typeface="Georgia"/>
              </a:rPr>
              <a:t>“If we see that Germany is winning we ought to help Russia, and if Russia is winning we ought to help Germany, and that way let them kill as many as possible although I don't want to see Hitler victorious under any circumstances.” </a:t>
            </a:r>
            <a:r>
              <a:rPr lang="en" sz="1150">
                <a:solidFill>
                  <a:srgbClr val="E4E5B8"/>
                </a:solidFill>
                <a:latin typeface="Georgia"/>
                <a:ea typeface="Georgia"/>
                <a:cs typeface="Georgia"/>
                <a:sym typeface="Georgia"/>
              </a:rPr>
              <a:t>After the 1944 Vice-Presidential Election shafted Henry Wallace for Truman last second, Truman took over in FDR’s death and changed the end of the war by using atomic monopoly against the Soviets.</a:t>
            </a:r>
            <a:endParaRPr sz="1150">
              <a:solidFill>
                <a:srgbClr val="E4E5B8"/>
              </a:solidFill>
              <a:latin typeface="Georgia"/>
              <a:ea typeface="Georgia"/>
              <a:cs typeface="Georgia"/>
              <a:sym typeface="Georgia"/>
            </a:endParaRPr>
          </a:p>
        </p:txBody>
      </p:sp>
      <p:pic>
        <p:nvPicPr>
          <p:cNvPr id="204" name="Google Shape;204;p29"/>
          <p:cNvPicPr preferRelativeResize="0"/>
          <p:nvPr/>
        </p:nvPicPr>
        <p:blipFill rotWithShape="1">
          <a:blip r:embed="rId4">
            <a:alphaModFix/>
          </a:blip>
          <a:srcRect b="0" l="7317" r="13398" t="0"/>
          <a:stretch/>
        </p:blipFill>
        <p:spPr>
          <a:xfrm>
            <a:off x="6038900" y="1101299"/>
            <a:ext cx="3105101" cy="1766970"/>
          </a:xfrm>
          <a:prstGeom prst="rect">
            <a:avLst/>
          </a:prstGeom>
          <a:noFill/>
          <a:ln>
            <a:noFill/>
          </a:ln>
        </p:spPr>
      </p:pic>
      <p:pic>
        <p:nvPicPr>
          <p:cNvPr id="205" name="Google Shape;205;p29"/>
          <p:cNvPicPr preferRelativeResize="0"/>
          <p:nvPr/>
        </p:nvPicPr>
        <p:blipFill>
          <a:blip r:embed="rId5">
            <a:alphaModFix/>
          </a:blip>
          <a:stretch>
            <a:fillRect/>
          </a:stretch>
        </p:blipFill>
        <p:spPr>
          <a:xfrm>
            <a:off x="6739950" y="2868275"/>
            <a:ext cx="1202033" cy="1626301"/>
          </a:xfrm>
          <a:prstGeom prst="rect">
            <a:avLst/>
          </a:prstGeom>
          <a:noFill/>
          <a:ln>
            <a:noFill/>
          </a:ln>
        </p:spPr>
      </p:pic>
      <p:pic>
        <p:nvPicPr>
          <p:cNvPr id="206" name="Google Shape;206;p29"/>
          <p:cNvPicPr preferRelativeResize="0"/>
          <p:nvPr/>
        </p:nvPicPr>
        <p:blipFill rotWithShape="1">
          <a:blip r:embed="rId6">
            <a:alphaModFix/>
          </a:blip>
          <a:srcRect b="0" l="28356" r="0" t="0"/>
          <a:stretch/>
        </p:blipFill>
        <p:spPr>
          <a:xfrm>
            <a:off x="7941975" y="2868286"/>
            <a:ext cx="1202025" cy="1626289"/>
          </a:xfrm>
          <a:prstGeom prst="rect">
            <a:avLst/>
          </a:prstGeom>
          <a:noFill/>
          <a:ln>
            <a:noFill/>
          </a:ln>
        </p:spPr>
      </p:pic>
      <p:pic>
        <p:nvPicPr>
          <p:cNvPr id="207" name="Google Shape;207;p29"/>
          <p:cNvPicPr preferRelativeResize="0"/>
          <p:nvPr/>
        </p:nvPicPr>
        <p:blipFill rotWithShape="1">
          <a:blip r:embed="rId7">
            <a:alphaModFix/>
          </a:blip>
          <a:srcRect b="15522" l="0" r="0" t="16124"/>
          <a:stretch/>
        </p:blipFill>
        <p:spPr>
          <a:xfrm>
            <a:off x="6705825" y="0"/>
            <a:ext cx="2108008" cy="1101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11" name="Shape 211"/>
        <p:cNvGrpSpPr/>
        <p:nvPr/>
      </p:nvGrpSpPr>
      <p:grpSpPr>
        <a:xfrm>
          <a:off x="0" y="0"/>
          <a:ext cx="0" cy="0"/>
          <a:chOff x="0" y="0"/>
          <a:chExt cx="0" cy="0"/>
        </a:xfrm>
      </p:grpSpPr>
      <p:sp>
        <p:nvSpPr>
          <p:cNvPr id="212" name="Google Shape;212;p30"/>
          <p:cNvSpPr txBox="1"/>
          <p:nvPr>
            <p:ph type="title"/>
          </p:nvPr>
        </p:nvSpPr>
        <p:spPr>
          <a:xfrm>
            <a:off x="164300" y="0"/>
            <a:ext cx="8707800" cy="90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2644">
                <a:solidFill>
                  <a:srgbClr val="E4E5B8"/>
                </a:solidFill>
                <a:latin typeface="Georgia"/>
                <a:ea typeface="Georgia"/>
                <a:cs typeface="Georgia"/>
                <a:sym typeface="Georgia"/>
              </a:rPr>
              <a:t>History of the CPUSA by William Z Foster</a:t>
            </a:r>
            <a:endParaRPr sz="2644">
              <a:solidFill>
                <a:srgbClr val="E4E5B8"/>
              </a:solidFill>
              <a:latin typeface="Georgia"/>
              <a:ea typeface="Georgia"/>
              <a:cs typeface="Georgia"/>
              <a:sym typeface="Georgia"/>
            </a:endParaRPr>
          </a:p>
          <a:p>
            <a:pPr indent="0" lvl="0" marL="0" rtl="0" algn="ctr">
              <a:spcBef>
                <a:spcPts val="0"/>
              </a:spcBef>
              <a:spcAft>
                <a:spcPts val="0"/>
              </a:spcAft>
              <a:buNone/>
            </a:pPr>
            <a:r>
              <a:rPr lang="en" sz="1944">
                <a:solidFill>
                  <a:srgbClr val="E4E5B8"/>
                </a:solidFill>
                <a:latin typeface="Georgia"/>
                <a:ea typeface="Georgia"/>
                <a:cs typeface="Georgia"/>
                <a:sym typeface="Georgia"/>
              </a:rPr>
              <a:t>Chapter Twenty-Eight: World II: The Peoples' Anti-Fascist War (1941-1945)</a:t>
            </a:r>
            <a:endParaRPr sz="1944">
              <a:solidFill>
                <a:srgbClr val="E4E5B8"/>
              </a:solidFill>
              <a:latin typeface="Georgia"/>
              <a:ea typeface="Georgia"/>
              <a:cs typeface="Georgia"/>
              <a:sym typeface="Georgia"/>
            </a:endParaRPr>
          </a:p>
        </p:txBody>
      </p:sp>
      <p:pic>
        <p:nvPicPr>
          <p:cNvPr id="213" name="Google Shape;213;p30"/>
          <p:cNvPicPr preferRelativeResize="0"/>
          <p:nvPr/>
        </p:nvPicPr>
        <p:blipFill>
          <a:blip r:embed="rId3">
            <a:alphaModFix/>
          </a:blip>
          <a:stretch>
            <a:fillRect/>
          </a:stretch>
        </p:blipFill>
        <p:spPr>
          <a:xfrm>
            <a:off x="1804606" y="907800"/>
            <a:ext cx="5427182" cy="40984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Truth about the Atomic Bombs</a:t>
            </a:r>
            <a:endParaRPr>
              <a:solidFill>
                <a:srgbClr val="E4E5B8"/>
              </a:solidFill>
              <a:latin typeface="Georgia"/>
              <a:ea typeface="Georgia"/>
              <a:cs typeface="Georgia"/>
              <a:sym typeface="Georgia"/>
            </a:endParaRPr>
          </a:p>
        </p:txBody>
      </p:sp>
      <p:pic>
        <p:nvPicPr>
          <p:cNvPr id="220" name="Google Shape;220;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1" name="Google Shape;221;p31"/>
          <p:cNvSpPr txBox="1"/>
          <p:nvPr/>
        </p:nvSpPr>
        <p:spPr>
          <a:xfrm>
            <a:off x="406550" y="1101300"/>
            <a:ext cx="72009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The Atomic Bombings of Hiroshima and Nagasaki</a:t>
            </a:r>
            <a:endParaRPr sz="2100">
              <a:solidFill>
                <a:srgbClr val="E4E5B8"/>
              </a:solidFill>
              <a:latin typeface="Georgia"/>
              <a:ea typeface="Georgia"/>
              <a:cs typeface="Georgia"/>
              <a:sym typeface="Georgia"/>
            </a:endParaRPr>
          </a:p>
          <a:p>
            <a:pPr indent="-301625" lvl="0" marL="457200" rtl="0" algn="l">
              <a:spcBef>
                <a:spcPts val="0"/>
              </a:spcBef>
              <a:spcAft>
                <a:spcPts val="0"/>
              </a:spcAft>
              <a:buClr>
                <a:srgbClr val="E4E5B8"/>
              </a:buClr>
              <a:buSzPts val="1150"/>
              <a:buFont typeface="Georgia"/>
              <a:buChar char="●"/>
            </a:pPr>
            <a:r>
              <a:rPr lang="en" sz="1150">
                <a:solidFill>
                  <a:srgbClr val="E4E5B8"/>
                </a:solidFill>
                <a:latin typeface="Georgia"/>
                <a:ea typeface="Georgia"/>
                <a:cs typeface="Georgia"/>
                <a:sym typeface="Georgia"/>
              </a:rPr>
              <a:t>On </a:t>
            </a:r>
            <a:r>
              <a:rPr lang="en" sz="1150">
                <a:solidFill>
                  <a:srgbClr val="E4E5B8"/>
                </a:solidFill>
                <a:latin typeface="Georgia"/>
                <a:ea typeface="Georgia"/>
                <a:cs typeface="Georgia"/>
                <a:sym typeface="Georgia"/>
              </a:rPr>
              <a:t>August</a:t>
            </a:r>
            <a:r>
              <a:rPr lang="en" sz="1150">
                <a:solidFill>
                  <a:srgbClr val="E4E5B8"/>
                </a:solidFill>
                <a:latin typeface="Georgia"/>
                <a:ea typeface="Georgia"/>
                <a:cs typeface="Georgia"/>
                <a:sym typeface="Georgia"/>
              </a:rPr>
              <a:t> 6th and 9th, the US dropped nuclear bombs on the Japanese cities of Hiroshima and Nagasaki. An estimated 129,000 - 226,000 civilians died as a result. On August 15th, Japan declared an unconditional surrender. The most common narrative in the US justifies the bombings by claiming that this was the only way to end WWII without an invasion which would have cost thousands of American and Japanese lives.</a:t>
            </a:r>
            <a:endParaRPr sz="115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150">
              <a:solidFill>
                <a:srgbClr val="E4E5B8"/>
              </a:solidFill>
              <a:latin typeface="Georgia"/>
              <a:ea typeface="Georgia"/>
              <a:cs typeface="Georgia"/>
              <a:sym typeface="Georgia"/>
            </a:endParaRPr>
          </a:p>
          <a:p>
            <a:pPr indent="-301625" lvl="0" marL="457200" rtl="0" algn="l">
              <a:spcBef>
                <a:spcPts val="0"/>
              </a:spcBef>
              <a:spcAft>
                <a:spcPts val="0"/>
              </a:spcAft>
              <a:buClr>
                <a:srgbClr val="E4E5B8"/>
              </a:buClr>
              <a:buSzPts val="1150"/>
              <a:buFont typeface="Georgia"/>
              <a:buChar char="●"/>
            </a:pPr>
            <a:r>
              <a:rPr lang="en" sz="1150">
                <a:solidFill>
                  <a:srgbClr val="E4E5B8"/>
                </a:solidFill>
                <a:latin typeface="Georgia"/>
                <a:ea typeface="Georgia"/>
                <a:cs typeface="Georgia"/>
                <a:sym typeface="Georgia"/>
              </a:rPr>
              <a:t>However, historical evidence from American and Japanese archives shows that Japan would have </a:t>
            </a:r>
            <a:r>
              <a:rPr lang="en" sz="1150">
                <a:solidFill>
                  <a:srgbClr val="E4E5B8"/>
                </a:solidFill>
                <a:latin typeface="Georgia"/>
                <a:ea typeface="Georgia"/>
                <a:cs typeface="Georgia"/>
                <a:sym typeface="Georgia"/>
              </a:rPr>
              <a:t>surrendered</a:t>
            </a:r>
            <a:r>
              <a:rPr lang="en" sz="1150">
                <a:solidFill>
                  <a:srgbClr val="E4E5B8"/>
                </a:solidFill>
                <a:latin typeface="Georgia"/>
                <a:ea typeface="Georgia"/>
                <a:cs typeface="Georgia"/>
                <a:sym typeface="Georgia"/>
              </a:rPr>
              <a:t> in August regardless if nuclear bombs were used. President Truman and his closest advisors were well aware of this. Allied intelligence reported that Soviet entry into the war would force the Japanese to surrender, stating, “If at any time the USSR should enter the war, all Japanese will realize that absolute defeat is inevitable.”</a:t>
            </a:r>
            <a:endParaRPr sz="115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150">
              <a:solidFill>
                <a:srgbClr val="E4E5B8"/>
              </a:solidFill>
              <a:latin typeface="Georgia"/>
              <a:ea typeface="Georgia"/>
              <a:cs typeface="Georgia"/>
              <a:sym typeface="Georgia"/>
            </a:endParaRPr>
          </a:p>
          <a:p>
            <a:pPr indent="-301625" lvl="0" marL="457200" rtl="0" algn="l">
              <a:spcBef>
                <a:spcPts val="0"/>
              </a:spcBef>
              <a:spcAft>
                <a:spcPts val="0"/>
              </a:spcAft>
              <a:buClr>
                <a:srgbClr val="E4E5B8"/>
              </a:buClr>
              <a:buSzPts val="1150"/>
              <a:buFont typeface="Georgia"/>
              <a:buChar char="●"/>
            </a:pPr>
            <a:r>
              <a:rPr lang="en" sz="1150">
                <a:solidFill>
                  <a:srgbClr val="E4E5B8"/>
                </a:solidFill>
                <a:latin typeface="Georgia"/>
                <a:ea typeface="Georgia"/>
                <a:cs typeface="Georgia"/>
                <a:sym typeface="Georgia"/>
              </a:rPr>
              <a:t>On August 8th, the USSR invaded Japanese-occupied Manchuria and ousted the Kwantung Army. Realizing they could </a:t>
            </a:r>
            <a:r>
              <a:rPr lang="en" sz="1150">
                <a:solidFill>
                  <a:srgbClr val="E4E5B8"/>
                </a:solidFill>
                <a:latin typeface="Georgia"/>
                <a:ea typeface="Georgia"/>
                <a:cs typeface="Georgia"/>
                <a:sym typeface="Georgia"/>
              </a:rPr>
              <a:t>not</a:t>
            </a:r>
            <a:r>
              <a:rPr lang="en" sz="1150">
                <a:solidFill>
                  <a:srgbClr val="E4E5B8"/>
                </a:solidFill>
                <a:latin typeface="Georgia"/>
                <a:ea typeface="Georgia"/>
                <a:cs typeface="Georgia"/>
                <a:sym typeface="Georgia"/>
              </a:rPr>
              <a:t> fight a war on two fronts, especially with the threat of Soviet takeover, Japan surrendered. Admiral William Leahy, Truman’s Chief of Staff even wrote in his memoir “the use of this barbarous weapon at Hiroshima and Nagasaki was of no material assistance in our war against Japan. The Japanese were already defeated and ready to surrender …. In being the first to use it we had adopted an ethical standard common to the barbarians of the Dark Ages.”</a:t>
            </a:r>
            <a:endParaRPr sz="1150">
              <a:solidFill>
                <a:srgbClr val="E4E5B8"/>
              </a:solidFill>
              <a:latin typeface="Georgia"/>
              <a:ea typeface="Georgia"/>
              <a:cs typeface="Georgia"/>
              <a:sym typeface="Georgia"/>
            </a:endParaRPr>
          </a:p>
        </p:txBody>
      </p:sp>
      <p:pic>
        <p:nvPicPr>
          <p:cNvPr id="222" name="Google Shape;222;p31"/>
          <p:cNvPicPr preferRelativeResize="0"/>
          <p:nvPr/>
        </p:nvPicPr>
        <p:blipFill>
          <a:blip r:embed="rId4">
            <a:alphaModFix/>
          </a:blip>
          <a:stretch>
            <a:fillRect/>
          </a:stretch>
        </p:blipFill>
        <p:spPr>
          <a:xfrm>
            <a:off x="7607400" y="2745325"/>
            <a:ext cx="1536625" cy="2398175"/>
          </a:xfrm>
          <a:prstGeom prst="rect">
            <a:avLst/>
          </a:prstGeom>
          <a:noFill/>
          <a:ln>
            <a:noFill/>
          </a:ln>
        </p:spPr>
      </p:pic>
      <p:pic>
        <p:nvPicPr>
          <p:cNvPr id="223" name="Google Shape;223;p31"/>
          <p:cNvPicPr preferRelativeResize="0"/>
          <p:nvPr/>
        </p:nvPicPr>
        <p:blipFill>
          <a:blip r:embed="rId5">
            <a:alphaModFix/>
          </a:blip>
          <a:stretch>
            <a:fillRect/>
          </a:stretch>
        </p:blipFill>
        <p:spPr>
          <a:xfrm>
            <a:off x="7607400" y="910002"/>
            <a:ext cx="1536625" cy="18353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07</a:t>
            </a:r>
            <a:r>
              <a:rPr lang="en">
                <a:solidFill>
                  <a:srgbClr val="E4E5B8"/>
                </a:solidFill>
                <a:latin typeface="Georgia"/>
                <a:ea typeface="Georgia"/>
                <a:cs typeface="Georgia"/>
                <a:sym typeface="Georgia"/>
              </a:rPr>
              <a:t>/18/23 - 07/20/23</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844950" y="357800"/>
            <a:ext cx="7454099" cy="41929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29" name="Google Shape;229;p3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36" name="Google Shape;236;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7" name="Google Shape;237;p33"/>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Post-War Imperialist Activity</a:t>
            </a:r>
            <a:endParaRPr sz="5200">
              <a:solidFill>
                <a:srgbClr val="E4E5B8"/>
              </a:solidFill>
              <a:latin typeface="Georgia"/>
              <a:ea typeface="Georgia"/>
              <a:cs typeface="Georgia"/>
              <a:sym typeface="Georgia"/>
            </a:endParaRPr>
          </a:p>
        </p:txBody>
      </p:sp>
      <p:pic>
        <p:nvPicPr>
          <p:cNvPr id="243" name="Google Shape;243;p3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5"/>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920">
                <a:solidFill>
                  <a:srgbClr val="E4E5B8"/>
                </a:solidFill>
                <a:latin typeface="Georgia"/>
                <a:ea typeface="Georgia"/>
                <a:cs typeface="Georgia"/>
                <a:sym typeface="Georgia"/>
              </a:rPr>
              <a:t>Greek Civil War and Towards Policy of Containment of the USSR</a:t>
            </a:r>
            <a:endParaRPr sz="1920">
              <a:solidFill>
                <a:srgbClr val="E4E5B8"/>
              </a:solidFill>
              <a:latin typeface="Georgia"/>
              <a:ea typeface="Georgia"/>
              <a:cs typeface="Georgia"/>
              <a:sym typeface="Georgia"/>
            </a:endParaRPr>
          </a:p>
        </p:txBody>
      </p:sp>
      <p:pic>
        <p:nvPicPr>
          <p:cNvPr id="250" name="Google Shape;250;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1" name="Google Shape;251;p35"/>
          <p:cNvSpPr txBox="1"/>
          <p:nvPr/>
        </p:nvSpPr>
        <p:spPr>
          <a:xfrm>
            <a:off x="529400" y="1101300"/>
            <a:ext cx="57567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52" name="Google Shape;252;p35"/>
          <p:cNvSpPr txBox="1"/>
          <p:nvPr/>
        </p:nvSpPr>
        <p:spPr>
          <a:xfrm>
            <a:off x="-387225" y="1738850"/>
            <a:ext cx="6838500" cy="2622900"/>
          </a:xfrm>
          <a:prstGeom prst="rect">
            <a:avLst/>
          </a:prstGeom>
          <a:noFill/>
          <a:ln>
            <a:noFill/>
          </a:ln>
        </p:spPr>
        <p:txBody>
          <a:bodyPr anchorCtr="0" anchor="t" bIns="91425" lIns="91425" spcFirstLastPara="1" rIns="91425" wrap="square" tIns="91425">
            <a:noAutofit/>
          </a:bodyPr>
          <a:lstStyle/>
          <a:p>
            <a:pPr indent="139700" lvl="0" marL="952500" marR="952500" rtl="0" algn="just">
              <a:lnSpc>
                <a:spcPct val="125000"/>
              </a:lnSpc>
              <a:spcBef>
                <a:spcPts val="1200"/>
              </a:spcBef>
              <a:spcAft>
                <a:spcPts val="0"/>
              </a:spcAft>
              <a:buNone/>
            </a:pPr>
            <a:r>
              <a:t/>
            </a:r>
            <a:endParaRPr sz="900">
              <a:solidFill>
                <a:srgbClr val="E4E5B8"/>
              </a:solidFill>
              <a:latin typeface="Georgia"/>
              <a:ea typeface="Georgia"/>
              <a:cs typeface="Georgia"/>
              <a:sym typeface="Georgia"/>
            </a:endParaRPr>
          </a:p>
          <a:p>
            <a:pPr indent="0" lvl="0" marL="0" rtl="0" algn="l">
              <a:spcBef>
                <a:spcPts val="1200"/>
              </a:spcBef>
              <a:spcAft>
                <a:spcPts val="0"/>
              </a:spcAft>
              <a:buNone/>
            </a:pPr>
            <a:r>
              <a:t/>
            </a:r>
            <a:endParaRPr>
              <a:solidFill>
                <a:srgbClr val="E4E5B8"/>
              </a:solidFill>
              <a:latin typeface="Georgia"/>
              <a:ea typeface="Georgia"/>
              <a:cs typeface="Georgia"/>
              <a:sym typeface="Georgia"/>
            </a:endParaRPr>
          </a:p>
        </p:txBody>
      </p:sp>
      <p:sp>
        <p:nvSpPr>
          <p:cNvPr id="253" name="Google Shape;253;p35"/>
          <p:cNvSpPr txBox="1"/>
          <p:nvPr/>
        </p:nvSpPr>
        <p:spPr>
          <a:xfrm>
            <a:off x="406550" y="1101300"/>
            <a:ext cx="5823000" cy="34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Greece, Launching Pad of Cold War</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In October 1944, after the axis were defeated in Greece by the Greek Communist Party and the National Liberation Front (EAM), the British intervened on the side of King George II and the fascist paramilitary groups such as Organization X.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From December of that year to February 1945, the mass killing of National Liberation Front members and Communists called the Dekemvriana took place. This conflict, </a:t>
            </a:r>
            <a:r>
              <a:rPr lang="en">
                <a:solidFill>
                  <a:srgbClr val="E4E5B8"/>
                </a:solidFill>
                <a:latin typeface="Georgia"/>
                <a:ea typeface="Georgia"/>
                <a:cs typeface="Georgia"/>
                <a:sym typeface="Georgia"/>
              </a:rPr>
              <a:t>though </a:t>
            </a:r>
            <a:r>
              <a:rPr lang="en">
                <a:solidFill>
                  <a:srgbClr val="E4E5B8"/>
                </a:solidFill>
                <a:latin typeface="Georgia"/>
                <a:ea typeface="Georgia"/>
                <a:cs typeface="Georgia"/>
                <a:sym typeface="Georgia"/>
              </a:rPr>
              <a:t>ended in 1945, started back up as a full scale Civil War from 1946 to 1949 with the British, under Churchill, and Americans, under Truman, supporting the side of reaction both financially and militarily.</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On March 12, 1947 the Truman Doctrine was announced to Congress. The Truman Doctrine was adopted as the Cold War policy of Containment of the Soviet Union.</a:t>
            </a:r>
            <a:endParaRPr>
              <a:solidFill>
                <a:srgbClr val="E4E5B8"/>
              </a:solidFill>
              <a:latin typeface="Georgia"/>
              <a:ea typeface="Georgia"/>
              <a:cs typeface="Georgia"/>
              <a:sym typeface="Georgia"/>
            </a:endParaRPr>
          </a:p>
        </p:txBody>
      </p:sp>
      <p:pic>
        <p:nvPicPr>
          <p:cNvPr id="254" name="Google Shape;254;p35"/>
          <p:cNvPicPr preferRelativeResize="0"/>
          <p:nvPr/>
        </p:nvPicPr>
        <p:blipFill>
          <a:blip r:embed="rId4">
            <a:alphaModFix/>
          </a:blip>
          <a:stretch>
            <a:fillRect/>
          </a:stretch>
        </p:blipFill>
        <p:spPr>
          <a:xfrm>
            <a:off x="6595825" y="1101300"/>
            <a:ext cx="2387925" cy="3044899"/>
          </a:xfrm>
          <a:prstGeom prst="rect">
            <a:avLst/>
          </a:prstGeom>
          <a:noFill/>
          <a:ln>
            <a:noFill/>
          </a:ln>
        </p:spPr>
      </p:pic>
      <p:sp>
        <p:nvSpPr>
          <p:cNvPr id="255" name="Google Shape;255;p35"/>
          <p:cNvSpPr txBox="1"/>
          <p:nvPr/>
        </p:nvSpPr>
        <p:spPr>
          <a:xfrm>
            <a:off x="6603888" y="4146200"/>
            <a:ext cx="2371800" cy="6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Protesters killed by British Army and Greek Monarchist Police</a:t>
            </a:r>
            <a:endParaRPr sz="1200">
              <a:solidFill>
                <a:srgbClr val="E4E5B8"/>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Marshall Plan and Containment</a:t>
            </a:r>
            <a:endParaRPr>
              <a:solidFill>
                <a:srgbClr val="E4E5B8"/>
              </a:solidFill>
              <a:latin typeface="Georgia"/>
              <a:ea typeface="Georgia"/>
              <a:cs typeface="Georgia"/>
              <a:sym typeface="Georgia"/>
            </a:endParaRPr>
          </a:p>
        </p:txBody>
      </p:sp>
      <p:pic>
        <p:nvPicPr>
          <p:cNvPr id="262" name="Google Shape;262;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3" name="Google Shape;263;p36"/>
          <p:cNvSpPr txBox="1"/>
          <p:nvPr/>
        </p:nvSpPr>
        <p:spPr>
          <a:xfrm>
            <a:off x="2791425" y="1101300"/>
            <a:ext cx="5756700" cy="370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What was the Marshall Plan?</a:t>
            </a:r>
            <a:endParaRPr>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Formally called the European Recovery Act of 1948, the Marshall Plan was a program to contain the Soviet Union by providing $13 Billion ($138 billion today) for reconstruct the war ravaged Europe. The Marshall Plan was an extension of the Truman Doctrine. The Plan was stated to rebuild post-War Europe but in practice, it gave grants and loans to Europe to buy U.S. goods. </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It was signed into law on April 3rd, 1948 by Harry Truman after being passed by the 80th Congress of the United States. The Soviets rejected this Plan, Molotov walked out of the Paris talks and Eastern European states were advised to and did reject the plan as well.</a:t>
            </a:r>
            <a:endParaRPr sz="1600">
              <a:solidFill>
                <a:srgbClr val="E4E5B8"/>
              </a:solidFill>
              <a:latin typeface="Georgia"/>
              <a:ea typeface="Georgia"/>
              <a:cs typeface="Georgia"/>
              <a:sym typeface="Georgia"/>
            </a:endParaRPr>
          </a:p>
        </p:txBody>
      </p:sp>
      <p:pic>
        <p:nvPicPr>
          <p:cNvPr id="264" name="Google Shape;264;p36"/>
          <p:cNvPicPr preferRelativeResize="0"/>
          <p:nvPr/>
        </p:nvPicPr>
        <p:blipFill>
          <a:blip r:embed="rId4">
            <a:alphaModFix/>
          </a:blip>
          <a:stretch>
            <a:fillRect/>
          </a:stretch>
        </p:blipFill>
        <p:spPr>
          <a:xfrm>
            <a:off x="342350" y="1527300"/>
            <a:ext cx="2419350" cy="2857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Marshall Plan and Containment</a:t>
            </a:r>
            <a:endParaRPr>
              <a:solidFill>
                <a:srgbClr val="E4E5B8"/>
              </a:solidFill>
              <a:latin typeface="Georgia"/>
              <a:ea typeface="Georgia"/>
              <a:cs typeface="Georgia"/>
              <a:sym typeface="Georgia"/>
            </a:endParaRPr>
          </a:p>
        </p:txBody>
      </p:sp>
      <p:pic>
        <p:nvPicPr>
          <p:cNvPr id="271" name="Google Shape;271;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2" name="Google Shape;272;p37"/>
          <p:cNvSpPr txBox="1"/>
          <p:nvPr/>
        </p:nvSpPr>
        <p:spPr>
          <a:xfrm>
            <a:off x="529400" y="1101300"/>
            <a:ext cx="5756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V.M. Molotov on the Marshall Plan</a:t>
            </a:r>
            <a:endParaRPr>
              <a:solidFill>
                <a:srgbClr val="E4E5B8"/>
              </a:solidFill>
              <a:latin typeface="Georgia"/>
              <a:ea typeface="Georgia"/>
              <a:cs typeface="Georgia"/>
              <a:sym typeface="Georgia"/>
            </a:endParaRPr>
          </a:p>
        </p:txBody>
      </p:sp>
      <p:sp>
        <p:nvSpPr>
          <p:cNvPr id="273" name="Google Shape;273;p37"/>
          <p:cNvSpPr txBox="1"/>
          <p:nvPr/>
        </p:nvSpPr>
        <p:spPr>
          <a:xfrm>
            <a:off x="-387225" y="1738850"/>
            <a:ext cx="7545000" cy="2622900"/>
          </a:xfrm>
          <a:prstGeom prst="rect">
            <a:avLst/>
          </a:prstGeom>
          <a:noFill/>
          <a:ln>
            <a:noFill/>
          </a:ln>
        </p:spPr>
        <p:txBody>
          <a:bodyPr anchorCtr="0" anchor="t" bIns="91425" lIns="91425" spcFirstLastPara="1" rIns="91425" wrap="square" tIns="91425">
            <a:noAutofit/>
          </a:bodyPr>
          <a:lstStyle/>
          <a:p>
            <a:pPr indent="139700" lvl="0" marL="952500" marR="952500" rtl="0" algn="just">
              <a:lnSpc>
                <a:spcPct val="125000"/>
              </a:lnSpc>
              <a:spcBef>
                <a:spcPts val="1200"/>
              </a:spcBef>
              <a:spcAft>
                <a:spcPts val="0"/>
              </a:spcAft>
              <a:buNone/>
            </a:pPr>
            <a:r>
              <a:rPr i="1" lang="en" sz="1000">
                <a:solidFill>
                  <a:srgbClr val="E4E5B8"/>
                </a:solidFill>
                <a:latin typeface="Georgia"/>
                <a:ea typeface="Georgia"/>
                <a:cs typeface="Georgia"/>
                <a:sym typeface="Georgia"/>
              </a:rPr>
              <a:t>“Everybody is familiar with the stir raised in Europe over the Marshall plan. This plan is advertised as the factor of salvation for the post-war recovery of Europe’s economy. To listen to certain British or French statesmen, without American credits under the Marshall plan, economic recovery in the European countries is impossible. However, the American dollars which floated this year into the pockets of the European capitalists under the United States credit plan did not produce any real revival of industry in the countries of capitalist Europe. And they cannot produce that revival, since the American credits are not being given in order to restore and expand the industries of the European countries which compete with the United States but in order to provide a broader market for American goods in Europe and to place these countries in economic and political dependence on the capitalist monopolies which dominate the United States and on their aggressive plans, in disregard of the interests of the European peoples themselves. In contradistinction to this, the post-war recovery and expansion of industry in the U.S.S.R. are not dependent upon any capitalist country and entirely serve to satisfy the needs of its own people.”</a:t>
            </a:r>
            <a:endParaRPr i="1" sz="1000">
              <a:solidFill>
                <a:srgbClr val="E4E5B8"/>
              </a:solidFill>
              <a:latin typeface="Georgia"/>
              <a:ea typeface="Georgia"/>
              <a:cs typeface="Georgia"/>
              <a:sym typeface="Georgia"/>
            </a:endParaRPr>
          </a:p>
          <a:p>
            <a:pPr indent="139700" lvl="0" marL="952500" marR="952500" rtl="0" algn="just">
              <a:lnSpc>
                <a:spcPct val="125000"/>
              </a:lnSpc>
              <a:spcBef>
                <a:spcPts val="1200"/>
              </a:spcBef>
              <a:spcAft>
                <a:spcPts val="0"/>
              </a:spcAft>
              <a:buNone/>
            </a:pPr>
            <a:r>
              <a:rPr lang="en" sz="900">
                <a:solidFill>
                  <a:srgbClr val="E4E5B8"/>
                </a:solidFill>
                <a:latin typeface="Georgia"/>
                <a:ea typeface="Georgia"/>
                <a:cs typeface="Georgia"/>
                <a:sym typeface="Georgia"/>
              </a:rPr>
              <a:t> - V. M. Molotov in 31st Anniversary of the Great October Socialist Revolution</a:t>
            </a:r>
            <a:endParaRPr sz="900">
              <a:solidFill>
                <a:srgbClr val="E4E5B8"/>
              </a:solidFill>
              <a:latin typeface="Georgia"/>
              <a:ea typeface="Georgia"/>
              <a:cs typeface="Georgia"/>
              <a:sym typeface="Georgia"/>
            </a:endParaRPr>
          </a:p>
          <a:p>
            <a:pPr indent="0" lvl="0" marL="0" rtl="0" algn="l">
              <a:spcBef>
                <a:spcPts val="1200"/>
              </a:spcBef>
              <a:spcAft>
                <a:spcPts val="0"/>
              </a:spcAft>
              <a:buNone/>
            </a:pPr>
            <a:r>
              <a:t/>
            </a:r>
            <a:endParaRPr>
              <a:solidFill>
                <a:srgbClr val="E4E5B8"/>
              </a:solidFill>
              <a:latin typeface="Georgia"/>
              <a:ea typeface="Georgia"/>
              <a:cs typeface="Georgia"/>
              <a:sym typeface="Georgia"/>
            </a:endParaRPr>
          </a:p>
        </p:txBody>
      </p:sp>
      <p:pic>
        <p:nvPicPr>
          <p:cNvPr id="274" name="Google Shape;274;p37"/>
          <p:cNvPicPr preferRelativeResize="0"/>
          <p:nvPr/>
        </p:nvPicPr>
        <p:blipFill>
          <a:blip r:embed="rId4">
            <a:alphaModFix/>
          </a:blip>
          <a:stretch>
            <a:fillRect/>
          </a:stretch>
        </p:blipFill>
        <p:spPr>
          <a:xfrm>
            <a:off x="6993750" y="1223950"/>
            <a:ext cx="1809901" cy="2867762"/>
          </a:xfrm>
          <a:prstGeom prst="rect">
            <a:avLst/>
          </a:prstGeom>
          <a:noFill/>
          <a:ln>
            <a:noFill/>
          </a:ln>
        </p:spPr>
      </p:pic>
      <p:sp>
        <p:nvSpPr>
          <p:cNvPr id="275" name="Google Shape;275;p37"/>
          <p:cNvSpPr txBox="1"/>
          <p:nvPr/>
        </p:nvSpPr>
        <p:spPr>
          <a:xfrm>
            <a:off x="6889650" y="4244850"/>
            <a:ext cx="2018100" cy="50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E4E5B8"/>
                </a:solidFill>
                <a:latin typeface="Georgia"/>
                <a:ea typeface="Georgia"/>
                <a:cs typeface="Georgia"/>
                <a:sym typeface="Georgia"/>
              </a:rPr>
              <a:t>V. M. Molotov</a:t>
            </a:r>
            <a:endParaRPr sz="1000">
              <a:solidFill>
                <a:srgbClr val="E4E5B8"/>
              </a:solidFill>
              <a:latin typeface="Georgia"/>
              <a:ea typeface="Georgia"/>
              <a:cs typeface="Georgia"/>
              <a:sym typeface="Georgia"/>
            </a:endParaRPr>
          </a:p>
          <a:p>
            <a:pPr indent="0" lvl="0" marL="0" rtl="0" algn="ctr">
              <a:spcBef>
                <a:spcPts val="0"/>
              </a:spcBef>
              <a:spcAft>
                <a:spcPts val="0"/>
              </a:spcAft>
              <a:buNone/>
            </a:pPr>
            <a:r>
              <a:rPr lang="en" sz="1000">
                <a:solidFill>
                  <a:srgbClr val="E4E5B8"/>
                </a:solidFill>
                <a:latin typeface="Georgia"/>
                <a:ea typeface="Georgia"/>
                <a:cs typeface="Georgia"/>
                <a:sym typeface="Georgia"/>
              </a:rPr>
              <a:t>Minister of Foreign Affairs 1939 t0 1949 and 1953 to 1956</a:t>
            </a:r>
            <a:endParaRPr sz="1000">
              <a:solidFill>
                <a:srgbClr val="E4E5B8"/>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Bretton Woods Conference </a:t>
            </a:r>
            <a:endParaRPr>
              <a:solidFill>
                <a:srgbClr val="E4E5B8"/>
              </a:solidFill>
              <a:latin typeface="Georgia"/>
              <a:ea typeface="Georgia"/>
              <a:cs typeface="Georgia"/>
              <a:sym typeface="Georgia"/>
            </a:endParaRPr>
          </a:p>
        </p:txBody>
      </p:sp>
      <p:pic>
        <p:nvPicPr>
          <p:cNvPr id="282" name="Google Shape;282;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3" name="Google Shape;283;p38"/>
          <p:cNvSpPr txBox="1"/>
          <p:nvPr/>
        </p:nvSpPr>
        <p:spPr>
          <a:xfrm>
            <a:off x="2791425"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84" name="Google Shape;284;p38"/>
          <p:cNvSpPr txBox="1"/>
          <p:nvPr/>
        </p:nvSpPr>
        <p:spPr>
          <a:xfrm>
            <a:off x="2791425" y="1101300"/>
            <a:ext cx="5815800" cy="303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Creating American Hegemony</a:t>
            </a:r>
            <a:endParaRPr sz="21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Char char="●"/>
            </a:pPr>
            <a:r>
              <a:rPr lang="en" sz="1300">
                <a:solidFill>
                  <a:srgbClr val="E4E5B8"/>
                </a:solidFill>
                <a:latin typeface="Georgia"/>
                <a:ea typeface="Georgia"/>
                <a:cs typeface="Georgia"/>
                <a:sym typeface="Georgia"/>
              </a:rPr>
              <a:t>From July 1st to July 22nd 1944, The </a:t>
            </a:r>
            <a:r>
              <a:rPr lang="en" sz="1300">
                <a:solidFill>
                  <a:srgbClr val="E4E5B8"/>
                </a:solidFill>
                <a:highlight>
                  <a:srgbClr val="B21F15"/>
                </a:highlight>
                <a:latin typeface="Georgia"/>
                <a:ea typeface="Georgia"/>
                <a:cs typeface="Georgia"/>
                <a:sym typeface="Georgia"/>
              </a:rPr>
              <a:t>United Nations Monetary and Financial Conference met in Bretton Woods, New Hampshire. The Conference was attended by 44 nations to discuss the post-war economic order. </a:t>
            </a:r>
            <a:endParaRPr sz="1300">
              <a:solidFill>
                <a:srgbClr val="E4E5B8"/>
              </a:solidFill>
              <a:highlight>
                <a:srgbClr val="B21F15"/>
              </a:highlight>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highlight>
                <a:srgbClr val="B21F15"/>
              </a:highlight>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highlight>
                  <a:srgbClr val="B21F15"/>
                </a:highlight>
                <a:latin typeface="Georgia"/>
                <a:ea typeface="Georgia"/>
                <a:cs typeface="Georgia"/>
                <a:sym typeface="Georgia"/>
              </a:rPr>
              <a:t>The main results of the conference were the creation of the organizations: International Monetary Fund created by Special Assistant to US Secretary of Treasury Harry Drexel White and the economist John Maynard </a:t>
            </a:r>
            <a:r>
              <a:rPr lang="en" sz="1300">
                <a:solidFill>
                  <a:srgbClr val="E4E5B8"/>
                </a:solidFill>
                <a:highlight>
                  <a:srgbClr val="B21F15"/>
                </a:highlight>
                <a:latin typeface="Georgia"/>
                <a:ea typeface="Georgia"/>
                <a:cs typeface="Georgia"/>
                <a:sym typeface="Georgia"/>
              </a:rPr>
              <a:t>Keynes's</a:t>
            </a:r>
            <a:r>
              <a:rPr lang="en" sz="1300">
                <a:solidFill>
                  <a:srgbClr val="E4E5B8"/>
                </a:solidFill>
                <a:highlight>
                  <a:srgbClr val="B21F15"/>
                </a:highlight>
                <a:latin typeface="Georgia"/>
                <a:ea typeface="Georgia"/>
                <a:cs typeface="Georgia"/>
                <a:sym typeface="Georgia"/>
              </a:rPr>
              <a:t> International Bank for Reconstruction and Development(later changed to the World Bank).</a:t>
            </a:r>
            <a:endParaRPr sz="1300">
              <a:solidFill>
                <a:srgbClr val="E4E5B8"/>
              </a:solidFill>
              <a:highlight>
                <a:srgbClr val="B21F15"/>
              </a:highlight>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highlight>
                <a:srgbClr val="B21F15"/>
              </a:highlight>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highlight>
                  <a:srgbClr val="B21F15"/>
                </a:highlight>
                <a:latin typeface="Georgia"/>
                <a:ea typeface="Georgia"/>
                <a:cs typeface="Georgia"/>
                <a:sym typeface="Georgia"/>
              </a:rPr>
              <a:t>The goal was to create a gold backed currency and exchange rate. Since the US dollar was the strongest of the participant Nations, the US dollar would become fixed to the price of gold and all other currencies would exchange via the US dollar. Effectively, this created an international trade system dominated by the United States</a:t>
            </a:r>
            <a:endParaRPr sz="1300">
              <a:solidFill>
                <a:srgbClr val="E4E5B8"/>
              </a:solidFill>
              <a:highlight>
                <a:srgbClr val="B21F15"/>
              </a:highlight>
              <a:latin typeface="Georgia"/>
              <a:ea typeface="Georgia"/>
              <a:cs typeface="Georgia"/>
              <a:sym typeface="Georgia"/>
            </a:endParaRPr>
          </a:p>
        </p:txBody>
      </p:sp>
      <p:pic>
        <p:nvPicPr>
          <p:cNvPr id="285" name="Google Shape;285;p38"/>
          <p:cNvPicPr preferRelativeResize="0"/>
          <p:nvPr/>
        </p:nvPicPr>
        <p:blipFill>
          <a:blip r:embed="rId4">
            <a:alphaModFix/>
          </a:blip>
          <a:stretch>
            <a:fillRect/>
          </a:stretch>
        </p:blipFill>
        <p:spPr>
          <a:xfrm>
            <a:off x="159725" y="1614650"/>
            <a:ext cx="2791951" cy="2571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9"/>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rgbClr val="E4E5B8"/>
                </a:solidFill>
                <a:latin typeface="Georgia"/>
                <a:ea typeface="Georgia"/>
                <a:cs typeface="Georgia"/>
                <a:sym typeface="Georgia"/>
              </a:rPr>
              <a:t>Creation of CIA, NATO, and the Stay-Behind Operations</a:t>
            </a:r>
            <a:endParaRPr sz="2220">
              <a:solidFill>
                <a:srgbClr val="E4E5B8"/>
              </a:solidFill>
              <a:latin typeface="Georgia"/>
              <a:ea typeface="Georgia"/>
              <a:cs typeface="Georgia"/>
              <a:sym typeface="Georgia"/>
            </a:endParaRPr>
          </a:p>
        </p:txBody>
      </p:sp>
      <p:pic>
        <p:nvPicPr>
          <p:cNvPr id="292" name="Google Shape;292;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3" name="Google Shape;293;p39"/>
          <p:cNvSpPr txBox="1"/>
          <p:nvPr/>
        </p:nvSpPr>
        <p:spPr>
          <a:xfrm>
            <a:off x="449025" y="1167050"/>
            <a:ext cx="57567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94" name="Google Shape;294;p39"/>
          <p:cNvSpPr txBox="1"/>
          <p:nvPr/>
        </p:nvSpPr>
        <p:spPr>
          <a:xfrm>
            <a:off x="-387225" y="1738850"/>
            <a:ext cx="6838500" cy="2622900"/>
          </a:xfrm>
          <a:prstGeom prst="rect">
            <a:avLst/>
          </a:prstGeom>
          <a:noFill/>
          <a:ln>
            <a:noFill/>
          </a:ln>
        </p:spPr>
        <p:txBody>
          <a:bodyPr anchorCtr="0" anchor="t" bIns="91425" lIns="91425" spcFirstLastPara="1" rIns="91425" wrap="square" tIns="91425">
            <a:noAutofit/>
          </a:bodyPr>
          <a:lstStyle/>
          <a:p>
            <a:pPr indent="139700" lvl="0" marL="952500" marR="952500" rtl="0" algn="just">
              <a:lnSpc>
                <a:spcPct val="125000"/>
              </a:lnSpc>
              <a:spcBef>
                <a:spcPts val="1200"/>
              </a:spcBef>
              <a:spcAft>
                <a:spcPts val="0"/>
              </a:spcAft>
              <a:buNone/>
            </a:pPr>
            <a:r>
              <a:t/>
            </a:r>
            <a:endParaRPr sz="900">
              <a:solidFill>
                <a:srgbClr val="E4E5B8"/>
              </a:solidFill>
              <a:latin typeface="Georgia"/>
              <a:ea typeface="Georgia"/>
              <a:cs typeface="Georgia"/>
              <a:sym typeface="Georgia"/>
            </a:endParaRPr>
          </a:p>
          <a:p>
            <a:pPr indent="0" lvl="0" marL="0" rtl="0" algn="l">
              <a:spcBef>
                <a:spcPts val="1200"/>
              </a:spcBef>
              <a:spcAft>
                <a:spcPts val="0"/>
              </a:spcAft>
              <a:buNone/>
            </a:pPr>
            <a:r>
              <a:t/>
            </a:r>
            <a:endParaRPr>
              <a:solidFill>
                <a:srgbClr val="E4E5B8"/>
              </a:solidFill>
              <a:latin typeface="Georgia"/>
              <a:ea typeface="Georgia"/>
              <a:cs typeface="Georgia"/>
              <a:sym typeface="Georgia"/>
            </a:endParaRPr>
          </a:p>
        </p:txBody>
      </p:sp>
      <p:sp>
        <p:nvSpPr>
          <p:cNvPr id="295" name="Google Shape;295;p39"/>
          <p:cNvSpPr txBox="1"/>
          <p:nvPr/>
        </p:nvSpPr>
        <p:spPr>
          <a:xfrm>
            <a:off x="737925" y="1439300"/>
            <a:ext cx="420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96" name="Google Shape;296;p39"/>
          <p:cNvSpPr txBox="1"/>
          <p:nvPr/>
        </p:nvSpPr>
        <p:spPr>
          <a:xfrm>
            <a:off x="406550" y="1101300"/>
            <a:ext cx="5694300" cy="368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Creation of the CIA</a:t>
            </a:r>
            <a:endParaRPr sz="210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The Central Intelligence Agency (CIA), which </a:t>
            </a:r>
            <a:r>
              <a:rPr lang="en" sz="1450">
                <a:solidFill>
                  <a:srgbClr val="E4E5B8"/>
                </a:solidFill>
                <a:latin typeface="Georgia"/>
                <a:ea typeface="Georgia"/>
                <a:cs typeface="Georgia"/>
                <a:sym typeface="Georgia"/>
              </a:rPr>
              <a:t>succeeded the Office for Strategic Services (OSS), was created with the passage of the National Security Act of 1947. The CIA was created with the aims of centralizing intelligence in order to gain information on foreign militaries, to sabotage enemy military infrastructure, and to bring political change that favored US foreign policy. </a:t>
            </a:r>
            <a:endParaRPr sz="14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45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The CIA was given additional permission to use any actions necessary to carry out its objectives. This even caused Truman himself to rebuke the operational role of the CIA in a op-ed for the Washington Post in Dec. 1963, writing “I never had any thought that when I set up the CIA that it would be injected into peacetime cloak and dagger operations.”</a:t>
            </a:r>
            <a:endParaRPr sz="1450">
              <a:solidFill>
                <a:srgbClr val="E4E5B8"/>
              </a:solidFill>
              <a:latin typeface="Georgia"/>
              <a:ea typeface="Georgia"/>
              <a:cs typeface="Georgia"/>
              <a:sym typeface="Georgia"/>
            </a:endParaRPr>
          </a:p>
          <a:p>
            <a:pPr indent="0" lvl="0" marL="0" rtl="0" algn="l">
              <a:spcBef>
                <a:spcPts val="0"/>
              </a:spcBef>
              <a:spcAft>
                <a:spcPts val="0"/>
              </a:spcAft>
              <a:buNone/>
            </a:pPr>
            <a:r>
              <a:t/>
            </a:r>
            <a:endParaRPr sz="1700">
              <a:solidFill>
                <a:srgbClr val="E4E5B8"/>
              </a:solidFill>
            </a:endParaRPr>
          </a:p>
        </p:txBody>
      </p:sp>
      <p:pic>
        <p:nvPicPr>
          <p:cNvPr id="297" name="Google Shape;297;p39"/>
          <p:cNvPicPr preferRelativeResize="0"/>
          <p:nvPr/>
        </p:nvPicPr>
        <p:blipFill>
          <a:blip r:embed="rId4">
            <a:alphaModFix/>
          </a:blip>
          <a:stretch>
            <a:fillRect/>
          </a:stretch>
        </p:blipFill>
        <p:spPr>
          <a:xfrm>
            <a:off x="6519900" y="1856338"/>
            <a:ext cx="2387925" cy="2387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North Atlantic Treaty Organization (NATO)</a:t>
            </a:r>
            <a:r>
              <a:rPr lang="en">
                <a:solidFill>
                  <a:srgbClr val="E4E5B8"/>
                </a:solidFill>
                <a:latin typeface="Georgia"/>
                <a:ea typeface="Georgia"/>
                <a:cs typeface="Georgia"/>
                <a:sym typeface="Georgia"/>
              </a:rPr>
              <a:t> </a:t>
            </a:r>
            <a:endParaRPr>
              <a:solidFill>
                <a:srgbClr val="E4E5B8"/>
              </a:solidFill>
              <a:latin typeface="Georgia"/>
              <a:ea typeface="Georgia"/>
              <a:cs typeface="Georgia"/>
              <a:sym typeface="Georgia"/>
            </a:endParaRPr>
          </a:p>
        </p:txBody>
      </p:sp>
      <p:pic>
        <p:nvPicPr>
          <p:cNvPr id="304" name="Google Shape;304;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5" name="Google Shape;305;p40"/>
          <p:cNvSpPr txBox="1"/>
          <p:nvPr/>
        </p:nvSpPr>
        <p:spPr>
          <a:xfrm>
            <a:off x="2791425"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06" name="Google Shape;306;p40"/>
          <p:cNvSpPr txBox="1"/>
          <p:nvPr/>
        </p:nvSpPr>
        <p:spPr>
          <a:xfrm>
            <a:off x="2791425" y="1101300"/>
            <a:ext cx="5815800" cy="303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Creation of NATO</a:t>
            </a:r>
            <a:endParaRPr sz="21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North Atlantic Treaty Organization was a collective military agreement that formed in 1949 as a generalization of the Treaty of Dunkirk and the Treaty of Brussels. NATO became a military alliance between Western Europe, US, and Canada to continue the Truman Doctrine of containment of the USSR.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Founding</a:t>
            </a:r>
            <a:r>
              <a:rPr lang="en" sz="1300">
                <a:solidFill>
                  <a:srgbClr val="E4E5B8"/>
                </a:solidFill>
                <a:latin typeface="Georgia"/>
                <a:ea typeface="Georgia"/>
                <a:cs typeface="Georgia"/>
                <a:sym typeface="Georgia"/>
              </a:rPr>
              <a:t> members included Belgium, Canada, Denmark, France, Iceland, Italy, Luxembourg, the Netherlands, Norway, Portugal, the United Kingdom, and the United States.</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NATO brought into leadership former Nazi military leaders such as General Adolf Heusinger, General Wolfgang Altenburg, General Johannes Steinhoff as well as others. NATO claimed to be a security pact to protect against attacks by the Soviet Union but has not dissolved to this day, 32 years after the Counterrevolution of 1991 that systematically dismantled the USSR.</a:t>
            </a:r>
            <a:endParaRPr sz="1300">
              <a:solidFill>
                <a:srgbClr val="E4E5B8"/>
              </a:solidFill>
              <a:latin typeface="Georgia"/>
              <a:ea typeface="Georgia"/>
              <a:cs typeface="Georgia"/>
              <a:sym typeface="Georgia"/>
            </a:endParaRPr>
          </a:p>
        </p:txBody>
      </p:sp>
      <p:pic>
        <p:nvPicPr>
          <p:cNvPr id="307" name="Google Shape;307;p40"/>
          <p:cNvPicPr preferRelativeResize="0"/>
          <p:nvPr/>
        </p:nvPicPr>
        <p:blipFill>
          <a:blip r:embed="rId4">
            <a:alphaModFix/>
          </a:blip>
          <a:stretch>
            <a:fillRect/>
          </a:stretch>
        </p:blipFill>
        <p:spPr>
          <a:xfrm>
            <a:off x="211875" y="1691625"/>
            <a:ext cx="2695950" cy="18514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1"/>
          <p:cNvSpPr txBox="1"/>
          <p:nvPr>
            <p:ph type="title"/>
          </p:nvPr>
        </p:nvSpPr>
        <p:spPr>
          <a:xfrm>
            <a:off x="1658025" y="264300"/>
            <a:ext cx="7249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rgbClr val="E4E5B8"/>
                </a:solidFill>
                <a:latin typeface="Georgia"/>
                <a:ea typeface="Georgia"/>
                <a:cs typeface="Georgia"/>
                <a:sym typeface="Georgia"/>
              </a:rPr>
              <a:t>Stay-Behind Operations</a:t>
            </a:r>
            <a:endParaRPr sz="2220">
              <a:solidFill>
                <a:srgbClr val="E4E5B8"/>
              </a:solidFill>
              <a:latin typeface="Georgia"/>
              <a:ea typeface="Georgia"/>
              <a:cs typeface="Georgia"/>
              <a:sym typeface="Georgia"/>
            </a:endParaRPr>
          </a:p>
        </p:txBody>
      </p:sp>
      <p:pic>
        <p:nvPicPr>
          <p:cNvPr id="314" name="Google Shape;314;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5" name="Google Shape;315;p41"/>
          <p:cNvSpPr txBox="1"/>
          <p:nvPr/>
        </p:nvSpPr>
        <p:spPr>
          <a:xfrm>
            <a:off x="449025" y="1167050"/>
            <a:ext cx="57567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16" name="Google Shape;316;p41"/>
          <p:cNvSpPr txBox="1"/>
          <p:nvPr/>
        </p:nvSpPr>
        <p:spPr>
          <a:xfrm>
            <a:off x="-387225" y="1738850"/>
            <a:ext cx="6838500" cy="2622900"/>
          </a:xfrm>
          <a:prstGeom prst="rect">
            <a:avLst/>
          </a:prstGeom>
          <a:noFill/>
          <a:ln>
            <a:noFill/>
          </a:ln>
        </p:spPr>
        <p:txBody>
          <a:bodyPr anchorCtr="0" anchor="t" bIns="91425" lIns="91425" spcFirstLastPara="1" rIns="91425" wrap="square" tIns="91425">
            <a:noAutofit/>
          </a:bodyPr>
          <a:lstStyle/>
          <a:p>
            <a:pPr indent="139700" lvl="0" marL="952500" marR="952500" rtl="0" algn="just">
              <a:lnSpc>
                <a:spcPct val="125000"/>
              </a:lnSpc>
              <a:spcBef>
                <a:spcPts val="1200"/>
              </a:spcBef>
              <a:spcAft>
                <a:spcPts val="0"/>
              </a:spcAft>
              <a:buNone/>
            </a:pPr>
            <a:r>
              <a:t/>
            </a:r>
            <a:endParaRPr sz="900">
              <a:solidFill>
                <a:srgbClr val="E4E5B8"/>
              </a:solidFill>
              <a:latin typeface="Georgia"/>
              <a:ea typeface="Georgia"/>
              <a:cs typeface="Georgia"/>
              <a:sym typeface="Georgia"/>
            </a:endParaRPr>
          </a:p>
          <a:p>
            <a:pPr indent="0" lvl="0" marL="0" rtl="0" algn="l">
              <a:spcBef>
                <a:spcPts val="1200"/>
              </a:spcBef>
              <a:spcAft>
                <a:spcPts val="0"/>
              </a:spcAft>
              <a:buNone/>
            </a:pPr>
            <a:r>
              <a:t/>
            </a:r>
            <a:endParaRPr>
              <a:solidFill>
                <a:srgbClr val="E4E5B8"/>
              </a:solidFill>
              <a:latin typeface="Georgia"/>
              <a:ea typeface="Georgia"/>
              <a:cs typeface="Georgia"/>
              <a:sym typeface="Georgia"/>
            </a:endParaRPr>
          </a:p>
        </p:txBody>
      </p:sp>
      <p:sp>
        <p:nvSpPr>
          <p:cNvPr id="317" name="Google Shape;317;p41"/>
          <p:cNvSpPr txBox="1"/>
          <p:nvPr/>
        </p:nvSpPr>
        <p:spPr>
          <a:xfrm>
            <a:off x="737925" y="1439300"/>
            <a:ext cx="420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18" name="Google Shape;318;p41"/>
          <p:cNvSpPr txBox="1"/>
          <p:nvPr/>
        </p:nvSpPr>
        <p:spPr>
          <a:xfrm>
            <a:off x="406550" y="1101300"/>
            <a:ext cx="5694300" cy="368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Resuscitating</a:t>
            </a:r>
            <a:r>
              <a:rPr lang="en" sz="2100">
                <a:solidFill>
                  <a:srgbClr val="E4E5B8"/>
                </a:solidFill>
                <a:latin typeface="Georgia"/>
                <a:ea typeface="Georgia"/>
                <a:cs typeface="Georgia"/>
                <a:sym typeface="Georgia"/>
              </a:rPr>
              <a:t> Fascism</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Stay-Behind Operations were plans coordinated between NATO, CIA, and the British Secret Intelligence Services (SIS also known as MI6)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These Operations coordinated fascist networks in order to cause disorder and destroy socialism in Eastern Europe. A couple of notable stay-behind operations conducted were Operation Gladio and Operation Aerodynamic.</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Operation Gladio was the name of all operations in Italy that conducted false flag operations to delegitimize Communist organizations as well as to arm, fund, and provide intelligence to neo-Nazi and neo-Fascist groups such as the New Order, National Vanguard, and others who committed terrorist attacks on Communists throughout the 1960s to 1980s.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700">
              <a:solidFill>
                <a:srgbClr val="E4E5B8"/>
              </a:solidFill>
            </a:endParaRPr>
          </a:p>
        </p:txBody>
      </p:sp>
      <p:pic>
        <p:nvPicPr>
          <p:cNvPr id="319" name="Google Shape;319;p41"/>
          <p:cNvPicPr preferRelativeResize="0"/>
          <p:nvPr/>
        </p:nvPicPr>
        <p:blipFill>
          <a:blip r:embed="rId4">
            <a:alphaModFix/>
          </a:blip>
          <a:stretch>
            <a:fillRect/>
          </a:stretch>
        </p:blipFill>
        <p:spPr>
          <a:xfrm>
            <a:off x="6100850" y="1101302"/>
            <a:ext cx="3043150" cy="1993273"/>
          </a:xfrm>
          <a:prstGeom prst="rect">
            <a:avLst/>
          </a:prstGeom>
          <a:noFill/>
          <a:ln>
            <a:noFill/>
          </a:ln>
        </p:spPr>
      </p:pic>
      <p:sp>
        <p:nvSpPr>
          <p:cNvPr id="320" name="Google Shape;320;p41"/>
          <p:cNvSpPr txBox="1"/>
          <p:nvPr/>
        </p:nvSpPr>
        <p:spPr>
          <a:xfrm>
            <a:off x="6135625" y="3094575"/>
            <a:ext cx="2973600" cy="10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4E5B8"/>
                </a:solidFill>
                <a:latin typeface="Georgia"/>
                <a:ea typeface="Georgia"/>
                <a:cs typeface="Georgia"/>
                <a:sym typeface="Georgia"/>
              </a:rPr>
              <a:t>Bologna Train Station after bombing on April 2nd 1980 by neo-Fascist </a:t>
            </a:r>
            <a:r>
              <a:rPr lang="en" sz="1000">
                <a:solidFill>
                  <a:srgbClr val="E4E5B8"/>
                </a:solidFill>
                <a:highlight>
                  <a:srgbClr val="B21F15"/>
                </a:highlight>
                <a:latin typeface="Georgia"/>
                <a:ea typeface="Georgia"/>
                <a:cs typeface="Georgia"/>
                <a:sym typeface="Georgia"/>
              </a:rPr>
              <a:t>Nuclei Armati Rivoluzionari group. </a:t>
            </a:r>
            <a:endParaRPr sz="1100">
              <a:solidFill>
                <a:srgbClr val="E4E5B8"/>
              </a:solidFill>
              <a:highlight>
                <a:srgbClr val="B21F15"/>
              </a:highlight>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85000" lnSpcReduction="20000"/>
          </a:bodyPr>
          <a:lstStyle/>
          <a:p>
            <a:pPr indent="-325755"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 Collaboration between American Capitalists and Nazi Germany</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25755"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American Imperialism during WW2 and the Progressiveness of the American intervention in WW2 despite it.</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25755"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American Imperialism immediately following WW2, including NATO, CIA, Marshall Plan, Bretton Woods, Stay-Behind Ops and more.</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Operation Aerodynamic</a:t>
            </a:r>
            <a:endParaRPr>
              <a:solidFill>
                <a:srgbClr val="E4E5B8"/>
              </a:solidFill>
              <a:latin typeface="Georgia"/>
              <a:ea typeface="Georgia"/>
              <a:cs typeface="Georgia"/>
              <a:sym typeface="Georgia"/>
            </a:endParaRPr>
          </a:p>
        </p:txBody>
      </p:sp>
      <p:pic>
        <p:nvPicPr>
          <p:cNvPr id="327" name="Google Shape;327;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8" name="Google Shape;328;p42"/>
          <p:cNvSpPr txBox="1"/>
          <p:nvPr/>
        </p:nvSpPr>
        <p:spPr>
          <a:xfrm>
            <a:off x="2791425"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29" name="Google Shape;329;p42"/>
          <p:cNvSpPr txBox="1"/>
          <p:nvPr/>
        </p:nvSpPr>
        <p:spPr>
          <a:xfrm>
            <a:off x="2791425" y="1101300"/>
            <a:ext cx="5815800" cy="303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Aiding Ukrainian Fascists Early On</a:t>
            </a:r>
            <a:endParaRPr sz="21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Char char="●"/>
            </a:pPr>
            <a:r>
              <a:rPr lang="en" sz="1600">
                <a:solidFill>
                  <a:srgbClr val="E4E5B8"/>
                </a:solidFill>
                <a:latin typeface="Georgia"/>
                <a:ea typeface="Georgia"/>
                <a:cs typeface="Georgia"/>
                <a:sym typeface="Georgia"/>
              </a:rPr>
              <a:t>A declassified CIA document from July 13th 1953 stated “</a:t>
            </a:r>
            <a:r>
              <a:rPr i="1" lang="en" sz="1600">
                <a:solidFill>
                  <a:srgbClr val="E4E5B8"/>
                </a:solidFill>
                <a:highlight>
                  <a:srgbClr val="B21F15"/>
                </a:highlight>
                <a:latin typeface="Georgia"/>
                <a:ea typeface="Georgia"/>
                <a:cs typeface="Georgia"/>
                <a:sym typeface="Georgia"/>
              </a:rPr>
              <a:t>The purpose of Project AERODYNAMIC is to provide for the exploitation and expansion of the anti-Soviet Ukrainian resistance for cold war and hot war purposes. Such groups as the Ukrainian Supreme Council of Liberation (UHVR) and its Ukrainian Insurgent Army (OUN), the Foreign Representation of the Ukrainian Supreme Council of Liberation (ZPUHVR) in Western Europe and the United States, and other organizations such as the OUN/B will be utilized”</a:t>
            </a:r>
            <a:endParaRPr i="1" sz="1600">
              <a:solidFill>
                <a:srgbClr val="E4E5B8"/>
              </a:solidFill>
              <a:highlight>
                <a:srgbClr val="B21F15"/>
              </a:highlight>
              <a:latin typeface="Georgia"/>
              <a:ea typeface="Georgia"/>
              <a:cs typeface="Georgia"/>
              <a:sym typeface="Georgia"/>
            </a:endParaRPr>
          </a:p>
          <a:p>
            <a:pPr indent="0" lvl="0" marL="0" rtl="0" algn="l">
              <a:spcBef>
                <a:spcPts val="0"/>
              </a:spcBef>
              <a:spcAft>
                <a:spcPts val="0"/>
              </a:spcAft>
              <a:buNone/>
            </a:pPr>
            <a:r>
              <a:t/>
            </a:r>
            <a:endParaRPr i="1" sz="1600">
              <a:solidFill>
                <a:srgbClr val="E4E5B8"/>
              </a:solidFill>
              <a:highlight>
                <a:srgbClr val="B21F15"/>
              </a:highlight>
              <a:latin typeface="Georgia"/>
              <a:ea typeface="Georgia"/>
              <a:cs typeface="Georgia"/>
              <a:sym typeface="Georgia"/>
            </a:endParaRPr>
          </a:p>
          <a:p>
            <a:pPr indent="0" lvl="0" marL="0" rtl="0" algn="l">
              <a:spcBef>
                <a:spcPts val="0"/>
              </a:spcBef>
              <a:spcAft>
                <a:spcPts val="0"/>
              </a:spcAft>
              <a:buNone/>
            </a:pPr>
            <a:r>
              <a:rPr lang="en" sz="1600">
                <a:solidFill>
                  <a:srgbClr val="E4E5B8"/>
                </a:solidFill>
                <a:highlight>
                  <a:srgbClr val="B21F15"/>
                </a:highlight>
                <a:latin typeface="Georgia"/>
                <a:ea typeface="Georgia"/>
                <a:cs typeface="Georgia"/>
                <a:sym typeface="Georgia"/>
              </a:rPr>
              <a:t>This series will be continued with </a:t>
            </a:r>
            <a:r>
              <a:rPr b="1" i="1" lang="en" sz="1600">
                <a:solidFill>
                  <a:srgbClr val="E4E5B8"/>
                </a:solidFill>
                <a:highlight>
                  <a:srgbClr val="B21F15"/>
                </a:highlight>
                <a:latin typeface="Georgia"/>
                <a:ea typeface="Georgia"/>
                <a:cs typeface="Georgia"/>
                <a:sym typeface="Georgia"/>
              </a:rPr>
              <a:t>History of U.S. Imperialism: Dawn of the Cold War</a:t>
            </a:r>
            <a:r>
              <a:rPr lang="en" sz="1600">
                <a:solidFill>
                  <a:srgbClr val="E4E5B8"/>
                </a:solidFill>
                <a:highlight>
                  <a:srgbClr val="B21F15"/>
                </a:highlight>
                <a:latin typeface="Georgia"/>
                <a:ea typeface="Georgia"/>
                <a:cs typeface="Georgia"/>
                <a:sym typeface="Georgia"/>
              </a:rPr>
              <a:t> in August.</a:t>
            </a:r>
            <a:endParaRPr sz="1600">
              <a:solidFill>
                <a:srgbClr val="E4E5B8"/>
              </a:solidFill>
              <a:highlight>
                <a:srgbClr val="B21F15"/>
              </a:highlight>
              <a:latin typeface="Georgia"/>
              <a:ea typeface="Georgia"/>
              <a:cs typeface="Georgia"/>
              <a:sym typeface="Georgia"/>
            </a:endParaRPr>
          </a:p>
        </p:txBody>
      </p:sp>
      <p:pic>
        <p:nvPicPr>
          <p:cNvPr id="330" name="Google Shape;330;p42"/>
          <p:cNvPicPr preferRelativeResize="0"/>
          <p:nvPr/>
        </p:nvPicPr>
        <p:blipFill rotWithShape="1">
          <a:blip r:embed="rId4">
            <a:alphaModFix/>
          </a:blip>
          <a:srcRect b="0" l="7813" r="7813" t="0"/>
          <a:stretch/>
        </p:blipFill>
        <p:spPr>
          <a:xfrm>
            <a:off x="212300" y="1611925"/>
            <a:ext cx="2623300" cy="1748875"/>
          </a:xfrm>
          <a:prstGeom prst="rect">
            <a:avLst/>
          </a:prstGeom>
          <a:noFill/>
          <a:ln>
            <a:noFill/>
          </a:ln>
        </p:spPr>
      </p:pic>
      <p:sp>
        <p:nvSpPr>
          <p:cNvPr id="331" name="Google Shape;331;p42"/>
          <p:cNvSpPr txBox="1"/>
          <p:nvPr/>
        </p:nvSpPr>
        <p:spPr>
          <a:xfrm>
            <a:off x="223150" y="3471225"/>
            <a:ext cx="2601600" cy="6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E4E5B8"/>
                </a:solidFill>
                <a:latin typeface="Georgia"/>
                <a:ea typeface="Georgia"/>
                <a:cs typeface="Georgia"/>
                <a:sym typeface="Georgia"/>
              </a:rPr>
              <a:t>Flag of the Banderite Nazi Organization of Ukrainian Nationalists Flag </a:t>
            </a:r>
            <a:endParaRPr sz="1000">
              <a:solidFill>
                <a:srgbClr val="E4E5B8"/>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a:t>
            </a:r>
            <a:endParaRPr sz="5200">
              <a:solidFill>
                <a:srgbClr val="E4E5B8"/>
              </a:solidFill>
              <a:latin typeface="Georgia"/>
              <a:ea typeface="Georgia"/>
              <a:cs typeface="Georgia"/>
              <a:sym typeface="Georgia"/>
            </a:endParaRPr>
          </a:p>
        </p:txBody>
      </p:sp>
      <p:pic>
        <p:nvPicPr>
          <p:cNvPr id="337" name="Google Shape;337;p4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44" name="Google Shape;344;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5" name="Google Shape;345;p44"/>
          <p:cNvSpPr txBox="1"/>
          <p:nvPr/>
        </p:nvSpPr>
        <p:spPr>
          <a:xfrm>
            <a:off x="472000" y="1101300"/>
            <a:ext cx="8096400" cy="37866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FFFF00"/>
              </a:buClr>
              <a:buSzPts val="1800"/>
              <a:buFont typeface="Georgia"/>
              <a:buChar char="●"/>
            </a:pPr>
            <a:r>
              <a:rPr b="1" lang="en" sz="1800">
                <a:solidFill>
                  <a:srgbClr val="FFFF00"/>
                </a:solidFill>
                <a:latin typeface="Georgia"/>
                <a:ea typeface="Georgia"/>
                <a:cs typeface="Georgia"/>
                <a:sym typeface="Georgia"/>
              </a:rPr>
              <a:t>THE KONONOVITCH BROTHERS NEED US, SHARE THIS ARTICLE:</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rPr b="1" lang="en" sz="1800">
                <a:solidFill>
                  <a:srgbClr val="FFFF00"/>
                </a:solidFill>
                <a:latin typeface="Georgia"/>
                <a:ea typeface="Georgia"/>
                <a:cs typeface="Georgia"/>
                <a:sym typeface="Georgia"/>
              </a:rPr>
              <a:t>	https://dailyworkerusa.com/stop-the-kiev-regimes-calls-for-the-murder-of-the-kononovitch-brothers/</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PCUSA Arts and Culture Commission is looking for content submissions for Vol III 2023 of New Masses! Send any submissions to </a:t>
            </a:r>
            <a:r>
              <a:rPr lang="en" sz="1800" u="sng">
                <a:solidFill>
                  <a:schemeClr val="hlink"/>
                </a:solidFill>
                <a:latin typeface="Georgia"/>
                <a:ea typeface="Georgia"/>
                <a:cs typeface="Georgia"/>
                <a:sym typeface="Georgia"/>
                <a:hlinkClick r:id="rId4"/>
              </a:rPr>
              <a:t>info@partyofcommunistsusa.net</a:t>
            </a:r>
            <a:r>
              <a:rPr lang="en" sz="1800">
                <a:solidFill>
                  <a:srgbClr val="E4E5B8"/>
                </a:solidFill>
                <a:latin typeface="Georgia"/>
                <a:ea typeface="Georgia"/>
                <a:cs typeface="Georgia"/>
                <a:sym typeface="Georgia"/>
              </a:rPr>
              <a:t> and </a:t>
            </a:r>
            <a:r>
              <a:rPr lang="en" sz="1800" u="sng">
                <a:solidFill>
                  <a:schemeClr val="hlink"/>
                </a:solidFill>
                <a:latin typeface="Georgia"/>
                <a:ea typeface="Georgia"/>
                <a:cs typeface="Georgia"/>
                <a:sym typeface="Georgia"/>
                <a:hlinkClick r:id="rId5"/>
              </a:rPr>
              <a:t>kamryns@johnreedcenter.net</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Peoples School for Marxist Leninist Studies has began posting videos on our TikTok channel @peoplesschool! Please subscribe to the channel and like and share our content!</a:t>
            </a:r>
            <a:endParaRPr sz="1800">
              <a:solidFill>
                <a:srgbClr val="E4E5B8"/>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52" name="Google Shape;352;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3" name="Google Shape;353;p45"/>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Aug. 3rd if possible.</a:t>
            </a:r>
            <a:endParaRPr sz="2500">
              <a:solidFill>
                <a:srgbClr val="E4E5B8"/>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a:t>
            </a:r>
            <a:endParaRPr sz="1911">
              <a:solidFill>
                <a:srgbClr val="E4E5B8"/>
              </a:solidFill>
              <a:latin typeface="Georgia"/>
              <a:ea typeface="Georgia"/>
              <a:cs typeface="Georgia"/>
              <a:sym typeface="Georgia"/>
            </a:endParaRPr>
          </a:p>
        </p:txBody>
      </p:sp>
      <p:pic>
        <p:nvPicPr>
          <p:cNvPr id="360" name="Google Shape;360;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1" name="Google Shape;361;p46"/>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362" name="Google Shape;362;p46"/>
          <p:cNvPicPr preferRelativeResize="0"/>
          <p:nvPr/>
        </p:nvPicPr>
        <p:blipFill>
          <a:blip r:embed="rId4">
            <a:alphaModFix/>
          </a:blip>
          <a:stretch>
            <a:fillRect/>
          </a:stretch>
        </p:blipFill>
        <p:spPr>
          <a:xfrm>
            <a:off x="352750" y="1641625"/>
            <a:ext cx="2110175" cy="1430275"/>
          </a:xfrm>
          <a:prstGeom prst="rect">
            <a:avLst/>
          </a:prstGeom>
          <a:noFill/>
          <a:ln>
            <a:noFill/>
          </a:ln>
        </p:spPr>
      </p:pic>
      <p:pic>
        <p:nvPicPr>
          <p:cNvPr id="363" name="Google Shape;363;p46"/>
          <p:cNvPicPr preferRelativeResize="0"/>
          <p:nvPr/>
        </p:nvPicPr>
        <p:blipFill>
          <a:blip r:embed="rId5">
            <a:alphaModFix/>
          </a:blip>
          <a:stretch>
            <a:fillRect/>
          </a:stretch>
        </p:blipFill>
        <p:spPr>
          <a:xfrm>
            <a:off x="162675" y="3071900"/>
            <a:ext cx="1364051" cy="1839175"/>
          </a:xfrm>
          <a:prstGeom prst="rect">
            <a:avLst/>
          </a:prstGeom>
          <a:noFill/>
          <a:ln>
            <a:noFill/>
          </a:ln>
        </p:spPr>
      </p:pic>
      <p:pic>
        <p:nvPicPr>
          <p:cNvPr id="364" name="Google Shape;364;p46"/>
          <p:cNvPicPr preferRelativeResize="0"/>
          <p:nvPr/>
        </p:nvPicPr>
        <p:blipFill>
          <a:blip r:embed="rId6">
            <a:alphaModFix/>
          </a:blip>
          <a:stretch>
            <a:fillRect/>
          </a:stretch>
        </p:blipFill>
        <p:spPr>
          <a:xfrm>
            <a:off x="1526725" y="3071900"/>
            <a:ext cx="1140960" cy="1839175"/>
          </a:xfrm>
          <a:prstGeom prst="rect">
            <a:avLst/>
          </a:prstGeom>
          <a:noFill/>
          <a:ln>
            <a:noFill/>
          </a:ln>
        </p:spPr>
      </p:pic>
      <p:pic>
        <p:nvPicPr>
          <p:cNvPr id="365" name="Google Shape;365;p46"/>
          <p:cNvPicPr preferRelativeResize="0"/>
          <p:nvPr/>
        </p:nvPicPr>
        <p:blipFill>
          <a:blip r:embed="rId7">
            <a:alphaModFix/>
          </a:blip>
          <a:stretch>
            <a:fillRect/>
          </a:stretch>
        </p:blipFill>
        <p:spPr>
          <a:xfrm>
            <a:off x="2667674" y="1641625"/>
            <a:ext cx="4252259" cy="3269449"/>
          </a:xfrm>
          <a:prstGeom prst="rect">
            <a:avLst/>
          </a:prstGeom>
          <a:noFill/>
          <a:ln>
            <a:noFill/>
          </a:ln>
        </p:spPr>
      </p:pic>
      <p:pic>
        <p:nvPicPr>
          <p:cNvPr id="366" name="Google Shape;366;p46"/>
          <p:cNvPicPr preferRelativeResize="0"/>
          <p:nvPr/>
        </p:nvPicPr>
        <p:blipFill>
          <a:blip r:embed="rId8">
            <a:alphaModFix/>
          </a:blip>
          <a:stretch>
            <a:fillRect/>
          </a:stretch>
        </p:blipFill>
        <p:spPr>
          <a:xfrm>
            <a:off x="6919924" y="2093563"/>
            <a:ext cx="2034325" cy="23655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373" name="Google Shape;373;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4" name="Google Shape;374;p47"/>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375" name="Google Shape;375;p47"/>
          <p:cNvPicPr preferRelativeResize="0"/>
          <p:nvPr/>
        </p:nvPicPr>
        <p:blipFill>
          <a:blip r:embed="rId4">
            <a:alphaModFix/>
          </a:blip>
          <a:stretch>
            <a:fillRect/>
          </a:stretch>
        </p:blipFill>
        <p:spPr>
          <a:xfrm>
            <a:off x="6867500" y="1659775"/>
            <a:ext cx="2040326" cy="3061245"/>
          </a:xfrm>
          <a:prstGeom prst="rect">
            <a:avLst/>
          </a:prstGeom>
          <a:noFill/>
          <a:ln>
            <a:noFill/>
          </a:ln>
        </p:spPr>
      </p:pic>
      <p:pic>
        <p:nvPicPr>
          <p:cNvPr id="376" name="Google Shape;376;p47"/>
          <p:cNvPicPr preferRelativeResize="0"/>
          <p:nvPr/>
        </p:nvPicPr>
        <p:blipFill>
          <a:blip r:embed="rId5">
            <a:alphaModFix/>
          </a:blip>
          <a:stretch>
            <a:fillRect/>
          </a:stretch>
        </p:blipFill>
        <p:spPr>
          <a:xfrm>
            <a:off x="4688775" y="1660163"/>
            <a:ext cx="2040325" cy="3060488"/>
          </a:xfrm>
          <a:prstGeom prst="rect">
            <a:avLst/>
          </a:prstGeom>
          <a:noFill/>
          <a:ln>
            <a:noFill/>
          </a:ln>
        </p:spPr>
      </p:pic>
      <p:pic>
        <p:nvPicPr>
          <p:cNvPr id="377" name="Google Shape;377;p47"/>
          <p:cNvPicPr preferRelativeResize="0"/>
          <p:nvPr/>
        </p:nvPicPr>
        <p:blipFill>
          <a:blip r:embed="rId6">
            <a:alphaModFix/>
          </a:blip>
          <a:stretch>
            <a:fillRect/>
          </a:stretch>
        </p:blipFill>
        <p:spPr>
          <a:xfrm>
            <a:off x="2510050" y="1659300"/>
            <a:ext cx="2040325" cy="3062216"/>
          </a:xfrm>
          <a:prstGeom prst="rect">
            <a:avLst/>
          </a:prstGeom>
          <a:noFill/>
          <a:ln>
            <a:noFill/>
          </a:ln>
        </p:spPr>
      </p:pic>
      <p:pic>
        <p:nvPicPr>
          <p:cNvPr id="378" name="Google Shape;378;p47"/>
          <p:cNvPicPr preferRelativeResize="0"/>
          <p:nvPr/>
        </p:nvPicPr>
        <p:blipFill>
          <a:blip r:embed="rId7">
            <a:alphaModFix/>
          </a:blip>
          <a:stretch>
            <a:fillRect/>
          </a:stretch>
        </p:blipFill>
        <p:spPr>
          <a:xfrm>
            <a:off x="317875" y="1660150"/>
            <a:ext cx="2040325" cy="3060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85" name="Google Shape;385;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6" name="Google Shape;386;p48"/>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ultraleft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Check the box that says “PSMLS Legal Funds”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49"/>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92" name="Google Shape;392;p49"/>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9"/>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Einheitsfrontlied</a:t>
            </a:r>
            <a:r>
              <a:rPr lang="en">
                <a:solidFill>
                  <a:srgbClr val="E4E5B8"/>
                </a:solidFill>
                <a:latin typeface="Georgia"/>
                <a:ea typeface="Georgia"/>
                <a:cs typeface="Georgia"/>
                <a:sym typeface="Georgia"/>
              </a:rPr>
              <a:t> - </a:t>
            </a:r>
            <a:r>
              <a:rPr i="1" lang="en">
                <a:solidFill>
                  <a:srgbClr val="E4E5B8"/>
                </a:solidFill>
                <a:latin typeface="Georgia"/>
                <a:ea typeface="Georgia"/>
                <a:cs typeface="Georgia"/>
                <a:sym typeface="Georgia"/>
              </a:rPr>
              <a:t>Song of the United Front</a:t>
            </a:r>
            <a:endParaRPr i="1">
              <a:solidFill>
                <a:srgbClr val="E4E5B8"/>
              </a:solidFill>
              <a:latin typeface="Georgia"/>
              <a:ea typeface="Georgia"/>
              <a:cs typeface="Georgia"/>
              <a:sym typeface="Georgia"/>
            </a:endParaRPr>
          </a:p>
        </p:txBody>
      </p:sp>
      <p:pic>
        <p:nvPicPr>
          <p:cNvPr descr="And the saga begins...&#10;&#10;My channel is dedicated to anthems, hymns and patriotic songs, here is the link to our discord server: https://discord.gg/Vw5SgNDuVV" id="394" name="Google Shape;394;p49" title="&quot;Song of The United Front&quot; - Einheitsfrontlied in English">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Series Recap</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American Collaboration w/ Nazi Germany</a:t>
            </a:r>
            <a:endParaRPr>
              <a:solidFill>
                <a:srgbClr val="E4E5B8"/>
              </a:solidFill>
              <a:latin typeface="Georgia"/>
              <a:ea typeface="Georgia"/>
              <a:cs typeface="Georgia"/>
              <a:sym typeface="Georgia"/>
            </a:endParaRPr>
          </a:p>
        </p:txBody>
      </p:sp>
      <p:pic>
        <p:nvPicPr>
          <p:cNvPr id="84" name="Google Shape;84;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5" name="Google Shape;85;p17"/>
          <p:cNvSpPr txBox="1"/>
          <p:nvPr/>
        </p:nvSpPr>
        <p:spPr>
          <a:xfrm>
            <a:off x="529400" y="988800"/>
            <a:ext cx="57567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History of US Imperialism: Origins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May, we covered the origins of American imperialism, starting with the development of American capitalism into imperialism by the end of the 19th century, and covering the massive launch of American Imperialism with the Annexations of Hawaii and Samoa, the Spanish-American War of 1898, the US Intervention in the Chinese Boxer Rebellion, the </a:t>
            </a:r>
            <a:r>
              <a:rPr lang="en" sz="1300">
                <a:solidFill>
                  <a:srgbClr val="E4E5B8"/>
                </a:solidFill>
                <a:latin typeface="Georgia"/>
                <a:ea typeface="Georgia"/>
                <a:cs typeface="Georgia"/>
                <a:sym typeface="Georgia"/>
              </a:rPr>
              <a:t>Philippine</a:t>
            </a:r>
            <a:r>
              <a:rPr lang="en" sz="1300">
                <a:solidFill>
                  <a:srgbClr val="E4E5B8"/>
                </a:solidFill>
                <a:latin typeface="Georgia"/>
                <a:ea typeface="Georgia"/>
                <a:cs typeface="Georgia"/>
                <a:sym typeface="Georgia"/>
              </a:rPr>
              <a:t>-American War and the Banana Wars.</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2100">
                <a:solidFill>
                  <a:srgbClr val="E4E5B8"/>
                </a:solidFill>
                <a:latin typeface="Georgia"/>
                <a:ea typeface="Georgia"/>
                <a:cs typeface="Georgia"/>
                <a:sym typeface="Georgia"/>
              </a:rPr>
              <a:t>History of US Imperialism: WW1</a:t>
            </a:r>
            <a:endParaRPr sz="21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June, we covered the role of American imperialism in the great inter-imperialist war of World War 1, and how the United States became a massive power in the world with the war and built institutions after the war which served to benefit the United States at the expense of the European working class. It also explored the interwar period, and the US interventions in the Russian Civil War and ongoing occupation of Nicaragua contrasted with the neglect towards the Spanish Civil War and other pre-WW2 fascist conflicts, such as Italy’s invasion Ethiopia or Japan’s invasion of Manchuria.</a:t>
            </a:r>
            <a:endParaRPr sz="1300">
              <a:solidFill>
                <a:srgbClr val="E4E5B8"/>
              </a:solidFill>
              <a:latin typeface="Georgia"/>
              <a:ea typeface="Georgia"/>
              <a:cs typeface="Georgia"/>
              <a:sym typeface="Georgia"/>
            </a:endParaRPr>
          </a:p>
        </p:txBody>
      </p:sp>
      <p:pic>
        <p:nvPicPr>
          <p:cNvPr id="86" name="Google Shape;86;p17"/>
          <p:cNvPicPr preferRelativeResize="0"/>
          <p:nvPr/>
        </p:nvPicPr>
        <p:blipFill>
          <a:blip r:embed="rId4">
            <a:alphaModFix/>
          </a:blip>
          <a:stretch>
            <a:fillRect/>
          </a:stretch>
        </p:blipFill>
        <p:spPr>
          <a:xfrm>
            <a:off x="6286100" y="2973181"/>
            <a:ext cx="2857901" cy="1607569"/>
          </a:xfrm>
          <a:prstGeom prst="rect">
            <a:avLst/>
          </a:prstGeom>
          <a:noFill/>
          <a:ln>
            <a:noFill/>
          </a:ln>
        </p:spPr>
      </p:pic>
      <p:pic>
        <p:nvPicPr>
          <p:cNvPr id="87" name="Google Shape;87;p17"/>
          <p:cNvPicPr preferRelativeResize="0"/>
          <p:nvPr/>
        </p:nvPicPr>
        <p:blipFill>
          <a:blip r:embed="rId5">
            <a:alphaModFix/>
          </a:blip>
          <a:stretch>
            <a:fillRect/>
          </a:stretch>
        </p:blipFill>
        <p:spPr>
          <a:xfrm>
            <a:off x="6286089" y="1101300"/>
            <a:ext cx="2857910" cy="1607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American Collaboration w/ Nazi Germany</a:t>
            </a:r>
            <a:endParaRPr sz="5200">
              <a:solidFill>
                <a:srgbClr val="E4E5B8"/>
              </a:solidFill>
              <a:latin typeface="Georgia"/>
              <a:ea typeface="Georgia"/>
              <a:cs typeface="Georgia"/>
              <a:sym typeface="Georgia"/>
            </a:endParaRPr>
          </a:p>
        </p:txBody>
      </p:sp>
      <p:pic>
        <p:nvPicPr>
          <p:cNvPr id="93" name="Google Shape;93;p1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American Collaboration w/ Nazi Germany</a:t>
            </a:r>
            <a:endParaRPr>
              <a:solidFill>
                <a:srgbClr val="E4E5B8"/>
              </a:solidFill>
              <a:latin typeface="Georgia"/>
              <a:ea typeface="Georgia"/>
              <a:cs typeface="Georgia"/>
              <a:sym typeface="Georgia"/>
            </a:endParaRPr>
          </a:p>
        </p:txBody>
      </p:sp>
      <p:pic>
        <p:nvPicPr>
          <p:cNvPr id="100" name="Google Shape;100;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1" name="Google Shape;101;p19"/>
          <p:cNvSpPr txBox="1"/>
          <p:nvPr/>
        </p:nvSpPr>
        <p:spPr>
          <a:xfrm>
            <a:off x="529400" y="988800"/>
            <a:ext cx="57567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G</a:t>
            </a:r>
            <a:r>
              <a:rPr lang="en" sz="2000">
                <a:solidFill>
                  <a:srgbClr val="E4E5B8"/>
                </a:solidFill>
                <a:latin typeface="Georgia"/>
                <a:ea typeface="Georgia"/>
                <a:cs typeface="Georgia"/>
                <a:sym typeface="Georgia"/>
              </a:rPr>
              <a:t>erman War Reparations Fuels Nazism</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Following WW1, the American imperialists set up many policies and institutions internationally. Besides the League of Nations (which it never entered), the plan for war reparations from Germany to the British and French were established, as well as the Bank of International Settlements. </a:t>
            </a:r>
            <a:endParaRPr sz="13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Britain and France had to pay their debts to the United States for US aid and intervention in WW1. When Germany was unable to pay its debts, it relied on the United States for loans to do so, which worked to some extent from the implementation of the Dawes Plan in 1924 until the Wall Street Crash of 1929. The Great Depression had international affect.</a:t>
            </a:r>
            <a:endParaRPr sz="13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While German industry began to prosper again, the German people were left with a severe economic crisis in the 1930’s which could’ve easily gave way to a socialist revolution, but instead gave way to Nazism, as Adolf Hitler takes power in 1933.</a:t>
            </a:r>
            <a:endParaRPr sz="1300">
              <a:solidFill>
                <a:srgbClr val="E4E5B8"/>
              </a:solidFill>
              <a:latin typeface="Georgia"/>
              <a:ea typeface="Georgia"/>
              <a:cs typeface="Georgia"/>
              <a:sym typeface="Georgia"/>
            </a:endParaRPr>
          </a:p>
        </p:txBody>
      </p:sp>
      <p:pic>
        <p:nvPicPr>
          <p:cNvPr id="102" name="Google Shape;102;p19"/>
          <p:cNvPicPr preferRelativeResize="0"/>
          <p:nvPr/>
        </p:nvPicPr>
        <p:blipFill>
          <a:blip r:embed="rId4">
            <a:alphaModFix/>
          </a:blip>
          <a:stretch>
            <a:fillRect/>
          </a:stretch>
        </p:blipFill>
        <p:spPr>
          <a:xfrm>
            <a:off x="6286100" y="2278600"/>
            <a:ext cx="2857900" cy="2396266"/>
          </a:xfrm>
          <a:prstGeom prst="rect">
            <a:avLst/>
          </a:prstGeom>
          <a:noFill/>
          <a:ln>
            <a:noFill/>
          </a:ln>
        </p:spPr>
      </p:pic>
      <p:pic>
        <p:nvPicPr>
          <p:cNvPr id="103" name="Google Shape;103;p19"/>
          <p:cNvPicPr preferRelativeResize="0"/>
          <p:nvPr/>
        </p:nvPicPr>
        <p:blipFill>
          <a:blip r:embed="rId5">
            <a:alphaModFix/>
          </a:blip>
          <a:stretch>
            <a:fillRect/>
          </a:stretch>
        </p:blipFill>
        <p:spPr>
          <a:xfrm>
            <a:off x="6286100" y="837011"/>
            <a:ext cx="2857900" cy="14415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American Collaboration w/ Nazi Germany</a:t>
            </a:r>
            <a:endParaRPr>
              <a:solidFill>
                <a:srgbClr val="E4E5B8"/>
              </a:solidFill>
              <a:latin typeface="Georgia"/>
              <a:ea typeface="Georgia"/>
              <a:cs typeface="Georgia"/>
              <a:sym typeface="Georgia"/>
            </a:endParaRPr>
          </a:p>
        </p:txBody>
      </p:sp>
      <p:pic>
        <p:nvPicPr>
          <p:cNvPr id="110" name="Google Shape;110;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1" name="Google Shape;111;p20"/>
          <p:cNvSpPr txBox="1"/>
          <p:nvPr/>
        </p:nvSpPr>
        <p:spPr>
          <a:xfrm>
            <a:off x="2857900" y="1101300"/>
            <a:ext cx="5756700" cy="370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Isolationism, America First &amp; Nazi Inspiration</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Adolf Hitler’s idea of Lebensraum was partially inspired by American “Manifest Destiny” and his treatment of non-Aryans was inspired by American treatment of African Americans and Indigenous Americans, as well as US Immigration Policy.</a:t>
            </a:r>
            <a:endParaRPr sz="13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Many Americans found themselves in support of Nazi Germany from the start, and organized an organization called the “America First Committee.” It preached isolationism and non-interventionism in WW2 against the Axis Powers and was dissolved 4 days after Pearl Harbor.</a:t>
            </a:r>
            <a:endParaRPr sz="13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Notable members of the AFC include Henry Ford, Charles Lindberg, Robert E. Wood (Retired US general and heads of Sears at the time), and more. Communists were involved, but left and denounced the organization as a Nazi Front following Operation Barbarossa in June 1941.</a:t>
            </a:r>
            <a:endParaRPr sz="1300">
              <a:solidFill>
                <a:srgbClr val="E4E5B8"/>
              </a:solidFill>
              <a:latin typeface="Georgia"/>
              <a:ea typeface="Georgia"/>
              <a:cs typeface="Georgia"/>
              <a:sym typeface="Georgia"/>
            </a:endParaRPr>
          </a:p>
        </p:txBody>
      </p:sp>
      <p:pic>
        <p:nvPicPr>
          <p:cNvPr id="112" name="Google Shape;112;p20"/>
          <p:cNvPicPr preferRelativeResize="0"/>
          <p:nvPr/>
        </p:nvPicPr>
        <p:blipFill>
          <a:blip r:embed="rId4">
            <a:alphaModFix/>
          </a:blip>
          <a:stretch>
            <a:fillRect/>
          </a:stretch>
        </p:blipFill>
        <p:spPr>
          <a:xfrm>
            <a:off x="-1" y="1101300"/>
            <a:ext cx="2857901" cy="1793118"/>
          </a:xfrm>
          <a:prstGeom prst="rect">
            <a:avLst/>
          </a:prstGeom>
          <a:noFill/>
          <a:ln>
            <a:noFill/>
          </a:ln>
        </p:spPr>
      </p:pic>
      <p:pic>
        <p:nvPicPr>
          <p:cNvPr id="113" name="Google Shape;113;p20"/>
          <p:cNvPicPr preferRelativeResize="0"/>
          <p:nvPr/>
        </p:nvPicPr>
        <p:blipFill>
          <a:blip r:embed="rId5">
            <a:alphaModFix/>
          </a:blip>
          <a:stretch>
            <a:fillRect/>
          </a:stretch>
        </p:blipFill>
        <p:spPr>
          <a:xfrm>
            <a:off x="7" y="2894414"/>
            <a:ext cx="2857899" cy="17602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American Collaboration w/ Nazi Germany</a:t>
            </a:r>
            <a:endParaRPr>
              <a:solidFill>
                <a:srgbClr val="E4E5B8"/>
              </a:solidFill>
              <a:latin typeface="Georgia"/>
              <a:ea typeface="Georgia"/>
              <a:cs typeface="Georgia"/>
              <a:sym typeface="Georgia"/>
            </a:endParaRPr>
          </a:p>
        </p:txBody>
      </p:sp>
      <p:pic>
        <p:nvPicPr>
          <p:cNvPr id="120" name="Google Shape;120;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1" name="Google Shape;121;p21"/>
          <p:cNvSpPr txBox="1"/>
          <p:nvPr/>
        </p:nvSpPr>
        <p:spPr>
          <a:xfrm>
            <a:off x="529400" y="988800"/>
            <a:ext cx="57567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American Business Dealings with Nazis</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Many American companies, collaborated with Nazi Germany before the Second World War, including: Ford, Associated Press, Coca Cola, Gilette, Kraft, JPMorgan, Chase Bank, Union Banking Corporation International Business Machines Corporation (IBM), International Telephone And Telegraph Corporation (ITT), General Motors, General Electric, Alcoa, Standard Oil, Dupont, Eastman Kodak, Westinghouse, Pratt &amp; Whitney, Douglas Aircraft, United Fruit, Singer, International Harvester and a number of Hollywood Film Studios, all only those that we know of. </a:t>
            </a:r>
            <a:endParaRPr sz="13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Fritz Thyssen, a Nazi coal and steel magnate, had his wealth protected by Brown Brothers Harriman Investment Firm, through the holding company, Union Banking Corporation in an account managed by Prescott Bush (father of George H. W. Bush and grandfather of George W. Bush). In ‘41, Union Banking Corp was seized under the Trading with the Enemy Act, but the shares were returned after the war to Bush and other American shareholders.</a:t>
            </a:r>
            <a:endParaRPr sz="1300">
              <a:solidFill>
                <a:srgbClr val="E4E5B8"/>
              </a:solidFill>
              <a:latin typeface="Georgia"/>
              <a:ea typeface="Georgia"/>
              <a:cs typeface="Georgia"/>
              <a:sym typeface="Georgia"/>
            </a:endParaRPr>
          </a:p>
        </p:txBody>
      </p:sp>
      <p:pic>
        <p:nvPicPr>
          <p:cNvPr id="122" name="Google Shape;122;p21"/>
          <p:cNvPicPr preferRelativeResize="0"/>
          <p:nvPr/>
        </p:nvPicPr>
        <p:blipFill>
          <a:blip r:embed="rId4">
            <a:alphaModFix/>
          </a:blip>
          <a:stretch>
            <a:fillRect/>
          </a:stretch>
        </p:blipFill>
        <p:spPr>
          <a:xfrm>
            <a:off x="6286100" y="1101300"/>
            <a:ext cx="1030036" cy="572700"/>
          </a:xfrm>
          <a:prstGeom prst="rect">
            <a:avLst/>
          </a:prstGeom>
          <a:noFill/>
          <a:ln>
            <a:noFill/>
          </a:ln>
        </p:spPr>
      </p:pic>
      <p:pic>
        <p:nvPicPr>
          <p:cNvPr id="123" name="Google Shape;123;p21"/>
          <p:cNvPicPr preferRelativeResize="0"/>
          <p:nvPr/>
        </p:nvPicPr>
        <p:blipFill>
          <a:blip r:embed="rId5">
            <a:alphaModFix/>
          </a:blip>
          <a:stretch>
            <a:fillRect/>
          </a:stretch>
        </p:blipFill>
        <p:spPr>
          <a:xfrm>
            <a:off x="7316125" y="1101300"/>
            <a:ext cx="765275" cy="753800"/>
          </a:xfrm>
          <a:prstGeom prst="rect">
            <a:avLst/>
          </a:prstGeom>
          <a:noFill/>
          <a:ln>
            <a:noFill/>
          </a:ln>
        </p:spPr>
      </p:pic>
      <p:pic>
        <p:nvPicPr>
          <p:cNvPr id="124" name="Google Shape;124;p21"/>
          <p:cNvPicPr preferRelativeResize="0"/>
          <p:nvPr/>
        </p:nvPicPr>
        <p:blipFill>
          <a:blip r:embed="rId6">
            <a:alphaModFix/>
          </a:blip>
          <a:stretch>
            <a:fillRect/>
          </a:stretch>
        </p:blipFill>
        <p:spPr>
          <a:xfrm>
            <a:off x="8081400" y="1101300"/>
            <a:ext cx="1062600" cy="364474"/>
          </a:xfrm>
          <a:prstGeom prst="rect">
            <a:avLst/>
          </a:prstGeom>
          <a:noFill/>
          <a:ln>
            <a:noFill/>
          </a:ln>
        </p:spPr>
      </p:pic>
      <p:pic>
        <p:nvPicPr>
          <p:cNvPr id="125" name="Google Shape;125;p21"/>
          <p:cNvPicPr preferRelativeResize="0"/>
          <p:nvPr/>
        </p:nvPicPr>
        <p:blipFill>
          <a:blip r:embed="rId7">
            <a:alphaModFix/>
          </a:blip>
          <a:stretch>
            <a:fillRect/>
          </a:stretch>
        </p:blipFill>
        <p:spPr>
          <a:xfrm>
            <a:off x="6286100" y="1674000"/>
            <a:ext cx="1030024" cy="772520"/>
          </a:xfrm>
          <a:prstGeom prst="rect">
            <a:avLst/>
          </a:prstGeom>
          <a:noFill/>
          <a:ln>
            <a:noFill/>
          </a:ln>
        </p:spPr>
      </p:pic>
      <p:pic>
        <p:nvPicPr>
          <p:cNvPr id="126" name="Google Shape;126;p21"/>
          <p:cNvPicPr preferRelativeResize="0"/>
          <p:nvPr/>
        </p:nvPicPr>
        <p:blipFill>
          <a:blip r:embed="rId8">
            <a:alphaModFix/>
          </a:blip>
          <a:stretch>
            <a:fillRect/>
          </a:stretch>
        </p:blipFill>
        <p:spPr>
          <a:xfrm>
            <a:off x="8081400" y="1465773"/>
            <a:ext cx="1062601" cy="662592"/>
          </a:xfrm>
          <a:prstGeom prst="rect">
            <a:avLst/>
          </a:prstGeom>
          <a:noFill/>
          <a:ln>
            <a:noFill/>
          </a:ln>
        </p:spPr>
      </p:pic>
      <p:pic>
        <p:nvPicPr>
          <p:cNvPr id="127" name="Google Shape;127;p21"/>
          <p:cNvPicPr preferRelativeResize="0"/>
          <p:nvPr/>
        </p:nvPicPr>
        <p:blipFill>
          <a:blip r:embed="rId9">
            <a:alphaModFix/>
          </a:blip>
          <a:stretch>
            <a:fillRect/>
          </a:stretch>
        </p:blipFill>
        <p:spPr>
          <a:xfrm>
            <a:off x="7316125" y="1855097"/>
            <a:ext cx="765275" cy="765275"/>
          </a:xfrm>
          <a:prstGeom prst="rect">
            <a:avLst/>
          </a:prstGeom>
          <a:noFill/>
          <a:ln>
            <a:noFill/>
          </a:ln>
        </p:spPr>
      </p:pic>
      <p:pic>
        <p:nvPicPr>
          <p:cNvPr id="128" name="Google Shape;128;p21"/>
          <p:cNvPicPr preferRelativeResize="0"/>
          <p:nvPr/>
        </p:nvPicPr>
        <p:blipFill>
          <a:blip r:embed="rId10">
            <a:alphaModFix/>
          </a:blip>
          <a:stretch>
            <a:fillRect/>
          </a:stretch>
        </p:blipFill>
        <p:spPr>
          <a:xfrm>
            <a:off x="7316125" y="2620375"/>
            <a:ext cx="765275" cy="947898"/>
          </a:xfrm>
          <a:prstGeom prst="rect">
            <a:avLst/>
          </a:prstGeom>
          <a:noFill/>
          <a:ln>
            <a:noFill/>
          </a:ln>
        </p:spPr>
      </p:pic>
      <p:pic>
        <p:nvPicPr>
          <p:cNvPr id="129" name="Google Shape;129;p21"/>
          <p:cNvPicPr preferRelativeResize="0"/>
          <p:nvPr/>
        </p:nvPicPr>
        <p:blipFill>
          <a:blip r:embed="rId11">
            <a:alphaModFix/>
          </a:blip>
          <a:stretch>
            <a:fillRect/>
          </a:stretch>
        </p:blipFill>
        <p:spPr>
          <a:xfrm>
            <a:off x="6286100" y="2446525"/>
            <a:ext cx="1030024" cy="1101301"/>
          </a:xfrm>
          <a:prstGeom prst="rect">
            <a:avLst/>
          </a:prstGeom>
          <a:noFill/>
          <a:ln>
            <a:noFill/>
          </a:ln>
        </p:spPr>
      </p:pic>
      <p:pic>
        <p:nvPicPr>
          <p:cNvPr id="130" name="Google Shape;130;p21"/>
          <p:cNvPicPr preferRelativeResize="0"/>
          <p:nvPr/>
        </p:nvPicPr>
        <p:blipFill>
          <a:blip r:embed="rId12">
            <a:alphaModFix/>
          </a:blip>
          <a:stretch>
            <a:fillRect/>
          </a:stretch>
        </p:blipFill>
        <p:spPr>
          <a:xfrm>
            <a:off x="8081400" y="2119400"/>
            <a:ext cx="1062600" cy="538025"/>
          </a:xfrm>
          <a:prstGeom prst="rect">
            <a:avLst/>
          </a:prstGeom>
          <a:noFill/>
          <a:ln>
            <a:noFill/>
          </a:ln>
        </p:spPr>
      </p:pic>
      <p:pic>
        <p:nvPicPr>
          <p:cNvPr id="131" name="Google Shape;131;p21"/>
          <p:cNvPicPr preferRelativeResize="0"/>
          <p:nvPr/>
        </p:nvPicPr>
        <p:blipFill>
          <a:blip r:embed="rId13">
            <a:alphaModFix/>
          </a:blip>
          <a:stretch>
            <a:fillRect/>
          </a:stretch>
        </p:blipFill>
        <p:spPr>
          <a:xfrm>
            <a:off x="8065100" y="2620375"/>
            <a:ext cx="1062600" cy="947900"/>
          </a:xfrm>
          <a:prstGeom prst="rect">
            <a:avLst/>
          </a:prstGeom>
          <a:noFill/>
          <a:ln>
            <a:noFill/>
          </a:ln>
        </p:spPr>
      </p:pic>
      <p:pic>
        <p:nvPicPr>
          <p:cNvPr id="132" name="Google Shape;132;p21"/>
          <p:cNvPicPr preferRelativeResize="0"/>
          <p:nvPr/>
        </p:nvPicPr>
        <p:blipFill>
          <a:blip r:embed="rId14">
            <a:alphaModFix/>
          </a:blip>
          <a:stretch>
            <a:fillRect/>
          </a:stretch>
        </p:blipFill>
        <p:spPr>
          <a:xfrm>
            <a:off x="6286100" y="3547825"/>
            <a:ext cx="1030026" cy="1389616"/>
          </a:xfrm>
          <a:prstGeom prst="rect">
            <a:avLst/>
          </a:prstGeom>
          <a:noFill/>
          <a:ln>
            <a:noFill/>
          </a:ln>
        </p:spPr>
      </p:pic>
      <p:pic>
        <p:nvPicPr>
          <p:cNvPr id="133" name="Google Shape;133;p21"/>
          <p:cNvPicPr preferRelativeResize="0"/>
          <p:nvPr/>
        </p:nvPicPr>
        <p:blipFill>
          <a:blip r:embed="rId15">
            <a:alphaModFix/>
          </a:blip>
          <a:stretch>
            <a:fillRect/>
          </a:stretch>
        </p:blipFill>
        <p:spPr>
          <a:xfrm>
            <a:off x="7316126" y="3939825"/>
            <a:ext cx="899529" cy="572700"/>
          </a:xfrm>
          <a:prstGeom prst="rect">
            <a:avLst/>
          </a:prstGeom>
          <a:noFill/>
          <a:ln>
            <a:noFill/>
          </a:ln>
        </p:spPr>
      </p:pic>
      <p:pic>
        <p:nvPicPr>
          <p:cNvPr id="134" name="Google Shape;134;p21"/>
          <p:cNvPicPr preferRelativeResize="0"/>
          <p:nvPr/>
        </p:nvPicPr>
        <p:blipFill>
          <a:blip r:embed="rId16">
            <a:alphaModFix/>
          </a:blip>
          <a:stretch>
            <a:fillRect/>
          </a:stretch>
        </p:blipFill>
        <p:spPr>
          <a:xfrm>
            <a:off x="8213775" y="3561725"/>
            <a:ext cx="930226" cy="13512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