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37e8a47bc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37e8a47bc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2ec4bd69b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2ec4bd69b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317567215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317567215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b4a22de6c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b4a22de6c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2ec4bd69b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2ec4bd69b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2ec4bd69b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2ec4bd69b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5b125ce7f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5b125ce7f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317567215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317567215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5b125ce7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5b125ce7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37e8a47b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37e8a47b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37e8a47bc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37e8a47bc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5b125ce7f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5b125ce7f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317567215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317567215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e523d2f2ad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e523d2f2ad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e523d2f2ad_3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e523d2f2ad_3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e523d2f2ad_3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e523d2f2ad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e523d2f2ad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e523d2f2ad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e523d2f2ad_3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e523d2f2ad_3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3179c67dd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3179c67dd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b4a22de6c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b4a22de6c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2ec4bd69b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2ec4bd69b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b4a22de6c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b4a22de6c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hyperlink" Target="http://www.youtube.com/watch?v=zOeQWFG8-wQ" TargetMode="External"/><Relationship Id="rId5"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30.png"/><Relationship Id="rId5" Type="http://schemas.openxmlformats.org/officeDocument/2006/relationships/image" Target="../media/image40.png"/><Relationship Id="rId6" Type="http://schemas.openxmlformats.org/officeDocument/2006/relationships/image" Target="../media/image23.png"/><Relationship Id="rId7"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hyperlink" Target="mailto:info@peoplesschool.u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7.png"/><Relationship Id="rId8"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36.png"/><Relationship Id="rId7"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hyperlink" Target="http://www.youtube.com/watch?v=zOeQWFG8-wQ" TargetMode="External"/><Relationship Id="rId5"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37250"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song about Comandante Che Guevara.&#10;&#10;Aprendimos a quererte&#10;Desde la historica altura&#10;Donde el sol de tu bravura&#10;Le puso un cerco a la muerte&#10;Aquí se queda la clara&#10;La entrañable transparencia&#10;De tu querida presencia&#10;Comandante Che Guevara&#10;Vienes quemando la brisa&#10;Con soles de primavera&#10;Para plantar la bandera&#10;Con la luz de tu sonrisa&#10;Aquí se queda la clara&#10;La entrañable transparencia&#10;De tu querida presencia&#10;Comandante Che Guevara&#10;Tu amor revolucionario&#10;Te conduce a nueva empresa&#10;Donde esperan la firmeza&#10;De tu brazo libertario&#10;Aquí se queda la clara&#10;La entrañable transparencia&#10;De tu querida presencia&#10;Comandante Che Guevara&#10;Aquí se queda la clara&#10;La entrañable transparencia&#10;De tu querida presencia&#10;Comandante Che Guevara&#10;Seguiremos adelante&#10;Como junto a ti seguimos&#10;Y con Fidel te decimos&#10;Hasta siempre Comandante&#10;Aquí se queda la clara&#10;La entrañable transparencia&#10;De tu querida presencia&#10;Comandante Che Guevara&#10;Aquí se queda la clara&#10;La entrañable transparencia&#10;De tu querida presencia&#10;Comandante Che Guevara&#10;&#10;No copyright infringement intended. No profit from this video will be made for me whatsoever. All the rights of the song belong to their respectful owners. This video is for educational purposes only, in compliance with the doctrine of Fair Use.&#10;&#10;The link to the original song: https://www.youtube.com/watch?v=kTqwy6ay1HQ" id="56" name="Google Shape;56;p13" title="Hasta Siempre - Nathalie Cardone LYRICS VERSION English + Spanish Lyrics + Translation">
            <a:hlinkClick r:id="rId4"/>
          </p:cNvPr>
          <p:cNvPicPr preferRelativeResize="0"/>
          <p:nvPr/>
        </p:nvPicPr>
        <p:blipFill>
          <a:blip r:embed="rId5">
            <a:alphaModFix/>
          </a:blip>
          <a:stretch>
            <a:fillRect/>
          </a:stretch>
        </p:blipFill>
        <p:spPr>
          <a:xfrm>
            <a:off x="1645925" y="1089200"/>
            <a:ext cx="5869500" cy="3466775"/>
          </a:xfrm>
          <a:prstGeom prst="rect">
            <a:avLst/>
          </a:prstGeom>
          <a:noFill/>
          <a:ln>
            <a:noFill/>
          </a:ln>
        </p:spPr>
      </p:pic>
      <p:sp>
        <p:nvSpPr>
          <p:cNvPr id="57" name="Google Shape;57;p13"/>
          <p:cNvSpPr txBox="1"/>
          <p:nvPr/>
        </p:nvSpPr>
        <p:spPr>
          <a:xfrm>
            <a:off x="1536575" y="4555975"/>
            <a:ext cx="608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Hasta Siempre Commandante - Farewell, Che Guevara</a:t>
            </a:r>
            <a:endParaRPr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Death of Ernesto and the Birth of Che</a:t>
            </a:r>
            <a:endParaRPr>
              <a:solidFill>
                <a:srgbClr val="E4E5B8"/>
              </a:solidFill>
              <a:latin typeface="Georgia"/>
              <a:ea typeface="Georgia"/>
              <a:cs typeface="Georgia"/>
              <a:sym typeface="Georgia"/>
            </a:endParaRPr>
          </a:p>
        </p:txBody>
      </p:sp>
      <p:pic>
        <p:nvPicPr>
          <p:cNvPr id="131" name="Google Shape;131;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2" name="Google Shape;132;p22"/>
          <p:cNvSpPr txBox="1"/>
          <p:nvPr>
            <p:ph idx="1" type="body"/>
          </p:nvPr>
        </p:nvSpPr>
        <p:spPr>
          <a:xfrm>
            <a:off x="3453700" y="1166550"/>
            <a:ext cx="5623200" cy="841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600">
                <a:solidFill>
                  <a:srgbClr val="E4E5B8"/>
                </a:solidFill>
                <a:latin typeface="Georgia"/>
                <a:ea typeface="Georgia"/>
                <a:cs typeface="Georgia"/>
                <a:sym typeface="Georgia"/>
              </a:rPr>
              <a:t>Che’s journey which led him to Cuba </a:t>
            </a:r>
            <a:endParaRPr sz="1600">
              <a:solidFill>
                <a:srgbClr val="E4E5B8"/>
              </a:solidFill>
              <a:latin typeface="Georgia"/>
              <a:ea typeface="Georgia"/>
              <a:cs typeface="Georgia"/>
              <a:sym typeface="Georgia"/>
            </a:endParaRPr>
          </a:p>
          <a:p>
            <a:pPr indent="0" lvl="0" marL="0" rtl="0" algn="l">
              <a:spcBef>
                <a:spcPts val="1200"/>
              </a:spcBef>
              <a:spcAft>
                <a:spcPts val="1200"/>
              </a:spcAft>
              <a:buNone/>
            </a:pPr>
            <a:r>
              <a:rPr lang="en" sz="1600">
                <a:solidFill>
                  <a:srgbClr val="E4E5B8"/>
                </a:solidFill>
                <a:latin typeface="Georgia"/>
                <a:ea typeface="Georgia"/>
                <a:cs typeface="Georgia"/>
                <a:sym typeface="Georgia"/>
              </a:rPr>
              <a:t>His 2nd </a:t>
            </a:r>
            <a:r>
              <a:rPr lang="en" sz="1600">
                <a:solidFill>
                  <a:srgbClr val="E4E5B8"/>
                </a:solidFill>
                <a:latin typeface="Georgia"/>
                <a:ea typeface="Georgia"/>
                <a:cs typeface="Georgia"/>
                <a:sym typeface="Georgia"/>
              </a:rPr>
              <a:t>road trip</a:t>
            </a:r>
            <a:endParaRPr sz="1600">
              <a:solidFill>
                <a:srgbClr val="E4E5B8"/>
              </a:solidFill>
              <a:latin typeface="Georgia"/>
              <a:ea typeface="Georgia"/>
              <a:cs typeface="Georgia"/>
              <a:sym typeface="Georgia"/>
            </a:endParaRPr>
          </a:p>
        </p:txBody>
      </p:sp>
      <p:pic>
        <p:nvPicPr>
          <p:cNvPr id="133" name="Google Shape;133;p22"/>
          <p:cNvPicPr preferRelativeResize="0"/>
          <p:nvPr/>
        </p:nvPicPr>
        <p:blipFill>
          <a:blip r:embed="rId4">
            <a:alphaModFix/>
          </a:blip>
          <a:stretch>
            <a:fillRect/>
          </a:stretch>
        </p:blipFill>
        <p:spPr>
          <a:xfrm>
            <a:off x="152400" y="1253700"/>
            <a:ext cx="3101201" cy="37374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39" name="Google Shape;139;p2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Becoming a Communist</a:t>
            </a:r>
            <a:endParaRPr sz="5200">
              <a:solidFill>
                <a:srgbClr val="E4E5B8"/>
              </a:solidFill>
              <a:latin typeface="Georgia"/>
              <a:ea typeface="Georgia"/>
              <a:cs typeface="Georgia"/>
              <a:sym typeface="Georgia"/>
            </a:endParaRPr>
          </a:p>
        </p:txBody>
      </p:sp>
      <p:pic>
        <p:nvPicPr>
          <p:cNvPr id="145" name="Google Shape;145;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Meeting Fidel</a:t>
            </a:r>
            <a:endParaRPr>
              <a:solidFill>
                <a:srgbClr val="E4E5B8"/>
              </a:solidFill>
              <a:latin typeface="Georgia"/>
              <a:ea typeface="Georgia"/>
              <a:cs typeface="Georgia"/>
              <a:sym typeface="Georgia"/>
            </a:endParaRPr>
          </a:p>
        </p:txBody>
      </p:sp>
      <p:pic>
        <p:nvPicPr>
          <p:cNvPr id="152" name="Google Shape;152;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3" name="Google Shape;153;p25"/>
          <p:cNvSpPr/>
          <p:nvPr/>
        </p:nvSpPr>
        <p:spPr>
          <a:xfrm>
            <a:off x="0" y="1101300"/>
            <a:ext cx="32349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p:nvPr/>
        </p:nvSpPr>
        <p:spPr>
          <a:xfrm>
            <a:off x="5955075" y="1101300"/>
            <a:ext cx="31890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 name="Google Shape;155;p25"/>
          <p:cNvPicPr preferRelativeResize="0"/>
          <p:nvPr/>
        </p:nvPicPr>
        <p:blipFill>
          <a:blip r:embed="rId4">
            <a:alphaModFix/>
          </a:blip>
          <a:stretch>
            <a:fillRect/>
          </a:stretch>
        </p:blipFill>
        <p:spPr>
          <a:xfrm>
            <a:off x="3350463" y="1553599"/>
            <a:ext cx="2489049" cy="3093202"/>
          </a:xfrm>
          <a:prstGeom prst="rect">
            <a:avLst/>
          </a:prstGeom>
          <a:noFill/>
          <a:ln>
            <a:noFill/>
          </a:ln>
        </p:spPr>
      </p:pic>
      <p:sp>
        <p:nvSpPr>
          <p:cNvPr id="156" name="Google Shape;156;p25"/>
          <p:cNvSpPr txBox="1"/>
          <p:nvPr>
            <p:ph idx="1" type="body"/>
          </p:nvPr>
        </p:nvSpPr>
        <p:spPr>
          <a:xfrm>
            <a:off x="6028725" y="1166550"/>
            <a:ext cx="3048000" cy="3867300"/>
          </a:xfrm>
          <a:prstGeom prst="rect">
            <a:avLst/>
          </a:prstGeom>
        </p:spPr>
        <p:txBody>
          <a:bodyPr anchorCtr="0" anchor="t" bIns="91425" lIns="91425" spcFirstLastPara="1" rIns="91425" wrap="square" tIns="91425">
            <a:normAutofit fontScale="77500"/>
          </a:bodyPr>
          <a:lstStyle/>
          <a:p>
            <a:pPr indent="-307340" lvl="0" marL="457200" rtl="0" algn="l">
              <a:spcBef>
                <a:spcPts val="0"/>
              </a:spcBef>
              <a:spcAft>
                <a:spcPts val="0"/>
              </a:spcAft>
              <a:buClr>
                <a:schemeClr val="dk2"/>
              </a:buClr>
              <a:buSzPct val="100000"/>
              <a:buFont typeface="Georgia"/>
              <a:buChar char="●"/>
            </a:pPr>
            <a:r>
              <a:rPr lang="en" sz="1600">
                <a:solidFill>
                  <a:schemeClr val="dk2"/>
                </a:solidFill>
                <a:latin typeface="Georgia"/>
                <a:ea typeface="Georgia"/>
                <a:cs typeface="Georgia"/>
                <a:sym typeface="Georgia"/>
              </a:rPr>
              <a:t>It was in Guatemala which finally convinced him of the necessity for armed struggle and for taking the initiative against imperialism</a:t>
            </a:r>
            <a:br>
              <a:rPr lang="en" sz="1600">
                <a:solidFill>
                  <a:schemeClr val="dk2"/>
                </a:solidFill>
                <a:latin typeface="Georgia"/>
                <a:ea typeface="Georgia"/>
                <a:cs typeface="Georgia"/>
                <a:sym typeface="Georgia"/>
              </a:rPr>
            </a:br>
            <a:endParaRPr sz="1600">
              <a:solidFill>
                <a:schemeClr val="dk2"/>
              </a:solidFill>
              <a:latin typeface="Georgia"/>
              <a:ea typeface="Georgia"/>
              <a:cs typeface="Georgia"/>
              <a:sym typeface="Georgia"/>
            </a:endParaRPr>
          </a:p>
          <a:p>
            <a:pPr indent="-307340" lvl="0" marL="457200" rtl="0" algn="l">
              <a:spcBef>
                <a:spcPts val="0"/>
              </a:spcBef>
              <a:spcAft>
                <a:spcPts val="0"/>
              </a:spcAft>
              <a:buClr>
                <a:schemeClr val="dk2"/>
              </a:buClr>
              <a:buSzPct val="100000"/>
              <a:buFont typeface="Georgia"/>
              <a:buChar char="●"/>
            </a:pPr>
            <a:r>
              <a:rPr lang="en" sz="1600">
                <a:solidFill>
                  <a:schemeClr val="dk2"/>
                </a:solidFill>
                <a:latin typeface="Georgia"/>
                <a:ea typeface="Georgia"/>
                <a:cs typeface="Georgia"/>
                <a:sym typeface="Georgia"/>
              </a:rPr>
              <a:t>Without much thought, he joined Fidel as his number 3 to land and Liberate Cuba </a:t>
            </a:r>
            <a:r>
              <a:rPr lang="en" sz="1600">
                <a:solidFill>
                  <a:schemeClr val="dk2"/>
                </a:solidFill>
                <a:latin typeface="Georgia"/>
                <a:ea typeface="Georgia"/>
                <a:cs typeface="Georgia"/>
                <a:sym typeface="Georgia"/>
              </a:rPr>
              <a:t>despite</a:t>
            </a:r>
            <a:r>
              <a:rPr lang="en" sz="1600">
                <a:solidFill>
                  <a:schemeClr val="dk2"/>
                </a:solidFill>
                <a:latin typeface="Georgia"/>
                <a:ea typeface="Georgia"/>
                <a:cs typeface="Georgia"/>
                <a:sym typeface="Georgia"/>
              </a:rPr>
              <a:t> not being Cuban. This was seen as </a:t>
            </a:r>
            <a:r>
              <a:rPr lang="en" sz="1600">
                <a:solidFill>
                  <a:schemeClr val="dk2"/>
                </a:solidFill>
                <a:latin typeface="Georgia"/>
                <a:ea typeface="Georgia"/>
                <a:cs typeface="Georgia"/>
                <a:sym typeface="Georgia"/>
              </a:rPr>
              <a:t>highly respected but odd at the time</a:t>
            </a:r>
            <a:br>
              <a:rPr lang="en" sz="1600">
                <a:solidFill>
                  <a:schemeClr val="dk2"/>
                </a:solidFill>
                <a:latin typeface="Georgia"/>
                <a:ea typeface="Georgia"/>
                <a:cs typeface="Georgia"/>
                <a:sym typeface="Georgia"/>
              </a:rPr>
            </a:br>
            <a:endParaRPr sz="1600">
              <a:solidFill>
                <a:schemeClr val="dk2"/>
              </a:solidFill>
              <a:latin typeface="Georgia"/>
              <a:ea typeface="Georgia"/>
              <a:cs typeface="Georgia"/>
              <a:sym typeface="Georgia"/>
            </a:endParaRPr>
          </a:p>
          <a:p>
            <a:pPr indent="-307340" lvl="0" marL="457200" rtl="0" algn="l">
              <a:spcBef>
                <a:spcPts val="0"/>
              </a:spcBef>
              <a:spcAft>
                <a:spcPts val="0"/>
              </a:spcAft>
              <a:buClr>
                <a:schemeClr val="dk2"/>
              </a:buClr>
              <a:buSzPct val="100000"/>
              <a:buFont typeface="Georgia"/>
              <a:buChar char="●"/>
            </a:pPr>
            <a:r>
              <a:rPr lang="en" sz="1600">
                <a:solidFill>
                  <a:schemeClr val="dk2"/>
                </a:solidFill>
                <a:latin typeface="Georgia"/>
                <a:ea typeface="Georgia"/>
                <a:cs typeface="Georgia"/>
                <a:sym typeface="Georgia"/>
              </a:rPr>
              <a:t>Che’s conviction strengthened that Marxism, achieved through armed struggle and defended by an armed populace, was the only way to rectify capitalist conditions</a:t>
            </a:r>
            <a:endParaRPr sz="1600">
              <a:solidFill>
                <a:schemeClr val="dk2"/>
              </a:solidFill>
              <a:latin typeface="Georgia"/>
              <a:ea typeface="Georgia"/>
              <a:cs typeface="Georgia"/>
              <a:sym typeface="Georgia"/>
            </a:endParaRPr>
          </a:p>
        </p:txBody>
      </p:sp>
      <p:sp>
        <p:nvSpPr>
          <p:cNvPr id="157" name="Google Shape;157;p25"/>
          <p:cNvSpPr txBox="1"/>
          <p:nvPr>
            <p:ph idx="1" type="body"/>
          </p:nvPr>
        </p:nvSpPr>
        <p:spPr>
          <a:xfrm>
            <a:off x="67350" y="1172575"/>
            <a:ext cx="3093900" cy="3867300"/>
          </a:xfrm>
          <a:prstGeom prst="rect">
            <a:avLst/>
          </a:prstGeom>
        </p:spPr>
        <p:txBody>
          <a:bodyPr anchorCtr="0" anchor="t" bIns="91425" lIns="91425" spcFirstLastPara="1" rIns="91425" wrap="square" tIns="91425">
            <a:normAutofit fontScale="85000" lnSpcReduction="20000"/>
          </a:bodyPr>
          <a:lstStyle/>
          <a:p>
            <a:pPr indent="-314960" lvl="0" marL="457200" rtl="0" algn="l">
              <a:spcBef>
                <a:spcPts val="0"/>
              </a:spcBef>
              <a:spcAft>
                <a:spcPts val="0"/>
              </a:spcAft>
              <a:buClr>
                <a:schemeClr val="dk2"/>
              </a:buClr>
              <a:buSzPct val="100000"/>
              <a:buFont typeface="Georgia"/>
              <a:buChar char="●"/>
            </a:pPr>
            <a:r>
              <a:rPr lang="en" sz="1600">
                <a:solidFill>
                  <a:schemeClr val="dk2"/>
                </a:solidFill>
                <a:latin typeface="Georgia"/>
                <a:ea typeface="Georgia"/>
                <a:cs typeface="Georgia"/>
                <a:sym typeface="Georgia"/>
              </a:rPr>
              <a:t>Joined the Guatemalan Youth League but was annoyed by its inaction</a:t>
            </a:r>
            <a:br>
              <a:rPr lang="en" sz="1600">
                <a:solidFill>
                  <a:schemeClr val="dk2"/>
                </a:solidFill>
                <a:latin typeface="Georgia"/>
                <a:ea typeface="Georgia"/>
                <a:cs typeface="Georgia"/>
                <a:sym typeface="Georgia"/>
              </a:rPr>
            </a:br>
            <a:endParaRPr sz="1600">
              <a:solidFill>
                <a:schemeClr val="dk2"/>
              </a:solidFill>
              <a:latin typeface="Georgia"/>
              <a:ea typeface="Georgia"/>
              <a:cs typeface="Georgia"/>
              <a:sym typeface="Georgia"/>
            </a:endParaRPr>
          </a:p>
          <a:p>
            <a:pPr indent="-314960" lvl="0" marL="457200" rtl="0" algn="l">
              <a:spcBef>
                <a:spcPts val="0"/>
              </a:spcBef>
              <a:spcAft>
                <a:spcPts val="0"/>
              </a:spcAft>
              <a:buClr>
                <a:schemeClr val="dk2"/>
              </a:buClr>
              <a:buSzPct val="100000"/>
              <a:buFont typeface="Georgia"/>
              <a:buChar char="●"/>
            </a:pPr>
            <a:r>
              <a:rPr lang="en" sz="1600">
                <a:solidFill>
                  <a:schemeClr val="dk2"/>
                </a:solidFill>
                <a:latin typeface="Georgia"/>
                <a:ea typeface="Georgia"/>
                <a:cs typeface="Georgia"/>
                <a:sym typeface="Georgia"/>
              </a:rPr>
              <a:t>Was never formally a member of a communist party and did what he did out of duty and humanity</a:t>
            </a:r>
            <a:br>
              <a:rPr lang="en" sz="1600">
                <a:solidFill>
                  <a:schemeClr val="dk2"/>
                </a:solidFill>
                <a:latin typeface="Georgia"/>
                <a:ea typeface="Georgia"/>
                <a:cs typeface="Georgia"/>
                <a:sym typeface="Georgia"/>
              </a:rPr>
            </a:br>
            <a:endParaRPr sz="1600">
              <a:solidFill>
                <a:schemeClr val="dk2"/>
              </a:solidFill>
              <a:latin typeface="Georgia"/>
              <a:ea typeface="Georgia"/>
              <a:cs typeface="Georgia"/>
              <a:sym typeface="Georgia"/>
            </a:endParaRPr>
          </a:p>
          <a:p>
            <a:pPr indent="-314960" lvl="0" marL="457200" rtl="0" algn="l">
              <a:spcBef>
                <a:spcPts val="0"/>
              </a:spcBef>
              <a:spcAft>
                <a:spcPts val="0"/>
              </a:spcAft>
              <a:buClr>
                <a:schemeClr val="dk2"/>
              </a:buClr>
              <a:buSzPct val="100000"/>
              <a:buFont typeface="Georgia"/>
              <a:buChar char="●"/>
            </a:pPr>
            <a:r>
              <a:rPr lang="en" sz="1600">
                <a:solidFill>
                  <a:schemeClr val="dk2"/>
                </a:solidFill>
                <a:latin typeface="Georgia"/>
                <a:ea typeface="Georgia"/>
                <a:cs typeface="Georgia"/>
                <a:sym typeface="Georgia"/>
              </a:rPr>
              <a:t>His repeated calls to resist marked him for death from the state but found safe passage to Mexico</a:t>
            </a:r>
            <a:br>
              <a:rPr lang="en" sz="1600">
                <a:solidFill>
                  <a:schemeClr val="dk2"/>
                </a:solidFill>
                <a:latin typeface="Georgia"/>
                <a:ea typeface="Georgia"/>
                <a:cs typeface="Georgia"/>
                <a:sym typeface="Georgia"/>
              </a:rPr>
            </a:br>
            <a:endParaRPr sz="1600">
              <a:solidFill>
                <a:schemeClr val="dk2"/>
              </a:solidFill>
              <a:latin typeface="Georgia"/>
              <a:ea typeface="Georgia"/>
              <a:cs typeface="Georgia"/>
              <a:sym typeface="Georgia"/>
            </a:endParaRPr>
          </a:p>
          <a:p>
            <a:pPr indent="-314960" lvl="0" marL="457200" rtl="0" algn="l">
              <a:spcBef>
                <a:spcPts val="0"/>
              </a:spcBef>
              <a:spcAft>
                <a:spcPts val="0"/>
              </a:spcAft>
              <a:buClr>
                <a:schemeClr val="dk2"/>
              </a:buClr>
              <a:buSzPct val="100000"/>
              <a:buFont typeface="Georgia"/>
              <a:buChar char="●"/>
            </a:pPr>
            <a:r>
              <a:rPr lang="en" sz="1600">
                <a:solidFill>
                  <a:schemeClr val="dk2"/>
                </a:solidFill>
                <a:latin typeface="Georgia"/>
                <a:ea typeface="Georgia"/>
                <a:cs typeface="Georgia"/>
                <a:sym typeface="Georgia"/>
              </a:rPr>
              <a:t>There he met an exiled revolutionary lawyer named Fidel Castro and the two quickly connected politically</a:t>
            </a:r>
            <a:endParaRPr sz="1600">
              <a:solidFill>
                <a:schemeClr val="dk2"/>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61" name="Shape 161"/>
        <p:cNvGrpSpPr/>
        <p:nvPr/>
      </p:nvGrpSpPr>
      <p:grpSpPr>
        <a:xfrm>
          <a:off x="0" y="0"/>
          <a:ext cx="0" cy="0"/>
          <a:chOff x="0" y="0"/>
          <a:chExt cx="0" cy="0"/>
        </a:xfrm>
      </p:grpSpPr>
      <p:sp>
        <p:nvSpPr>
          <p:cNvPr id="162" name="Google Shape;162;p26"/>
          <p:cNvSpPr txBox="1"/>
          <p:nvPr>
            <p:ph type="title"/>
          </p:nvPr>
        </p:nvSpPr>
        <p:spPr>
          <a:xfrm>
            <a:off x="1049050" y="163025"/>
            <a:ext cx="3371400" cy="82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000">
                <a:solidFill>
                  <a:srgbClr val="E4E5B8"/>
                </a:solidFill>
                <a:latin typeface="Georgia"/>
                <a:ea typeface="Georgia"/>
                <a:cs typeface="Georgia"/>
                <a:sym typeface="Georgia"/>
              </a:rPr>
              <a:t>The Cuban Revolution</a:t>
            </a:r>
            <a:endParaRPr sz="2000">
              <a:solidFill>
                <a:srgbClr val="E4E5B8"/>
              </a:solidFill>
              <a:latin typeface="Georgia"/>
              <a:ea typeface="Georgia"/>
              <a:cs typeface="Georgia"/>
              <a:sym typeface="Georgia"/>
            </a:endParaRPr>
          </a:p>
        </p:txBody>
      </p:sp>
      <p:pic>
        <p:nvPicPr>
          <p:cNvPr id="163" name="Google Shape;163;p26"/>
          <p:cNvPicPr preferRelativeResize="0"/>
          <p:nvPr/>
        </p:nvPicPr>
        <p:blipFill>
          <a:blip r:embed="rId3">
            <a:alphaModFix/>
          </a:blip>
          <a:stretch>
            <a:fillRect/>
          </a:stretch>
        </p:blipFill>
        <p:spPr>
          <a:xfrm>
            <a:off x="203575" y="186550"/>
            <a:ext cx="779749" cy="779749"/>
          </a:xfrm>
          <a:prstGeom prst="rect">
            <a:avLst/>
          </a:prstGeom>
          <a:noFill/>
          <a:ln>
            <a:noFill/>
          </a:ln>
        </p:spPr>
      </p:pic>
      <p:sp>
        <p:nvSpPr>
          <p:cNvPr id="164" name="Google Shape;164;p26"/>
          <p:cNvSpPr txBox="1"/>
          <p:nvPr>
            <p:ph idx="2" type="body"/>
          </p:nvPr>
        </p:nvSpPr>
        <p:spPr>
          <a:xfrm>
            <a:off x="4939500" y="186550"/>
            <a:ext cx="3837000" cy="4838400"/>
          </a:xfrm>
          <a:prstGeom prst="rect">
            <a:avLst/>
          </a:prstGeom>
        </p:spPr>
        <p:txBody>
          <a:bodyPr anchorCtr="0" anchor="t" bIns="91425" lIns="91425" spcFirstLastPara="1" rIns="91425" wrap="square" tIns="91425">
            <a:normAutofit fontScale="85000" lnSpcReduction="20000"/>
          </a:bodyPr>
          <a:lstStyle/>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After sailing from Mexico on December 2, 1956 the yacht Granma landed, albeit, </a:t>
            </a:r>
            <a:r>
              <a:rPr lang="en" sz="1600">
                <a:solidFill>
                  <a:srgbClr val="E4E5B8"/>
                </a:solidFill>
                <a:latin typeface="Georgia"/>
                <a:ea typeface="Georgia"/>
                <a:cs typeface="Georgia"/>
                <a:sym typeface="Georgia"/>
              </a:rPr>
              <a:t>noticed</a:t>
            </a:r>
            <a:r>
              <a:rPr lang="en" sz="1600">
                <a:solidFill>
                  <a:srgbClr val="E4E5B8"/>
                </a:solidFill>
                <a:latin typeface="Georgia"/>
                <a:ea typeface="Georgia"/>
                <a:cs typeface="Georgia"/>
                <a:sym typeface="Georgia"/>
              </a:rPr>
              <a:t> by Batista’s troops. The yacht was designed to house 12 people. It </a:t>
            </a:r>
            <a:r>
              <a:rPr lang="en" sz="1600">
                <a:solidFill>
                  <a:srgbClr val="E4E5B8"/>
                </a:solidFill>
                <a:latin typeface="Georgia"/>
                <a:ea typeface="Georgia"/>
                <a:cs typeface="Georgia"/>
                <a:sym typeface="Georgia"/>
              </a:rPr>
              <a:t>carried</a:t>
            </a:r>
            <a:r>
              <a:rPr lang="en" sz="1600">
                <a:solidFill>
                  <a:srgbClr val="E4E5B8"/>
                </a:solidFill>
                <a:latin typeface="Georgia"/>
                <a:ea typeface="Georgia"/>
                <a:cs typeface="Georgia"/>
                <a:sym typeface="Georgia"/>
              </a:rPr>
              <a:t> 82</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Of the 82 that originally landed, under gunfire and bombings, only around 6 would live to see Havana; Including Che, Fidel, Raul, &amp; Camilo Cienfuegos</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It was at this landing that Che, although a doctor, chose the path of a gun when </a:t>
            </a:r>
            <a:r>
              <a:rPr lang="en" sz="1600">
                <a:solidFill>
                  <a:srgbClr val="E4E5B8"/>
                </a:solidFill>
                <a:latin typeface="Georgia"/>
                <a:ea typeface="Georgia"/>
                <a:cs typeface="Georgia"/>
                <a:sym typeface="Georgia"/>
              </a:rPr>
              <a:t>under fire</a:t>
            </a:r>
            <a:r>
              <a:rPr lang="en" sz="1600">
                <a:solidFill>
                  <a:srgbClr val="E4E5B8"/>
                </a:solidFill>
                <a:latin typeface="Georgia"/>
                <a:ea typeface="Georgia"/>
                <a:cs typeface="Georgia"/>
                <a:sym typeface="Georgia"/>
              </a:rPr>
              <a:t>, he had to pick between his aid packet or his rifle. Che had come into his own</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It took Che nearly two weeks of an asthma-ridden hiking (alone) in the Sierra Maestra to reach the rally point </a:t>
            </a:r>
            <a:r>
              <a:rPr lang="en" sz="1600">
                <a:solidFill>
                  <a:srgbClr val="E4E5B8"/>
                </a:solidFill>
                <a:latin typeface="Georgia"/>
                <a:ea typeface="Georgia"/>
                <a:cs typeface="Georgia"/>
                <a:sym typeface="Georgia"/>
              </a:rPr>
              <a:t>after</a:t>
            </a:r>
            <a:r>
              <a:rPr lang="en" sz="1600">
                <a:solidFill>
                  <a:srgbClr val="E4E5B8"/>
                </a:solidFill>
                <a:latin typeface="Georgia"/>
                <a:ea typeface="Georgia"/>
                <a:cs typeface="Georgia"/>
                <a:sym typeface="Georgia"/>
              </a:rPr>
              <a:t> the botched landing. During which, he crossed many </a:t>
            </a:r>
            <a:r>
              <a:rPr lang="en" sz="1600">
                <a:solidFill>
                  <a:srgbClr val="E4E5B8"/>
                </a:solidFill>
                <a:latin typeface="Georgia"/>
                <a:ea typeface="Georgia"/>
                <a:cs typeface="Georgia"/>
                <a:sym typeface="Georgia"/>
              </a:rPr>
              <a:t>Batista patrols and </a:t>
            </a:r>
            <a:r>
              <a:rPr lang="en" sz="1600">
                <a:solidFill>
                  <a:srgbClr val="E4E5B8"/>
                </a:solidFill>
                <a:latin typeface="Georgia"/>
                <a:ea typeface="Georgia"/>
                <a:cs typeface="Georgia"/>
                <a:sym typeface="Georgia"/>
              </a:rPr>
              <a:t> impassable ravines undetected</a:t>
            </a:r>
            <a:endParaRPr sz="1600">
              <a:solidFill>
                <a:srgbClr val="E4E5B8"/>
              </a:solidFill>
              <a:latin typeface="Georgia"/>
              <a:ea typeface="Georgia"/>
              <a:cs typeface="Georgia"/>
              <a:sym typeface="Georgia"/>
            </a:endParaRPr>
          </a:p>
        </p:txBody>
      </p:sp>
      <p:pic>
        <p:nvPicPr>
          <p:cNvPr id="165" name="Google Shape;165;p26"/>
          <p:cNvPicPr preferRelativeResize="0"/>
          <p:nvPr/>
        </p:nvPicPr>
        <p:blipFill>
          <a:blip r:embed="rId4">
            <a:alphaModFix/>
          </a:blip>
          <a:stretch>
            <a:fillRect/>
          </a:stretch>
        </p:blipFill>
        <p:spPr>
          <a:xfrm>
            <a:off x="203575" y="2709600"/>
            <a:ext cx="4216875" cy="2215725"/>
          </a:xfrm>
          <a:prstGeom prst="rect">
            <a:avLst/>
          </a:prstGeom>
          <a:noFill/>
          <a:ln>
            <a:noFill/>
          </a:ln>
        </p:spPr>
      </p:pic>
      <p:pic>
        <p:nvPicPr>
          <p:cNvPr id="166" name="Google Shape;166;p26"/>
          <p:cNvPicPr preferRelativeResize="0"/>
          <p:nvPr/>
        </p:nvPicPr>
        <p:blipFill>
          <a:blip r:embed="rId5">
            <a:alphaModFix/>
          </a:blip>
          <a:stretch>
            <a:fillRect/>
          </a:stretch>
        </p:blipFill>
        <p:spPr>
          <a:xfrm>
            <a:off x="203575" y="989825"/>
            <a:ext cx="2616858" cy="1543925"/>
          </a:xfrm>
          <a:prstGeom prst="rect">
            <a:avLst/>
          </a:prstGeom>
          <a:noFill/>
          <a:ln>
            <a:noFill/>
          </a:ln>
        </p:spPr>
      </p:pic>
      <p:pic>
        <p:nvPicPr>
          <p:cNvPr id="167" name="Google Shape;167;p26"/>
          <p:cNvPicPr preferRelativeResize="0"/>
          <p:nvPr/>
        </p:nvPicPr>
        <p:blipFill>
          <a:blip r:embed="rId6">
            <a:alphaModFix/>
          </a:blip>
          <a:stretch>
            <a:fillRect/>
          </a:stretch>
        </p:blipFill>
        <p:spPr>
          <a:xfrm>
            <a:off x="2952540" y="989825"/>
            <a:ext cx="1467910" cy="1543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txBox="1"/>
          <p:nvPr>
            <p:ph idx="2" type="body"/>
          </p:nvPr>
        </p:nvSpPr>
        <p:spPr>
          <a:xfrm>
            <a:off x="4939500" y="186550"/>
            <a:ext cx="4103400" cy="4804500"/>
          </a:xfrm>
          <a:prstGeom prst="rect">
            <a:avLst/>
          </a:prstGeom>
        </p:spPr>
        <p:txBody>
          <a:bodyPr anchorCtr="0" anchor="t" bIns="91425" lIns="91425" spcFirstLastPara="1" rIns="91425" wrap="square" tIns="91425">
            <a:normAutofit fontScale="62500" lnSpcReduction="10000"/>
          </a:bodyPr>
          <a:lstStyle/>
          <a:p>
            <a:pPr indent="-29210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While being smart and </a:t>
            </a:r>
            <a:r>
              <a:rPr lang="en" sz="1600">
                <a:solidFill>
                  <a:srgbClr val="E4E5B8"/>
                </a:solidFill>
                <a:latin typeface="Georgia"/>
                <a:ea typeface="Georgia"/>
                <a:cs typeface="Georgia"/>
                <a:sym typeface="Georgia"/>
              </a:rPr>
              <a:t>independent, Che knew what his role was. Once when he lost his rifle, Che was scolded by Fidel and lost command of a column</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 </a:t>
            </a:r>
            <a:endParaRPr sz="16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Being a true revolutionary, Che took the punishment without a single thought of revenge</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Everyone would consult Fidel before any major decision went out. Che was vital for hearing the needs of the men and passing it on to Fidel</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It was his (Che) commitment to Marxism and the good leadership of Fidel which was the core to the movement working. It should be a standard all Marxists should have today</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Che eventually made the rank of Major, and commanded a whole front of the revolution, leading the charge on Santa Clara. Raul (Fidel’s Brother) commanded the 2nd front and Fidel the other</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One act of betrayal too large, or one more desertion could have easily caused the movement to die but it was Che (In my opinion) that was the glue that held it all together</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a:t>
            </a:r>
            <a:r>
              <a:rPr b="1" lang="en" sz="1600">
                <a:solidFill>
                  <a:srgbClr val="FF0000"/>
                </a:solidFill>
                <a:latin typeface="Georgia"/>
                <a:ea typeface="Georgia"/>
                <a:cs typeface="Georgia"/>
                <a:sym typeface="Georgia"/>
              </a:rPr>
              <a:t>If you tremble with indignation at every injustice then you are a comrade of mine</a:t>
            </a:r>
            <a:r>
              <a:rPr lang="en" sz="1600">
                <a:solidFill>
                  <a:srgbClr val="E4E5B8"/>
                </a:solidFill>
                <a:latin typeface="Georgia"/>
                <a:ea typeface="Georgia"/>
                <a:cs typeface="Georgia"/>
                <a:sym typeface="Georgia"/>
              </a:rPr>
              <a:t>”. - Che Guevara</a:t>
            </a:r>
            <a:endParaRPr sz="1600">
              <a:solidFill>
                <a:srgbClr val="E4E5B8"/>
              </a:solidFill>
              <a:latin typeface="Georgia"/>
              <a:ea typeface="Georgia"/>
              <a:cs typeface="Georgia"/>
              <a:sym typeface="Georgia"/>
            </a:endParaRPr>
          </a:p>
        </p:txBody>
      </p:sp>
      <p:pic>
        <p:nvPicPr>
          <p:cNvPr id="173" name="Google Shape;173;p27"/>
          <p:cNvPicPr preferRelativeResize="0"/>
          <p:nvPr/>
        </p:nvPicPr>
        <p:blipFill>
          <a:blip r:embed="rId3">
            <a:alphaModFix/>
          </a:blip>
          <a:stretch>
            <a:fillRect/>
          </a:stretch>
        </p:blipFill>
        <p:spPr>
          <a:xfrm>
            <a:off x="152400" y="140300"/>
            <a:ext cx="4235141" cy="2412575"/>
          </a:xfrm>
          <a:prstGeom prst="rect">
            <a:avLst/>
          </a:prstGeom>
          <a:noFill/>
          <a:ln>
            <a:noFill/>
          </a:ln>
        </p:spPr>
      </p:pic>
      <p:pic>
        <p:nvPicPr>
          <p:cNvPr id="174" name="Google Shape;174;p27"/>
          <p:cNvPicPr preferRelativeResize="0"/>
          <p:nvPr/>
        </p:nvPicPr>
        <p:blipFill>
          <a:blip r:embed="rId4">
            <a:alphaModFix/>
          </a:blip>
          <a:stretch>
            <a:fillRect/>
          </a:stretch>
        </p:blipFill>
        <p:spPr>
          <a:xfrm>
            <a:off x="152400" y="2717381"/>
            <a:ext cx="4235149" cy="2273719"/>
          </a:xfrm>
          <a:prstGeom prst="rect">
            <a:avLst/>
          </a:prstGeom>
          <a:noFill/>
          <a:ln>
            <a:noFill/>
          </a:ln>
        </p:spPr>
      </p:pic>
      <p:pic>
        <p:nvPicPr>
          <p:cNvPr id="175" name="Google Shape;175;p27"/>
          <p:cNvPicPr preferRelativeResize="0"/>
          <p:nvPr/>
        </p:nvPicPr>
        <p:blipFill>
          <a:blip r:embed="rId5">
            <a:alphaModFix/>
          </a:blip>
          <a:stretch>
            <a:fillRect/>
          </a:stretch>
        </p:blipFill>
        <p:spPr>
          <a:xfrm>
            <a:off x="3988625" y="140300"/>
            <a:ext cx="1166749" cy="1166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8"/>
          <p:cNvPicPr preferRelativeResize="0"/>
          <p:nvPr/>
        </p:nvPicPr>
        <p:blipFill rotWithShape="1">
          <a:blip r:embed="rId3">
            <a:alphaModFix/>
          </a:blip>
          <a:srcRect b="0" l="0" r="0" t="0"/>
          <a:stretch/>
        </p:blipFill>
        <p:spPr>
          <a:xfrm>
            <a:off x="4857850" y="1028050"/>
            <a:ext cx="4116552" cy="3087398"/>
          </a:xfrm>
          <a:prstGeom prst="rect">
            <a:avLst/>
          </a:prstGeom>
          <a:noFill/>
          <a:ln>
            <a:noFill/>
          </a:ln>
        </p:spPr>
      </p:pic>
      <p:pic>
        <p:nvPicPr>
          <p:cNvPr id="181" name="Google Shape;181;p28"/>
          <p:cNvPicPr preferRelativeResize="0"/>
          <p:nvPr/>
        </p:nvPicPr>
        <p:blipFill>
          <a:blip r:embed="rId4">
            <a:alphaModFix/>
          </a:blip>
          <a:stretch>
            <a:fillRect/>
          </a:stretch>
        </p:blipFill>
        <p:spPr>
          <a:xfrm>
            <a:off x="156150" y="1028050"/>
            <a:ext cx="4116552" cy="3087398"/>
          </a:xfrm>
          <a:prstGeom prst="rect">
            <a:avLst/>
          </a:prstGeom>
          <a:noFill/>
          <a:ln>
            <a:noFill/>
          </a:ln>
        </p:spPr>
      </p:pic>
      <p:pic>
        <p:nvPicPr>
          <p:cNvPr id="182" name="Google Shape;182;p28"/>
          <p:cNvPicPr preferRelativeResize="0"/>
          <p:nvPr/>
        </p:nvPicPr>
        <p:blipFill>
          <a:blip r:embed="rId5">
            <a:alphaModFix/>
          </a:blip>
          <a:stretch>
            <a:fillRect/>
          </a:stretch>
        </p:blipFill>
        <p:spPr>
          <a:xfrm>
            <a:off x="3988625" y="140300"/>
            <a:ext cx="1166749" cy="1166749"/>
          </a:xfrm>
          <a:prstGeom prst="rect">
            <a:avLst/>
          </a:prstGeom>
          <a:noFill/>
          <a:ln>
            <a:noFill/>
          </a:ln>
        </p:spPr>
      </p:pic>
      <p:sp>
        <p:nvSpPr>
          <p:cNvPr id="183" name="Google Shape;183;p28"/>
          <p:cNvSpPr txBox="1"/>
          <p:nvPr>
            <p:ph type="title"/>
          </p:nvPr>
        </p:nvSpPr>
        <p:spPr>
          <a:xfrm>
            <a:off x="414050" y="140300"/>
            <a:ext cx="3371400" cy="82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000">
                <a:solidFill>
                  <a:srgbClr val="E4E5B8"/>
                </a:solidFill>
                <a:latin typeface="Georgia"/>
                <a:ea typeface="Georgia"/>
                <a:cs typeface="Georgia"/>
                <a:sym typeface="Georgia"/>
              </a:rPr>
              <a:t>The “Butcher” of La Cabana</a:t>
            </a:r>
            <a:endParaRPr sz="2000">
              <a:solidFill>
                <a:srgbClr val="E4E5B8"/>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 Discussion and New Members Introductions</a:t>
            </a:r>
            <a:endParaRPr sz="5200">
              <a:solidFill>
                <a:srgbClr val="E4E5B8"/>
              </a:solidFill>
              <a:latin typeface="Georgia"/>
              <a:ea typeface="Georgia"/>
              <a:cs typeface="Georgia"/>
              <a:sym typeface="Georgia"/>
            </a:endParaRPr>
          </a:p>
        </p:txBody>
      </p:sp>
      <p:pic>
        <p:nvPicPr>
          <p:cNvPr id="189" name="Google Shape;189;p2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196" name="Google Shape;196;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7" name="Google Shape;197;p30"/>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txBox="1"/>
          <p:nvPr>
            <p:ph type="title"/>
          </p:nvPr>
        </p:nvSpPr>
        <p:spPr>
          <a:xfrm>
            <a:off x="1296000" y="397183"/>
            <a:ext cx="3210300" cy="1114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Che in the Congo</a:t>
            </a:r>
            <a:endParaRPr>
              <a:solidFill>
                <a:srgbClr val="E4E5B8"/>
              </a:solidFill>
              <a:latin typeface="Georgia"/>
              <a:ea typeface="Georgia"/>
              <a:cs typeface="Georgia"/>
              <a:sym typeface="Georgia"/>
            </a:endParaRPr>
          </a:p>
        </p:txBody>
      </p:sp>
      <p:sp>
        <p:nvSpPr>
          <p:cNvPr id="203" name="Google Shape;203;p31"/>
          <p:cNvSpPr txBox="1"/>
          <p:nvPr>
            <p:ph idx="2" type="body"/>
          </p:nvPr>
        </p:nvSpPr>
        <p:spPr>
          <a:xfrm>
            <a:off x="4730950" y="205725"/>
            <a:ext cx="4227600" cy="4683300"/>
          </a:xfrm>
          <a:prstGeom prst="rect">
            <a:avLst/>
          </a:prstGeom>
          <a:ln cap="flat" cmpd="sng" w="9525">
            <a:solidFill>
              <a:srgbClr val="FF0000"/>
            </a:solidFill>
            <a:prstDash val="solid"/>
            <a:round/>
            <a:headEnd len="sm" w="sm" type="none"/>
            <a:tailEnd len="sm" w="sm" type="none"/>
          </a:ln>
        </p:spPr>
        <p:txBody>
          <a:bodyPr anchorCtr="0" anchor="ctr" bIns="91425" lIns="91425" spcFirstLastPara="1" rIns="91425" wrap="square" tIns="91425">
            <a:normAutofit fontScale="62500"/>
          </a:bodyPr>
          <a:lstStyle/>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Che met MPLA leader Agostinho Neto in </a:t>
            </a:r>
            <a:r>
              <a:rPr lang="en">
                <a:solidFill>
                  <a:srgbClr val="E4E5B8"/>
                </a:solidFill>
                <a:latin typeface="Georgia"/>
                <a:ea typeface="Georgia"/>
                <a:cs typeface="Georgia"/>
                <a:sym typeface="Georgia"/>
              </a:rPr>
              <a:t>January</a:t>
            </a:r>
            <a:r>
              <a:rPr lang="en">
                <a:solidFill>
                  <a:srgbClr val="E4E5B8"/>
                </a:solidFill>
                <a:latin typeface="Georgia"/>
                <a:ea typeface="Georgia"/>
                <a:cs typeface="Georgia"/>
                <a:sym typeface="Georgia"/>
              </a:rPr>
              <a:t> 5th 1965</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Cuban troops acted as a </a:t>
            </a:r>
            <a:r>
              <a:rPr lang="en">
                <a:solidFill>
                  <a:srgbClr val="E4E5B8"/>
                </a:solidFill>
                <a:latin typeface="Georgia"/>
                <a:ea typeface="Georgia"/>
                <a:cs typeface="Georgia"/>
                <a:sym typeface="Georgia"/>
              </a:rPr>
              <a:t>strategic</a:t>
            </a:r>
            <a:r>
              <a:rPr lang="en">
                <a:solidFill>
                  <a:srgbClr val="E4E5B8"/>
                </a:solidFill>
                <a:latin typeface="Georgia"/>
                <a:ea typeface="Georgia"/>
                <a:cs typeface="Georgia"/>
                <a:sym typeface="Georgia"/>
              </a:rPr>
              <a:t> reserve for key areas</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Che thoughtb  that Africa was Imperalism’s weak link</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Che showed “The same respect to black people has he did to whites.” -Freddy Llanga, Che’s Swahili i</a:t>
            </a:r>
            <a:r>
              <a:rPr lang="en">
                <a:solidFill>
                  <a:srgbClr val="E4E5B8"/>
                </a:solidFill>
                <a:latin typeface="Georgia"/>
                <a:ea typeface="Georgia"/>
                <a:cs typeface="Georgia"/>
                <a:sym typeface="Georgia"/>
              </a:rPr>
              <a:t>nterpreter</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Wanted to export revolution by instructing local fighters in Marxist </a:t>
            </a:r>
            <a:r>
              <a:rPr lang="en">
                <a:solidFill>
                  <a:srgbClr val="E4E5B8"/>
                </a:solidFill>
                <a:latin typeface="Georgia"/>
                <a:ea typeface="Georgia"/>
                <a:cs typeface="Georgia"/>
                <a:sym typeface="Georgia"/>
              </a:rPr>
              <a:t>Ideology</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He wanted to stay and fight till death but Castro ordered him back</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He later changed his mind stating: “There is no will to fight, the rebel leaders are corrupt. In a word… there was nothing to do”.</a:t>
            </a:r>
            <a:endParaRPr>
              <a:solidFill>
                <a:srgbClr val="E4E5B8"/>
              </a:solidFill>
              <a:latin typeface="Georgia"/>
              <a:ea typeface="Georgia"/>
              <a:cs typeface="Georgia"/>
              <a:sym typeface="Georgia"/>
            </a:endParaRPr>
          </a:p>
          <a:p>
            <a:pPr indent="0" lvl="0" marL="457200" rtl="0" algn="l">
              <a:spcBef>
                <a:spcPts val="1200"/>
              </a:spcBef>
              <a:spcAft>
                <a:spcPts val="1200"/>
              </a:spcAft>
              <a:buNone/>
            </a:pPr>
            <a:r>
              <a:rPr lang="en">
                <a:solidFill>
                  <a:srgbClr val="E4E5B8"/>
                </a:solidFill>
                <a:latin typeface="Georgia"/>
                <a:ea typeface="Georgia"/>
                <a:cs typeface="Georgia"/>
                <a:sym typeface="Georgia"/>
              </a:rPr>
              <a:t>“</a:t>
            </a:r>
            <a:r>
              <a:rPr lang="en">
                <a:solidFill>
                  <a:srgbClr val="FF0000"/>
                </a:solidFill>
                <a:latin typeface="Georgia"/>
                <a:ea typeface="Georgia"/>
                <a:cs typeface="Georgia"/>
                <a:sym typeface="Georgia"/>
              </a:rPr>
              <a:t>One can not liberate a country that does not want to fight</a:t>
            </a:r>
            <a:r>
              <a:rPr lang="en">
                <a:solidFill>
                  <a:srgbClr val="E4E5B8"/>
                </a:solidFill>
                <a:latin typeface="Georgia"/>
                <a:ea typeface="Georgia"/>
                <a:cs typeface="Georgia"/>
                <a:sym typeface="Georgia"/>
              </a:rPr>
              <a:t>”. -Che </a:t>
            </a:r>
            <a:r>
              <a:rPr lang="en">
                <a:solidFill>
                  <a:srgbClr val="E4E5B8"/>
                </a:solidFill>
                <a:latin typeface="Georgia"/>
                <a:ea typeface="Georgia"/>
                <a:cs typeface="Georgia"/>
                <a:sym typeface="Georgia"/>
              </a:rPr>
              <a:t>Guevara</a:t>
            </a:r>
            <a:r>
              <a:rPr lang="en">
                <a:solidFill>
                  <a:srgbClr val="E4E5B8"/>
                </a:solidFill>
                <a:latin typeface="Georgia"/>
                <a:ea typeface="Georgia"/>
                <a:cs typeface="Georgia"/>
                <a:sym typeface="Georgia"/>
              </a:rPr>
              <a:t> on the Congo Conflict.</a:t>
            </a:r>
            <a:endParaRPr>
              <a:solidFill>
                <a:srgbClr val="E4E5B8"/>
              </a:solidFill>
              <a:latin typeface="Georgia"/>
              <a:ea typeface="Georgia"/>
              <a:cs typeface="Georgia"/>
              <a:sym typeface="Georgia"/>
            </a:endParaRPr>
          </a:p>
        </p:txBody>
      </p:sp>
      <p:pic>
        <p:nvPicPr>
          <p:cNvPr id="204" name="Google Shape;204;p31"/>
          <p:cNvPicPr preferRelativeResize="0"/>
          <p:nvPr/>
        </p:nvPicPr>
        <p:blipFill>
          <a:blip r:embed="rId3">
            <a:alphaModFix/>
          </a:blip>
          <a:stretch>
            <a:fillRect/>
          </a:stretch>
        </p:blipFill>
        <p:spPr>
          <a:xfrm>
            <a:off x="204977" y="205725"/>
            <a:ext cx="1053650" cy="1053675"/>
          </a:xfrm>
          <a:prstGeom prst="rect">
            <a:avLst/>
          </a:prstGeom>
          <a:noFill/>
          <a:ln>
            <a:noFill/>
          </a:ln>
        </p:spPr>
      </p:pic>
      <p:pic>
        <p:nvPicPr>
          <p:cNvPr id="205" name="Google Shape;205;p31"/>
          <p:cNvPicPr preferRelativeResize="0"/>
          <p:nvPr/>
        </p:nvPicPr>
        <p:blipFill rotWithShape="1">
          <a:blip r:embed="rId4">
            <a:alphaModFix/>
          </a:blip>
          <a:srcRect b="2856" l="0" r="0" t="2856"/>
          <a:stretch/>
        </p:blipFill>
        <p:spPr>
          <a:xfrm>
            <a:off x="204975" y="2230099"/>
            <a:ext cx="4227725" cy="2658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991201" y="1448400"/>
            <a:ext cx="77295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ERNESTO “CHE” GUEVARA</a:t>
            </a:r>
            <a:endParaRPr>
              <a:solidFill>
                <a:srgbClr val="E4E5B8"/>
              </a:solidFill>
              <a:latin typeface="Georgia"/>
              <a:ea typeface="Georgia"/>
              <a:cs typeface="Georgia"/>
              <a:sym typeface="Georgia"/>
            </a:endParaRPr>
          </a:p>
        </p:txBody>
      </p:sp>
      <p:sp>
        <p:nvSpPr>
          <p:cNvPr id="63" name="Google Shape;63;p14"/>
          <p:cNvSpPr txBox="1"/>
          <p:nvPr>
            <p:ph idx="1" type="subTitle"/>
          </p:nvPr>
        </p:nvSpPr>
        <p:spPr>
          <a:xfrm>
            <a:off x="1188000" y="3794475"/>
            <a:ext cx="7335900" cy="79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07/25/23 - 07/27/23</a:t>
            </a:r>
            <a:endParaRPr>
              <a:solidFill>
                <a:srgbClr val="E4E5B8"/>
              </a:solidFill>
              <a:latin typeface="Georgia"/>
              <a:ea typeface="Georgia"/>
              <a:cs typeface="Georgia"/>
              <a:sym typeface="Georgia"/>
            </a:endParaRPr>
          </a:p>
        </p:txBody>
      </p:sp>
      <p:pic>
        <p:nvPicPr>
          <p:cNvPr id="64" name="Google Shape;64;p14"/>
          <p:cNvPicPr preferRelativeResize="0"/>
          <p:nvPr/>
        </p:nvPicPr>
        <p:blipFill>
          <a:blip r:embed="rId3">
            <a:alphaModFix/>
          </a:blip>
          <a:stretch>
            <a:fillRect/>
          </a:stretch>
        </p:blipFill>
        <p:spPr>
          <a:xfrm>
            <a:off x="7515824" y="247475"/>
            <a:ext cx="1373099" cy="1373099"/>
          </a:xfrm>
          <a:prstGeom prst="rect">
            <a:avLst/>
          </a:prstGeom>
          <a:noFill/>
          <a:ln>
            <a:noFill/>
          </a:ln>
        </p:spPr>
      </p:pic>
      <p:pic>
        <p:nvPicPr>
          <p:cNvPr id="65" name="Google Shape;65;p14"/>
          <p:cNvPicPr preferRelativeResize="0"/>
          <p:nvPr/>
        </p:nvPicPr>
        <p:blipFill>
          <a:blip r:embed="rId4">
            <a:alphaModFix/>
          </a:blip>
          <a:stretch>
            <a:fillRect/>
          </a:stretch>
        </p:blipFill>
        <p:spPr>
          <a:xfrm>
            <a:off x="-1062278" y="1373100"/>
            <a:ext cx="3302825" cy="3770401"/>
          </a:xfrm>
          <a:prstGeom prst="rect">
            <a:avLst/>
          </a:prstGeom>
          <a:noFill/>
          <a:ln>
            <a:noFill/>
          </a:ln>
        </p:spPr>
      </p:pic>
      <p:sp>
        <p:nvSpPr>
          <p:cNvPr id="66" name="Google Shape;66;p14"/>
          <p:cNvSpPr txBox="1"/>
          <p:nvPr>
            <p:ph type="ctrTitle"/>
          </p:nvPr>
        </p:nvSpPr>
        <p:spPr>
          <a:xfrm>
            <a:off x="2240550" y="413675"/>
            <a:ext cx="4262700" cy="120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100">
                <a:solidFill>
                  <a:srgbClr val="E4E5B8"/>
                </a:solidFill>
                <a:latin typeface="Georgia"/>
                <a:ea typeface="Georgia"/>
                <a:cs typeface="Georgia"/>
                <a:sym typeface="Georgia"/>
              </a:rPr>
              <a:t>THE LIFE </a:t>
            </a:r>
            <a:endParaRPr sz="4100">
              <a:solidFill>
                <a:srgbClr val="E4E5B8"/>
              </a:solidFill>
              <a:latin typeface="Georgia"/>
              <a:ea typeface="Georgia"/>
              <a:cs typeface="Georgia"/>
              <a:sym typeface="Georgia"/>
            </a:endParaRPr>
          </a:p>
          <a:p>
            <a:pPr indent="0" lvl="0" marL="0" rtl="0" algn="l">
              <a:spcBef>
                <a:spcPts val="0"/>
              </a:spcBef>
              <a:spcAft>
                <a:spcPts val="0"/>
              </a:spcAft>
              <a:buNone/>
            </a:pPr>
            <a:r>
              <a:rPr lang="en" sz="4100">
                <a:solidFill>
                  <a:srgbClr val="E4E5B8"/>
                </a:solidFill>
                <a:latin typeface="Georgia"/>
                <a:ea typeface="Georgia"/>
                <a:cs typeface="Georgia"/>
                <a:sym typeface="Georgia"/>
              </a:rPr>
              <a:t>AND DEATH OF</a:t>
            </a:r>
            <a:endParaRPr sz="4100">
              <a:solidFill>
                <a:srgbClr val="E4E5B8"/>
              </a:solidFill>
              <a:latin typeface="Georgia"/>
              <a:ea typeface="Georgia"/>
              <a:cs typeface="Georgia"/>
              <a:sym typeface="Georgia"/>
            </a:endParaRPr>
          </a:p>
        </p:txBody>
      </p:sp>
      <p:sp>
        <p:nvSpPr>
          <p:cNvPr id="67" name="Google Shape;67;p14"/>
          <p:cNvSpPr txBox="1"/>
          <p:nvPr>
            <p:ph idx="1" type="subTitle"/>
          </p:nvPr>
        </p:nvSpPr>
        <p:spPr>
          <a:xfrm>
            <a:off x="1384800" y="3001875"/>
            <a:ext cx="7335900" cy="79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June 14th, 1928 - October 9th, 1967</a:t>
            </a:r>
            <a:endParaRPr>
              <a:solidFill>
                <a:srgbClr val="E4E5B8"/>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1429075" y="84113"/>
            <a:ext cx="3039900" cy="1296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Bolivia &amp; Adventurism</a:t>
            </a:r>
            <a:endParaRPr>
              <a:solidFill>
                <a:srgbClr val="E4E5B8"/>
              </a:solidFill>
              <a:latin typeface="Georgia"/>
              <a:ea typeface="Georgia"/>
              <a:cs typeface="Georgia"/>
              <a:sym typeface="Georgia"/>
            </a:endParaRPr>
          </a:p>
        </p:txBody>
      </p:sp>
      <p:sp>
        <p:nvSpPr>
          <p:cNvPr id="211" name="Google Shape;211;p32"/>
          <p:cNvSpPr txBox="1"/>
          <p:nvPr>
            <p:ph idx="2" type="body"/>
          </p:nvPr>
        </p:nvSpPr>
        <p:spPr>
          <a:xfrm>
            <a:off x="4730950" y="205725"/>
            <a:ext cx="4227600" cy="4683300"/>
          </a:xfrm>
          <a:prstGeom prst="rect">
            <a:avLst/>
          </a:prstGeom>
        </p:spPr>
        <p:txBody>
          <a:bodyPr anchorCtr="0" anchor="ctr" bIns="91425" lIns="91425" spcFirstLastPara="1" rIns="91425" wrap="square" tIns="91425">
            <a:normAutofit fontScale="62500"/>
          </a:bodyPr>
          <a:lstStyle/>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Che never liked or cared (Unlike) Fidel to govern a people. His duty for the cause was to help others rise up</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Some of his policies as the minister of the bank were criticized</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Feeling like he had done everything he could for the people of Cuba, he secretly asked for permission to help an eventual successful uprising in Angola</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Against good dialectical theory, Che then went to aid the peasants of Bolivia. Due to various reasons, US meddling, and virtually no support from the local Communist Party, his efforts in Bolivia proved futile</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He was then ambushed &amp; captured near the Yuro Arvine. The Bolivian troops who captured Che were shocked to find out they had indeed gotten the infamous, elusive Che</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003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Wanted to launch an insurgency in his native Argentina.</a:t>
            </a:r>
            <a:endParaRPr>
              <a:solidFill>
                <a:srgbClr val="E4E5B8"/>
              </a:solidFill>
              <a:latin typeface="Georgia"/>
              <a:ea typeface="Georgia"/>
              <a:cs typeface="Georgia"/>
              <a:sym typeface="Georgia"/>
            </a:endParaRPr>
          </a:p>
        </p:txBody>
      </p:sp>
      <p:pic>
        <p:nvPicPr>
          <p:cNvPr id="212" name="Google Shape;212;p32"/>
          <p:cNvPicPr preferRelativeResize="0"/>
          <p:nvPr/>
        </p:nvPicPr>
        <p:blipFill>
          <a:blip r:embed="rId3">
            <a:alphaModFix/>
          </a:blip>
          <a:stretch>
            <a:fillRect/>
          </a:stretch>
        </p:blipFill>
        <p:spPr>
          <a:xfrm>
            <a:off x="204977" y="205725"/>
            <a:ext cx="1053650" cy="1053675"/>
          </a:xfrm>
          <a:prstGeom prst="rect">
            <a:avLst/>
          </a:prstGeom>
          <a:noFill/>
          <a:ln>
            <a:noFill/>
          </a:ln>
        </p:spPr>
      </p:pic>
      <p:pic>
        <p:nvPicPr>
          <p:cNvPr id="213" name="Google Shape;213;p32"/>
          <p:cNvPicPr preferRelativeResize="0"/>
          <p:nvPr/>
        </p:nvPicPr>
        <p:blipFill>
          <a:blip r:embed="rId4">
            <a:alphaModFix/>
          </a:blip>
          <a:stretch>
            <a:fillRect/>
          </a:stretch>
        </p:blipFill>
        <p:spPr>
          <a:xfrm>
            <a:off x="204975" y="2230099"/>
            <a:ext cx="4227725" cy="2658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3"/>
          <p:cNvSpPr txBox="1"/>
          <p:nvPr>
            <p:ph type="title"/>
          </p:nvPr>
        </p:nvSpPr>
        <p:spPr>
          <a:xfrm>
            <a:off x="6044975" y="205713"/>
            <a:ext cx="3039900" cy="1296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Bolivia &amp; Adventurism</a:t>
            </a:r>
            <a:endParaRPr>
              <a:solidFill>
                <a:srgbClr val="E4E5B8"/>
              </a:solidFill>
              <a:latin typeface="Georgia"/>
              <a:ea typeface="Georgia"/>
              <a:cs typeface="Georgia"/>
              <a:sym typeface="Georgia"/>
            </a:endParaRPr>
          </a:p>
        </p:txBody>
      </p:sp>
      <p:sp>
        <p:nvSpPr>
          <p:cNvPr id="219" name="Google Shape;219;p33"/>
          <p:cNvSpPr txBox="1"/>
          <p:nvPr>
            <p:ph idx="2" type="body"/>
          </p:nvPr>
        </p:nvSpPr>
        <p:spPr>
          <a:xfrm>
            <a:off x="140150" y="230100"/>
            <a:ext cx="4227600" cy="4683300"/>
          </a:xfrm>
          <a:prstGeom prst="rect">
            <a:avLst/>
          </a:prstGeom>
        </p:spPr>
        <p:txBody>
          <a:bodyPr anchorCtr="0" anchor="ctr" bIns="91425" lIns="91425" spcFirstLastPara="1" rIns="91425" wrap="square" tIns="91425">
            <a:normAutofit fontScale="70000" lnSpcReduction="20000"/>
          </a:bodyPr>
          <a:lstStyle/>
          <a:p>
            <a:pPr indent="-30861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A local school teacher asked to see Guevara </a:t>
            </a:r>
            <a:r>
              <a:rPr lang="en">
                <a:solidFill>
                  <a:srgbClr val="E4E5B8"/>
                </a:solidFill>
                <a:latin typeface="Georgia"/>
                <a:ea typeface="Georgia"/>
                <a:cs typeface="Georgia"/>
                <a:sym typeface="Georgia"/>
              </a:rPr>
              <a:t>earlier</a:t>
            </a:r>
            <a:r>
              <a:rPr lang="en">
                <a:solidFill>
                  <a:srgbClr val="E4E5B8"/>
                </a:solidFill>
                <a:latin typeface="Georgia"/>
                <a:ea typeface="Georgia"/>
                <a:cs typeface="Georgia"/>
                <a:sym typeface="Georgia"/>
              </a:rPr>
              <a:t> that day. A 22 year old woman named Julia Cortez later stated that: “I found Guevara to be an agreeable looking man with a soft and ironic glance, and found myself unable to look him in the eyes because his gaze was </a:t>
            </a:r>
            <a:r>
              <a:rPr lang="en">
                <a:solidFill>
                  <a:srgbClr val="E4E5B8"/>
                </a:solidFill>
                <a:latin typeface="Georgia"/>
                <a:ea typeface="Georgia"/>
                <a:cs typeface="Georgia"/>
                <a:sym typeface="Georgia"/>
              </a:rPr>
              <a:t>unbearable</a:t>
            </a:r>
            <a:r>
              <a:rPr lang="en">
                <a:solidFill>
                  <a:srgbClr val="E4E5B8"/>
                </a:solidFill>
                <a:latin typeface="Georgia"/>
                <a:ea typeface="Georgia"/>
                <a:cs typeface="Georgia"/>
                <a:sym typeface="Georgia"/>
              </a:rPr>
              <a:t>, piercing and so tranquil.”</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861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Che held his head high and De Guzman (his executioner) stated: “He looked everyone </a:t>
            </a:r>
            <a:r>
              <a:rPr lang="en">
                <a:solidFill>
                  <a:srgbClr val="E4E5B8"/>
                </a:solidFill>
                <a:latin typeface="Georgia"/>
                <a:ea typeface="Georgia"/>
                <a:cs typeface="Georgia"/>
                <a:sym typeface="Georgia"/>
              </a:rPr>
              <a:t>straight</a:t>
            </a:r>
            <a:r>
              <a:rPr lang="en">
                <a:solidFill>
                  <a:srgbClr val="E4E5B8"/>
                </a:solidFill>
                <a:latin typeface="Georgia"/>
                <a:ea typeface="Georgia"/>
                <a:cs typeface="Georgia"/>
                <a:sym typeface="Georgia"/>
              </a:rPr>
              <a:t> in the eyes and only asked for something to smoke. I took </a:t>
            </a:r>
            <a:r>
              <a:rPr lang="en">
                <a:solidFill>
                  <a:srgbClr val="E4E5B8"/>
                </a:solidFill>
                <a:latin typeface="Georgia"/>
                <a:ea typeface="Georgia"/>
                <a:cs typeface="Georgia"/>
                <a:sym typeface="Georgia"/>
              </a:rPr>
              <a:t>pity</a:t>
            </a:r>
            <a:r>
              <a:rPr lang="en">
                <a:solidFill>
                  <a:srgbClr val="E4E5B8"/>
                </a:solidFill>
                <a:latin typeface="Georgia"/>
                <a:ea typeface="Georgia"/>
                <a:cs typeface="Georgia"/>
                <a:sym typeface="Georgia"/>
              </a:rPr>
              <a:t> and gave him a small bag of tobacco for his pipe. Che smiled and thanked the officer</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861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Upon some US consultation, he was promptly executed in a small house in which he was being held</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0861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After some seconds of contemplation, Che, being a slave to his convictions, shouted at his executioner to: “</a:t>
            </a:r>
            <a:r>
              <a:rPr lang="en">
                <a:solidFill>
                  <a:srgbClr val="FFFF00"/>
                </a:solidFill>
                <a:latin typeface="Georgia"/>
                <a:ea typeface="Georgia"/>
                <a:cs typeface="Georgia"/>
                <a:sym typeface="Georgia"/>
              </a:rPr>
              <a:t>Shoot coward, you’re only going to kill a man!</a:t>
            </a:r>
            <a:r>
              <a:rPr lang="en">
                <a:solidFill>
                  <a:srgbClr val="E4E5B8"/>
                </a:solidFill>
                <a:latin typeface="Georgia"/>
                <a:ea typeface="Georgia"/>
                <a:cs typeface="Georgia"/>
                <a:sym typeface="Georgia"/>
              </a:rPr>
              <a:t>” before being shot six time in the Chest. Later autopsies would confirm Che died from drowning due to blood in his lungs</a:t>
            </a:r>
            <a:endParaRPr>
              <a:solidFill>
                <a:srgbClr val="E4E5B8"/>
              </a:solidFill>
              <a:latin typeface="Georgia"/>
              <a:ea typeface="Georgia"/>
              <a:cs typeface="Georgia"/>
              <a:sym typeface="Georgia"/>
            </a:endParaRPr>
          </a:p>
        </p:txBody>
      </p:sp>
      <p:pic>
        <p:nvPicPr>
          <p:cNvPr id="220" name="Google Shape;220;p33"/>
          <p:cNvPicPr preferRelativeResize="0"/>
          <p:nvPr/>
        </p:nvPicPr>
        <p:blipFill>
          <a:blip r:embed="rId3">
            <a:alphaModFix/>
          </a:blip>
          <a:stretch>
            <a:fillRect/>
          </a:stretch>
        </p:blipFill>
        <p:spPr>
          <a:xfrm>
            <a:off x="4820877" y="327325"/>
            <a:ext cx="1053650" cy="1053675"/>
          </a:xfrm>
          <a:prstGeom prst="rect">
            <a:avLst/>
          </a:prstGeom>
          <a:noFill/>
          <a:ln>
            <a:noFill/>
          </a:ln>
        </p:spPr>
      </p:pic>
      <p:pic>
        <p:nvPicPr>
          <p:cNvPr id="221" name="Google Shape;221;p33"/>
          <p:cNvPicPr preferRelativeResize="0"/>
          <p:nvPr/>
        </p:nvPicPr>
        <p:blipFill>
          <a:blip r:embed="rId4">
            <a:alphaModFix/>
          </a:blip>
          <a:stretch>
            <a:fillRect/>
          </a:stretch>
        </p:blipFill>
        <p:spPr>
          <a:xfrm>
            <a:off x="4820875" y="1660750"/>
            <a:ext cx="4165650" cy="3148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4"/>
          <p:cNvSpPr txBox="1"/>
          <p:nvPr>
            <p:ph type="title"/>
          </p:nvPr>
        </p:nvSpPr>
        <p:spPr>
          <a:xfrm>
            <a:off x="1413925" y="399856"/>
            <a:ext cx="3039900" cy="665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In Memory…</a:t>
            </a:r>
            <a:endParaRPr>
              <a:solidFill>
                <a:srgbClr val="E4E5B8"/>
              </a:solidFill>
              <a:latin typeface="Georgia"/>
              <a:ea typeface="Georgia"/>
              <a:cs typeface="Georgia"/>
              <a:sym typeface="Georgia"/>
            </a:endParaRPr>
          </a:p>
        </p:txBody>
      </p:sp>
      <p:pic>
        <p:nvPicPr>
          <p:cNvPr id="227" name="Google Shape;227;p34"/>
          <p:cNvPicPr preferRelativeResize="0"/>
          <p:nvPr/>
        </p:nvPicPr>
        <p:blipFill>
          <a:blip r:embed="rId3">
            <a:alphaModFix/>
          </a:blip>
          <a:stretch>
            <a:fillRect/>
          </a:stretch>
        </p:blipFill>
        <p:spPr>
          <a:xfrm>
            <a:off x="826225" y="1065250"/>
            <a:ext cx="3139250" cy="2087592"/>
          </a:xfrm>
          <a:prstGeom prst="rect">
            <a:avLst/>
          </a:prstGeom>
          <a:noFill/>
          <a:ln>
            <a:noFill/>
          </a:ln>
        </p:spPr>
      </p:pic>
      <p:pic>
        <p:nvPicPr>
          <p:cNvPr id="228" name="Google Shape;228;p34"/>
          <p:cNvPicPr preferRelativeResize="0"/>
          <p:nvPr/>
        </p:nvPicPr>
        <p:blipFill>
          <a:blip r:embed="rId4">
            <a:alphaModFix/>
          </a:blip>
          <a:stretch>
            <a:fillRect/>
          </a:stretch>
        </p:blipFill>
        <p:spPr>
          <a:xfrm>
            <a:off x="5220050" y="127575"/>
            <a:ext cx="3473500" cy="2316803"/>
          </a:xfrm>
          <a:prstGeom prst="rect">
            <a:avLst/>
          </a:prstGeom>
          <a:noFill/>
          <a:ln>
            <a:noFill/>
          </a:ln>
        </p:spPr>
      </p:pic>
      <p:pic>
        <p:nvPicPr>
          <p:cNvPr id="229" name="Google Shape;229;p34"/>
          <p:cNvPicPr preferRelativeResize="0"/>
          <p:nvPr/>
        </p:nvPicPr>
        <p:blipFill>
          <a:blip r:embed="rId5">
            <a:alphaModFix/>
          </a:blip>
          <a:stretch>
            <a:fillRect/>
          </a:stretch>
        </p:blipFill>
        <p:spPr>
          <a:xfrm>
            <a:off x="5220045" y="2665850"/>
            <a:ext cx="3473506" cy="2276800"/>
          </a:xfrm>
          <a:prstGeom prst="rect">
            <a:avLst/>
          </a:prstGeom>
          <a:noFill/>
          <a:ln>
            <a:noFill/>
          </a:ln>
        </p:spPr>
      </p:pic>
      <p:pic>
        <p:nvPicPr>
          <p:cNvPr id="230" name="Google Shape;230;p34"/>
          <p:cNvPicPr preferRelativeResize="0"/>
          <p:nvPr/>
        </p:nvPicPr>
        <p:blipFill>
          <a:blip r:embed="rId6">
            <a:alphaModFix/>
          </a:blip>
          <a:stretch>
            <a:fillRect/>
          </a:stretch>
        </p:blipFill>
        <p:spPr>
          <a:xfrm>
            <a:off x="726874" y="3177600"/>
            <a:ext cx="3238600" cy="1835214"/>
          </a:xfrm>
          <a:prstGeom prst="rect">
            <a:avLst/>
          </a:prstGeom>
          <a:noFill/>
          <a:ln>
            <a:noFill/>
          </a:ln>
        </p:spPr>
      </p:pic>
      <p:pic>
        <p:nvPicPr>
          <p:cNvPr id="231" name="Google Shape;231;p34"/>
          <p:cNvPicPr preferRelativeResize="0"/>
          <p:nvPr/>
        </p:nvPicPr>
        <p:blipFill>
          <a:blip r:embed="rId7">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 Discussion and Wrap Up</a:t>
            </a:r>
            <a:endParaRPr sz="5200">
              <a:solidFill>
                <a:srgbClr val="E4E5B8"/>
              </a:solidFill>
              <a:latin typeface="Georgia"/>
              <a:ea typeface="Georgia"/>
              <a:cs typeface="Georgia"/>
              <a:sym typeface="Georgia"/>
            </a:endParaRPr>
          </a:p>
        </p:txBody>
      </p:sp>
      <p:pic>
        <p:nvPicPr>
          <p:cNvPr id="237" name="Google Shape;237;p3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244" name="Google Shape;244;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5" name="Google Shape;245;p36"/>
          <p:cNvSpPr txBox="1"/>
          <p:nvPr/>
        </p:nvSpPr>
        <p:spPr>
          <a:xfrm>
            <a:off x="472000" y="1101300"/>
            <a:ext cx="8096400" cy="37866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PCUSA Arts and Culture Commission is looking for content submissions for Vol III 2023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Peoples School for Marxist Leninist Studies has began posting videos on our TikTok channel @peoplesschool! Please subscribe to the channel and like and share our content!</a:t>
            </a:r>
            <a:endParaRPr sz="1800">
              <a:solidFill>
                <a:srgbClr val="E4E5B8"/>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252" name="Google Shape;252;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3" name="Google Shape;253;p37"/>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Aug. 3rd if possible.</a:t>
            </a:r>
            <a:endParaRPr sz="2500">
              <a:solidFill>
                <a:srgbClr val="E4E5B8"/>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a:t>
            </a:r>
            <a:endParaRPr sz="1911">
              <a:solidFill>
                <a:srgbClr val="E4E5B8"/>
              </a:solidFill>
              <a:latin typeface="Georgia"/>
              <a:ea typeface="Georgia"/>
              <a:cs typeface="Georgia"/>
              <a:sym typeface="Georgia"/>
            </a:endParaRPr>
          </a:p>
        </p:txBody>
      </p:sp>
      <p:pic>
        <p:nvPicPr>
          <p:cNvPr id="260" name="Google Shape;260;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1" name="Google Shape;261;p38"/>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262" name="Google Shape;262;p38"/>
          <p:cNvPicPr preferRelativeResize="0"/>
          <p:nvPr/>
        </p:nvPicPr>
        <p:blipFill>
          <a:blip r:embed="rId4">
            <a:alphaModFix/>
          </a:blip>
          <a:stretch>
            <a:fillRect/>
          </a:stretch>
        </p:blipFill>
        <p:spPr>
          <a:xfrm>
            <a:off x="352750" y="1641625"/>
            <a:ext cx="2110175" cy="1430275"/>
          </a:xfrm>
          <a:prstGeom prst="rect">
            <a:avLst/>
          </a:prstGeom>
          <a:noFill/>
          <a:ln>
            <a:noFill/>
          </a:ln>
        </p:spPr>
      </p:pic>
      <p:pic>
        <p:nvPicPr>
          <p:cNvPr id="263" name="Google Shape;263;p38"/>
          <p:cNvPicPr preferRelativeResize="0"/>
          <p:nvPr/>
        </p:nvPicPr>
        <p:blipFill>
          <a:blip r:embed="rId5">
            <a:alphaModFix/>
          </a:blip>
          <a:stretch>
            <a:fillRect/>
          </a:stretch>
        </p:blipFill>
        <p:spPr>
          <a:xfrm>
            <a:off x="162675" y="3071900"/>
            <a:ext cx="1364051" cy="1839175"/>
          </a:xfrm>
          <a:prstGeom prst="rect">
            <a:avLst/>
          </a:prstGeom>
          <a:noFill/>
          <a:ln>
            <a:noFill/>
          </a:ln>
        </p:spPr>
      </p:pic>
      <p:pic>
        <p:nvPicPr>
          <p:cNvPr id="264" name="Google Shape;264;p38"/>
          <p:cNvPicPr preferRelativeResize="0"/>
          <p:nvPr/>
        </p:nvPicPr>
        <p:blipFill>
          <a:blip r:embed="rId6">
            <a:alphaModFix/>
          </a:blip>
          <a:stretch>
            <a:fillRect/>
          </a:stretch>
        </p:blipFill>
        <p:spPr>
          <a:xfrm>
            <a:off x="1526725" y="3071900"/>
            <a:ext cx="1140960" cy="1839175"/>
          </a:xfrm>
          <a:prstGeom prst="rect">
            <a:avLst/>
          </a:prstGeom>
          <a:noFill/>
          <a:ln>
            <a:noFill/>
          </a:ln>
        </p:spPr>
      </p:pic>
      <p:pic>
        <p:nvPicPr>
          <p:cNvPr id="265" name="Google Shape;265;p38"/>
          <p:cNvPicPr preferRelativeResize="0"/>
          <p:nvPr/>
        </p:nvPicPr>
        <p:blipFill>
          <a:blip r:embed="rId7">
            <a:alphaModFix/>
          </a:blip>
          <a:stretch>
            <a:fillRect/>
          </a:stretch>
        </p:blipFill>
        <p:spPr>
          <a:xfrm>
            <a:off x="2667674" y="1641625"/>
            <a:ext cx="4252259" cy="3269449"/>
          </a:xfrm>
          <a:prstGeom prst="rect">
            <a:avLst/>
          </a:prstGeom>
          <a:noFill/>
          <a:ln>
            <a:noFill/>
          </a:ln>
        </p:spPr>
      </p:pic>
      <p:pic>
        <p:nvPicPr>
          <p:cNvPr id="266" name="Google Shape;266;p38"/>
          <p:cNvPicPr preferRelativeResize="0"/>
          <p:nvPr/>
        </p:nvPicPr>
        <p:blipFill>
          <a:blip r:embed="rId8">
            <a:alphaModFix/>
          </a:blip>
          <a:stretch>
            <a:fillRect/>
          </a:stretch>
        </p:blipFill>
        <p:spPr>
          <a:xfrm>
            <a:off x="6919924" y="2093563"/>
            <a:ext cx="2034325" cy="2365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273" name="Google Shape;273;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4" name="Google Shape;274;p39"/>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275" name="Google Shape;275;p39"/>
          <p:cNvPicPr preferRelativeResize="0"/>
          <p:nvPr/>
        </p:nvPicPr>
        <p:blipFill>
          <a:blip r:embed="rId4">
            <a:alphaModFix/>
          </a:blip>
          <a:stretch>
            <a:fillRect/>
          </a:stretch>
        </p:blipFill>
        <p:spPr>
          <a:xfrm>
            <a:off x="6867500" y="1659775"/>
            <a:ext cx="2040326" cy="3061245"/>
          </a:xfrm>
          <a:prstGeom prst="rect">
            <a:avLst/>
          </a:prstGeom>
          <a:noFill/>
          <a:ln>
            <a:noFill/>
          </a:ln>
        </p:spPr>
      </p:pic>
      <p:pic>
        <p:nvPicPr>
          <p:cNvPr id="276" name="Google Shape;276;p39"/>
          <p:cNvPicPr preferRelativeResize="0"/>
          <p:nvPr/>
        </p:nvPicPr>
        <p:blipFill>
          <a:blip r:embed="rId5">
            <a:alphaModFix/>
          </a:blip>
          <a:stretch>
            <a:fillRect/>
          </a:stretch>
        </p:blipFill>
        <p:spPr>
          <a:xfrm>
            <a:off x="4688775" y="1660163"/>
            <a:ext cx="2040325" cy="3060488"/>
          </a:xfrm>
          <a:prstGeom prst="rect">
            <a:avLst/>
          </a:prstGeom>
          <a:noFill/>
          <a:ln>
            <a:noFill/>
          </a:ln>
        </p:spPr>
      </p:pic>
      <p:pic>
        <p:nvPicPr>
          <p:cNvPr id="277" name="Google Shape;277;p39"/>
          <p:cNvPicPr preferRelativeResize="0"/>
          <p:nvPr/>
        </p:nvPicPr>
        <p:blipFill>
          <a:blip r:embed="rId6">
            <a:alphaModFix/>
          </a:blip>
          <a:stretch>
            <a:fillRect/>
          </a:stretch>
        </p:blipFill>
        <p:spPr>
          <a:xfrm>
            <a:off x="2510050" y="1659300"/>
            <a:ext cx="2040325" cy="3062216"/>
          </a:xfrm>
          <a:prstGeom prst="rect">
            <a:avLst/>
          </a:prstGeom>
          <a:noFill/>
          <a:ln>
            <a:noFill/>
          </a:ln>
        </p:spPr>
      </p:pic>
      <p:pic>
        <p:nvPicPr>
          <p:cNvPr id="278" name="Google Shape;278;p39"/>
          <p:cNvPicPr preferRelativeResize="0"/>
          <p:nvPr/>
        </p:nvPicPr>
        <p:blipFill>
          <a:blip r:embed="rId7">
            <a:alphaModFix/>
          </a:blip>
          <a:stretch>
            <a:fillRect/>
          </a:stretch>
        </p:blipFill>
        <p:spPr>
          <a:xfrm>
            <a:off x="317875" y="1660150"/>
            <a:ext cx="2040325" cy="3060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285" name="Google Shape;285;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6" name="Google Shape;286;p40"/>
          <p:cNvSpPr txBox="1"/>
          <p:nvPr/>
        </p:nvSpPr>
        <p:spPr>
          <a:xfrm>
            <a:off x="406550" y="1041075"/>
            <a:ext cx="8096400" cy="31863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ultraleft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Support the GoFundMe for the legal drive at https://www.gofundme.com/f/legal-fund-to-defend-against-wreckers. Anything helps!</a:t>
            </a:r>
            <a:endParaRPr sz="1950">
              <a:solidFill>
                <a:srgbClr val="E4E5B8"/>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1"/>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92" name="Google Shape;292;p41"/>
          <p:cNvSpPr/>
          <p:nvPr/>
        </p:nvSpPr>
        <p:spPr>
          <a:xfrm>
            <a:off x="1637250"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song about Comandante Che Guevara.&#10;&#10;Aprendimos a quererte&#10;Desde la historica altura&#10;Donde el sol de tu bravura&#10;Le puso un cerco a la muerte&#10;Aquí se queda la clara&#10;La entrañable transparencia&#10;De tu querida presencia&#10;Comandante Che Guevara&#10;Vienes quemando la brisa&#10;Con soles de primavera&#10;Para plantar la bandera&#10;Con la luz de tu sonrisa&#10;Aquí se queda la clara&#10;La entrañable transparencia&#10;De tu querida presencia&#10;Comandante Che Guevara&#10;Tu amor revolucionario&#10;Te conduce a nueva empresa&#10;Donde esperan la firmeza&#10;De tu brazo libertario&#10;Aquí se queda la clara&#10;La entrañable transparencia&#10;De tu querida presencia&#10;Comandante Che Guevara&#10;Aquí se queda la clara&#10;La entrañable transparencia&#10;De tu querida presencia&#10;Comandante Che Guevara&#10;Seguiremos adelante&#10;Como junto a ti seguimos&#10;Y con Fidel te decimos&#10;Hasta siempre Comandante&#10;Aquí se queda la clara&#10;La entrañable transparencia&#10;De tu querida presencia&#10;Comandante Che Guevara&#10;Aquí se queda la clara&#10;La entrañable transparencia&#10;De tu querida presencia&#10;Comandante Che Guevara&#10;&#10;No copyright infringement intended. No profit from this video will be made for me whatsoever. All the rights of the song belong to their respectful owners. This video is for educational purposes only, in compliance with the doctrine of Fair Use.&#10;&#10;The link to the original song: https://www.youtube.com/watch?v=kTqwy6ay1HQ" id="293" name="Google Shape;293;p41" title="Hasta Siempre - Nathalie Cardone LYRICS VERSION English + Spanish Lyrics + Translation">
            <a:hlinkClick r:id="rId4"/>
          </p:cNvPr>
          <p:cNvPicPr preferRelativeResize="0"/>
          <p:nvPr/>
        </p:nvPicPr>
        <p:blipFill>
          <a:blip r:embed="rId5">
            <a:alphaModFix/>
          </a:blip>
          <a:stretch>
            <a:fillRect/>
          </a:stretch>
        </p:blipFill>
        <p:spPr>
          <a:xfrm>
            <a:off x="1645925" y="1089200"/>
            <a:ext cx="5869500" cy="3466775"/>
          </a:xfrm>
          <a:prstGeom prst="rect">
            <a:avLst/>
          </a:prstGeom>
          <a:noFill/>
          <a:ln>
            <a:noFill/>
          </a:ln>
        </p:spPr>
      </p:pic>
      <p:sp>
        <p:nvSpPr>
          <p:cNvPr id="294" name="Google Shape;294;p41"/>
          <p:cNvSpPr txBox="1"/>
          <p:nvPr/>
        </p:nvSpPr>
        <p:spPr>
          <a:xfrm>
            <a:off x="1536575" y="4555975"/>
            <a:ext cx="608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Hasta Siempre Commandante - Farewell, Che Guevara</a:t>
            </a:r>
            <a:endParaRPr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3" name="Google Shape;73;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85000" lnSpcReduction="10000"/>
          </a:bodyPr>
          <a:lstStyle/>
          <a:p>
            <a:pPr indent="-325755"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Who he was as a person, where he came from &amp; the </a:t>
            </a:r>
            <a:r>
              <a:rPr lang="en">
                <a:solidFill>
                  <a:srgbClr val="E4E5B8"/>
                </a:solidFill>
                <a:latin typeface="Georgia"/>
                <a:ea typeface="Georgia"/>
                <a:cs typeface="Georgia"/>
                <a:sym typeface="Georgia"/>
              </a:rPr>
              <a:t>politics</a:t>
            </a:r>
            <a:r>
              <a:rPr lang="en">
                <a:solidFill>
                  <a:srgbClr val="E4E5B8"/>
                </a:solidFill>
                <a:latin typeface="Georgia"/>
                <a:ea typeface="Georgia"/>
                <a:cs typeface="Georgia"/>
                <a:sym typeface="Georgia"/>
              </a:rPr>
              <a:t> of the time.</a:t>
            </a:r>
            <a:br>
              <a:rPr lang="en">
                <a:solidFill>
                  <a:srgbClr val="E4E5B8"/>
                </a:solidFill>
                <a:latin typeface="Georgia"/>
                <a:ea typeface="Georgia"/>
                <a:cs typeface="Georgia"/>
                <a:sym typeface="Georgia"/>
              </a:rPr>
            </a:br>
            <a:endParaRPr>
              <a:solidFill>
                <a:srgbClr val="E4E5B8"/>
              </a:solidFill>
              <a:latin typeface="Georgia"/>
              <a:ea typeface="Georgia"/>
              <a:cs typeface="Georgia"/>
              <a:sym typeface="Georgia"/>
            </a:endParaRPr>
          </a:p>
          <a:p>
            <a:pPr indent="-325755" lvl="0" marL="457200" rtl="0" algn="l">
              <a:lnSpc>
                <a:spcPct val="115000"/>
              </a:lnSpc>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His introduction to Marxism, his time in </a:t>
            </a:r>
            <a:r>
              <a:rPr lang="en">
                <a:solidFill>
                  <a:srgbClr val="E4E5B8"/>
                </a:solidFill>
                <a:latin typeface="Georgia"/>
                <a:ea typeface="Georgia"/>
                <a:cs typeface="Georgia"/>
                <a:sym typeface="Georgia"/>
              </a:rPr>
              <a:t>Guatemala</a:t>
            </a:r>
            <a:r>
              <a:rPr lang="en">
                <a:solidFill>
                  <a:srgbClr val="E4E5B8"/>
                </a:solidFill>
                <a:latin typeface="Georgia"/>
                <a:ea typeface="Georgia"/>
                <a:cs typeface="Georgia"/>
                <a:sym typeface="Georgia"/>
              </a:rPr>
              <a:t> &amp; Mexico and Meeting Fidel</a:t>
            </a:r>
            <a:endParaRPr>
              <a:solidFill>
                <a:srgbClr val="E4E5B8"/>
              </a:solidFill>
              <a:latin typeface="Georgia"/>
              <a:ea typeface="Georgia"/>
              <a:cs typeface="Georgia"/>
              <a:sym typeface="Georgia"/>
            </a:endParaRPr>
          </a:p>
          <a:p>
            <a:pPr indent="0" lvl="0" marL="0" rtl="0" algn="l">
              <a:lnSpc>
                <a:spcPct val="100000"/>
              </a:lnSpc>
              <a:spcBef>
                <a:spcPts val="1200"/>
              </a:spcBef>
              <a:spcAft>
                <a:spcPts val="0"/>
              </a:spcAft>
              <a:buNone/>
            </a:pPr>
            <a:r>
              <a:t/>
            </a:r>
            <a:endParaRPr sz="100">
              <a:solidFill>
                <a:srgbClr val="E4E5B8"/>
              </a:solidFill>
              <a:latin typeface="Georgia"/>
              <a:ea typeface="Georgia"/>
              <a:cs typeface="Georgia"/>
              <a:sym typeface="Georgia"/>
            </a:endParaRPr>
          </a:p>
          <a:p>
            <a:pPr indent="-325755" lvl="0" marL="457200" rtl="0" algn="l">
              <a:lnSpc>
                <a:spcPct val="100000"/>
              </a:lnSpc>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His involvement in the Cuban Revolution and the politics of the Republic of Cuba</a:t>
            </a:r>
            <a:endParaRPr>
              <a:solidFill>
                <a:srgbClr val="E4E5B8"/>
              </a:solidFill>
              <a:latin typeface="Georgia"/>
              <a:ea typeface="Georgia"/>
              <a:cs typeface="Georgia"/>
              <a:sym typeface="Georgia"/>
            </a:endParaRPr>
          </a:p>
          <a:p>
            <a:pPr indent="0" lvl="0" marL="457200" rtl="0" algn="l">
              <a:lnSpc>
                <a:spcPct val="100000"/>
              </a:lnSpc>
              <a:spcBef>
                <a:spcPts val="1200"/>
              </a:spcBef>
              <a:spcAft>
                <a:spcPts val="0"/>
              </a:spcAft>
              <a:buNone/>
            </a:pPr>
            <a:r>
              <a:t/>
            </a:r>
            <a:endParaRPr sz="367">
              <a:solidFill>
                <a:srgbClr val="E4E5B8"/>
              </a:solidFill>
              <a:latin typeface="Georgia"/>
              <a:ea typeface="Georgia"/>
              <a:cs typeface="Georgia"/>
              <a:sym typeface="Georgia"/>
            </a:endParaRPr>
          </a:p>
          <a:p>
            <a:pPr indent="-325755" lvl="0" marL="457200" rtl="0" algn="l">
              <a:lnSpc>
                <a:spcPct val="100000"/>
              </a:lnSpc>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activities of Che around the world preceding his assassination in Bolivia in 1967</a:t>
            </a:r>
            <a:endParaRPr>
              <a:solidFill>
                <a:srgbClr val="E4E5B8"/>
              </a:solidFill>
              <a:latin typeface="Georgia"/>
              <a:ea typeface="Georgia"/>
              <a:cs typeface="Georgia"/>
              <a:sym typeface="Georgia"/>
            </a:endParaRPr>
          </a:p>
        </p:txBody>
      </p:sp>
      <p:pic>
        <p:nvPicPr>
          <p:cNvPr id="74" name="Google Shape;74;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Ernesto Guevara</a:t>
            </a:r>
            <a:endParaRPr sz="5200">
              <a:solidFill>
                <a:srgbClr val="E4E5B8"/>
              </a:solidFill>
              <a:latin typeface="Georgia"/>
              <a:ea typeface="Georgia"/>
              <a:cs typeface="Georgia"/>
              <a:sym typeface="Georgia"/>
            </a:endParaRPr>
          </a:p>
        </p:txBody>
      </p:sp>
      <p:pic>
        <p:nvPicPr>
          <p:cNvPr id="80" name="Google Shape;80;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84" name="Shape 84"/>
        <p:cNvGrpSpPr/>
        <p:nvPr/>
      </p:nvGrpSpPr>
      <p:grpSpPr>
        <a:xfrm>
          <a:off x="0" y="0"/>
          <a:ext cx="0" cy="0"/>
          <a:chOff x="0" y="0"/>
          <a:chExt cx="0" cy="0"/>
        </a:xfrm>
      </p:grpSpPr>
      <p:sp>
        <p:nvSpPr>
          <p:cNvPr id="85" name="Google Shape;85;p17"/>
          <p:cNvSpPr txBox="1"/>
          <p:nvPr>
            <p:ph type="title"/>
          </p:nvPr>
        </p:nvSpPr>
        <p:spPr>
          <a:xfrm>
            <a:off x="620663" y="1638050"/>
            <a:ext cx="3405900" cy="87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Who was he?</a:t>
            </a:r>
            <a:endParaRPr>
              <a:solidFill>
                <a:srgbClr val="E4E5B8"/>
              </a:solidFill>
              <a:latin typeface="Georgia"/>
              <a:ea typeface="Georgia"/>
              <a:cs typeface="Georgia"/>
              <a:sym typeface="Georgia"/>
            </a:endParaRPr>
          </a:p>
        </p:txBody>
      </p:sp>
      <p:pic>
        <p:nvPicPr>
          <p:cNvPr id="86" name="Google Shape;86;p17"/>
          <p:cNvPicPr preferRelativeResize="0"/>
          <p:nvPr/>
        </p:nvPicPr>
        <p:blipFill>
          <a:blip r:embed="rId3">
            <a:alphaModFix/>
          </a:blip>
          <a:stretch>
            <a:fillRect/>
          </a:stretch>
        </p:blipFill>
        <p:spPr>
          <a:xfrm>
            <a:off x="203575" y="186550"/>
            <a:ext cx="1011575" cy="1011575"/>
          </a:xfrm>
          <a:prstGeom prst="rect">
            <a:avLst/>
          </a:prstGeom>
          <a:noFill/>
          <a:ln>
            <a:noFill/>
          </a:ln>
        </p:spPr>
      </p:pic>
      <p:sp>
        <p:nvSpPr>
          <p:cNvPr id="87" name="Google Shape;87;p17"/>
          <p:cNvSpPr txBox="1"/>
          <p:nvPr>
            <p:ph idx="2" type="body"/>
          </p:nvPr>
        </p:nvSpPr>
        <p:spPr>
          <a:xfrm>
            <a:off x="4939500" y="186550"/>
            <a:ext cx="3837000" cy="4589400"/>
          </a:xfrm>
          <a:prstGeom prst="rect">
            <a:avLst/>
          </a:prstGeom>
        </p:spPr>
        <p:txBody>
          <a:bodyPr anchorCtr="0" anchor="t" bIns="91425" lIns="91425" spcFirstLastPara="1" rIns="91425" wrap="square" tIns="91425">
            <a:normAutofit lnSpcReduction="10000"/>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His parents were upper-class immigrants from Spain. He had hints of Irish in him</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Early on, he </a:t>
            </a:r>
            <a:r>
              <a:rPr lang="en" sz="1600">
                <a:solidFill>
                  <a:srgbClr val="E4E5B8"/>
                </a:solidFill>
                <a:latin typeface="Georgia"/>
                <a:ea typeface="Georgia"/>
                <a:cs typeface="Georgia"/>
                <a:sym typeface="Georgia"/>
              </a:rPr>
              <a:t>developed an "affinity for the poor" having been educated on leftist works. His father supported the republicans during the Spanish Civil War - 1936-1939</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Born in Argentina - June 14th 1928</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He suffered from severe asthma as a kid but never let it stop him</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Eventually achieved the rank of Major in Fidel’s armed resistance</a:t>
            </a:r>
            <a:endParaRPr sz="1600">
              <a:solidFill>
                <a:srgbClr val="E4E5B8"/>
              </a:solidFill>
              <a:latin typeface="Georgia"/>
              <a:ea typeface="Georgia"/>
              <a:cs typeface="Georgia"/>
              <a:sym typeface="Georgia"/>
            </a:endParaRPr>
          </a:p>
        </p:txBody>
      </p:sp>
      <p:pic>
        <p:nvPicPr>
          <p:cNvPr id="88" name="Google Shape;88;p17"/>
          <p:cNvPicPr preferRelativeResize="0"/>
          <p:nvPr/>
        </p:nvPicPr>
        <p:blipFill>
          <a:blip r:embed="rId4">
            <a:alphaModFix/>
          </a:blip>
          <a:stretch>
            <a:fillRect/>
          </a:stretch>
        </p:blipFill>
        <p:spPr>
          <a:xfrm>
            <a:off x="326099" y="2792700"/>
            <a:ext cx="3995050" cy="19832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94" name="Google Shape;94;p18"/>
          <p:cNvSpPr txBox="1"/>
          <p:nvPr>
            <p:ph idx="2" type="body"/>
          </p:nvPr>
        </p:nvSpPr>
        <p:spPr>
          <a:xfrm>
            <a:off x="4939500" y="186550"/>
            <a:ext cx="3837000" cy="4804500"/>
          </a:xfrm>
          <a:prstGeom prst="rect">
            <a:avLst/>
          </a:prstGeom>
        </p:spPr>
        <p:txBody>
          <a:bodyPr anchorCtr="0" anchor="t" bIns="91425" lIns="91425" spcFirstLastPara="1" rIns="91425" wrap="square" tIns="91425">
            <a:normAutofit fontScale="77500" lnSpcReduction="10000"/>
          </a:bodyPr>
          <a:lstStyle/>
          <a:p>
            <a:pPr indent="-30734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While generally </a:t>
            </a:r>
            <a:r>
              <a:rPr lang="en" sz="1600">
                <a:solidFill>
                  <a:srgbClr val="E4E5B8"/>
                </a:solidFill>
                <a:latin typeface="Georgia"/>
                <a:ea typeface="Georgia"/>
                <a:cs typeface="Georgia"/>
                <a:sym typeface="Georgia"/>
              </a:rPr>
              <a:t>pleasant</a:t>
            </a:r>
            <a:r>
              <a:rPr lang="en" sz="1600">
                <a:solidFill>
                  <a:srgbClr val="E4E5B8"/>
                </a:solidFill>
                <a:latin typeface="Georgia"/>
                <a:ea typeface="Georgia"/>
                <a:cs typeface="Georgia"/>
                <a:sym typeface="Georgia"/>
              </a:rPr>
              <a:t> and charming, he was known to be strong in his conviction and would often speak his mind, bluntly if need be</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0734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His father (Ernesto Guevara Lynch) once mentioned that: “In his blood flows the blood of Irish rebels.” </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0734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In 1948 he studied medicine in Buenos </a:t>
            </a:r>
            <a:r>
              <a:rPr lang="en" sz="1600">
                <a:solidFill>
                  <a:srgbClr val="E4E5B8"/>
                </a:solidFill>
                <a:latin typeface="Georgia"/>
                <a:ea typeface="Georgia"/>
                <a:cs typeface="Georgia"/>
                <a:sym typeface="Georgia"/>
              </a:rPr>
              <a:t>Aires</a:t>
            </a:r>
            <a:r>
              <a:rPr lang="en" sz="1600">
                <a:solidFill>
                  <a:srgbClr val="E4E5B8"/>
                </a:solidFill>
                <a:latin typeface="Georgia"/>
                <a:ea typeface="Georgia"/>
                <a:cs typeface="Georgia"/>
                <a:sym typeface="Georgia"/>
              </a:rPr>
              <a:t>. Also had a undying passion to explore. </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0734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Read everything from Nietzsche’s Idea of Death, Jawaharlal Nehru, Marx-Lenin, Ciro Alegria Bazan, Jorge Icaza, H. G Wells, the Buddha &amp; more</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0734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Favorite subjects were: Philosophy, math, engineering, political science, sociology, history, and archaeology</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0734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A later declassified CIA document would note Che as: “Quite well read, and fairly intellectual for a Latino”. -1958</a:t>
            </a:r>
            <a:endParaRPr sz="1600">
              <a:solidFill>
                <a:srgbClr val="E4E5B8"/>
              </a:solidFill>
              <a:latin typeface="Georgia"/>
              <a:ea typeface="Georgia"/>
              <a:cs typeface="Georgia"/>
              <a:sym typeface="Georgia"/>
            </a:endParaRPr>
          </a:p>
        </p:txBody>
      </p:sp>
      <p:pic>
        <p:nvPicPr>
          <p:cNvPr id="95" name="Google Shape;95;p18"/>
          <p:cNvPicPr preferRelativeResize="0"/>
          <p:nvPr/>
        </p:nvPicPr>
        <p:blipFill>
          <a:blip r:embed="rId4">
            <a:alphaModFix/>
          </a:blip>
          <a:stretch>
            <a:fillRect/>
          </a:stretch>
        </p:blipFill>
        <p:spPr>
          <a:xfrm>
            <a:off x="533100" y="140300"/>
            <a:ext cx="3215752" cy="48387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p:nvPr/>
        </p:nvSpPr>
        <p:spPr>
          <a:xfrm>
            <a:off x="0" y="0"/>
            <a:ext cx="9144000" cy="795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txBox="1"/>
          <p:nvPr>
            <p:ph type="title"/>
          </p:nvPr>
        </p:nvSpPr>
        <p:spPr>
          <a:xfrm>
            <a:off x="947100" y="90725"/>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Latin America at the Time</a:t>
            </a:r>
            <a:endParaRPr>
              <a:solidFill>
                <a:srgbClr val="E4E5B8"/>
              </a:solidFill>
              <a:latin typeface="Georgia"/>
              <a:ea typeface="Georgia"/>
              <a:cs typeface="Georgia"/>
              <a:sym typeface="Georgia"/>
            </a:endParaRPr>
          </a:p>
        </p:txBody>
      </p:sp>
      <p:pic>
        <p:nvPicPr>
          <p:cNvPr id="102" name="Google Shape;102;p19"/>
          <p:cNvPicPr preferRelativeResize="0"/>
          <p:nvPr/>
        </p:nvPicPr>
        <p:blipFill>
          <a:blip r:embed="rId3">
            <a:alphaModFix/>
          </a:blip>
          <a:stretch>
            <a:fillRect/>
          </a:stretch>
        </p:blipFill>
        <p:spPr>
          <a:xfrm>
            <a:off x="152400" y="90725"/>
            <a:ext cx="572701" cy="572701"/>
          </a:xfrm>
          <a:prstGeom prst="rect">
            <a:avLst/>
          </a:prstGeom>
          <a:noFill/>
          <a:ln>
            <a:noFill/>
          </a:ln>
        </p:spPr>
      </p:pic>
      <p:pic>
        <p:nvPicPr>
          <p:cNvPr id="103" name="Google Shape;103;p19"/>
          <p:cNvPicPr preferRelativeResize="0"/>
          <p:nvPr/>
        </p:nvPicPr>
        <p:blipFill>
          <a:blip r:embed="rId4">
            <a:alphaModFix/>
          </a:blip>
          <a:stretch>
            <a:fillRect/>
          </a:stretch>
        </p:blipFill>
        <p:spPr>
          <a:xfrm>
            <a:off x="152400" y="885675"/>
            <a:ext cx="3160500" cy="4105425"/>
          </a:xfrm>
          <a:prstGeom prst="rect">
            <a:avLst/>
          </a:prstGeom>
          <a:noFill/>
          <a:ln>
            <a:noFill/>
          </a:ln>
        </p:spPr>
      </p:pic>
      <p:sp>
        <p:nvSpPr>
          <p:cNvPr id="104" name="Google Shape;104;p19"/>
          <p:cNvSpPr txBox="1"/>
          <p:nvPr>
            <p:ph idx="1" type="body"/>
          </p:nvPr>
        </p:nvSpPr>
        <p:spPr>
          <a:xfrm>
            <a:off x="3357350" y="844900"/>
            <a:ext cx="5691900" cy="4146300"/>
          </a:xfrm>
          <a:prstGeom prst="rect">
            <a:avLst/>
          </a:prstGeom>
        </p:spPr>
        <p:txBody>
          <a:bodyPr anchorCtr="0" anchor="t" bIns="91425" lIns="91425" spcFirstLastPara="1" rIns="91425" wrap="square" tIns="91425">
            <a:normAutofit fontScale="55000"/>
          </a:bodyPr>
          <a:lstStyle/>
          <a:p>
            <a:pPr indent="-284480" lvl="0" marL="457200" rtl="0" algn="l">
              <a:spcBef>
                <a:spcPts val="0"/>
              </a:spcBef>
              <a:spcAft>
                <a:spcPts val="0"/>
              </a:spcAft>
              <a:buClr>
                <a:srgbClr val="E4E5B8"/>
              </a:buClr>
              <a:buSzPct val="100000"/>
              <a:buFont typeface="Georgia"/>
              <a:buChar char="●"/>
            </a:pPr>
            <a:r>
              <a:rPr lang="en" sz="1600">
                <a:solidFill>
                  <a:schemeClr val="dk2"/>
                </a:solidFill>
                <a:latin typeface="Georgia"/>
                <a:ea typeface="Georgia"/>
                <a:cs typeface="Georgia"/>
                <a:sym typeface="Georgia"/>
              </a:rPr>
              <a:t>BRAZIL</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1935 Communist Uprising. Led by Luis Carlos Prestes. Between 23-27th of November 1935</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84480" lvl="0" marL="457200" rtl="0" algn="l">
              <a:spcBef>
                <a:spcPts val="0"/>
              </a:spcBef>
              <a:spcAft>
                <a:spcPts val="0"/>
              </a:spcAft>
              <a:buClr>
                <a:srgbClr val="E4E5B8"/>
              </a:buClr>
              <a:buSzPct val="100000"/>
              <a:buFont typeface="Georgia"/>
              <a:buChar char="●"/>
            </a:pPr>
            <a:r>
              <a:rPr lang="en" sz="1600">
                <a:solidFill>
                  <a:schemeClr val="dk2"/>
                </a:solidFill>
                <a:latin typeface="Georgia"/>
                <a:ea typeface="Georgia"/>
                <a:cs typeface="Georgia"/>
                <a:sym typeface="Georgia"/>
              </a:rPr>
              <a:t>VENEZUELA</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The Military Dictator Perez Jimenez was forced out on </a:t>
            </a:r>
            <a:r>
              <a:rPr lang="en" sz="1600">
                <a:solidFill>
                  <a:srgbClr val="E4E5B8"/>
                </a:solidFill>
                <a:latin typeface="Georgia"/>
                <a:ea typeface="Georgia"/>
                <a:cs typeface="Georgia"/>
                <a:sym typeface="Georgia"/>
              </a:rPr>
              <a:t>January</a:t>
            </a:r>
            <a:r>
              <a:rPr lang="en" sz="1600">
                <a:solidFill>
                  <a:srgbClr val="E4E5B8"/>
                </a:solidFill>
                <a:latin typeface="Georgia"/>
                <a:ea typeface="Georgia"/>
                <a:cs typeface="Georgia"/>
                <a:sym typeface="Georgia"/>
              </a:rPr>
              <a:t> 1958</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84480" lvl="0" marL="457200" rtl="0" algn="l">
              <a:spcBef>
                <a:spcPts val="0"/>
              </a:spcBef>
              <a:spcAft>
                <a:spcPts val="0"/>
              </a:spcAft>
              <a:buClr>
                <a:srgbClr val="E4E5B8"/>
              </a:buClr>
              <a:buSzPct val="100000"/>
              <a:buFont typeface="Georgia"/>
              <a:buChar char="●"/>
            </a:pPr>
            <a:r>
              <a:rPr lang="en" sz="1600">
                <a:solidFill>
                  <a:schemeClr val="dk2"/>
                </a:solidFill>
                <a:latin typeface="Georgia"/>
                <a:ea typeface="Georgia"/>
                <a:cs typeface="Georgia"/>
                <a:sym typeface="Georgia"/>
              </a:rPr>
              <a:t>COLOMBIA</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1948 to 1958 was La Violencia - A 10 year civil war between the Conservative Party and the Liberal Party. Begun with the assassination of Jorge Eliecer on April 9th 1948</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84480" lvl="0" marL="457200" rtl="0" algn="l">
              <a:spcBef>
                <a:spcPts val="0"/>
              </a:spcBef>
              <a:spcAft>
                <a:spcPts val="0"/>
              </a:spcAft>
              <a:buClr>
                <a:srgbClr val="E4E5B8"/>
              </a:buClr>
              <a:buSzPct val="100000"/>
              <a:buFont typeface="Georgia"/>
              <a:buChar char="●"/>
            </a:pPr>
            <a:r>
              <a:rPr lang="en" sz="1600">
                <a:solidFill>
                  <a:schemeClr val="dk2"/>
                </a:solidFill>
                <a:latin typeface="Georgia"/>
                <a:ea typeface="Georgia"/>
                <a:cs typeface="Georgia"/>
                <a:sym typeface="Georgia"/>
              </a:rPr>
              <a:t>PERU</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In a coup on </a:t>
            </a:r>
            <a:r>
              <a:rPr lang="en" sz="1600">
                <a:solidFill>
                  <a:srgbClr val="E4E5B8"/>
                </a:solidFill>
                <a:latin typeface="Georgia"/>
                <a:ea typeface="Georgia"/>
                <a:cs typeface="Georgia"/>
                <a:sym typeface="Georgia"/>
              </a:rPr>
              <a:t>October</a:t>
            </a:r>
            <a:r>
              <a:rPr lang="en" sz="1600">
                <a:solidFill>
                  <a:srgbClr val="E4E5B8"/>
                </a:solidFill>
                <a:latin typeface="Georgia"/>
                <a:ea typeface="Georgia"/>
                <a:cs typeface="Georgia"/>
                <a:sym typeface="Georgia"/>
              </a:rPr>
              <a:t> 2th, 1948, General Manuel A. Odria became president. At first he </a:t>
            </a:r>
            <a:r>
              <a:rPr lang="en" sz="1600">
                <a:solidFill>
                  <a:srgbClr val="E4E5B8"/>
                </a:solidFill>
                <a:latin typeface="Georgia"/>
                <a:ea typeface="Georgia"/>
                <a:cs typeface="Georgia"/>
                <a:sym typeface="Georgia"/>
              </a:rPr>
              <a:t>appease</a:t>
            </a:r>
            <a:r>
              <a:rPr lang="en" sz="1600">
                <a:solidFill>
                  <a:srgbClr val="E4E5B8"/>
                </a:solidFill>
                <a:latin typeface="Georgia"/>
                <a:ea typeface="Georgia"/>
                <a:cs typeface="Georgia"/>
                <a:sym typeface="Georgia"/>
              </a:rPr>
              <a:t> the </a:t>
            </a:r>
            <a:r>
              <a:rPr lang="en" sz="1600">
                <a:solidFill>
                  <a:srgbClr val="E4E5B8"/>
                </a:solidFill>
                <a:latin typeface="Georgia"/>
                <a:ea typeface="Georgia"/>
                <a:cs typeface="Georgia"/>
                <a:sym typeface="Georgia"/>
              </a:rPr>
              <a:t>Oligarchs but then later shifting to support the poor and lower classes</a:t>
            </a:r>
            <a:r>
              <a:rPr lang="en" sz="1600">
                <a:solidFill>
                  <a:srgbClr val="E4E5B8"/>
                </a:solidFill>
                <a:latin typeface="Georgia"/>
                <a:ea typeface="Georgia"/>
                <a:cs typeface="Georgia"/>
                <a:sym typeface="Georgia"/>
              </a:rPr>
              <a:t> </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84480" lvl="0" marL="457200" rtl="0" algn="l">
              <a:spcBef>
                <a:spcPts val="0"/>
              </a:spcBef>
              <a:spcAft>
                <a:spcPts val="0"/>
              </a:spcAft>
              <a:buClr>
                <a:srgbClr val="E4E5B8"/>
              </a:buClr>
              <a:buSzPct val="100000"/>
              <a:buFont typeface="Georgia"/>
              <a:buChar char="●"/>
            </a:pPr>
            <a:r>
              <a:rPr lang="en" sz="1600">
                <a:solidFill>
                  <a:schemeClr val="dk2"/>
                </a:solidFill>
                <a:latin typeface="Georgia"/>
                <a:ea typeface="Georgia"/>
                <a:cs typeface="Georgia"/>
                <a:sym typeface="Georgia"/>
              </a:rPr>
              <a:t>BOLIVIA</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By 1967 the CIA funded the Bolivian Dictatorship to hunt and later murder Che</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84480" lvl="0" marL="457200" rtl="0" algn="l">
              <a:spcBef>
                <a:spcPts val="0"/>
              </a:spcBef>
              <a:spcAft>
                <a:spcPts val="0"/>
              </a:spcAft>
              <a:buClr>
                <a:srgbClr val="E4E5B8"/>
              </a:buClr>
              <a:buSzPct val="100000"/>
              <a:buFont typeface="Georgia"/>
              <a:buChar char="●"/>
            </a:pPr>
            <a:r>
              <a:rPr lang="en" sz="1600">
                <a:solidFill>
                  <a:schemeClr val="dk2"/>
                </a:solidFill>
                <a:latin typeface="Georgia"/>
                <a:ea typeface="Georgia"/>
                <a:cs typeface="Georgia"/>
                <a:sym typeface="Georgia"/>
              </a:rPr>
              <a:t>CHILE</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By 1920 had a system working for the rich. 1924 was a military coup led by Luis Altamirano</a:t>
            </a:r>
            <a:endParaRPr sz="1600">
              <a:solidFill>
                <a:srgbClr val="E4E5B8"/>
              </a:solidFill>
              <a:latin typeface="Georgia"/>
              <a:ea typeface="Georgia"/>
              <a:cs typeface="Georgia"/>
              <a:sym typeface="Georgia"/>
            </a:endParaRPr>
          </a:p>
          <a:p>
            <a:pPr indent="-28448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By 1925 another coup would then oust Altamirano. He was arrested but died of old age in 1938</a:t>
            </a:r>
            <a:endParaRPr sz="1600">
              <a:solidFill>
                <a:srgbClr val="E4E5B8"/>
              </a:solidFill>
              <a:latin typeface="Georgia"/>
              <a:ea typeface="Georgia"/>
              <a:cs typeface="Georgia"/>
              <a:sym typeface="Georgia"/>
            </a:endParaRPr>
          </a:p>
          <a:p>
            <a:pPr indent="-28448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Pinochet</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284480" lvl="0" marL="457200" rtl="0" algn="l">
              <a:spcBef>
                <a:spcPts val="0"/>
              </a:spcBef>
              <a:spcAft>
                <a:spcPts val="0"/>
              </a:spcAft>
              <a:buClr>
                <a:srgbClr val="E4E5B8"/>
              </a:buClr>
              <a:buSzPct val="100000"/>
              <a:buFont typeface="Georgia"/>
              <a:buChar char="●"/>
            </a:pPr>
            <a:r>
              <a:rPr lang="en" sz="1600">
                <a:solidFill>
                  <a:schemeClr val="dk2"/>
                </a:solidFill>
                <a:latin typeface="Georgia"/>
                <a:ea typeface="Georgia"/>
                <a:cs typeface="Georgia"/>
                <a:sym typeface="Georgia"/>
              </a:rPr>
              <a:t>URUGUAY</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Gabriel Terra </a:t>
            </a:r>
            <a:r>
              <a:rPr lang="en" sz="1600">
                <a:solidFill>
                  <a:srgbClr val="E4E5B8"/>
                </a:solidFill>
                <a:latin typeface="Georgia"/>
                <a:ea typeface="Georgia"/>
                <a:cs typeface="Georgia"/>
                <a:sym typeface="Georgia"/>
              </a:rPr>
              <a:t>couped</a:t>
            </a:r>
            <a:r>
              <a:rPr lang="en" sz="1600">
                <a:solidFill>
                  <a:srgbClr val="E4E5B8"/>
                </a:solidFill>
                <a:latin typeface="Georgia"/>
                <a:ea typeface="Georgia"/>
                <a:cs typeface="Georgia"/>
                <a:sym typeface="Georgia"/>
              </a:rPr>
              <a:t> the General Assembly in 1933 and governed by decree</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p:nvPr/>
        </p:nvSpPr>
        <p:spPr>
          <a:xfrm>
            <a:off x="0" y="0"/>
            <a:ext cx="9144000" cy="795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txBox="1"/>
          <p:nvPr>
            <p:ph type="title"/>
          </p:nvPr>
        </p:nvSpPr>
        <p:spPr>
          <a:xfrm>
            <a:off x="947100" y="90725"/>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Latin </a:t>
            </a:r>
            <a:r>
              <a:rPr lang="en">
                <a:solidFill>
                  <a:srgbClr val="E4E5B8"/>
                </a:solidFill>
                <a:latin typeface="Georgia"/>
                <a:ea typeface="Georgia"/>
                <a:cs typeface="Georgia"/>
                <a:sym typeface="Georgia"/>
              </a:rPr>
              <a:t>America at the Time</a:t>
            </a:r>
            <a:endParaRPr>
              <a:solidFill>
                <a:srgbClr val="E4E5B8"/>
              </a:solidFill>
              <a:latin typeface="Georgia"/>
              <a:ea typeface="Georgia"/>
              <a:cs typeface="Georgia"/>
              <a:sym typeface="Georgia"/>
            </a:endParaRPr>
          </a:p>
        </p:txBody>
      </p:sp>
      <p:pic>
        <p:nvPicPr>
          <p:cNvPr id="111" name="Google Shape;111;p20"/>
          <p:cNvPicPr preferRelativeResize="0"/>
          <p:nvPr/>
        </p:nvPicPr>
        <p:blipFill>
          <a:blip r:embed="rId3">
            <a:alphaModFix/>
          </a:blip>
          <a:stretch>
            <a:fillRect/>
          </a:stretch>
        </p:blipFill>
        <p:spPr>
          <a:xfrm>
            <a:off x="152400" y="90725"/>
            <a:ext cx="572701" cy="572701"/>
          </a:xfrm>
          <a:prstGeom prst="rect">
            <a:avLst/>
          </a:prstGeom>
          <a:noFill/>
          <a:ln>
            <a:noFill/>
          </a:ln>
        </p:spPr>
      </p:pic>
      <p:pic>
        <p:nvPicPr>
          <p:cNvPr id="112" name="Google Shape;112;p20"/>
          <p:cNvPicPr preferRelativeResize="0"/>
          <p:nvPr/>
        </p:nvPicPr>
        <p:blipFill>
          <a:blip r:embed="rId4">
            <a:alphaModFix/>
          </a:blip>
          <a:stretch>
            <a:fillRect/>
          </a:stretch>
        </p:blipFill>
        <p:spPr>
          <a:xfrm>
            <a:off x="85600" y="887838"/>
            <a:ext cx="3160500" cy="4105425"/>
          </a:xfrm>
          <a:prstGeom prst="rect">
            <a:avLst/>
          </a:prstGeom>
          <a:noFill/>
          <a:ln>
            <a:noFill/>
          </a:ln>
        </p:spPr>
      </p:pic>
      <p:sp>
        <p:nvSpPr>
          <p:cNvPr id="113" name="Google Shape;113;p20"/>
          <p:cNvSpPr txBox="1"/>
          <p:nvPr>
            <p:ph idx="1" type="body"/>
          </p:nvPr>
        </p:nvSpPr>
        <p:spPr>
          <a:xfrm>
            <a:off x="3357350" y="844900"/>
            <a:ext cx="5691900" cy="4191300"/>
          </a:xfrm>
          <a:prstGeom prst="rect">
            <a:avLst/>
          </a:prstGeom>
        </p:spPr>
        <p:txBody>
          <a:bodyPr anchorCtr="0" anchor="t" bIns="91425" lIns="0" spcFirstLastPara="1" rIns="91425" wrap="square" tIns="91425">
            <a:normAutofit fontScale="85000" lnSpcReduction="20000"/>
          </a:bodyPr>
          <a:lstStyle/>
          <a:p>
            <a:pPr indent="0" lvl="0" marL="0" rtl="0" algn="l">
              <a:spcBef>
                <a:spcPts val="0"/>
              </a:spcBef>
              <a:spcAft>
                <a:spcPts val="0"/>
              </a:spcAft>
              <a:buNone/>
            </a:pPr>
            <a:r>
              <a:rPr lang="en" sz="1600">
                <a:solidFill>
                  <a:schemeClr val="dk2"/>
                </a:solidFill>
                <a:latin typeface="Georgia"/>
                <a:ea typeface="Georgia"/>
                <a:cs typeface="Georgia"/>
                <a:sym typeface="Georgia"/>
              </a:rPr>
              <a:t>ARGENTINA</a:t>
            </a:r>
            <a:endParaRPr sz="1600">
              <a:solidFill>
                <a:srgbClr val="E4E5B8"/>
              </a:solidFill>
              <a:latin typeface="Georgia"/>
              <a:ea typeface="Georgia"/>
              <a:cs typeface="Georgia"/>
              <a:sym typeface="Georgia"/>
            </a:endParaRPr>
          </a:p>
          <a:p>
            <a:pPr indent="-314960" lvl="0" marL="457200" rtl="0" algn="l">
              <a:spcBef>
                <a:spcPts val="120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1930 saw the coup of Yrigoyen by Jose Felix Uriburu</a:t>
            </a: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A 1934 coup by General Arturo Rawson toppled the </a:t>
            </a:r>
            <a:r>
              <a:rPr lang="en" sz="1600">
                <a:solidFill>
                  <a:srgbClr val="E4E5B8"/>
                </a:solidFill>
                <a:latin typeface="Georgia"/>
                <a:ea typeface="Georgia"/>
                <a:cs typeface="Georgia"/>
                <a:sym typeface="Georgia"/>
              </a:rPr>
              <a:t>democratically</a:t>
            </a:r>
            <a:r>
              <a:rPr lang="en" sz="1600">
                <a:solidFill>
                  <a:srgbClr val="E4E5B8"/>
                </a:solidFill>
                <a:latin typeface="Georgia"/>
                <a:ea typeface="Georgia"/>
                <a:cs typeface="Georgia"/>
                <a:sym typeface="Georgia"/>
              </a:rPr>
              <a:t> elected government of Ramon Castillo</a:t>
            </a:r>
            <a:endParaRPr sz="1600">
              <a:solidFill>
                <a:srgbClr val="E4E5B8"/>
              </a:solidFill>
              <a:latin typeface="Georgia"/>
              <a:ea typeface="Georgia"/>
              <a:cs typeface="Georgia"/>
              <a:sym typeface="Georgia"/>
            </a:endParaRPr>
          </a:p>
          <a:p>
            <a:pPr indent="0" lvl="0" marL="0" rtl="0" algn="l">
              <a:spcBef>
                <a:spcPts val="1200"/>
              </a:spcBef>
              <a:spcAft>
                <a:spcPts val="0"/>
              </a:spcAft>
              <a:buNone/>
            </a:pPr>
            <a:r>
              <a:rPr lang="en" sz="1600">
                <a:solidFill>
                  <a:schemeClr val="dk2"/>
                </a:solidFill>
                <a:latin typeface="Georgia"/>
                <a:ea typeface="Georgia"/>
                <a:cs typeface="Georgia"/>
                <a:sym typeface="Georgia"/>
              </a:rPr>
              <a:t>GUATEMALA</a:t>
            </a:r>
            <a:endParaRPr sz="1600">
              <a:solidFill>
                <a:srgbClr val="E4E5B8"/>
              </a:solidFill>
              <a:latin typeface="Georgia"/>
              <a:ea typeface="Georgia"/>
              <a:cs typeface="Georgia"/>
              <a:sym typeface="Georgia"/>
            </a:endParaRPr>
          </a:p>
          <a:p>
            <a:pPr indent="-314960" lvl="0" marL="457200" rtl="0" algn="l">
              <a:spcBef>
                <a:spcPts val="120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United Fruit Company &amp; US Involvement</a:t>
            </a: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Saw a Communist threat from Mexico</a:t>
            </a: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1944-1954 Che witnessed and experienced the Guatemalan Revolution</a:t>
            </a: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The civil war from 1954/60 to 1996</a:t>
            </a: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The laws passed by Arbenz</a:t>
            </a: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Harry Truman </a:t>
            </a:r>
            <a:r>
              <a:rPr lang="en" sz="1600">
                <a:solidFill>
                  <a:srgbClr val="E4E5B8"/>
                </a:solidFill>
                <a:latin typeface="Georgia"/>
                <a:ea typeface="Georgia"/>
                <a:cs typeface="Georgia"/>
                <a:sym typeface="Georgia"/>
              </a:rPr>
              <a:t>authorized</a:t>
            </a:r>
            <a:r>
              <a:rPr lang="en" sz="1600">
                <a:solidFill>
                  <a:srgbClr val="E4E5B8"/>
                </a:solidFill>
                <a:latin typeface="Georgia"/>
                <a:ea typeface="Georgia"/>
                <a:cs typeface="Georgia"/>
                <a:sym typeface="Georgia"/>
              </a:rPr>
              <a:t> toppling Arbenz in 1952 with the help of the dictator Anastasio Somoza Garcia</a:t>
            </a:r>
            <a:endParaRPr sz="1600">
              <a:solidFill>
                <a:srgbClr val="E4E5B8"/>
              </a:solidFill>
              <a:latin typeface="Georgia"/>
              <a:ea typeface="Georgia"/>
              <a:cs typeface="Georgia"/>
              <a:sym typeface="Georgia"/>
            </a:endParaRPr>
          </a:p>
          <a:p>
            <a:pPr indent="0" lvl="0" marL="0" rtl="0" algn="l">
              <a:spcBef>
                <a:spcPts val="1200"/>
              </a:spcBef>
              <a:spcAft>
                <a:spcPts val="0"/>
              </a:spcAft>
              <a:buNone/>
            </a:pPr>
            <a:r>
              <a:rPr lang="en" sz="1600">
                <a:solidFill>
                  <a:schemeClr val="dk2"/>
                </a:solidFill>
                <a:latin typeface="Georgia"/>
                <a:ea typeface="Georgia"/>
                <a:cs typeface="Georgia"/>
                <a:sym typeface="Georgia"/>
              </a:rPr>
              <a:t>MEXICO</a:t>
            </a:r>
            <a:endParaRPr sz="1600">
              <a:solidFill>
                <a:srgbClr val="E4E5B8"/>
              </a:solidFill>
              <a:latin typeface="Georgia"/>
              <a:ea typeface="Georgia"/>
              <a:cs typeface="Georgia"/>
              <a:sym typeface="Georgia"/>
            </a:endParaRPr>
          </a:p>
          <a:p>
            <a:pPr indent="-314960" lvl="0" marL="457200" rtl="0" algn="l">
              <a:spcBef>
                <a:spcPts val="120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The Zapatistas - A force of the Mexican Revolution from 1911 to 1920, who fought against the Nationalists</a:t>
            </a:r>
            <a:endParaRPr sz="1600">
              <a:solidFill>
                <a:srgbClr val="E4E5B8"/>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Death of Ernesto and the Birth of Che</a:t>
            </a:r>
            <a:endParaRPr>
              <a:solidFill>
                <a:srgbClr val="E4E5B8"/>
              </a:solidFill>
              <a:latin typeface="Georgia"/>
              <a:ea typeface="Georgia"/>
              <a:cs typeface="Georgia"/>
              <a:sym typeface="Georgia"/>
            </a:endParaRPr>
          </a:p>
        </p:txBody>
      </p:sp>
      <p:pic>
        <p:nvPicPr>
          <p:cNvPr id="120" name="Google Shape;120;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1" name="Google Shape;121;p21"/>
          <p:cNvSpPr/>
          <p:nvPr/>
        </p:nvSpPr>
        <p:spPr>
          <a:xfrm>
            <a:off x="2904575" y="1101300"/>
            <a:ext cx="33522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1"/>
          <p:cNvSpPr txBox="1"/>
          <p:nvPr>
            <p:ph idx="1" type="body"/>
          </p:nvPr>
        </p:nvSpPr>
        <p:spPr>
          <a:xfrm>
            <a:off x="67350" y="1166550"/>
            <a:ext cx="2726400" cy="38673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His first </a:t>
            </a:r>
            <a:r>
              <a:rPr lang="en" sz="1600">
                <a:solidFill>
                  <a:srgbClr val="E4E5B8"/>
                </a:solidFill>
                <a:latin typeface="Georgia"/>
                <a:ea typeface="Georgia"/>
                <a:cs typeface="Georgia"/>
                <a:sym typeface="Georgia"/>
              </a:rPr>
              <a:t>road trip, Ernesto makes it to Florida</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He sees what US Capitalism is doing to his native people (Camplight Story)</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He let nothing stop him, even selling his suitcase to make it all the way</a:t>
            </a:r>
            <a:endParaRPr sz="1600">
              <a:solidFill>
                <a:srgbClr val="E4E5B8"/>
              </a:solidFill>
              <a:latin typeface="Georgia"/>
              <a:ea typeface="Georgia"/>
              <a:cs typeface="Georgia"/>
              <a:sym typeface="Georgia"/>
            </a:endParaRPr>
          </a:p>
        </p:txBody>
      </p:sp>
      <p:pic>
        <p:nvPicPr>
          <p:cNvPr id="123" name="Google Shape;123;p21"/>
          <p:cNvPicPr preferRelativeResize="0"/>
          <p:nvPr/>
        </p:nvPicPr>
        <p:blipFill>
          <a:blip r:embed="rId4">
            <a:alphaModFix/>
          </a:blip>
          <a:stretch>
            <a:fillRect/>
          </a:stretch>
        </p:blipFill>
        <p:spPr>
          <a:xfrm>
            <a:off x="3120738" y="1188775"/>
            <a:ext cx="2902524" cy="3867251"/>
          </a:xfrm>
          <a:prstGeom prst="rect">
            <a:avLst/>
          </a:prstGeom>
          <a:noFill/>
          <a:ln>
            <a:noFill/>
          </a:ln>
        </p:spPr>
      </p:pic>
      <p:sp>
        <p:nvSpPr>
          <p:cNvPr id="124" name="Google Shape;124;p21"/>
          <p:cNvSpPr txBox="1"/>
          <p:nvPr>
            <p:ph idx="1" type="body"/>
          </p:nvPr>
        </p:nvSpPr>
        <p:spPr>
          <a:xfrm>
            <a:off x="6350250" y="1166550"/>
            <a:ext cx="2726400" cy="3867300"/>
          </a:xfrm>
          <a:prstGeom prst="rect">
            <a:avLst/>
          </a:prstGeom>
        </p:spPr>
        <p:txBody>
          <a:bodyPr anchorCtr="0" anchor="t" bIns="91425" lIns="91425" spcFirstLastPara="1" rIns="91425" wrap="square" tIns="91425">
            <a:normAutofit fontScale="85000" lnSpcReduction="20000"/>
          </a:bodyPr>
          <a:lstStyle/>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What he witnessed in </a:t>
            </a:r>
            <a:r>
              <a:rPr lang="en" sz="1600">
                <a:solidFill>
                  <a:srgbClr val="E4E5B8"/>
                </a:solidFill>
                <a:latin typeface="Georgia"/>
                <a:ea typeface="Georgia"/>
                <a:cs typeface="Georgia"/>
                <a:sym typeface="Georgia"/>
              </a:rPr>
              <a:t>Guatemala</a:t>
            </a:r>
            <a:r>
              <a:rPr lang="en" sz="1600">
                <a:solidFill>
                  <a:srgbClr val="E4E5B8"/>
                </a:solidFill>
                <a:latin typeface="Georgia"/>
                <a:ea typeface="Georgia"/>
                <a:cs typeface="Georgia"/>
                <a:sym typeface="Georgia"/>
              </a:rPr>
              <a:t> during the 50’s had solidified his Left leanings and would shortly after explain his devotion to Marxism-Leninism</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 </a:t>
            </a: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Spent some of his time traveling, curing the </a:t>
            </a:r>
            <a:r>
              <a:rPr lang="en" sz="1600">
                <a:solidFill>
                  <a:srgbClr val="E4E5B8"/>
                </a:solidFill>
                <a:latin typeface="Georgia"/>
                <a:ea typeface="Georgia"/>
                <a:cs typeface="Georgia"/>
                <a:sym typeface="Georgia"/>
              </a:rPr>
              <a:t>impoverished</a:t>
            </a:r>
            <a:r>
              <a:rPr lang="en" sz="1600">
                <a:solidFill>
                  <a:srgbClr val="E4E5B8"/>
                </a:solidFill>
                <a:latin typeface="Georgia"/>
                <a:ea typeface="Georgia"/>
                <a:cs typeface="Georgia"/>
                <a:sym typeface="Georgia"/>
              </a:rPr>
              <a:t> or those “out of reach”, for free</a:t>
            </a:r>
            <a:br>
              <a:rPr lang="en" sz="1600">
                <a:solidFill>
                  <a:srgbClr val="E4E5B8"/>
                </a:solidFill>
                <a:latin typeface="Georgia"/>
                <a:ea typeface="Georgia"/>
                <a:cs typeface="Georgia"/>
                <a:sym typeface="Georgia"/>
              </a:rPr>
            </a:br>
            <a:endParaRPr sz="1600">
              <a:solidFill>
                <a:srgbClr val="E4E5B8"/>
              </a:solidFill>
              <a:latin typeface="Georgia"/>
              <a:ea typeface="Georgia"/>
              <a:cs typeface="Georgia"/>
              <a:sym typeface="Georgia"/>
            </a:endParaRPr>
          </a:p>
          <a:p>
            <a:pPr indent="-314960" lvl="0" marL="457200" rtl="0" algn="l">
              <a:spcBef>
                <a:spcPts val="0"/>
              </a:spcBef>
              <a:spcAft>
                <a:spcPts val="0"/>
              </a:spcAft>
              <a:buClr>
                <a:srgbClr val="E4E5B8"/>
              </a:buClr>
              <a:buSzPct val="100000"/>
              <a:buFont typeface="Georgia"/>
              <a:buChar char="●"/>
            </a:pPr>
            <a:r>
              <a:rPr lang="en" sz="1600">
                <a:solidFill>
                  <a:srgbClr val="E4E5B8"/>
                </a:solidFill>
                <a:latin typeface="Georgia"/>
                <a:ea typeface="Georgia"/>
                <a:cs typeface="Georgia"/>
                <a:sym typeface="Georgia"/>
              </a:rPr>
              <a:t>His socio-political awakening has very much to do with his face-to-face contrast with poverty, exploitation, illness and suffering. -Carlos M. Vilas</a:t>
            </a:r>
            <a:endParaRPr sz="1600">
              <a:solidFill>
                <a:srgbClr val="E4E5B8"/>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