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5bc138f091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5bc138f091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bc138f091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bc138f091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bc138f091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5bc138f091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bc138f091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bc138f091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bc138f091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5bc138f091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bc138f091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bc138f091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5bc138f091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5bc138f091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5bc138f091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5bc138f091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bc138f09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5bc138f09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5bc138f091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5bc138f091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bc138f091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5bc138f091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5bc138f091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5bc138f091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5bc138f091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5bc138f091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bc138f091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5bc138f091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bc138f091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bc138f091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bc138f091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5bc138f091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bc138f091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5bc138f091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5bc138f091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5bc138f091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bc138f091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5bc138f091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bc138f091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5bc138f091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5bc138f091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5bc138f091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3814a13ac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3814a13ac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37ef40b78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37ef40b78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de0ce9c4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de0ce9c4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ada5e43e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2ada5e43e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de0ce9c4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5de0ce9c4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de0ce9c4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5de0ce9c4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de0ce9c4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5de0ce9c4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37cdd9d2f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37cdd9d2f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37cdd9d2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37cdd9d2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37cdd9d2f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37cdd9d2f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5bc138f09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5bc138f09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rHomETco0MI"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jpg"/><Relationship Id="rId6" Type="http://schemas.openxmlformats.org/officeDocument/2006/relationships/image" Target="../media/image10.jpg"/><Relationship Id="rId7"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hyperlink" Target="https://archive.org/details/SovietButNotRussian/page/n111/mode/2up" TargetMode="External"/><Relationship Id="rId9" Type="http://schemas.openxmlformats.org/officeDocument/2006/relationships/image" Target="../media/image35.jpg"/><Relationship Id="rId5" Type="http://schemas.openxmlformats.org/officeDocument/2006/relationships/hyperlink" Target="https://archive.org/details/SovietButNotRussian/page/n111/mode/2up" TargetMode="External"/><Relationship Id="rId6" Type="http://schemas.openxmlformats.org/officeDocument/2006/relationships/hyperlink" Target="https://archive.org/details/PeoplesUSSR/page/n39/mode/2up" TargetMode="External"/><Relationship Id="rId7" Type="http://schemas.openxmlformats.org/officeDocument/2006/relationships/hyperlink" Target="https://archive.org/details/PeoplesUSSR/page/n39/mode/2up" TargetMode="External"/><Relationship Id="rId8"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hyperlink" Target="https://usfriendsofthesovietpeople.info/donations/" TargetMode="External"/><Relationship Id="rId5" Type="http://schemas.openxmlformats.org/officeDocument/2006/relationships/image" Target="../media/image62.png"/><Relationship Id="rId6"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55.png"/><Relationship Id="rId8"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64.png"/><Relationship Id="rId7"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hyperlink" Target="http://www.youtube.com/watch?v=rHomETco0MI" TargetMode="External"/><Relationship Id="rId5"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National Anthem of the Soviet Union</a:t>
            </a:r>
            <a:r>
              <a:rPr lang="en">
                <a:solidFill>
                  <a:srgbClr val="E4E5B8"/>
                </a:solidFill>
                <a:latin typeface="Georgia"/>
                <a:ea typeface="Georgia"/>
                <a:cs typeface="Georgia"/>
                <a:sym typeface="Georgia"/>
              </a:rPr>
              <a:t> - 1984 Daily Broadcast Version</a:t>
            </a:r>
            <a:endParaRPr>
              <a:solidFill>
                <a:srgbClr val="E4E5B8"/>
              </a:solidFill>
              <a:latin typeface="Georgia"/>
              <a:ea typeface="Georgia"/>
              <a:cs typeface="Georgia"/>
              <a:sym typeface="Georgia"/>
            </a:endParaRPr>
          </a:p>
        </p:txBody>
      </p:sp>
      <p:pic>
        <p:nvPicPr>
          <p:cNvPr descr="Promotional Anthem of the Supreme Soviet, broadcast twice daily on Soviet State Television for many years.  This is the original 1984 version.  &#10;Fully restored, converted to stereo and widescreen.  Now subtitled in Russian, phonetic Russian and two new improved comprehensive translations in English and Spanish.&#10;Оригинал 1984 гимн Союза - широкоэкранный высокого качества." id="57" name="Google Shape;57;p13" title="OFFICIAL ANTHEM OF THE SUPREME SOVIET - 1984 VERSION">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Soviet Advancements</a:t>
            </a:r>
            <a:endParaRPr>
              <a:solidFill>
                <a:srgbClr val="E4E5B8"/>
              </a:solidFill>
              <a:latin typeface="Georgia"/>
              <a:ea typeface="Georgia"/>
              <a:cs typeface="Georgia"/>
              <a:sym typeface="Georgia"/>
            </a:endParaRPr>
          </a:p>
        </p:txBody>
      </p:sp>
      <p:pic>
        <p:nvPicPr>
          <p:cNvPr id="131" name="Google Shape;131;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2" name="Google Shape;132;p22"/>
          <p:cNvSpPr txBox="1"/>
          <p:nvPr/>
        </p:nvSpPr>
        <p:spPr>
          <a:xfrm>
            <a:off x="529400" y="1101300"/>
            <a:ext cx="5756700" cy="430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
                <a:solidFill>
                  <a:srgbClr val="E4E5B8"/>
                </a:solidFill>
                <a:latin typeface="Georgia"/>
                <a:ea typeface="Georgia"/>
                <a:cs typeface="Georgia"/>
                <a:sym typeface="Georgia"/>
              </a:rPr>
              <a:t>●</a:t>
            </a:r>
            <a:r>
              <a:rPr lang="en" sz="1900">
                <a:solidFill>
                  <a:srgbClr val="E4E5B8"/>
                </a:solidFill>
                <a:latin typeface="Georgia"/>
                <a:ea typeface="Georgia"/>
                <a:cs typeface="Georgia"/>
                <a:sym typeface="Georgia"/>
              </a:rPr>
              <a:t>Under the Soviet leadership, White Russia was able to utilize the swamps to power the country. By 1939, the country was producing 500,000 kilowatt hours of energy.</a:t>
            </a:r>
            <a:endParaRPr sz="19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50">
                <a:solidFill>
                  <a:srgbClr val="E4E5B8"/>
                </a:solidFill>
                <a:latin typeface="Georgia"/>
                <a:ea typeface="Georgia"/>
                <a:cs typeface="Georgia"/>
                <a:sym typeface="Georgia"/>
              </a:rPr>
              <a:t>●</a:t>
            </a:r>
            <a:r>
              <a:rPr lang="en" sz="1900">
                <a:solidFill>
                  <a:srgbClr val="E4E5B8"/>
                </a:solidFill>
                <a:latin typeface="Georgia"/>
                <a:ea typeface="Georgia"/>
                <a:cs typeface="Georgia"/>
                <a:sym typeface="Georgia"/>
              </a:rPr>
              <a:t>White Russia had a national library of around 2 million volumes available to all citizens.</a:t>
            </a:r>
            <a:endParaRPr sz="19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50">
                <a:solidFill>
                  <a:srgbClr val="E4E5B8"/>
                </a:solidFill>
                <a:latin typeface="Georgia"/>
                <a:ea typeface="Georgia"/>
                <a:cs typeface="Georgia"/>
                <a:sym typeface="Georgia"/>
              </a:rPr>
              <a:t>●</a:t>
            </a:r>
            <a:r>
              <a:rPr lang="en" sz="1900">
                <a:solidFill>
                  <a:srgbClr val="E4E5B8"/>
                </a:solidFill>
                <a:latin typeface="Georgia"/>
                <a:ea typeface="Georgia"/>
                <a:cs typeface="Georgia"/>
                <a:sym typeface="Georgia"/>
              </a:rPr>
              <a:t>“Hospital Town” outside of Minsk provided care to all the rural districts of the country.</a:t>
            </a:r>
            <a:endParaRPr sz="19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50">
                <a:solidFill>
                  <a:srgbClr val="E4E5B8"/>
                </a:solidFill>
                <a:latin typeface="Georgia"/>
                <a:ea typeface="Georgia"/>
                <a:cs typeface="Georgia"/>
                <a:sym typeface="Georgia"/>
              </a:rPr>
              <a:t>●</a:t>
            </a:r>
            <a:r>
              <a:rPr lang="en" sz="1900">
                <a:solidFill>
                  <a:srgbClr val="E4E5B8"/>
                </a:solidFill>
                <a:latin typeface="Georgia"/>
                <a:ea typeface="Georgia"/>
                <a:cs typeface="Georgia"/>
                <a:sym typeface="Georgia"/>
              </a:rPr>
              <a:t>Promoting or advocating for race discrimination was a punishable crime</a:t>
            </a:r>
            <a:endParaRPr sz="1900">
              <a:solidFill>
                <a:srgbClr val="E4E5B8"/>
              </a:solidFill>
              <a:latin typeface="Georgia"/>
              <a:ea typeface="Georgia"/>
              <a:cs typeface="Georgia"/>
              <a:sym typeface="Georgia"/>
            </a:endParaRPr>
          </a:p>
          <a:p>
            <a:pPr indent="457200" lvl="0" marL="0" rtl="0" algn="l">
              <a:spcBef>
                <a:spcPts val="1400"/>
              </a:spcBef>
              <a:spcAft>
                <a:spcPts val="0"/>
              </a:spcAft>
              <a:buNone/>
            </a:pPr>
            <a:r>
              <a:t/>
            </a:r>
            <a:endParaRPr sz="100">
              <a:solidFill>
                <a:srgbClr val="E4E5B8"/>
              </a:solidFill>
              <a:latin typeface="Georgia"/>
              <a:ea typeface="Georgia"/>
              <a:cs typeface="Georgia"/>
              <a:sym typeface="Georgia"/>
            </a:endParaRPr>
          </a:p>
        </p:txBody>
      </p:sp>
      <p:pic>
        <p:nvPicPr>
          <p:cNvPr id="133" name="Google Shape;133;p22"/>
          <p:cNvPicPr preferRelativeResize="0"/>
          <p:nvPr/>
        </p:nvPicPr>
        <p:blipFill>
          <a:blip r:embed="rId4">
            <a:alphaModFix/>
          </a:blip>
          <a:stretch>
            <a:fillRect/>
          </a:stretch>
        </p:blipFill>
        <p:spPr>
          <a:xfrm>
            <a:off x="6080225" y="1253700"/>
            <a:ext cx="2911375" cy="245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9" name="Google Shape;139;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Kazak Autonomous Soviet Socialist Region / Kazak Socialist Soviet Republic</a:t>
            </a:r>
            <a:endParaRPr sz="5200">
              <a:solidFill>
                <a:srgbClr val="E4E5B8"/>
              </a:solidFill>
              <a:latin typeface="Georgia"/>
              <a:ea typeface="Georgia"/>
              <a:cs typeface="Georgia"/>
              <a:sym typeface="Georgia"/>
            </a:endParaRPr>
          </a:p>
        </p:txBody>
      </p:sp>
      <p:pic>
        <p:nvPicPr>
          <p:cNvPr id="145" name="Google Shape;145;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Kazakh Soviet Socialist Republic</a:t>
            </a:r>
            <a:endParaRPr>
              <a:solidFill>
                <a:srgbClr val="E4E5B8"/>
              </a:solidFill>
              <a:latin typeface="Georgia"/>
              <a:ea typeface="Georgia"/>
              <a:cs typeface="Georgia"/>
              <a:sym typeface="Georgia"/>
            </a:endParaRPr>
          </a:p>
        </p:txBody>
      </p:sp>
      <p:pic>
        <p:nvPicPr>
          <p:cNvPr id="152" name="Google Shape;152;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3" name="Google Shape;153;p25"/>
          <p:cNvSpPr txBox="1"/>
          <p:nvPr/>
        </p:nvSpPr>
        <p:spPr>
          <a:xfrm>
            <a:off x="529400" y="1101300"/>
            <a:ext cx="57567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rgbClr val="E4E5B8"/>
                </a:solidFill>
                <a:latin typeface="Georgia"/>
                <a:ea typeface="Georgia"/>
                <a:cs typeface="Georgia"/>
                <a:sym typeface="Georgia"/>
              </a:rPr>
              <a:t>The Region is filled with steppes and nomadic people and cultures</a:t>
            </a:r>
            <a:endParaRPr>
              <a:solidFill>
                <a:srgbClr val="E4E5B8"/>
              </a:solidFill>
              <a:latin typeface="Georgia"/>
              <a:ea typeface="Georgia"/>
              <a:cs typeface="Georgia"/>
              <a:sym typeface="Georgia"/>
            </a:endParaRPr>
          </a:p>
        </p:txBody>
      </p:sp>
      <p:pic>
        <p:nvPicPr>
          <p:cNvPr id="154" name="Google Shape;154;p25"/>
          <p:cNvPicPr preferRelativeResize="0"/>
          <p:nvPr/>
        </p:nvPicPr>
        <p:blipFill>
          <a:blip r:embed="rId4">
            <a:alphaModFix/>
          </a:blip>
          <a:stretch>
            <a:fillRect/>
          </a:stretch>
        </p:blipFill>
        <p:spPr>
          <a:xfrm>
            <a:off x="6202750" y="1443500"/>
            <a:ext cx="2861875" cy="1430950"/>
          </a:xfrm>
          <a:prstGeom prst="rect">
            <a:avLst/>
          </a:prstGeom>
          <a:noFill/>
          <a:ln>
            <a:noFill/>
          </a:ln>
        </p:spPr>
      </p:pic>
      <p:pic>
        <p:nvPicPr>
          <p:cNvPr id="155" name="Google Shape;155;p25"/>
          <p:cNvPicPr preferRelativeResize="0"/>
          <p:nvPr/>
        </p:nvPicPr>
        <p:blipFill>
          <a:blip r:embed="rId5">
            <a:alphaModFix/>
          </a:blip>
          <a:stretch>
            <a:fillRect/>
          </a:stretch>
        </p:blipFill>
        <p:spPr>
          <a:xfrm>
            <a:off x="6202750" y="3216638"/>
            <a:ext cx="2941251" cy="1469711"/>
          </a:xfrm>
          <a:prstGeom prst="rect">
            <a:avLst/>
          </a:prstGeom>
          <a:noFill/>
          <a:ln>
            <a:noFill/>
          </a:ln>
        </p:spPr>
      </p:pic>
      <p:pic>
        <p:nvPicPr>
          <p:cNvPr id="156" name="Google Shape;156;p25"/>
          <p:cNvPicPr preferRelativeResize="0"/>
          <p:nvPr/>
        </p:nvPicPr>
        <p:blipFill>
          <a:blip r:embed="rId6">
            <a:alphaModFix/>
          </a:blip>
          <a:stretch>
            <a:fillRect/>
          </a:stretch>
        </p:blipFill>
        <p:spPr>
          <a:xfrm>
            <a:off x="183875" y="2098950"/>
            <a:ext cx="2800350" cy="2105025"/>
          </a:xfrm>
          <a:prstGeom prst="rect">
            <a:avLst/>
          </a:prstGeom>
          <a:noFill/>
          <a:ln>
            <a:noFill/>
          </a:ln>
        </p:spPr>
      </p:pic>
      <p:pic>
        <p:nvPicPr>
          <p:cNvPr id="157" name="Google Shape;157;p25"/>
          <p:cNvPicPr preferRelativeResize="0"/>
          <p:nvPr/>
        </p:nvPicPr>
        <p:blipFill>
          <a:blip r:embed="rId7">
            <a:alphaModFix/>
          </a:blip>
          <a:stretch>
            <a:fillRect/>
          </a:stretch>
        </p:blipFill>
        <p:spPr>
          <a:xfrm>
            <a:off x="3059413" y="2098950"/>
            <a:ext cx="3068155" cy="2105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a:t>
            </a:r>
            <a:r>
              <a:rPr lang="en">
                <a:solidFill>
                  <a:srgbClr val="E4E5B8"/>
                </a:solidFill>
                <a:latin typeface="Georgia"/>
                <a:ea typeface="Georgia"/>
                <a:cs typeface="Georgia"/>
                <a:sym typeface="Georgia"/>
              </a:rPr>
              <a:t>Kazakh</a:t>
            </a:r>
            <a:r>
              <a:rPr lang="en">
                <a:solidFill>
                  <a:srgbClr val="E4E5B8"/>
                </a:solidFill>
                <a:latin typeface="Georgia"/>
                <a:ea typeface="Georgia"/>
                <a:cs typeface="Georgia"/>
                <a:sym typeface="Georgia"/>
              </a:rPr>
              <a:t> People Under Tsarist Russia</a:t>
            </a:r>
            <a:endParaRPr>
              <a:solidFill>
                <a:srgbClr val="E4E5B8"/>
              </a:solidFill>
              <a:latin typeface="Georgia"/>
              <a:ea typeface="Georgia"/>
              <a:cs typeface="Georgia"/>
              <a:sym typeface="Georgia"/>
            </a:endParaRPr>
          </a:p>
        </p:txBody>
      </p:sp>
      <p:pic>
        <p:nvPicPr>
          <p:cNvPr id="164" name="Google Shape;164;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5" name="Google Shape;165;p26"/>
          <p:cNvSpPr txBox="1"/>
          <p:nvPr/>
        </p:nvSpPr>
        <p:spPr>
          <a:xfrm>
            <a:off x="5294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 </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 Given the weak development of capitalist relations under Tsarist Russia, Kazakhstan was a heavily exploited region where Russian and English capital penetrated for raw materials and minerals.</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 This oppression was hard on the indigenous people of modern Turkmenistan, Uzbekistan, and Tajikistan. These people were of various religions but mainly Muslim.</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 Despite being Russian citizens, the people of these regions were easily oppressed by the religious Tsarist monarchy.</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 The </a:t>
            </a:r>
            <a:r>
              <a:rPr lang="en" sz="1500">
                <a:solidFill>
                  <a:srgbClr val="E4E5B8"/>
                </a:solidFill>
                <a:latin typeface="Georgia"/>
                <a:ea typeface="Georgia"/>
                <a:cs typeface="Georgia"/>
                <a:sym typeface="Georgia"/>
              </a:rPr>
              <a:t>Kazakh</a:t>
            </a:r>
            <a:r>
              <a:rPr lang="en" sz="1500">
                <a:solidFill>
                  <a:srgbClr val="E4E5B8"/>
                </a:solidFill>
                <a:latin typeface="Georgia"/>
                <a:ea typeface="Georgia"/>
                <a:cs typeface="Georgia"/>
                <a:sym typeface="Georgia"/>
              </a:rPr>
              <a:t> people under the feudalistic, </a:t>
            </a:r>
            <a:r>
              <a:rPr lang="en" sz="1500">
                <a:solidFill>
                  <a:srgbClr val="E4E5B8"/>
                </a:solidFill>
                <a:latin typeface="Georgia"/>
                <a:ea typeface="Georgia"/>
                <a:cs typeface="Georgia"/>
                <a:sym typeface="Georgia"/>
              </a:rPr>
              <a:t>pseudo</a:t>
            </a:r>
            <a:r>
              <a:rPr lang="en" sz="1500">
                <a:solidFill>
                  <a:srgbClr val="E4E5B8"/>
                </a:solidFill>
                <a:latin typeface="Georgia"/>
                <a:ea typeface="Georgia"/>
                <a:cs typeface="Georgia"/>
                <a:sym typeface="Georgia"/>
              </a:rPr>
              <a:t> capitalist society were considered lower class people given the worst working conditions and improvisation.</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rPr lang="en" sz="1500">
                <a:solidFill>
                  <a:srgbClr val="E4E5B8"/>
                </a:solidFill>
                <a:latin typeface="Georgia"/>
                <a:ea typeface="Georgia"/>
                <a:cs typeface="Georgia"/>
                <a:sym typeface="Georgia"/>
              </a:rPr>
              <a:t> </a:t>
            </a:r>
            <a:endParaRPr sz="1150">
              <a:solidFill>
                <a:srgbClr val="E4E5B8"/>
              </a:solidFill>
              <a:latin typeface="Georgia"/>
              <a:ea typeface="Georgia"/>
              <a:cs typeface="Georgia"/>
              <a:sym typeface="Georgia"/>
            </a:endParaRPr>
          </a:p>
        </p:txBody>
      </p:sp>
      <p:pic>
        <p:nvPicPr>
          <p:cNvPr id="166" name="Google Shape;166;p26"/>
          <p:cNvPicPr preferRelativeResize="0"/>
          <p:nvPr/>
        </p:nvPicPr>
        <p:blipFill>
          <a:blip r:embed="rId4">
            <a:alphaModFix/>
          </a:blip>
          <a:stretch>
            <a:fillRect/>
          </a:stretch>
        </p:blipFill>
        <p:spPr>
          <a:xfrm>
            <a:off x="6438500" y="1253700"/>
            <a:ext cx="2553099" cy="1774404"/>
          </a:xfrm>
          <a:prstGeom prst="rect">
            <a:avLst/>
          </a:prstGeom>
          <a:noFill/>
          <a:ln>
            <a:noFill/>
          </a:ln>
        </p:spPr>
      </p:pic>
      <p:pic>
        <p:nvPicPr>
          <p:cNvPr id="167" name="Google Shape;167;p26"/>
          <p:cNvPicPr preferRelativeResize="0"/>
          <p:nvPr/>
        </p:nvPicPr>
        <p:blipFill>
          <a:blip r:embed="rId5">
            <a:alphaModFix/>
          </a:blip>
          <a:stretch>
            <a:fillRect/>
          </a:stretch>
        </p:blipFill>
        <p:spPr>
          <a:xfrm>
            <a:off x="6438500" y="3028100"/>
            <a:ext cx="2553098" cy="1507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Islam and the Revolution</a:t>
            </a:r>
            <a:endParaRPr>
              <a:solidFill>
                <a:srgbClr val="E4E5B8"/>
              </a:solidFill>
              <a:latin typeface="Georgia"/>
              <a:ea typeface="Georgia"/>
              <a:cs typeface="Georgia"/>
              <a:sym typeface="Georgia"/>
            </a:endParaRPr>
          </a:p>
        </p:txBody>
      </p:sp>
      <p:pic>
        <p:nvPicPr>
          <p:cNvPr id="174" name="Google Shape;174;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5" name="Google Shape;175;p27"/>
          <p:cNvSpPr txBox="1"/>
          <p:nvPr/>
        </p:nvSpPr>
        <p:spPr>
          <a:xfrm>
            <a:off x="52940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As mentioned earlier the people of the region of </a:t>
            </a:r>
            <a:r>
              <a:rPr lang="en" sz="1500">
                <a:solidFill>
                  <a:srgbClr val="E4E5B8"/>
                </a:solidFill>
                <a:latin typeface="Georgia"/>
                <a:ea typeface="Georgia"/>
                <a:cs typeface="Georgia"/>
                <a:sym typeface="Georgia"/>
              </a:rPr>
              <a:t>Kazakhstan</a:t>
            </a:r>
            <a:r>
              <a:rPr lang="en" sz="1500">
                <a:solidFill>
                  <a:srgbClr val="E4E5B8"/>
                </a:solidFill>
                <a:latin typeface="Georgia"/>
                <a:ea typeface="Georgia"/>
                <a:cs typeface="Georgia"/>
                <a:sym typeface="Georgia"/>
              </a:rPr>
              <a:t> were greatly oppressed under Tsarist russia and this includes the Muslim faith.</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The Muslim Communist Party played an important role working with the Reds in Turkestan, the region of </a:t>
            </a:r>
            <a:r>
              <a:rPr lang="en" sz="1500">
                <a:solidFill>
                  <a:srgbClr val="E4E5B8"/>
                </a:solidFill>
                <a:latin typeface="Georgia"/>
                <a:ea typeface="Georgia"/>
                <a:cs typeface="Georgia"/>
                <a:sym typeface="Georgia"/>
              </a:rPr>
              <a:t>Kazakhstan</a:t>
            </a:r>
            <a:r>
              <a:rPr lang="en" sz="1500">
                <a:solidFill>
                  <a:srgbClr val="E4E5B8"/>
                </a:solidFill>
                <a:latin typeface="Georgia"/>
                <a:ea typeface="Georgia"/>
                <a:cs typeface="Georgia"/>
                <a:sym typeface="Georgia"/>
              </a:rPr>
              <a:t> and Central Asia in helping to defeat the Whites and the counter revolution.</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500">
                <a:solidFill>
                  <a:srgbClr val="E4E5B8"/>
                </a:solidFill>
                <a:latin typeface="Georgia"/>
                <a:ea typeface="Georgia"/>
                <a:cs typeface="Georgia"/>
                <a:sym typeface="Georgia"/>
              </a:rPr>
              <a:t>Many military deputies in the region during the civil war were of the Muslim faith. By 1918, this region was starting to stabilize and formed soviets with many Muslims taking leading roles.</a:t>
            </a:r>
            <a:endParaRPr sz="1500">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rPr lang="en" sz="1500">
                <a:solidFill>
                  <a:srgbClr val="E4E5B8"/>
                </a:solidFill>
                <a:latin typeface="Georgia"/>
                <a:ea typeface="Georgia"/>
                <a:cs typeface="Georgia"/>
                <a:sym typeface="Georgia"/>
              </a:rPr>
              <a:t>While many Muslims joined the Bolsheviks in supporting a socialists revolution, there were those that sided with reactionary nationalist Islamic forces that supported the region to become a pan-Turkish or Pan-Islamist nation.</a:t>
            </a:r>
            <a:endParaRPr sz="1200">
              <a:solidFill>
                <a:srgbClr val="E4E5B8"/>
              </a:solidFill>
              <a:latin typeface="Georgia"/>
              <a:ea typeface="Georgia"/>
              <a:cs typeface="Georgia"/>
              <a:sym typeface="Georgia"/>
            </a:endParaRPr>
          </a:p>
        </p:txBody>
      </p:sp>
      <p:pic>
        <p:nvPicPr>
          <p:cNvPr id="176" name="Google Shape;176;p27"/>
          <p:cNvPicPr preferRelativeResize="0"/>
          <p:nvPr/>
        </p:nvPicPr>
        <p:blipFill>
          <a:blip r:embed="rId4">
            <a:alphaModFix/>
          </a:blip>
          <a:stretch>
            <a:fillRect/>
          </a:stretch>
        </p:blipFill>
        <p:spPr>
          <a:xfrm>
            <a:off x="6438500" y="1253700"/>
            <a:ext cx="2553100" cy="19197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Alash Party and the Bolshevik Revolution</a:t>
            </a:r>
            <a:endParaRPr>
              <a:solidFill>
                <a:srgbClr val="E4E5B8"/>
              </a:solidFill>
              <a:latin typeface="Georgia"/>
              <a:ea typeface="Georgia"/>
              <a:cs typeface="Georgia"/>
              <a:sym typeface="Georgia"/>
            </a:endParaRPr>
          </a:p>
        </p:txBody>
      </p:sp>
      <p:pic>
        <p:nvPicPr>
          <p:cNvPr id="183" name="Google Shape;183;p28"/>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184" name="Google Shape;184;p28"/>
          <p:cNvPicPr preferRelativeResize="0"/>
          <p:nvPr/>
        </p:nvPicPr>
        <p:blipFill>
          <a:blip r:embed="rId4">
            <a:alphaModFix/>
          </a:blip>
          <a:stretch>
            <a:fillRect/>
          </a:stretch>
        </p:blipFill>
        <p:spPr>
          <a:xfrm>
            <a:off x="6163250" y="1253700"/>
            <a:ext cx="2828350" cy="1889371"/>
          </a:xfrm>
          <a:prstGeom prst="rect">
            <a:avLst/>
          </a:prstGeom>
          <a:noFill/>
          <a:ln>
            <a:noFill/>
          </a:ln>
        </p:spPr>
      </p:pic>
      <p:sp>
        <p:nvSpPr>
          <p:cNvPr id="185" name="Google Shape;185;p28"/>
          <p:cNvSpPr txBox="1"/>
          <p:nvPr/>
        </p:nvSpPr>
        <p:spPr>
          <a:xfrm>
            <a:off x="406550" y="1101300"/>
            <a:ext cx="5756700" cy="4032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After the Bolshevik Revolution in 1917 and the Civil War against the White Russian army that took base in central Asia, </a:t>
            </a:r>
            <a:r>
              <a:rPr lang="en">
                <a:solidFill>
                  <a:srgbClr val="E4E5B8"/>
                </a:solidFill>
                <a:latin typeface="Georgia"/>
                <a:ea typeface="Georgia"/>
                <a:cs typeface="Georgia"/>
                <a:sym typeface="Georgia"/>
              </a:rPr>
              <a:t>Kazakhstan</a:t>
            </a:r>
            <a:r>
              <a:rPr lang="en">
                <a:solidFill>
                  <a:srgbClr val="E4E5B8"/>
                </a:solidFill>
                <a:latin typeface="Georgia"/>
                <a:ea typeface="Georgia"/>
                <a:cs typeface="Georgia"/>
                <a:sym typeface="Georgia"/>
              </a:rPr>
              <a:t> was established as a separate nation under the nationalist Alash party.</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The Alash party created a secular government that resembled the bourgeois Duma government of Russia in February 1917.</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Despite the Alash party’s rule of the state of </a:t>
            </a:r>
            <a:r>
              <a:rPr lang="en">
                <a:solidFill>
                  <a:srgbClr val="E4E5B8"/>
                </a:solidFill>
                <a:latin typeface="Georgia"/>
                <a:ea typeface="Georgia"/>
                <a:cs typeface="Georgia"/>
                <a:sym typeface="Georgia"/>
              </a:rPr>
              <a:t>Kazakhstan</a:t>
            </a:r>
            <a:r>
              <a:rPr lang="en">
                <a:solidFill>
                  <a:srgbClr val="E4E5B8"/>
                </a:solidFill>
                <a:latin typeface="Georgia"/>
                <a:ea typeface="Georgia"/>
                <a:cs typeface="Georgia"/>
                <a:sym typeface="Georgia"/>
              </a:rPr>
              <a:t>, the Bolshevik party of Turkestan, supported by the Red guard of the military garrisons in the region suppressed the counter revolution.</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When the Whites were defeated in 1920, the Alash party which pulled a lot of its support from reactionary Muslim forces and the bourgeois of the region that represented the economic ties to Tsarist Russia and British imperialism were also defeated.</a:t>
            </a:r>
            <a:endParaRPr>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rPr lang="en">
                <a:solidFill>
                  <a:srgbClr val="E4E5B8"/>
                </a:solidFill>
                <a:latin typeface="Georgia"/>
                <a:ea typeface="Georgia"/>
                <a:cs typeface="Georgia"/>
                <a:sym typeface="Georgia"/>
              </a:rPr>
              <a:t> Many Alash members were given amnesty after their defeat to join the revolutionary government of Kazakh, Kyrgyz. Some after given amnesty tried to undermine the newly formed socialist government.</a:t>
            </a:r>
            <a:endParaRPr sz="1100">
              <a:solidFill>
                <a:srgbClr val="E4E5B8"/>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Soviet Power and the Turkestan SFSR</a:t>
            </a:r>
            <a:endParaRPr>
              <a:solidFill>
                <a:srgbClr val="E4E5B8"/>
              </a:solidFill>
              <a:latin typeface="Georgia"/>
              <a:ea typeface="Georgia"/>
              <a:cs typeface="Georgia"/>
              <a:sym typeface="Georgia"/>
            </a:endParaRPr>
          </a:p>
        </p:txBody>
      </p:sp>
      <p:pic>
        <p:nvPicPr>
          <p:cNvPr id="192" name="Google Shape;192;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3" name="Google Shape;193;p29"/>
          <p:cNvSpPr txBox="1"/>
          <p:nvPr/>
        </p:nvSpPr>
        <p:spPr>
          <a:xfrm>
            <a:off x="406549" y="1101289"/>
            <a:ext cx="5756700" cy="4138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sz="1200">
                <a:solidFill>
                  <a:srgbClr val="E4E5B8"/>
                </a:solidFill>
                <a:latin typeface="Georgia"/>
                <a:ea typeface="Georgia"/>
                <a:cs typeface="Georgia"/>
                <a:sym typeface="Georgia"/>
              </a:rPr>
              <a:t> Before the Kazakh Autonomous Region was established in 1922, political delegations that happened during the Civil War in the steppe region of central Asia and the Turkestan region. April 30, 1918, the 5th Regional Congress of Soviets of Turkestan were held. Over 120 representatives of the local indigenous population – Uzbeks, Kazakhs, Turkmens and Tajiks-took part in its work.</a:t>
            </a:r>
            <a:endParaRPr sz="12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200">
                <a:solidFill>
                  <a:srgbClr val="E4E5B8"/>
                </a:solidFill>
                <a:latin typeface="Georgia"/>
                <a:ea typeface="Georgia"/>
                <a:cs typeface="Georgia"/>
                <a:sym typeface="Georgia"/>
              </a:rPr>
              <a:t> The region was divided because of the contradictions between the peoples who inhabited it. Reactionary, religious and bourgeois forms of ideology backed by a foundations of “pan-Turkism” and “pan-Islamism” endangered the socialist revolution all together. The region needed to be partitioned in a way to give autonomy to all the different people and cultures.</a:t>
            </a:r>
            <a:endParaRPr sz="12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200">
                <a:solidFill>
                  <a:srgbClr val="E4E5B8"/>
                </a:solidFill>
                <a:latin typeface="Georgia"/>
                <a:ea typeface="Georgia"/>
                <a:cs typeface="Georgia"/>
                <a:sym typeface="Georgia"/>
              </a:rPr>
              <a:t> In 1920, the Turkestan Commission led by the Bolshevik Party adopted a resolution proposing the administrative regrouping of Turkestan in accordance with the ethnographic and economic conditions of the region. It identified three main groups of people that could become the basis for new national units in the TASSR: Uzbeks, Kazakhs, and Turkmens.</a:t>
            </a:r>
            <a:endParaRPr sz="12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200">
                <a:solidFill>
                  <a:srgbClr val="E4E5B8"/>
                </a:solidFill>
                <a:latin typeface="Georgia"/>
                <a:ea typeface="Georgia"/>
                <a:cs typeface="Georgia"/>
                <a:sym typeface="Georgia"/>
              </a:rPr>
              <a:t> The party finally chose the path of creating new Soviet Nations and, accordingly, national-state autonomies that separated Turkestan and the Kazakh Steppe region.</a:t>
            </a:r>
            <a:endParaRPr sz="1200">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t/>
            </a:r>
            <a:endParaRPr sz="1300">
              <a:solidFill>
                <a:srgbClr val="E4E5B8"/>
              </a:solidFill>
              <a:latin typeface="Georgia"/>
              <a:ea typeface="Georgia"/>
              <a:cs typeface="Georgia"/>
              <a:sym typeface="Georgia"/>
            </a:endParaRPr>
          </a:p>
        </p:txBody>
      </p:sp>
      <p:pic>
        <p:nvPicPr>
          <p:cNvPr id="194" name="Google Shape;194;p29"/>
          <p:cNvPicPr preferRelativeResize="0"/>
          <p:nvPr/>
        </p:nvPicPr>
        <p:blipFill>
          <a:blip r:embed="rId4">
            <a:alphaModFix/>
          </a:blip>
          <a:stretch>
            <a:fillRect/>
          </a:stretch>
        </p:blipFill>
        <p:spPr>
          <a:xfrm>
            <a:off x="6438500" y="1253700"/>
            <a:ext cx="2553101" cy="19695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Forming of the Kazakh ASSR</a:t>
            </a:r>
            <a:endParaRPr>
              <a:solidFill>
                <a:srgbClr val="E4E5B8"/>
              </a:solidFill>
              <a:latin typeface="Georgia"/>
              <a:ea typeface="Georgia"/>
              <a:cs typeface="Georgia"/>
              <a:sym typeface="Georgia"/>
            </a:endParaRPr>
          </a:p>
        </p:txBody>
      </p:sp>
      <p:pic>
        <p:nvPicPr>
          <p:cNvPr id="201" name="Google Shape;201;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2" name="Google Shape;202;p30"/>
          <p:cNvSpPr txBox="1"/>
          <p:nvPr/>
        </p:nvSpPr>
        <p:spPr>
          <a:xfrm>
            <a:off x="507875" y="778500"/>
            <a:ext cx="5756700" cy="3894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It was the Bolsheviks who were at the origins of the creation of the Kazakh autonomous region and the Soviet national statehood in 1936.</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In 1920, the Kazakh ASSR (Kazakh Autonomous Soviet Socialist Republic) was formed. The constitutional congress of the Kazakh ASSR Soviets was held in Orenburg which became the capital of the autonomous region.</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On August 26, 1920, the Decree on the formation of the Kazakh Autonomous Soviet Socialist Republic came into effect. On October 4, 1920, the Constituent Congress of the KazASSR Soviets was finalized. The Congress adopted the "Declaration of Workers’ Rights of KazASSR". The Declaration served as the Constitution. It secured broad political rights for the workers of Kazakhstan to this day.</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The regions was finally brought into the Soviet Union in 1922 when it was officially formed.</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t/>
            </a:r>
            <a:endParaRPr sz="900">
              <a:solidFill>
                <a:srgbClr val="E4E5B8"/>
              </a:solidFill>
              <a:latin typeface="Georgia"/>
              <a:ea typeface="Georgia"/>
              <a:cs typeface="Georgia"/>
              <a:sym typeface="Georgia"/>
            </a:endParaRPr>
          </a:p>
        </p:txBody>
      </p:sp>
      <p:pic>
        <p:nvPicPr>
          <p:cNvPr id="203" name="Google Shape;203;p30"/>
          <p:cNvPicPr preferRelativeResize="0"/>
          <p:nvPr/>
        </p:nvPicPr>
        <p:blipFill>
          <a:blip r:embed="rId4">
            <a:alphaModFix/>
          </a:blip>
          <a:stretch>
            <a:fillRect/>
          </a:stretch>
        </p:blipFill>
        <p:spPr>
          <a:xfrm>
            <a:off x="6822700" y="2790677"/>
            <a:ext cx="1752600" cy="2095500"/>
          </a:xfrm>
          <a:prstGeom prst="rect">
            <a:avLst/>
          </a:prstGeom>
          <a:noFill/>
          <a:ln>
            <a:noFill/>
          </a:ln>
        </p:spPr>
      </p:pic>
      <p:pic>
        <p:nvPicPr>
          <p:cNvPr id="204" name="Google Shape;204;p30"/>
          <p:cNvPicPr preferRelativeResize="0"/>
          <p:nvPr/>
        </p:nvPicPr>
        <p:blipFill>
          <a:blip r:embed="rId5">
            <a:alphaModFix/>
          </a:blip>
          <a:stretch>
            <a:fillRect/>
          </a:stretch>
        </p:blipFill>
        <p:spPr>
          <a:xfrm>
            <a:off x="6437350" y="1252525"/>
            <a:ext cx="2523300" cy="1538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Kazakh ASSR in the Soviet Union</a:t>
            </a:r>
            <a:endParaRPr>
              <a:solidFill>
                <a:srgbClr val="E4E5B8"/>
              </a:solidFill>
              <a:latin typeface="Georgia"/>
              <a:ea typeface="Georgia"/>
              <a:cs typeface="Georgia"/>
              <a:sym typeface="Georgia"/>
            </a:endParaRPr>
          </a:p>
        </p:txBody>
      </p:sp>
      <p:pic>
        <p:nvPicPr>
          <p:cNvPr id="211" name="Google Shape;211;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2" name="Google Shape;212;p31"/>
          <p:cNvSpPr txBox="1"/>
          <p:nvPr/>
        </p:nvSpPr>
        <p:spPr>
          <a:xfrm>
            <a:off x="529400" y="1101300"/>
            <a:ext cx="5756700" cy="384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Industrialization of the region skyrocketed. Reactionary elements of religious laws were outlawed like polygamy, bride-buying, unilateral divorces by only men were all outlawed. Women-oriented schools were established, and women were encouraged to participate in public life.</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The Bolshevik approach was strictly and fundamentally aimed at helping the development of the region in its current ethnopolitical material conditions. Representatives of indigenous peoples were appointed to administrative and party posts in the </a:t>
            </a:r>
            <a:r>
              <a:rPr lang="en" sz="1300">
                <a:solidFill>
                  <a:srgbClr val="E4E5B8"/>
                </a:solidFill>
                <a:latin typeface="Georgia"/>
                <a:ea typeface="Georgia"/>
                <a:cs typeface="Georgia"/>
                <a:sym typeface="Georgia"/>
              </a:rPr>
              <a:t>Kazakh</a:t>
            </a:r>
            <a:r>
              <a:rPr lang="en" sz="1300">
                <a:solidFill>
                  <a:srgbClr val="E4E5B8"/>
                </a:solidFill>
                <a:latin typeface="Georgia"/>
                <a:ea typeface="Georgia"/>
                <a:cs typeface="Georgia"/>
                <a:sym typeface="Georgia"/>
              </a:rPr>
              <a:t> ASSR.</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sz="1300">
                <a:solidFill>
                  <a:srgbClr val="E4E5B8"/>
                </a:solidFill>
                <a:latin typeface="Georgia"/>
                <a:ea typeface="Georgia"/>
                <a:cs typeface="Georgia"/>
                <a:sym typeface="Georgia"/>
              </a:rPr>
              <a:t> The Soviet government decided to translate the alphabet of the Asian peoples of the USSR into Latin writing systems in order “not only to introduce a westernized alphabet in the interests of the future global Soviet country, but also to break cultural and historical ties with the former heritage, primarily Arabic and Turkish. ”</a:t>
            </a:r>
            <a:endParaRPr sz="1300">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rPr lang="en" sz="1300">
                <a:solidFill>
                  <a:srgbClr val="E4E5B8"/>
                </a:solidFill>
                <a:latin typeface="Georgia"/>
                <a:ea typeface="Georgia"/>
                <a:cs typeface="Georgia"/>
                <a:sym typeface="Georgia"/>
              </a:rPr>
              <a:t> The first Five-Year Plans, help transform the steppe region that ran on nomadic or semi-nomadic farms into a completely new society with new industries, a new working class and urban culture.</a:t>
            </a:r>
            <a:endParaRPr sz="800">
              <a:solidFill>
                <a:srgbClr val="E4E5B8"/>
              </a:solidFill>
              <a:latin typeface="Georgia"/>
              <a:ea typeface="Georgia"/>
              <a:cs typeface="Georgia"/>
              <a:sym typeface="Georgia"/>
            </a:endParaRPr>
          </a:p>
        </p:txBody>
      </p:sp>
      <p:pic>
        <p:nvPicPr>
          <p:cNvPr id="213" name="Google Shape;213;p31"/>
          <p:cNvPicPr preferRelativeResize="0"/>
          <p:nvPr/>
        </p:nvPicPr>
        <p:blipFill>
          <a:blip r:embed="rId4">
            <a:alphaModFix/>
          </a:blip>
          <a:stretch>
            <a:fillRect/>
          </a:stretch>
        </p:blipFill>
        <p:spPr>
          <a:xfrm>
            <a:off x="6109775" y="1284625"/>
            <a:ext cx="2798051" cy="1399025"/>
          </a:xfrm>
          <a:prstGeom prst="rect">
            <a:avLst/>
          </a:prstGeom>
          <a:noFill/>
          <a:ln>
            <a:noFill/>
          </a:ln>
        </p:spPr>
      </p:pic>
      <p:pic>
        <p:nvPicPr>
          <p:cNvPr id="214" name="Google Shape;214;p31"/>
          <p:cNvPicPr preferRelativeResize="0"/>
          <p:nvPr/>
        </p:nvPicPr>
        <p:blipFill>
          <a:blip r:embed="rId5">
            <a:alphaModFix/>
          </a:blip>
          <a:stretch>
            <a:fillRect/>
          </a:stretch>
        </p:blipFill>
        <p:spPr>
          <a:xfrm>
            <a:off x="6408663" y="2683650"/>
            <a:ext cx="2200275" cy="207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a:t>
            </a:r>
            <a:r>
              <a:rPr lang="en">
                <a:solidFill>
                  <a:srgbClr val="E4E5B8"/>
                </a:solidFill>
                <a:latin typeface="Georgia"/>
                <a:ea typeface="Georgia"/>
                <a:cs typeface="Georgia"/>
                <a:sym typeface="Georgia"/>
              </a:rPr>
              <a:t>Kazakh</a:t>
            </a:r>
            <a:r>
              <a:rPr lang="en">
                <a:solidFill>
                  <a:srgbClr val="E4E5B8"/>
                </a:solidFill>
                <a:latin typeface="Georgia"/>
                <a:ea typeface="Georgia"/>
                <a:cs typeface="Georgia"/>
                <a:sym typeface="Georgia"/>
              </a:rPr>
              <a:t> Soviet Socialist Republic</a:t>
            </a:r>
            <a:endParaRPr>
              <a:solidFill>
                <a:srgbClr val="E4E5B8"/>
              </a:solidFill>
              <a:latin typeface="Georgia"/>
              <a:ea typeface="Georgia"/>
              <a:cs typeface="Georgia"/>
              <a:sym typeface="Georgia"/>
            </a:endParaRPr>
          </a:p>
        </p:txBody>
      </p:sp>
      <p:pic>
        <p:nvPicPr>
          <p:cNvPr id="221" name="Google Shape;221;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2" name="Google Shape;222;p32"/>
          <p:cNvSpPr txBox="1"/>
          <p:nvPr/>
        </p:nvSpPr>
        <p:spPr>
          <a:xfrm>
            <a:off x="626300" y="1101300"/>
            <a:ext cx="5756700" cy="3817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The </a:t>
            </a:r>
            <a:r>
              <a:rPr lang="en">
                <a:solidFill>
                  <a:srgbClr val="E4E5B8"/>
                </a:solidFill>
                <a:latin typeface="Georgia"/>
                <a:ea typeface="Georgia"/>
                <a:cs typeface="Georgia"/>
                <a:sym typeface="Georgia"/>
              </a:rPr>
              <a:t>Kazakh</a:t>
            </a:r>
            <a:r>
              <a:rPr lang="en">
                <a:solidFill>
                  <a:srgbClr val="E4E5B8"/>
                </a:solidFill>
                <a:latin typeface="Georgia"/>
                <a:ea typeface="Georgia"/>
                <a:cs typeface="Georgia"/>
                <a:sym typeface="Georgia"/>
              </a:rPr>
              <a:t> Soviet Socialist Republic joined the Soviet Union as a state from the Autonomous Region in 1936.</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Industry became the predominant branch of the economy of Kazakhstan, the share of its products in the mid-30s began to prevail and in 1939.</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Kazakhstan took the second place in the production of non—ferrous metals, the third—in coal and oil production, and the fifth-in electricity generation in the Soviet Union.</a:t>
            </a:r>
            <a:endParaRPr>
              <a:solidFill>
                <a:srgbClr val="E4E5B8"/>
              </a:solidFill>
              <a:latin typeface="Georgia"/>
              <a:ea typeface="Georgia"/>
              <a:cs typeface="Georgia"/>
              <a:sym typeface="Georgia"/>
            </a:endParaRPr>
          </a:p>
          <a:p>
            <a:pPr indent="0" lvl="0" marL="0" rtl="0" algn="l">
              <a:lnSpc>
                <a:spcPct val="90000"/>
              </a:lnSpc>
              <a:spcBef>
                <a:spcPts val="1200"/>
              </a:spcBef>
              <a:spcAft>
                <a:spcPts val="0"/>
              </a:spcAft>
              <a:buNone/>
            </a:pPr>
            <a:r>
              <a:rPr lang="en">
                <a:solidFill>
                  <a:srgbClr val="E4E5B8"/>
                </a:solidFill>
                <a:latin typeface="Georgia"/>
                <a:ea typeface="Georgia"/>
                <a:cs typeface="Georgia"/>
                <a:sym typeface="Georgia"/>
              </a:rPr>
              <a:t>All this allowed it to become one of the major arsenals of the Soviet Union during the great Patriotic war of 1941-1945. Almost from scratch, from 1926 to 1940, a completely new industrial district was created in the face of Soviet Kazakhstan</a:t>
            </a:r>
            <a:endParaRPr>
              <a:solidFill>
                <a:srgbClr val="E4E5B8"/>
              </a:solidFill>
              <a:latin typeface="Georgia"/>
              <a:ea typeface="Georgia"/>
              <a:cs typeface="Georgia"/>
              <a:sym typeface="Georgia"/>
            </a:endParaRPr>
          </a:p>
          <a:p>
            <a:pPr indent="0" lvl="0" marL="0" rtl="0" algn="l">
              <a:lnSpc>
                <a:spcPct val="90000"/>
              </a:lnSpc>
              <a:spcBef>
                <a:spcPts val="1200"/>
              </a:spcBef>
              <a:spcAft>
                <a:spcPts val="200"/>
              </a:spcAft>
              <a:buNone/>
            </a:pPr>
            <a:r>
              <a:rPr lang="en">
                <a:solidFill>
                  <a:srgbClr val="E4E5B8"/>
                </a:solidFill>
                <a:latin typeface="Georgia"/>
                <a:ea typeface="Georgia"/>
                <a:cs typeface="Georgia"/>
                <a:sym typeface="Georgia"/>
              </a:rPr>
              <a:t>The KSSR was the last state to leave the USSR in 1991, for four days it was the entire soviet union before it left as well.</a:t>
            </a:r>
            <a:endParaRPr sz="800">
              <a:solidFill>
                <a:srgbClr val="E4E5B8"/>
              </a:solidFill>
              <a:latin typeface="Georgia"/>
              <a:ea typeface="Georgia"/>
              <a:cs typeface="Georgia"/>
              <a:sym typeface="Georgia"/>
            </a:endParaRPr>
          </a:p>
        </p:txBody>
      </p:sp>
      <p:pic>
        <p:nvPicPr>
          <p:cNvPr id="223" name="Google Shape;223;p32"/>
          <p:cNvPicPr preferRelativeResize="0"/>
          <p:nvPr/>
        </p:nvPicPr>
        <p:blipFill>
          <a:blip r:embed="rId4">
            <a:alphaModFix/>
          </a:blip>
          <a:stretch>
            <a:fillRect/>
          </a:stretch>
        </p:blipFill>
        <p:spPr>
          <a:xfrm>
            <a:off x="6383000" y="1355025"/>
            <a:ext cx="2682950" cy="1723000"/>
          </a:xfrm>
          <a:prstGeom prst="rect">
            <a:avLst/>
          </a:prstGeom>
          <a:noFill/>
          <a:ln>
            <a:noFill/>
          </a:ln>
        </p:spPr>
      </p:pic>
      <p:pic>
        <p:nvPicPr>
          <p:cNvPr id="224" name="Google Shape;224;p32"/>
          <p:cNvPicPr preferRelativeResize="0"/>
          <p:nvPr/>
        </p:nvPicPr>
        <p:blipFill>
          <a:blip r:embed="rId5">
            <a:alphaModFix/>
          </a:blip>
          <a:stretch>
            <a:fillRect/>
          </a:stretch>
        </p:blipFill>
        <p:spPr>
          <a:xfrm>
            <a:off x="6383000" y="3078025"/>
            <a:ext cx="2682951" cy="1341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30" name="Google Shape;230;p3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37" name="Google Shape;237;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8" name="Google Shape;238;p34"/>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Transcaucasian Socialist Federative  Soviet Republic</a:t>
            </a:r>
            <a:endParaRPr sz="5200">
              <a:solidFill>
                <a:srgbClr val="E4E5B8"/>
              </a:solidFill>
              <a:latin typeface="Georgia"/>
              <a:ea typeface="Georgia"/>
              <a:cs typeface="Georgia"/>
              <a:sym typeface="Georgia"/>
            </a:endParaRPr>
          </a:p>
        </p:txBody>
      </p:sp>
      <p:pic>
        <p:nvPicPr>
          <p:cNvPr id="244" name="Google Shape;244;p3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6"/>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Transcaucasian Socialist Federative Soviet Republic</a:t>
            </a:r>
            <a:endParaRPr>
              <a:solidFill>
                <a:srgbClr val="E4E5B8"/>
              </a:solidFill>
              <a:latin typeface="Georgia"/>
              <a:ea typeface="Georgia"/>
              <a:cs typeface="Georgia"/>
              <a:sym typeface="Georgia"/>
            </a:endParaRPr>
          </a:p>
        </p:txBody>
      </p:sp>
      <p:pic>
        <p:nvPicPr>
          <p:cNvPr id="251" name="Google Shape;251;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2" name="Google Shape;252;p36"/>
          <p:cNvSpPr txBox="1"/>
          <p:nvPr/>
        </p:nvSpPr>
        <p:spPr>
          <a:xfrm>
            <a:off x="529400" y="1101300"/>
            <a:ext cx="5756700" cy="38691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en" sz="1600">
                <a:solidFill>
                  <a:srgbClr val="FFFFFF"/>
                </a:solidFill>
                <a:latin typeface="Georgia"/>
                <a:ea typeface="Georgia"/>
                <a:cs typeface="Georgia"/>
                <a:sym typeface="Georgia"/>
              </a:rPr>
              <a:t>●</a:t>
            </a:r>
            <a:r>
              <a:rPr lang="en" sz="1550">
                <a:solidFill>
                  <a:srgbClr val="FFFFFF"/>
                </a:solidFill>
                <a:latin typeface="Georgia"/>
                <a:ea typeface="Georgia"/>
                <a:cs typeface="Georgia"/>
                <a:sym typeface="Georgia"/>
              </a:rPr>
              <a:t>The Caucuses were originally a part of the Russian Empire. It is separated from modern Russia by the Caucasus Mountains.</a:t>
            </a:r>
            <a:endParaRPr sz="1550">
              <a:solidFill>
                <a:srgbClr val="FFFFFF"/>
              </a:solidFill>
              <a:latin typeface="Georgia"/>
              <a:ea typeface="Georgia"/>
              <a:cs typeface="Georgia"/>
              <a:sym typeface="Georgia"/>
            </a:endParaRPr>
          </a:p>
          <a:p>
            <a:pPr indent="0" lvl="0" marL="12700" rtl="0" algn="l">
              <a:lnSpc>
                <a:spcPct val="115000"/>
              </a:lnSpc>
              <a:spcBef>
                <a:spcPts val="0"/>
              </a:spcBef>
              <a:spcAft>
                <a:spcPts val="0"/>
              </a:spcAft>
              <a:buNone/>
            </a:pPr>
            <a:r>
              <a:rPr lang="en" sz="1600">
                <a:solidFill>
                  <a:srgbClr val="FFFFFF"/>
                </a:solidFill>
                <a:latin typeface="Georgia"/>
                <a:ea typeface="Georgia"/>
                <a:cs typeface="Georgia"/>
                <a:sym typeface="Georgia"/>
              </a:rPr>
              <a:t>●</a:t>
            </a:r>
            <a:r>
              <a:rPr lang="en" sz="1550">
                <a:solidFill>
                  <a:srgbClr val="FFFFFF"/>
                </a:solidFill>
                <a:latin typeface="Georgia"/>
                <a:ea typeface="Georgia"/>
                <a:cs typeface="Georgia"/>
                <a:sym typeface="Georgia"/>
              </a:rPr>
              <a:t>As the Russian Empire began to be dissolved, Georgia, Armenia, and Azerbaijan declared their independence.</a:t>
            </a:r>
            <a:endParaRPr sz="1550">
              <a:solidFill>
                <a:srgbClr val="FFFFFF"/>
              </a:solidFill>
              <a:latin typeface="Georgia"/>
              <a:ea typeface="Georgia"/>
              <a:cs typeface="Georgia"/>
              <a:sym typeface="Georgia"/>
            </a:endParaRPr>
          </a:p>
          <a:p>
            <a:pPr indent="0" lvl="0" marL="12700" rtl="0" algn="l">
              <a:lnSpc>
                <a:spcPct val="115000"/>
              </a:lnSpc>
              <a:spcBef>
                <a:spcPts val="0"/>
              </a:spcBef>
              <a:spcAft>
                <a:spcPts val="0"/>
              </a:spcAft>
              <a:buNone/>
            </a:pPr>
            <a:r>
              <a:rPr lang="en" sz="1600">
                <a:solidFill>
                  <a:srgbClr val="FFFFFF"/>
                </a:solidFill>
                <a:latin typeface="Georgia"/>
                <a:ea typeface="Georgia"/>
                <a:cs typeface="Georgia"/>
                <a:sym typeface="Georgia"/>
              </a:rPr>
              <a:t>●</a:t>
            </a:r>
            <a:r>
              <a:rPr lang="en" sz="1550">
                <a:solidFill>
                  <a:srgbClr val="FFFFFF"/>
                </a:solidFill>
                <a:latin typeface="Georgia"/>
                <a:ea typeface="Georgia"/>
                <a:cs typeface="Georgia"/>
                <a:sym typeface="Georgia"/>
              </a:rPr>
              <a:t>Armenians, Azerbaijanis, and Georgians had been in opposition for many years with race riots breaking out in larger cities where ethnic groups converged.</a:t>
            </a:r>
            <a:endParaRPr sz="1550">
              <a:solidFill>
                <a:srgbClr val="FFFFFF"/>
              </a:solidFill>
              <a:latin typeface="Georgia"/>
              <a:ea typeface="Georgia"/>
              <a:cs typeface="Georgia"/>
              <a:sym typeface="Georgia"/>
            </a:endParaRPr>
          </a:p>
          <a:p>
            <a:pPr indent="0" lvl="0" marL="12700" rtl="0" algn="l">
              <a:lnSpc>
                <a:spcPct val="115000"/>
              </a:lnSpc>
              <a:spcBef>
                <a:spcPts val="0"/>
              </a:spcBef>
              <a:spcAft>
                <a:spcPts val="0"/>
              </a:spcAft>
              <a:buNone/>
            </a:pPr>
            <a:r>
              <a:rPr lang="en" sz="1600">
                <a:solidFill>
                  <a:srgbClr val="FFFFFF"/>
                </a:solidFill>
                <a:latin typeface="Georgia"/>
                <a:ea typeface="Georgia"/>
                <a:cs typeface="Georgia"/>
                <a:sym typeface="Georgia"/>
              </a:rPr>
              <a:t>●</a:t>
            </a:r>
            <a:r>
              <a:rPr lang="en" sz="1550">
                <a:solidFill>
                  <a:srgbClr val="FFFFFF"/>
                </a:solidFill>
                <a:latin typeface="Georgia"/>
                <a:ea typeface="Georgia"/>
                <a:cs typeface="Georgia"/>
                <a:sym typeface="Georgia"/>
              </a:rPr>
              <a:t>To combat this, Lenin proposed that the three Soviet republics be united, and it was finalized March 12, 1922. The Transcaucasian SFSR became a founding member of the USSR on December 30, 1922.</a:t>
            </a:r>
            <a:endParaRPr sz="1550">
              <a:solidFill>
                <a:srgbClr val="FFFFFF"/>
              </a:solidFill>
              <a:latin typeface="Georgia"/>
              <a:ea typeface="Georgia"/>
              <a:cs typeface="Georgia"/>
              <a:sym typeface="Georgia"/>
            </a:endParaRPr>
          </a:p>
          <a:p>
            <a:pPr indent="0" lvl="0" marL="0" rtl="0" algn="l">
              <a:lnSpc>
                <a:spcPct val="90000"/>
              </a:lnSpc>
              <a:spcBef>
                <a:spcPts val="1200"/>
              </a:spcBef>
              <a:spcAft>
                <a:spcPts val="200"/>
              </a:spcAft>
              <a:buNone/>
            </a:pPr>
            <a:r>
              <a:rPr lang="en" sz="1550">
                <a:solidFill>
                  <a:srgbClr val="FFFFFF"/>
                </a:solidFill>
                <a:latin typeface="Georgia"/>
                <a:ea typeface="Georgia"/>
                <a:cs typeface="Georgia"/>
                <a:sym typeface="Georgia"/>
              </a:rPr>
              <a:t>After the 1936 Constitution was signed, the three regions were individually elevated to republics of the USSR.</a:t>
            </a:r>
            <a:endParaRPr sz="1300">
              <a:solidFill>
                <a:srgbClr val="E4E5B8"/>
              </a:solidFill>
              <a:latin typeface="Georgia"/>
              <a:ea typeface="Georgia"/>
              <a:cs typeface="Georgia"/>
              <a:sym typeface="Georgia"/>
            </a:endParaRPr>
          </a:p>
        </p:txBody>
      </p:sp>
      <p:pic>
        <p:nvPicPr>
          <p:cNvPr id="253" name="Google Shape;253;p36"/>
          <p:cNvPicPr preferRelativeResize="0"/>
          <p:nvPr/>
        </p:nvPicPr>
        <p:blipFill>
          <a:blip r:embed="rId4">
            <a:alphaModFix/>
          </a:blip>
          <a:stretch>
            <a:fillRect/>
          </a:stretch>
        </p:blipFill>
        <p:spPr>
          <a:xfrm>
            <a:off x="6438500" y="1253700"/>
            <a:ext cx="2553100" cy="3378602"/>
          </a:xfrm>
          <a:prstGeom prst="rect">
            <a:avLst/>
          </a:prstGeom>
          <a:noFill/>
          <a:ln>
            <a:noFill/>
          </a:ln>
        </p:spPr>
      </p:pic>
      <p:sp>
        <p:nvSpPr>
          <p:cNvPr id="254" name="Google Shape;254;p36"/>
          <p:cNvSpPr txBox="1"/>
          <p:nvPr/>
        </p:nvSpPr>
        <p:spPr>
          <a:xfrm>
            <a:off x="6438550" y="4700100"/>
            <a:ext cx="25530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Long Live World October</a:t>
            </a:r>
            <a:endParaRPr>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7"/>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Transcaucasian Socialist Federative Soviet Republic</a:t>
            </a:r>
            <a:endParaRPr>
              <a:solidFill>
                <a:srgbClr val="E4E5B8"/>
              </a:solidFill>
              <a:latin typeface="Georgia"/>
              <a:ea typeface="Georgia"/>
              <a:cs typeface="Georgia"/>
              <a:sym typeface="Georgia"/>
            </a:endParaRPr>
          </a:p>
        </p:txBody>
      </p:sp>
      <p:pic>
        <p:nvPicPr>
          <p:cNvPr id="261" name="Google Shape;261;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2" name="Google Shape;262;p37"/>
          <p:cNvSpPr txBox="1"/>
          <p:nvPr/>
        </p:nvSpPr>
        <p:spPr>
          <a:xfrm>
            <a:off x="529400" y="1101300"/>
            <a:ext cx="5756700" cy="384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200"/>
              </a:spcAft>
              <a:buNone/>
            </a:pPr>
            <a:r>
              <a:t/>
            </a:r>
            <a:endParaRPr sz="1300">
              <a:solidFill>
                <a:srgbClr val="E4E5B8"/>
              </a:solidFill>
              <a:latin typeface="Georgia"/>
              <a:ea typeface="Georgia"/>
              <a:cs typeface="Georgia"/>
              <a:sym typeface="Georgia"/>
            </a:endParaRPr>
          </a:p>
        </p:txBody>
      </p:sp>
      <p:pic>
        <p:nvPicPr>
          <p:cNvPr id="263" name="Google Shape;263;p37"/>
          <p:cNvPicPr preferRelativeResize="0"/>
          <p:nvPr/>
        </p:nvPicPr>
        <p:blipFill>
          <a:blip r:embed="rId4">
            <a:alphaModFix/>
          </a:blip>
          <a:stretch>
            <a:fillRect/>
          </a:stretch>
        </p:blipFill>
        <p:spPr>
          <a:xfrm>
            <a:off x="4599325" y="1638600"/>
            <a:ext cx="2143125" cy="1066800"/>
          </a:xfrm>
          <a:prstGeom prst="rect">
            <a:avLst/>
          </a:prstGeom>
          <a:noFill/>
          <a:ln>
            <a:noFill/>
          </a:ln>
        </p:spPr>
      </p:pic>
      <p:pic>
        <p:nvPicPr>
          <p:cNvPr id="264" name="Google Shape;264;p37"/>
          <p:cNvPicPr preferRelativeResize="0"/>
          <p:nvPr/>
        </p:nvPicPr>
        <p:blipFill>
          <a:blip r:embed="rId5">
            <a:alphaModFix/>
          </a:blip>
          <a:stretch>
            <a:fillRect/>
          </a:stretch>
        </p:blipFill>
        <p:spPr>
          <a:xfrm>
            <a:off x="4599325" y="3442875"/>
            <a:ext cx="2143125" cy="1066800"/>
          </a:xfrm>
          <a:prstGeom prst="rect">
            <a:avLst/>
          </a:prstGeom>
          <a:noFill/>
          <a:ln>
            <a:noFill/>
          </a:ln>
        </p:spPr>
      </p:pic>
      <p:pic>
        <p:nvPicPr>
          <p:cNvPr id="265" name="Google Shape;265;p37"/>
          <p:cNvPicPr preferRelativeResize="0"/>
          <p:nvPr/>
        </p:nvPicPr>
        <p:blipFill>
          <a:blip r:embed="rId6">
            <a:alphaModFix/>
          </a:blip>
          <a:stretch>
            <a:fillRect/>
          </a:stretch>
        </p:blipFill>
        <p:spPr>
          <a:xfrm>
            <a:off x="6894850" y="1647813"/>
            <a:ext cx="2096750" cy="1048375"/>
          </a:xfrm>
          <a:prstGeom prst="rect">
            <a:avLst/>
          </a:prstGeom>
          <a:noFill/>
          <a:ln>
            <a:noFill/>
          </a:ln>
        </p:spPr>
      </p:pic>
      <p:pic>
        <p:nvPicPr>
          <p:cNvPr id="266" name="Google Shape;266;p37"/>
          <p:cNvPicPr preferRelativeResize="0"/>
          <p:nvPr/>
        </p:nvPicPr>
        <p:blipFill>
          <a:blip r:embed="rId7">
            <a:alphaModFix/>
          </a:blip>
          <a:stretch>
            <a:fillRect/>
          </a:stretch>
        </p:blipFill>
        <p:spPr>
          <a:xfrm>
            <a:off x="6817375" y="3452088"/>
            <a:ext cx="2096750" cy="1048375"/>
          </a:xfrm>
          <a:prstGeom prst="rect">
            <a:avLst/>
          </a:prstGeom>
          <a:noFill/>
          <a:ln>
            <a:noFill/>
          </a:ln>
        </p:spPr>
      </p:pic>
      <p:sp>
        <p:nvSpPr>
          <p:cNvPr id="267" name="Google Shape;267;p37"/>
          <p:cNvSpPr txBox="1"/>
          <p:nvPr/>
        </p:nvSpPr>
        <p:spPr>
          <a:xfrm>
            <a:off x="4506900" y="2696200"/>
            <a:ext cx="2413200" cy="3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Transcaucasian Socialist Federative Republic</a:t>
            </a:r>
            <a:endParaRPr>
              <a:solidFill>
                <a:srgbClr val="E4E5B8"/>
              </a:solidFill>
              <a:latin typeface="Georgia"/>
              <a:ea typeface="Georgia"/>
              <a:cs typeface="Georgia"/>
              <a:sym typeface="Georgia"/>
            </a:endParaRPr>
          </a:p>
        </p:txBody>
      </p:sp>
      <p:sp>
        <p:nvSpPr>
          <p:cNvPr id="268" name="Google Shape;268;p37"/>
          <p:cNvSpPr txBox="1"/>
          <p:nvPr/>
        </p:nvSpPr>
        <p:spPr>
          <a:xfrm>
            <a:off x="6905525" y="2830075"/>
            <a:ext cx="20085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Armenian</a:t>
            </a:r>
            <a:r>
              <a:rPr lang="en">
                <a:solidFill>
                  <a:srgbClr val="E4E5B8"/>
                </a:solidFill>
                <a:latin typeface="Georgia"/>
                <a:ea typeface="Georgia"/>
                <a:cs typeface="Georgia"/>
                <a:sym typeface="Georgia"/>
              </a:rPr>
              <a:t> SSR</a:t>
            </a:r>
            <a:endParaRPr>
              <a:solidFill>
                <a:srgbClr val="E4E5B8"/>
              </a:solidFill>
              <a:latin typeface="Georgia"/>
              <a:ea typeface="Georgia"/>
              <a:cs typeface="Georgia"/>
              <a:sym typeface="Georgia"/>
            </a:endParaRPr>
          </a:p>
        </p:txBody>
      </p:sp>
      <p:sp>
        <p:nvSpPr>
          <p:cNvPr id="269" name="Google Shape;269;p37"/>
          <p:cNvSpPr txBox="1"/>
          <p:nvPr/>
        </p:nvSpPr>
        <p:spPr>
          <a:xfrm>
            <a:off x="4606938" y="4561375"/>
            <a:ext cx="21279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Azerbaijan SSR</a:t>
            </a:r>
            <a:endParaRPr>
              <a:solidFill>
                <a:srgbClr val="E4E5B8"/>
              </a:solidFill>
              <a:latin typeface="Georgia"/>
              <a:ea typeface="Georgia"/>
              <a:cs typeface="Georgia"/>
              <a:sym typeface="Georgia"/>
            </a:endParaRPr>
          </a:p>
        </p:txBody>
      </p:sp>
      <p:sp>
        <p:nvSpPr>
          <p:cNvPr id="270" name="Google Shape;270;p37"/>
          <p:cNvSpPr txBox="1"/>
          <p:nvPr/>
        </p:nvSpPr>
        <p:spPr>
          <a:xfrm>
            <a:off x="6817400" y="4561375"/>
            <a:ext cx="20967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Georgian SSR</a:t>
            </a:r>
            <a:endParaRPr>
              <a:solidFill>
                <a:srgbClr val="E4E5B8"/>
              </a:solidFill>
              <a:latin typeface="Georgia"/>
              <a:ea typeface="Georgia"/>
              <a:cs typeface="Georgia"/>
              <a:sym typeface="Georgia"/>
            </a:endParaRPr>
          </a:p>
        </p:txBody>
      </p:sp>
      <p:pic>
        <p:nvPicPr>
          <p:cNvPr id="271" name="Google Shape;271;p37"/>
          <p:cNvPicPr preferRelativeResize="0"/>
          <p:nvPr/>
        </p:nvPicPr>
        <p:blipFill>
          <a:blip r:embed="rId8">
            <a:alphaModFix/>
          </a:blip>
          <a:stretch>
            <a:fillRect/>
          </a:stretch>
        </p:blipFill>
        <p:spPr>
          <a:xfrm>
            <a:off x="374025" y="1482726"/>
            <a:ext cx="4072900" cy="3179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8"/>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Transcaucasian Socialist Federative Soviet Republic</a:t>
            </a:r>
            <a:endParaRPr>
              <a:solidFill>
                <a:srgbClr val="E4E5B8"/>
              </a:solidFill>
              <a:latin typeface="Georgia"/>
              <a:ea typeface="Georgia"/>
              <a:cs typeface="Georgia"/>
              <a:sym typeface="Georgia"/>
            </a:endParaRPr>
          </a:p>
        </p:txBody>
      </p:sp>
      <p:pic>
        <p:nvPicPr>
          <p:cNvPr id="278" name="Google Shape;278;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9" name="Google Shape;279;p38"/>
          <p:cNvSpPr txBox="1"/>
          <p:nvPr/>
        </p:nvSpPr>
        <p:spPr>
          <a:xfrm>
            <a:off x="52940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E4E5B8"/>
                </a:solidFill>
                <a:latin typeface="Georgia"/>
                <a:ea typeface="Georgia"/>
                <a:cs typeface="Georgia"/>
                <a:sym typeface="Georgia"/>
              </a:rPr>
              <a:t>Revolutionary leaders:</a:t>
            </a:r>
            <a:endParaRPr b="1"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Georgia: Joseph Stalin</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Azerbaijan: Meshadi Azim-bek-ogly Azizbek</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Armenia: Stepan Shaumian</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During the Communist Intervention in 1918, the British</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seized Baku, Azerbaijan and Azizbek and Shaumian</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were shot and killed. A monument was erected in their</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memory and it became tradition for newlyweds to leave</a:t>
            </a:r>
            <a:endParaRPr sz="18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a piece of their wedding bouquet at the monument.</a:t>
            </a:r>
            <a:endParaRPr sz="1600">
              <a:solidFill>
                <a:srgbClr val="E4E5B8"/>
              </a:solidFill>
              <a:latin typeface="Georgia"/>
              <a:ea typeface="Georgia"/>
              <a:cs typeface="Georgia"/>
              <a:sym typeface="Georgia"/>
            </a:endParaRPr>
          </a:p>
        </p:txBody>
      </p:sp>
      <p:pic>
        <p:nvPicPr>
          <p:cNvPr id="280" name="Google Shape;280;p38"/>
          <p:cNvPicPr preferRelativeResize="0"/>
          <p:nvPr/>
        </p:nvPicPr>
        <p:blipFill>
          <a:blip r:embed="rId4">
            <a:alphaModFix/>
          </a:blip>
          <a:stretch>
            <a:fillRect/>
          </a:stretch>
        </p:blipFill>
        <p:spPr>
          <a:xfrm>
            <a:off x="6438500" y="1253700"/>
            <a:ext cx="2553100" cy="19091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9"/>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Excerpts from </a:t>
            </a:r>
            <a:r>
              <a:rPr i="1" lang="en">
                <a:solidFill>
                  <a:srgbClr val="E4E5B8"/>
                </a:solidFill>
                <a:latin typeface="Georgia"/>
                <a:ea typeface="Georgia"/>
                <a:cs typeface="Georgia"/>
                <a:sym typeface="Georgia"/>
              </a:rPr>
              <a:t>Soviet, But not Russian</a:t>
            </a:r>
            <a:endParaRPr i="1">
              <a:solidFill>
                <a:srgbClr val="E4E5B8"/>
              </a:solidFill>
              <a:latin typeface="Georgia"/>
              <a:ea typeface="Georgia"/>
              <a:cs typeface="Georgia"/>
              <a:sym typeface="Georgia"/>
            </a:endParaRPr>
          </a:p>
        </p:txBody>
      </p:sp>
      <p:pic>
        <p:nvPicPr>
          <p:cNvPr id="287" name="Google Shape;287;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8" name="Google Shape;288;p39"/>
          <p:cNvSpPr txBox="1"/>
          <p:nvPr/>
        </p:nvSpPr>
        <p:spPr>
          <a:xfrm>
            <a:off x="529400" y="1101300"/>
            <a:ext cx="5756700" cy="3756900"/>
          </a:xfrm>
          <a:prstGeom prst="rect">
            <a:avLst/>
          </a:prstGeom>
          <a:noFill/>
          <a:ln>
            <a:noFill/>
          </a:ln>
        </p:spPr>
        <p:txBody>
          <a:bodyPr anchorCtr="0" anchor="t" bIns="91425" lIns="91425" spcFirstLastPara="1" rIns="91425" wrap="square" tIns="91425">
            <a:spAutoFit/>
          </a:bodyPr>
          <a:lstStyle/>
          <a:p>
            <a:pPr indent="0" lvl="0" marL="0" rtl="0" algn="l">
              <a:lnSpc>
                <a:spcPct val="108000"/>
              </a:lnSpc>
              <a:spcBef>
                <a:spcPts val="0"/>
              </a:spcBef>
              <a:spcAft>
                <a:spcPts val="0"/>
              </a:spcAft>
              <a:buNone/>
            </a:pPr>
            <a:r>
              <a:rPr lang="en" sz="1300">
                <a:solidFill>
                  <a:srgbClr val="FFFFFF"/>
                </a:solidFill>
                <a:latin typeface="Georgia"/>
                <a:ea typeface="Georgia"/>
                <a:cs typeface="Georgia"/>
                <a:sym typeface="Georgia"/>
              </a:rPr>
              <a:t>Professor David Lange from the University of London was the leading authority on Georgia. He wrote in his book </a:t>
            </a:r>
            <a:r>
              <a:rPr i="1" lang="en" sz="1300">
                <a:solidFill>
                  <a:srgbClr val="FFFFFF"/>
                </a:solidFill>
                <a:latin typeface="Georgia"/>
                <a:ea typeface="Georgia"/>
                <a:cs typeface="Georgia"/>
                <a:sym typeface="Georgia"/>
              </a:rPr>
              <a:t>A Century of Russian Impact on Georgia</a:t>
            </a:r>
            <a:r>
              <a:rPr lang="en" sz="1300">
                <a:solidFill>
                  <a:srgbClr val="FFFFFF"/>
                </a:solidFill>
                <a:latin typeface="Georgia"/>
                <a:ea typeface="Georgia"/>
                <a:cs typeface="Georgia"/>
                <a:sym typeface="Georgia"/>
              </a:rPr>
              <a:t>, “If we compare the position of Georgia and adjoining Soviet republics with that of Turkey and Persia, the remarkable improvements in the health and general standards of living look even more striking.</a:t>
            </a:r>
            <a:endParaRPr sz="1300">
              <a:solidFill>
                <a:srgbClr val="FFFFFF"/>
              </a:solidFill>
              <a:latin typeface="Georgia"/>
              <a:ea typeface="Georgia"/>
              <a:cs typeface="Georgia"/>
              <a:sym typeface="Georgia"/>
            </a:endParaRPr>
          </a:p>
          <a:p>
            <a:pPr indent="0" lvl="0" marL="0" rtl="0" algn="l">
              <a:lnSpc>
                <a:spcPct val="108000"/>
              </a:lnSpc>
              <a:spcBef>
                <a:spcPts val="800"/>
              </a:spcBef>
              <a:spcAft>
                <a:spcPts val="0"/>
              </a:spcAft>
              <a:buNone/>
            </a:pPr>
            <a:r>
              <a:rPr lang="en" sz="1300">
                <a:solidFill>
                  <a:srgbClr val="FFFFFF"/>
                </a:solidFill>
                <a:latin typeface="Georgia"/>
                <a:ea typeface="Georgia"/>
                <a:cs typeface="Georgia"/>
                <a:sym typeface="Georgia"/>
              </a:rPr>
              <a:t>Employment of women in qualified work is an extremely common phenomenon in Georgia. Industrial workers and peasants are by and large better off than in most places in European Russia. The sharp contrast between the dynamic economic and industrial system and the excellent cultural facilities of Georgia, on the one hand, and, on the other, the chronic instability of some modern countries of  the Middle East, or the deplorable backwardness and stagnation of others, leaves little room for denying the positive side of Russia’s impact on Georgia.</a:t>
            </a:r>
            <a:endParaRPr sz="1300">
              <a:solidFill>
                <a:srgbClr val="FFFFFF"/>
              </a:solidFill>
              <a:latin typeface="Georgia"/>
              <a:ea typeface="Georgia"/>
              <a:cs typeface="Georgia"/>
              <a:sym typeface="Georgia"/>
            </a:endParaRPr>
          </a:p>
          <a:p>
            <a:pPr indent="0" lvl="0" marL="0" rtl="0" algn="l">
              <a:lnSpc>
                <a:spcPct val="115000"/>
              </a:lnSpc>
              <a:spcBef>
                <a:spcPts val="0"/>
              </a:spcBef>
              <a:spcAft>
                <a:spcPts val="0"/>
              </a:spcAft>
              <a:buNone/>
            </a:pPr>
            <a:r>
              <a:rPr lang="en" sz="1300">
                <a:solidFill>
                  <a:srgbClr val="FFFFFF"/>
                </a:solidFill>
                <a:latin typeface="Georgia"/>
                <a:ea typeface="Georgia"/>
                <a:cs typeface="Georgia"/>
                <a:sym typeface="Georgia"/>
              </a:rPr>
              <a:t>Georgia is at present well insured against drifting back into the vicious circle of ignorance, poverty, and disease, and is able to stand on her own feet economically and industrially in this highly competitive modern age.”</a:t>
            </a:r>
            <a:endParaRPr b="1" sz="1600">
              <a:solidFill>
                <a:srgbClr val="E4E5B8"/>
              </a:solidFill>
              <a:latin typeface="Georgia"/>
              <a:ea typeface="Georgia"/>
              <a:cs typeface="Georgia"/>
              <a:sym typeface="Georgia"/>
            </a:endParaRPr>
          </a:p>
        </p:txBody>
      </p:sp>
      <p:pic>
        <p:nvPicPr>
          <p:cNvPr id="289" name="Google Shape;289;p39"/>
          <p:cNvPicPr preferRelativeResize="0"/>
          <p:nvPr/>
        </p:nvPicPr>
        <p:blipFill>
          <a:blip r:embed="rId4">
            <a:alphaModFix/>
          </a:blip>
          <a:stretch>
            <a:fillRect/>
          </a:stretch>
        </p:blipFill>
        <p:spPr>
          <a:xfrm>
            <a:off x="6438500" y="1253700"/>
            <a:ext cx="2553100" cy="3277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0"/>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Excerpts from </a:t>
            </a:r>
            <a:r>
              <a:rPr i="1" lang="en">
                <a:solidFill>
                  <a:srgbClr val="E4E5B8"/>
                </a:solidFill>
                <a:latin typeface="Georgia"/>
                <a:ea typeface="Georgia"/>
                <a:cs typeface="Georgia"/>
                <a:sym typeface="Georgia"/>
              </a:rPr>
              <a:t>Soviet, But not Russian</a:t>
            </a:r>
            <a:endParaRPr i="1">
              <a:solidFill>
                <a:srgbClr val="E4E5B8"/>
              </a:solidFill>
              <a:latin typeface="Georgia"/>
              <a:ea typeface="Georgia"/>
              <a:cs typeface="Georgia"/>
              <a:sym typeface="Georgia"/>
            </a:endParaRPr>
          </a:p>
        </p:txBody>
      </p:sp>
      <p:pic>
        <p:nvPicPr>
          <p:cNvPr id="296" name="Google Shape;296;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7" name="Google Shape;297;p40"/>
          <p:cNvSpPr txBox="1"/>
          <p:nvPr/>
        </p:nvSpPr>
        <p:spPr>
          <a:xfrm>
            <a:off x="529400" y="1101300"/>
            <a:ext cx="5756700" cy="3764100"/>
          </a:xfrm>
          <a:prstGeom prst="rect">
            <a:avLst/>
          </a:prstGeom>
          <a:noFill/>
          <a:ln>
            <a:noFill/>
          </a:ln>
        </p:spPr>
        <p:txBody>
          <a:bodyPr anchorCtr="0" anchor="t" bIns="91425" lIns="91425" spcFirstLastPara="1" rIns="91425" wrap="square" tIns="91425">
            <a:spAutoFit/>
          </a:bodyPr>
          <a:lstStyle/>
          <a:p>
            <a:pPr indent="0" lvl="0" marL="0" rtl="0" algn="l">
              <a:lnSpc>
                <a:spcPct val="108000"/>
              </a:lnSpc>
              <a:spcBef>
                <a:spcPts val="0"/>
              </a:spcBef>
              <a:spcAft>
                <a:spcPts val="0"/>
              </a:spcAft>
              <a:buNone/>
            </a:pPr>
            <a:r>
              <a:rPr lang="en">
                <a:solidFill>
                  <a:srgbClr val="E4E5B8"/>
                </a:solidFill>
                <a:latin typeface="Georgia"/>
                <a:ea typeface="Georgia"/>
                <a:cs typeface="Georgia"/>
                <a:sym typeface="Georgia"/>
              </a:rPr>
              <a:t>“When Brezhnev died suddenly, his successor, Andropov, amazed the West by bringing [an] Azerbaijani, Geidar Ali Rza ogly Ali(ev) into the Political Bureau where he was named the first deputy premier of the Soviet Union. (The amazement stems from the fact that Western scholars, journalists, and politicians had apparently hypnotized themselves into believing that the Muslim peoples in the USSR are treated like blacks in the US.)</a:t>
            </a:r>
            <a:endParaRPr>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rgbClr val="E4E5B8"/>
                </a:solidFill>
                <a:latin typeface="Georgia"/>
                <a:ea typeface="Georgia"/>
                <a:cs typeface="Georgia"/>
                <a:sym typeface="Georgia"/>
              </a:rPr>
              <a:t>Aliev is entirely a product of Soviet times. Born in 1923, the son of a worker, he graduated in history from the University of Azerbaijan, itself founded after the Revolution…. Aliev’s duties have not, however, been associated with ethnic matters. His first job under Andropov was to turn around the lagging Soviet railroad industry. At this writing, [In 1985] he is in charge of consumer-goods industries, which the Cherenko administration has pledged to boost. He has also been sent to Syria to discuss the future of the Near East and Soviet arms aid.”</a:t>
            </a:r>
            <a:endParaRPr sz="1100">
              <a:solidFill>
                <a:srgbClr val="E4E5B8"/>
              </a:solidFill>
              <a:latin typeface="Georgia"/>
              <a:ea typeface="Georgia"/>
              <a:cs typeface="Georgia"/>
              <a:sym typeface="Georgia"/>
            </a:endParaRPr>
          </a:p>
        </p:txBody>
      </p:sp>
      <p:pic>
        <p:nvPicPr>
          <p:cNvPr id="298" name="Google Shape;298;p40"/>
          <p:cNvPicPr preferRelativeResize="0"/>
          <p:nvPr/>
        </p:nvPicPr>
        <p:blipFill>
          <a:blip r:embed="rId4">
            <a:alphaModFix/>
          </a:blip>
          <a:stretch>
            <a:fillRect/>
          </a:stretch>
        </p:blipFill>
        <p:spPr>
          <a:xfrm>
            <a:off x="6438500" y="1253700"/>
            <a:ext cx="2553101" cy="36062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1"/>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Excerpts from </a:t>
            </a:r>
            <a:r>
              <a:rPr i="1" lang="en">
                <a:solidFill>
                  <a:srgbClr val="E4E5B8"/>
                </a:solidFill>
                <a:latin typeface="Georgia"/>
                <a:ea typeface="Georgia"/>
                <a:cs typeface="Georgia"/>
                <a:sym typeface="Georgia"/>
              </a:rPr>
              <a:t>Soviet, But not Russian</a:t>
            </a:r>
            <a:endParaRPr i="1">
              <a:solidFill>
                <a:srgbClr val="E4E5B8"/>
              </a:solidFill>
              <a:latin typeface="Georgia"/>
              <a:ea typeface="Georgia"/>
              <a:cs typeface="Georgia"/>
              <a:sym typeface="Georgia"/>
            </a:endParaRPr>
          </a:p>
        </p:txBody>
      </p:sp>
      <p:pic>
        <p:nvPicPr>
          <p:cNvPr id="305" name="Google Shape;305;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6" name="Google Shape;306;p41"/>
          <p:cNvSpPr txBox="1"/>
          <p:nvPr/>
        </p:nvSpPr>
        <p:spPr>
          <a:xfrm>
            <a:off x="529400" y="1101300"/>
            <a:ext cx="5756700" cy="4010700"/>
          </a:xfrm>
          <a:prstGeom prst="rect">
            <a:avLst/>
          </a:prstGeom>
          <a:noFill/>
          <a:ln>
            <a:noFill/>
          </a:ln>
        </p:spPr>
        <p:txBody>
          <a:bodyPr anchorCtr="0" anchor="t" bIns="91425" lIns="91425" spcFirstLastPara="1" rIns="91425" wrap="square" tIns="91425">
            <a:spAutoFit/>
          </a:bodyPr>
          <a:lstStyle/>
          <a:p>
            <a:pPr indent="0" lvl="0" marL="0" rtl="0" algn="l">
              <a:lnSpc>
                <a:spcPct val="108000"/>
              </a:lnSpc>
              <a:spcBef>
                <a:spcPts val="0"/>
              </a:spcBef>
              <a:spcAft>
                <a:spcPts val="0"/>
              </a:spcAft>
              <a:buNone/>
            </a:pPr>
            <a:r>
              <a:rPr lang="en" sz="1300">
                <a:solidFill>
                  <a:srgbClr val="E4E5B8"/>
                </a:solidFill>
                <a:latin typeface="Georgia"/>
                <a:ea typeface="Georgia"/>
                <a:cs typeface="Georgia"/>
                <a:sym typeface="Georgia"/>
              </a:rPr>
              <a:t>“One admires the Armenians for their ability to wrest a living from soil so unbelievably rocky and arid. They say: "stone is our bread" — it makes Maine look like prime farmland. But they do wrest a living; today the Armenians live well, extremely well.</a:t>
            </a:r>
            <a:endParaRPr sz="13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300">
                <a:solidFill>
                  <a:srgbClr val="E4E5B8"/>
                </a:solidFill>
                <a:latin typeface="Georgia"/>
                <a:ea typeface="Georgia"/>
                <a:cs typeface="Georgia"/>
                <a:sym typeface="Georgia"/>
              </a:rPr>
              <a:t>Little more than one-seventh of Armenia is arable land, by far the lowest proportion in any Soviet republic — it is the smallest of them to begin with — little larger than Vermont. What is arable can only be if irrigated, as Armenia has no rain to speak of. Fortunately. Armenia has an immense mountain lake. Sevan, which irrigates 250,000 acres— an extraordinary engineering feat for its day. Six dams, each also producing hydropower, one below the other, were built between 1930 and 1962. But before the last went into service, it was realized that the 17 irrigation canals were drawing so much water the lake would be destroyed. So a tunnel was drilled 30 miles through hard rock to bring it the water of a river separated from it by mountains nearly 10,000 feet high. This remarkable effort, one of the world's earliest great environmental- protection projects, took only six years.” </a:t>
            </a:r>
            <a:endParaRPr sz="1100">
              <a:solidFill>
                <a:srgbClr val="E4E5B8"/>
              </a:solidFill>
              <a:latin typeface="Georgia"/>
              <a:ea typeface="Georgia"/>
              <a:cs typeface="Georgia"/>
              <a:sym typeface="Georgia"/>
            </a:endParaRPr>
          </a:p>
        </p:txBody>
      </p:sp>
      <p:pic>
        <p:nvPicPr>
          <p:cNvPr id="307" name="Google Shape;307;p41"/>
          <p:cNvPicPr preferRelativeResize="0"/>
          <p:nvPr/>
        </p:nvPicPr>
        <p:blipFill>
          <a:blip r:embed="rId4">
            <a:alphaModFix/>
          </a:blip>
          <a:stretch>
            <a:fillRect/>
          </a:stretch>
        </p:blipFill>
        <p:spPr>
          <a:xfrm>
            <a:off x="6431100" y="2152438"/>
            <a:ext cx="2553100" cy="19084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205725"/>
            <a:ext cx="3837000" cy="18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Belorussian SSR</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Kazakhstan SSR</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Transcaucasian SFSR</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Ukrainian</a:t>
            </a:r>
            <a:r>
              <a:rPr lang="en">
                <a:solidFill>
                  <a:srgbClr val="E4E5B8"/>
                </a:solidFill>
                <a:latin typeface="Georgia"/>
                <a:ea typeface="Georgia"/>
                <a:cs typeface="Georgia"/>
                <a:sym typeface="Georgia"/>
              </a:rPr>
              <a:t> SSR</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pic>
        <p:nvPicPr>
          <p:cNvPr id="72" name="Google Shape;72;p15"/>
          <p:cNvPicPr preferRelativeResize="0"/>
          <p:nvPr/>
        </p:nvPicPr>
        <p:blipFill>
          <a:blip r:embed="rId4">
            <a:alphaModFix/>
          </a:blip>
          <a:stretch>
            <a:fillRect/>
          </a:stretch>
        </p:blipFill>
        <p:spPr>
          <a:xfrm>
            <a:off x="4641888" y="2100825"/>
            <a:ext cx="4432224" cy="2766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13" name="Google Shape;313;p4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3"/>
          <p:cNvSpPr txBox="1"/>
          <p:nvPr>
            <p:ph type="title"/>
          </p:nvPr>
        </p:nvSpPr>
        <p:spPr>
          <a:xfrm>
            <a:off x="176250" y="3312700"/>
            <a:ext cx="8811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History of the Ukrainian SSR 1917 - 1922</a:t>
            </a:r>
            <a:endParaRPr sz="5200">
              <a:solidFill>
                <a:srgbClr val="E4E5B8"/>
              </a:solidFill>
              <a:latin typeface="Georgia"/>
              <a:ea typeface="Georgia"/>
              <a:cs typeface="Georgia"/>
              <a:sym typeface="Georgia"/>
            </a:endParaRPr>
          </a:p>
        </p:txBody>
      </p:sp>
      <p:pic>
        <p:nvPicPr>
          <p:cNvPr id="319" name="Google Shape;319;p4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4"/>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Pre-October 1917 History</a:t>
            </a:r>
            <a:endParaRPr i="1">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326" name="Google Shape;326;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7" name="Google Shape;327;p44"/>
          <p:cNvSpPr txBox="1"/>
          <p:nvPr/>
        </p:nvSpPr>
        <p:spPr>
          <a:xfrm>
            <a:off x="529400" y="1101300"/>
            <a:ext cx="5756700" cy="401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rgbClr val="E4E5B8"/>
                </a:solidFill>
                <a:latin typeface="Georgia"/>
                <a:ea typeface="Georgia"/>
                <a:cs typeface="Georgia"/>
                <a:sym typeface="Georgia"/>
              </a:rPr>
              <a:t>Tsar Peter began a campaign of “Russofication” that continued until the Communist Revolution. Other times Ukraine was split between Russia, Poland, Lithuania, Hungary, and Crimea.</a:t>
            </a:r>
            <a:endParaRPr sz="24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400">
                <a:solidFill>
                  <a:srgbClr val="E4E5B8"/>
                </a:solidFill>
                <a:latin typeface="Georgia"/>
                <a:ea typeface="Georgia"/>
                <a:cs typeface="Georgia"/>
                <a:sym typeface="Georgia"/>
              </a:rPr>
              <a:t>Some autonomy in the Russian empire, but was ultimately taken away when Tsaress Catherine took the crown.</a:t>
            </a:r>
            <a:endParaRPr sz="24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t/>
            </a:r>
            <a:endParaRPr sz="500">
              <a:solidFill>
                <a:srgbClr val="E4E5B8"/>
              </a:solidFill>
              <a:latin typeface="Georgia"/>
              <a:ea typeface="Georgia"/>
              <a:cs typeface="Georgia"/>
              <a:sym typeface="Georgia"/>
            </a:endParaRPr>
          </a:p>
        </p:txBody>
      </p:sp>
      <p:pic>
        <p:nvPicPr>
          <p:cNvPr id="328" name="Google Shape;328;p44"/>
          <p:cNvPicPr preferRelativeResize="0"/>
          <p:nvPr/>
        </p:nvPicPr>
        <p:blipFill>
          <a:blip r:embed="rId4">
            <a:alphaModFix/>
          </a:blip>
          <a:stretch>
            <a:fillRect/>
          </a:stretch>
        </p:blipFill>
        <p:spPr>
          <a:xfrm>
            <a:off x="6361025" y="201350"/>
            <a:ext cx="2553100" cy="2493102"/>
          </a:xfrm>
          <a:prstGeom prst="rect">
            <a:avLst/>
          </a:prstGeom>
          <a:noFill/>
          <a:ln>
            <a:noFill/>
          </a:ln>
        </p:spPr>
      </p:pic>
      <p:pic>
        <p:nvPicPr>
          <p:cNvPr id="329" name="Google Shape;329;p44"/>
          <p:cNvPicPr preferRelativeResize="0"/>
          <p:nvPr/>
        </p:nvPicPr>
        <p:blipFill>
          <a:blip r:embed="rId5">
            <a:alphaModFix/>
          </a:blip>
          <a:stretch>
            <a:fillRect/>
          </a:stretch>
        </p:blipFill>
        <p:spPr>
          <a:xfrm>
            <a:off x="6197200" y="2777675"/>
            <a:ext cx="2716925" cy="22224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5"/>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Immediate effect of the October Revolution</a:t>
            </a:r>
            <a:endParaRPr i="1">
              <a:solidFill>
                <a:srgbClr val="E4E5B8"/>
              </a:solidFill>
              <a:latin typeface="Georgia"/>
              <a:ea typeface="Georgia"/>
              <a:cs typeface="Georgia"/>
              <a:sym typeface="Georgia"/>
            </a:endParaRPr>
          </a:p>
        </p:txBody>
      </p:sp>
      <p:pic>
        <p:nvPicPr>
          <p:cNvPr id="336" name="Google Shape;336;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7" name="Google Shape;337;p45"/>
          <p:cNvSpPr txBox="1"/>
          <p:nvPr/>
        </p:nvSpPr>
        <p:spPr>
          <a:xfrm>
            <a:off x="529400" y="1101300"/>
            <a:ext cx="5756700" cy="380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E4E5B8"/>
                </a:solidFill>
                <a:latin typeface="Georgia"/>
                <a:ea typeface="Georgia"/>
                <a:cs typeface="Georgia"/>
                <a:sym typeface="Georgia"/>
              </a:rPr>
              <a:t>2 republics declared with abdication of tsar, the Ukrainian People's Republic in Kiev and the Ukrainian Soviet Republic in Kharkov.</a:t>
            </a:r>
            <a:endParaRPr sz="16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600">
                <a:solidFill>
                  <a:srgbClr val="E4E5B8"/>
                </a:solidFill>
                <a:latin typeface="Georgia"/>
                <a:ea typeface="Georgia"/>
                <a:cs typeface="Georgia"/>
                <a:sym typeface="Georgia"/>
              </a:rPr>
              <a:t>Ukrainian Soviet Republic founded December 24-25 1917. It was named as either the Republic of Soviets of Workers', Soldiers', and Peasants' Deputies or the Ukrainian People's Republic of the Soviets.</a:t>
            </a:r>
            <a:endParaRPr sz="16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600">
                <a:solidFill>
                  <a:srgbClr val="E4E5B8"/>
                </a:solidFill>
                <a:latin typeface="Georgia"/>
                <a:ea typeface="Georgia"/>
                <a:cs typeface="Georgia"/>
                <a:sym typeface="Georgia"/>
              </a:rPr>
              <a:t>Start of civil war around this time against nationalists in Kiev, who had support of Central Powers.</a:t>
            </a:r>
            <a:endParaRPr sz="1600">
              <a:solidFill>
                <a:srgbClr val="E4E5B8"/>
              </a:solidFill>
              <a:latin typeface="Georgia"/>
              <a:ea typeface="Georgia"/>
              <a:cs typeface="Georgia"/>
              <a:sym typeface="Georgia"/>
            </a:endParaRPr>
          </a:p>
          <a:p>
            <a:pPr indent="0" lvl="0" marL="0" rtl="0" algn="l">
              <a:lnSpc>
                <a:spcPct val="115000"/>
              </a:lnSpc>
              <a:spcBef>
                <a:spcPts val="1400"/>
              </a:spcBef>
              <a:spcAft>
                <a:spcPts val="1400"/>
              </a:spcAft>
              <a:buNone/>
            </a:pPr>
            <a:r>
              <a:rPr lang="en" sz="1600">
                <a:solidFill>
                  <a:srgbClr val="E4E5B8"/>
                </a:solidFill>
                <a:latin typeface="Georgia"/>
                <a:ea typeface="Georgia"/>
                <a:cs typeface="Georgia"/>
                <a:sym typeface="Georgia"/>
              </a:rPr>
              <a:t>Dissolved in 1918 after the signing of Brest-Litovsk with last session in city of Taganrog.</a:t>
            </a:r>
            <a:endParaRPr sz="1600">
              <a:solidFill>
                <a:srgbClr val="E4E5B8"/>
              </a:solidFill>
              <a:latin typeface="Georgia"/>
              <a:ea typeface="Georgia"/>
              <a:cs typeface="Georgia"/>
              <a:sym typeface="Georgia"/>
            </a:endParaRPr>
          </a:p>
        </p:txBody>
      </p:sp>
      <p:pic>
        <p:nvPicPr>
          <p:cNvPr id="338" name="Google Shape;338;p45"/>
          <p:cNvPicPr preferRelativeResize="0"/>
          <p:nvPr/>
        </p:nvPicPr>
        <p:blipFill>
          <a:blip r:embed="rId4">
            <a:alphaModFix/>
          </a:blip>
          <a:stretch>
            <a:fillRect/>
          </a:stretch>
        </p:blipFill>
        <p:spPr>
          <a:xfrm>
            <a:off x="6361013" y="1472475"/>
            <a:ext cx="2553101" cy="2847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6"/>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From 1917-1922</a:t>
            </a:r>
            <a:endParaRPr i="1">
              <a:solidFill>
                <a:srgbClr val="E4E5B8"/>
              </a:solidFill>
              <a:latin typeface="Georgia"/>
              <a:ea typeface="Georgia"/>
              <a:cs typeface="Georgia"/>
              <a:sym typeface="Georgia"/>
            </a:endParaRPr>
          </a:p>
        </p:txBody>
      </p:sp>
      <p:pic>
        <p:nvPicPr>
          <p:cNvPr id="345" name="Google Shape;345;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6" name="Google Shape;346;p46"/>
          <p:cNvSpPr txBox="1"/>
          <p:nvPr/>
        </p:nvSpPr>
        <p:spPr>
          <a:xfrm>
            <a:off x="529400" y="1101300"/>
            <a:ext cx="5756700" cy="396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E4E5B8"/>
                </a:solidFill>
                <a:latin typeface="Georgia"/>
                <a:ea typeface="Georgia"/>
                <a:cs typeface="Georgia"/>
                <a:sym typeface="Georgia"/>
              </a:rPr>
              <a:t>1919 – Nationalist-held Kiev was the spot of pogroms.</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100">
                <a:solidFill>
                  <a:srgbClr val="E4E5B8"/>
                </a:solidFill>
                <a:latin typeface="Georgia"/>
                <a:ea typeface="Georgia"/>
                <a:cs typeface="Georgia"/>
                <a:sym typeface="Georgia"/>
              </a:rPr>
              <a:t>When the October Revolution occurred, the Soviets and soldiers of Kiev voted 2 days later to support the revolution</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100">
                <a:solidFill>
                  <a:srgbClr val="E4E5B8"/>
                </a:solidFill>
                <a:latin typeface="Georgia"/>
                <a:ea typeface="Georgia"/>
                <a:cs typeface="Georgia"/>
                <a:sym typeface="Georgia"/>
              </a:rPr>
              <a:t>1917 – Takeover by nationalist Central Rada government. Only way to survive was through German support. Germans withdrew with end of Great War, and Directory took power. Under the leadership of a tsarist general, Skoropadsky.</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100">
                <a:solidFill>
                  <a:srgbClr val="E4E5B8"/>
                </a:solidFill>
                <a:latin typeface="Georgia"/>
                <a:ea typeface="Georgia"/>
                <a:cs typeface="Georgia"/>
                <a:sym typeface="Georgia"/>
              </a:rPr>
              <a:t>Rada attacked peasants who sought to split up landlord lands, so when Germans withdrew, Communists defeated the nationalists in civil war.</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100">
                <a:solidFill>
                  <a:srgbClr val="E4E5B8"/>
                </a:solidFill>
                <a:latin typeface="Georgia"/>
                <a:ea typeface="Georgia"/>
                <a:cs typeface="Georgia"/>
                <a:sym typeface="Georgia"/>
              </a:rPr>
              <a:t>Communists returned to power in February 1919 with the liberation of Kharkov. Formation of second Soviet Ukranian government that was dissolved during the fighting against the Whites and the Nationalists in 1919-1920</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100">
                <a:solidFill>
                  <a:srgbClr val="E4E5B8"/>
                </a:solidFill>
                <a:latin typeface="Georgia"/>
                <a:ea typeface="Georgia"/>
                <a:cs typeface="Georgia"/>
                <a:sym typeface="Georgia"/>
              </a:rPr>
              <a:t>Third Ukranian SSR formed on December 21, 1919. Ended up getting most territory of Ukraine with the Polish-Soviet Peace treaty of Riga. </a:t>
            </a:r>
            <a:endParaRPr sz="1100">
              <a:solidFill>
                <a:srgbClr val="E4E5B8"/>
              </a:solidFill>
              <a:latin typeface="Georgia"/>
              <a:ea typeface="Georgia"/>
              <a:cs typeface="Georgia"/>
              <a:sym typeface="Georgia"/>
            </a:endParaRPr>
          </a:p>
          <a:p>
            <a:pPr indent="0" lvl="0" marL="0" rtl="0" algn="l">
              <a:lnSpc>
                <a:spcPct val="115000"/>
              </a:lnSpc>
              <a:spcBef>
                <a:spcPts val="1400"/>
              </a:spcBef>
              <a:spcAft>
                <a:spcPts val="1400"/>
              </a:spcAft>
              <a:buNone/>
            </a:pPr>
            <a:r>
              <a:rPr lang="en" sz="1100">
                <a:solidFill>
                  <a:srgbClr val="E4E5B8"/>
                </a:solidFill>
                <a:latin typeface="Georgia"/>
                <a:ea typeface="Georgia"/>
                <a:cs typeface="Georgia"/>
                <a:sym typeface="Georgia"/>
              </a:rPr>
              <a:t>December 30, 1922 – Ukraine SSR is one of the founding members of the USSR.</a:t>
            </a:r>
            <a:endParaRPr sz="1000">
              <a:solidFill>
                <a:srgbClr val="E4E5B8"/>
              </a:solidFill>
              <a:latin typeface="Georgia"/>
              <a:ea typeface="Georgia"/>
              <a:cs typeface="Georgia"/>
              <a:sym typeface="Georgia"/>
            </a:endParaRPr>
          </a:p>
        </p:txBody>
      </p:sp>
      <p:pic>
        <p:nvPicPr>
          <p:cNvPr id="347" name="Google Shape;347;p46"/>
          <p:cNvPicPr preferRelativeResize="0"/>
          <p:nvPr/>
        </p:nvPicPr>
        <p:blipFill>
          <a:blip r:embed="rId4">
            <a:alphaModFix/>
          </a:blip>
          <a:stretch>
            <a:fillRect/>
          </a:stretch>
        </p:blipFill>
        <p:spPr>
          <a:xfrm>
            <a:off x="6286100" y="1300249"/>
            <a:ext cx="2730175" cy="1542425"/>
          </a:xfrm>
          <a:prstGeom prst="rect">
            <a:avLst/>
          </a:prstGeom>
          <a:noFill/>
          <a:ln>
            <a:noFill/>
          </a:ln>
        </p:spPr>
      </p:pic>
      <p:pic>
        <p:nvPicPr>
          <p:cNvPr id="348" name="Google Shape;348;p46"/>
          <p:cNvPicPr preferRelativeResize="0"/>
          <p:nvPr/>
        </p:nvPicPr>
        <p:blipFill>
          <a:blip r:embed="rId5">
            <a:alphaModFix/>
          </a:blip>
          <a:stretch>
            <a:fillRect/>
          </a:stretch>
        </p:blipFill>
        <p:spPr>
          <a:xfrm>
            <a:off x="6295400" y="3041625"/>
            <a:ext cx="2711574" cy="13557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7"/>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Ukrainian</a:t>
            </a:r>
            <a:r>
              <a:rPr lang="en">
                <a:solidFill>
                  <a:srgbClr val="E4E5B8"/>
                </a:solidFill>
                <a:latin typeface="Georgia"/>
                <a:ea typeface="Georgia"/>
                <a:cs typeface="Georgia"/>
                <a:sym typeface="Georgia"/>
              </a:rPr>
              <a:t> SSR in the USSR</a:t>
            </a:r>
            <a:endParaRPr i="1">
              <a:solidFill>
                <a:srgbClr val="E4E5B8"/>
              </a:solidFill>
              <a:latin typeface="Georgia"/>
              <a:ea typeface="Georgia"/>
              <a:cs typeface="Georgia"/>
              <a:sym typeface="Georgia"/>
            </a:endParaRPr>
          </a:p>
        </p:txBody>
      </p:sp>
      <p:pic>
        <p:nvPicPr>
          <p:cNvPr id="355" name="Google Shape;355;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6" name="Google Shape;356;p47"/>
          <p:cNvSpPr txBox="1"/>
          <p:nvPr/>
        </p:nvSpPr>
        <p:spPr>
          <a:xfrm>
            <a:off x="529400" y="1101300"/>
            <a:ext cx="5756700" cy="394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E4E5B8"/>
                </a:solidFill>
                <a:latin typeface="Georgia"/>
                <a:ea typeface="Georgia"/>
                <a:cs typeface="Georgia"/>
                <a:sym typeface="Georgia"/>
              </a:rPr>
              <a:t>West Ukraine was ruled by Poland until the Great Patriotic War. Any education of the Soviet Union in Poland was suppressed, Ukrainians in Poland were “required to look West”.</a:t>
            </a:r>
            <a:endParaRPr sz="18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800">
                <a:solidFill>
                  <a:srgbClr val="E4E5B8"/>
                </a:solidFill>
                <a:latin typeface="Georgia"/>
                <a:ea typeface="Georgia"/>
                <a:cs typeface="Georgia"/>
                <a:sym typeface="Georgia"/>
              </a:rPr>
              <a:t>First “Machine and Tractor Station”, a central service place where cooperative farms could get tractors and farm machinery formed around Odessa in 1930. First of its kind and copied throughout USSR.</a:t>
            </a:r>
            <a:endParaRPr sz="18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1800">
                <a:solidFill>
                  <a:srgbClr val="E4E5B8"/>
                </a:solidFill>
                <a:latin typeface="Georgia"/>
                <a:ea typeface="Georgia"/>
                <a:cs typeface="Georgia"/>
                <a:sym typeface="Georgia"/>
              </a:rPr>
              <a:t>Occupied by Nazis during Great Patriotic war. Liberated 1944. </a:t>
            </a:r>
            <a:endParaRPr sz="1800">
              <a:solidFill>
                <a:srgbClr val="E4E5B8"/>
              </a:solidFill>
              <a:latin typeface="Georgia"/>
              <a:ea typeface="Georgia"/>
              <a:cs typeface="Georgia"/>
              <a:sym typeface="Georgia"/>
            </a:endParaRPr>
          </a:p>
          <a:p>
            <a:pPr indent="0" lvl="0" marL="0" rtl="0" algn="l">
              <a:lnSpc>
                <a:spcPct val="115000"/>
              </a:lnSpc>
              <a:spcBef>
                <a:spcPts val="1400"/>
              </a:spcBef>
              <a:spcAft>
                <a:spcPts val="1400"/>
              </a:spcAft>
              <a:buNone/>
            </a:pPr>
            <a:r>
              <a:t/>
            </a:r>
            <a:endParaRPr sz="100">
              <a:solidFill>
                <a:srgbClr val="E4E5B8"/>
              </a:solidFill>
              <a:latin typeface="Georgia"/>
              <a:ea typeface="Georgia"/>
              <a:cs typeface="Georgia"/>
              <a:sym typeface="Georgia"/>
            </a:endParaRPr>
          </a:p>
        </p:txBody>
      </p:sp>
      <p:pic>
        <p:nvPicPr>
          <p:cNvPr id="357" name="Google Shape;357;p47"/>
          <p:cNvPicPr preferRelativeResize="0"/>
          <p:nvPr/>
        </p:nvPicPr>
        <p:blipFill>
          <a:blip r:embed="rId4">
            <a:alphaModFix/>
          </a:blip>
          <a:stretch>
            <a:fillRect/>
          </a:stretch>
        </p:blipFill>
        <p:spPr>
          <a:xfrm>
            <a:off x="6286100" y="1388050"/>
            <a:ext cx="2553101" cy="26994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8"/>
          <p:cNvSpPr txBox="1"/>
          <p:nvPr>
            <p:ph type="title"/>
          </p:nvPr>
        </p:nvSpPr>
        <p:spPr>
          <a:xfrm>
            <a:off x="1664325" y="2013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Sources</a:t>
            </a:r>
            <a:endParaRPr i="1">
              <a:solidFill>
                <a:srgbClr val="E4E5B8"/>
              </a:solidFill>
              <a:latin typeface="Georgia"/>
              <a:ea typeface="Georgia"/>
              <a:cs typeface="Georgia"/>
              <a:sym typeface="Georgia"/>
            </a:endParaRPr>
          </a:p>
        </p:txBody>
      </p:sp>
      <p:pic>
        <p:nvPicPr>
          <p:cNvPr id="364" name="Google Shape;364;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5" name="Google Shape;365;p48"/>
          <p:cNvSpPr txBox="1"/>
          <p:nvPr/>
        </p:nvSpPr>
        <p:spPr>
          <a:xfrm>
            <a:off x="536800" y="1507775"/>
            <a:ext cx="5756700" cy="279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rgbClr val="FFFF00"/>
                </a:solidFill>
              </a:rPr>
              <a:t>●</a:t>
            </a:r>
            <a:r>
              <a:rPr lang="en" sz="2000">
                <a:solidFill>
                  <a:srgbClr val="FFFFFF"/>
                </a:solidFill>
              </a:rPr>
              <a:t>Mandel, William. Soviet but Not Russian: The Other People of the Soviet Union.</a:t>
            </a:r>
            <a:r>
              <a:rPr lang="en" sz="2000">
                <a:solidFill>
                  <a:srgbClr val="FFFFFF"/>
                </a:solidFill>
                <a:uFill>
                  <a:noFill/>
                </a:uFill>
                <a:hlinkClick r:id="rId4">
                  <a:extLst>
                    <a:ext uri="{A12FA001-AC4F-418D-AE19-62706E023703}">
                      <ahyp:hlinkClr val="tx"/>
                    </a:ext>
                  </a:extLst>
                </a:hlinkClick>
              </a:rPr>
              <a:t> </a:t>
            </a:r>
            <a:r>
              <a:rPr lang="en" sz="2000" u="sng">
                <a:solidFill>
                  <a:schemeClr val="hlink"/>
                </a:solidFill>
                <a:hlinkClick r:id="rId5"/>
              </a:rPr>
              <a:t>https://archive.org/details/SovietButNotRussian/page/n111/mode/2up</a:t>
            </a:r>
            <a:endParaRPr sz="2000" u="sng">
              <a:solidFill>
                <a:schemeClr val="hlink"/>
              </a:solidFill>
            </a:endParaRPr>
          </a:p>
          <a:p>
            <a:pPr indent="0" lvl="0" marL="0" rtl="0" algn="l">
              <a:lnSpc>
                <a:spcPct val="115000"/>
              </a:lnSpc>
              <a:spcBef>
                <a:spcPts val="1400"/>
              </a:spcBef>
              <a:spcAft>
                <a:spcPts val="1400"/>
              </a:spcAft>
              <a:buNone/>
            </a:pPr>
            <a:r>
              <a:rPr lang="en" sz="900">
                <a:solidFill>
                  <a:srgbClr val="FFFF00"/>
                </a:solidFill>
              </a:rPr>
              <a:t>●</a:t>
            </a:r>
            <a:r>
              <a:rPr lang="en" sz="2000">
                <a:solidFill>
                  <a:srgbClr val="FFFFFF"/>
                </a:solidFill>
              </a:rPr>
              <a:t>Strong, Anna Louise. Peoples of the USSR.</a:t>
            </a:r>
            <a:r>
              <a:rPr lang="en" sz="2000">
                <a:solidFill>
                  <a:srgbClr val="FFFFFF"/>
                </a:solidFill>
                <a:uFill>
                  <a:noFill/>
                </a:uFill>
                <a:hlinkClick r:id="rId6">
                  <a:extLst>
                    <a:ext uri="{A12FA001-AC4F-418D-AE19-62706E023703}">
                      <ahyp:hlinkClr val="tx"/>
                    </a:ext>
                  </a:extLst>
                </a:hlinkClick>
              </a:rPr>
              <a:t> </a:t>
            </a:r>
            <a:r>
              <a:rPr lang="en" sz="2000" u="sng">
                <a:solidFill>
                  <a:schemeClr val="hlink"/>
                </a:solidFill>
                <a:hlinkClick r:id="rId7"/>
              </a:rPr>
              <a:t>https://archive.org/details/PeoplesUSSR/page/n39/mode/2up</a:t>
            </a:r>
            <a:r>
              <a:rPr lang="en" sz="2000">
                <a:solidFill>
                  <a:srgbClr val="FFFFFF"/>
                </a:solidFill>
              </a:rPr>
              <a:t> </a:t>
            </a:r>
            <a:endParaRPr sz="1800">
              <a:solidFill>
                <a:srgbClr val="E4E5B8"/>
              </a:solidFill>
              <a:latin typeface="Georgia"/>
              <a:ea typeface="Georgia"/>
              <a:cs typeface="Georgia"/>
              <a:sym typeface="Georgia"/>
            </a:endParaRPr>
          </a:p>
        </p:txBody>
      </p:sp>
      <p:pic>
        <p:nvPicPr>
          <p:cNvPr id="366" name="Google Shape;366;p48"/>
          <p:cNvPicPr preferRelativeResize="0"/>
          <p:nvPr/>
        </p:nvPicPr>
        <p:blipFill>
          <a:blip r:embed="rId8">
            <a:alphaModFix/>
          </a:blip>
          <a:stretch>
            <a:fillRect/>
          </a:stretch>
        </p:blipFill>
        <p:spPr>
          <a:xfrm>
            <a:off x="7175750" y="3229449"/>
            <a:ext cx="1318851" cy="1758475"/>
          </a:xfrm>
          <a:prstGeom prst="rect">
            <a:avLst/>
          </a:prstGeom>
          <a:noFill/>
          <a:ln>
            <a:noFill/>
          </a:ln>
        </p:spPr>
      </p:pic>
      <p:pic>
        <p:nvPicPr>
          <p:cNvPr id="367" name="Google Shape;367;p48"/>
          <p:cNvPicPr preferRelativeResize="0"/>
          <p:nvPr/>
        </p:nvPicPr>
        <p:blipFill>
          <a:blip r:embed="rId9">
            <a:alphaModFix/>
          </a:blip>
          <a:stretch>
            <a:fillRect/>
          </a:stretch>
        </p:blipFill>
        <p:spPr>
          <a:xfrm>
            <a:off x="7151213" y="1308200"/>
            <a:ext cx="1367925" cy="1921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Introductions</a:t>
            </a:r>
            <a:endParaRPr sz="5200">
              <a:solidFill>
                <a:srgbClr val="E4E5B8"/>
              </a:solidFill>
              <a:latin typeface="Georgia"/>
              <a:ea typeface="Georgia"/>
              <a:cs typeface="Georgia"/>
              <a:sym typeface="Georgia"/>
            </a:endParaRPr>
          </a:p>
        </p:txBody>
      </p:sp>
      <p:pic>
        <p:nvPicPr>
          <p:cNvPr id="373" name="Google Shape;373;p4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USFSP Film Archive Project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380" name="Google Shape;380;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1" name="Google Shape;381;p50"/>
          <p:cNvSpPr txBox="1"/>
          <p:nvPr/>
        </p:nvSpPr>
        <p:spPr>
          <a:xfrm>
            <a:off x="84000" y="1101300"/>
            <a:ext cx="6123900" cy="3879000"/>
          </a:xfrm>
          <a:prstGeom prst="rect">
            <a:avLst/>
          </a:prstGeom>
          <a:noFill/>
          <a:ln>
            <a:noFill/>
          </a:ln>
        </p:spPr>
        <p:txBody>
          <a:bodyPr anchorCtr="0" anchor="t" bIns="91425" lIns="91425" spcFirstLastPara="1" rIns="91425" wrap="square" tIns="91425">
            <a:spAutoFit/>
          </a:bodyPr>
          <a:lstStyle/>
          <a:p>
            <a:pPr indent="-323850" lvl="0" marL="457200" rtl="0" algn="l">
              <a:lnSpc>
                <a:spcPct val="100000"/>
              </a:lnSpc>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At the end of 2008, various comrades regained possession of a cache of films that used to be the film library of the Berkeley, CA branch of the Soviet-American Friendship Society. The collection consists of about 300 films on a variety of topics. They are in Russian with English subtitles, and represent the Soviet Union speaking of itself, in its own voice.</a:t>
            </a:r>
            <a:endParaRPr sz="1500">
              <a:solidFill>
                <a:srgbClr val="E4E5B8"/>
              </a:solidFill>
              <a:latin typeface="Georgia"/>
              <a:ea typeface="Georgia"/>
              <a:cs typeface="Georgia"/>
              <a:sym typeface="Georgia"/>
            </a:endParaRPr>
          </a:p>
          <a:p>
            <a:pPr indent="-323850" lvl="0" marL="457200" rtl="0" algn="l">
              <a:lnSpc>
                <a:spcPct val="100000"/>
              </a:lnSpc>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U.S. Friends of the Soviet People (USFSP) agreed to take possession of these films in 2009 and raise the funds and perform the work to digitize the collection, and to distribute its contents both via recorded media (like DVDs) and via the Internet. </a:t>
            </a:r>
            <a:endParaRPr sz="1500">
              <a:solidFill>
                <a:srgbClr val="E4E5B8"/>
              </a:solidFill>
              <a:latin typeface="Georgia"/>
              <a:ea typeface="Georgia"/>
              <a:cs typeface="Georgia"/>
              <a:sym typeface="Georgia"/>
            </a:endParaRPr>
          </a:p>
          <a:p>
            <a:pPr indent="-323850" lvl="0" marL="457200" rtl="0" algn="l">
              <a:lnSpc>
                <a:spcPct val="100000"/>
              </a:lnSpc>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We are beginning to release these on the Youtube channel of the Party of Communists USA. We need donations to complete this work since it is not cheap to digitize the films. </a:t>
            </a:r>
            <a:endParaRPr sz="1500">
              <a:solidFill>
                <a:srgbClr val="E4E5B8"/>
              </a:solidFill>
              <a:latin typeface="Georgia"/>
              <a:ea typeface="Georgia"/>
              <a:cs typeface="Georgia"/>
              <a:sym typeface="Georgia"/>
            </a:endParaRPr>
          </a:p>
          <a:p>
            <a:pPr indent="-323850" lvl="0" marL="457200" rtl="0" algn="l">
              <a:lnSpc>
                <a:spcPct val="100000"/>
              </a:lnSpc>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You can donate at the US Friends of the Soviet People Website: </a:t>
            </a:r>
            <a:br>
              <a:rPr lang="en" sz="1500">
                <a:solidFill>
                  <a:srgbClr val="E4E5B8"/>
                </a:solidFill>
                <a:latin typeface="Georgia"/>
                <a:ea typeface="Georgia"/>
                <a:cs typeface="Georgia"/>
                <a:sym typeface="Georgia"/>
              </a:rPr>
            </a:br>
            <a:r>
              <a:rPr lang="en" sz="1500" u="sng">
                <a:solidFill>
                  <a:schemeClr val="hlink"/>
                </a:solidFill>
                <a:latin typeface="Georgia"/>
                <a:ea typeface="Georgia"/>
                <a:cs typeface="Georgia"/>
                <a:sym typeface="Georgia"/>
                <a:hlinkClick r:id="rId4"/>
              </a:rPr>
              <a:t>https://usfriendsofthesovietpeople.info/donations/</a:t>
            </a:r>
            <a:r>
              <a:rPr lang="en" sz="1500">
                <a:solidFill>
                  <a:srgbClr val="E4E5B8"/>
                </a:solidFill>
                <a:latin typeface="Georgia"/>
                <a:ea typeface="Georgia"/>
                <a:cs typeface="Georgia"/>
                <a:sym typeface="Georgia"/>
              </a:rPr>
              <a:t> </a:t>
            </a:r>
            <a:endParaRPr sz="1500">
              <a:solidFill>
                <a:srgbClr val="E4E5B8"/>
              </a:solidFill>
              <a:latin typeface="Georgia"/>
              <a:ea typeface="Georgia"/>
              <a:cs typeface="Georgia"/>
              <a:sym typeface="Georgia"/>
            </a:endParaRPr>
          </a:p>
        </p:txBody>
      </p:sp>
      <p:pic>
        <p:nvPicPr>
          <p:cNvPr id="382" name="Google Shape;382;p50"/>
          <p:cNvPicPr preferRelativeResize="0"/>
          <p:nvPr/>
        </p:nvPicPr>
        <p:blipFill>
          <a:blip r:embed="rId5">
            <a:alphaModFix/>
          </a:blip>
          <a:stretch>
            <a:fillRect/>
          </a:stretch>
        </p:blipFill>
        <p:spPr>
          <a:xfrm>
            <a:off x="6207900" y="1700975"/>
            <a:ext cx="2864376" cy="2796475"/>
          </a:xfrm>
          <a:prstGeom prst="rect">
            <a:avLst/>
          </a:prstGeom>
          <a:noFill/>
          <a:ln>
            <a:noFill/>
          </a:ln>
        </p:spPr>
      </p:pic>
      <p:pic>
        <p:nvPicPr>
          <p:cNvPr id="383" name="Google Shape;383;p50"/>
          <p:cNvPicPr preferRelativeResize="0"/>
          <p:nvPr/>
        </p:nvPicPr>
        <p:blipFill>
          <a:blip r:embed="rId6">
            <a:alphaModFix/>
          </a:blip>
          <a:stretch>
            <a:fillRect/>
          </a:stretch>
        </p:blipFill>
        <p:spPr>
          <a:xfrm>
            <a:off x="7082488" y="206650"/>
            <a:ext cx="1368900" cy="1368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90" name="Google Shape;390;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1" name="Google Shape;391;p51"/>
          <p:cNvSpPr txBox="1"/>
          <p:nvPr/>
        </p:nvSpPr>
        <p:spPr>
          <a:xfrm>
            <a:off x="47200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 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Belorussia - Similar but Different</a:t>
            </a:r>
            <a:endParaRPr sz="5200">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98" name="Google Shape;398;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9" name="Google Shape;399;p52"/>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______ if possible.</a:t>
            </a:r>
            <a:endParaRPr sz="2500">
              <a:solidFill>
                <a:srgbClr val="E4E5B8"/>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a:t>
            </a:r>
            <a:endParaRPr sz="1911">
              <a:solidFill>
                <a:srgbClr val="E4E5B8"/>
              </a:solidFill>
              <a:latin typeface="Georgia"/>
              <a:ea typeface="Georgia"/>
              <a:cs typeface="Georgia"/>
              <a:sym typeface="Georgia"/>
            </a:endParaRPr>
          </a:p>
        </p:txBody>
      </p:sp>
      <p:pic>
        <p:nvPicPr>
          <p:cNvPr id="406" name="Google Shape;406;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7" name="Google Shape;407;p53"/>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408" name="Google Shape;408;p53"/>
          <p:cNvPicPr preferRelativeResize="0"/>
          <p:nvPr/>
        </p:nvPicPr>
        <p:blipFill>
          <a:blip r:embed="rId4">
            <a:alphaModFix/>
          </a:blip>
          <a:stretch>
            <a:fillRect/>
          </a:stretch>
        </p:blipFill>
        <p:spPr>
          <a:xfrm>
            <a:off x="352750" y="1641625"/>
            <a:ext cx="2110175" cy="1430275"/>
          </a:xfrm>
          <a:prstGeom prst="rect">
            <a:avLst/>
          </a:prstGeom>
          <a:noFill/>
          <a:ln>
            <a:noFill/>
          </a:ln>
        </p:spPr>
      </p:pic>
      <p:pic>
        <p:nvPicPr>
          <p:cNvPr id="409" name="Google Shape;409;p53"/>
          <p:cNvPicPr preferRelativeResize="0"/>
          <p:nvPr/>
        </p:nvPicPr>
        <p:blipFill>
          <a:blip r:embed="rId5">
            <a:alphaModFix/>
          </a:blip>
          <a:stretch>
            <a:fillRect/>
          </a:stretch>
        </p:blipFill>
        <p:spPr>
          <a:xfrm>
            <a:off x="162675" y="3071900"/>
            <a:ext cx="1364051" cy="1839175"/>
          </a:xfrm>
          <a:prstGeom prst="rect">
            <a:avLst/>
          </a:prstGeom>
          <a:noFill/>
          <a:ln>
            <a:noFill/>
          </a:ln>
        </p:spPr>
      </p:pic>
      <p:pic>
        <p:nvPicPr>
          <p:cNvPr id="410" name="Google Shape;410;p53"/>
          <p:cNvPicPr preferRelativeResize="0"/>
          <p:nvPr/>
        </p:nvPicPr>
        <p:blipFill>
          <a:blip r:embed="rId6">
            <a:alphaModFix/>
          </a:blip>
          <a:stretch>
            <a:fillRect/>
          </a:stretch>
        </p:blipFill>
        <p:spPr>
          <a:xfrm>
            <a:off x="1526725" y="3071900"/>
            <a:ext cx="1140960" cy="1839175"/>
          </a:xfrm>
          <a:prstGeom prst="rect">
            <a:avLst/>
          </a:prstGeom>
          <a:noFill/>
          <a:ln>
            <a:noFill/>
          </a:ln>
        </p:spPr>
      </p:pic>
      <p:pic>
        <p:nvPicPr>
          <p:cNvPr id="411" name="Google Shape;411;p53"/>
          <p:cNvPicPr preferRelativeResize="0"/>
          <p:nvPr/>
        </p:nvPicPr>
        <p:blipFill>
          <a:blip r:embed="rId7">
            <a:alphaModFix/>
          </a:blip>
          <a:stretch>
            <a:fillRect/>
          </a:stretch>
        </p:blipFill>
        <p:spPr>
          <a:xfrm>
            <a:off x="2667674" y="1641625"/>
            <a:ext cx="4252259" cy="3269449"/>
          </a:xfrm>
          <a:prstGeom prst="rect">
            <a:avLst/>
          </a:prstGeom>
          <a:noFill/>
          <a:ln>
            <a:noFill/>
          </a:ln>
        </p:spPr>
      </p:pic>
      <p:pic>
        <p:nvPicPr>
          <p:cNvPr id="412" name="Google Shape;412;p53"/>
          <p:cNvPicPr preferRelativeResize="0"/>
          <p:nvPr/>
        </p:nvPicPr>
        <p:blipFill>
          <a:blip r:embed="rId8">
            <a:alphaModFix/>
          </a:blip>
          <a:stretch>
            <a:fillRect/>
          </a:stretch>
        </p:blipFill>
        <p:spPr>
          <a:xfrm>
            <a:off x="6919924" y="2093563"/>
            <a:ext cx="2034325" cy="2365575"/>
          </a:xfrm>
          <a:prstGeom prst="rect">
            <a:avLst/>
          </a:prstGeom>
          <a:noFill/>
          <a:ln>
            <a:noFill/>
          </a:ln>
        </p:spPr>
      </p:pic>
      <p:sp>
        <p:nvSpPr>
          <p:cNvPr id="413" name="Google Shape;413;p5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420" name="Google Shape;420;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1" name="Google Shape;421;p54"/>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422" name="Google Shape;422;p54"/>
          <p:cNvPicPr preferRelativeResize="0"/>
          <p:nvPr/>
        </p:nvPicPr>
        <p:blipFill>
          <a:blip r:embed="rId4">
            <a:alphaModFix/>
          </a:blip>
          <a:stretch>
            <a:fillRect/>
          </a:stretch>
        </p:blipFill>
        <p:spPr>
          <a:xfrm>
            <a:off x="6867500" y="1660138"/>
            <a:ext cx="2040325" cy="3060488"/>
          </a:xfrm>
          <a:prstGeom prst="rect">
            <a:avLst/>
          </a:prstGeom>
          <a:noFill/>
          <a:ln>
            <a:noFill/>
          </a:ln>
        </p:spPr>
      </p:pic>
      <p:pic>
        <p:nvPicPr>
          <p:cNvPr id="423" name="Google Shape;423;p54"/>
          <p:cNvPicPr preferRelativeResize="0"/>
          <p:nvPr/>
        </p:nvPicPr>
        <p:blipFill>
          <a:blip r:embed="rId5">
            <a:alphaModFix/>
          </a:blip>
          <a:stretch>
            <a:fillRect/>
          </a:stretch>
        </p:blipFill>
        <p:spPr>
          <a:xfrm>
            <a:off x="4662150" y="1659275"/>
            <a:ext cx="2040325" cy="3062216"/>
          </a:xfrm>
          <a:prstGeom prst="rect">
            <a:avLst/>
          </a:prstGeom>
          <a:noFill/>
          <a:ln>
            <a:noFill/>
          </a:ln>
        </p:spPr>
      </p:pic>
      <p:pic>
        <p:nvPicPr>
          <p:cNvPr id="424" name="Google Shape;424;p54"/>
          <p:cNvPicPr preferRelativeResize="0"/>
          <p:nvPr/>
        </p:nvPicPr>
        <p:blipFill>
          <a:blip r:embed="rId6">
            <a:alphaModFix/>
          </a:blip>
          <a:stretch>
            <a:fillRect/>
          </a:stretch>
        </p:blipFill>
        <p:spPr>
          <a:xfrm>
            <a:off x="2456800" y="1659275"/>
            <a:ext cx="2040325" cy="3060475"/>
          </a:xfrm>
          <a:prstGeom prst="rect">
            <a:avLst/>
          </a:prstGeom>
          <a:noFill/>
          <a:ln>
            <a:noFill/>
          </a:ln>
        </p:spPr>
      </p:pic>
      <p:pic>
        <p:nvPicPr>
          <p:cNvPr id="425" name="Google Shape;425;p54"/>
          <p:cNvPicPr preferRelativeResize="0"/>
          <p:nvPr/>
        </p:nvPicPr>
        <p:blipFill>
          <a:blip r:embed="rId7">
            <a:alphaModFix/>
          </a:blip>
          <a:stretch>
            <a:fillRect/>
          </a:stretch>
        </p:blipFill>
        <p:spPr>
          <a:xfrm>
            <a:off x="251450" y="1659275"/>
            <a:ext cx="2040325" cy="30604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32" name="Google Shape;432;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33" name="Google Shape;433;p55"/>
          <p:cNvSpPr txBox="1"/>
          <p:nvPr/>
        </p:nvSpPr>
        <p:spPr>
          <a:xfrm>
            <a:off x="406550" y="1041075"/>
            <a:ext cx="8096400" cy="31863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Support the GoFundMe for the legal drive at https://www.gofundme.com/f/legal-fund-to-defend-against-wreckers. Anything helps!</a:t>
            </a:r>
            <a:endParaRPr sz="1950">
              <a:solidFill>
                <a:srgbClr val="E4E5B8"/>
              </a:solidFill>
              <a:latin typeface="Georgia"/>
              <a:ea typeface="Georgia"/>
              <a:cs typeface="Georgia"/>
              <a:sym typeface="Georgi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5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39" name="Google Shape;439;p5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National Anthem of the Soviet Union</a:t>
            </a:r>
            <a:r>
              <a:rPr lang="en">
                <a:solidFill>
                  <a:srgbClr val="E4E5B8"/>
                </a:solidFill>
                <a:latin typeface="Georgia"/>
                <a:ea typeface="Georgia"/>
                <a:cs typeface="Georgia"/>
                <a:sym typeface="Georgia"/>
              </a:rPr>
              <a:t> - 1984 Daily Broadcast Version</a:t>
            </a:r>
            <a:endParaRPr>
              <a:solidFill>
                <a:srgbClr val="E4E5B8"/>
              </a:solidFill>
              <a:latin typeface="Georgia"/>
              <a:ea typeface="Georgia"/>
              <a:cs typeface="Georgia"/>
              <a:sym typeface="Georgia"/>
            </a:endParaRPr>
          </a:p>
        </p:txBody>
      </p:sp>
      <p:pic>
        <p:nvPicPr>
          <p:cNvPr descr="Promotional Anthem of the Supreme Soviet, broadcast twice daily on Soviet State Television for many years.  This is the original 1984 version.  &#10;Fully restored, converted to stereo and widescreen.  Now subtitled in Russian, phonetic Russian and two new improved comprehensive translations in English and Spanish.&#10;Оригинал 1984 гимн Союза - широкоэкранный высокого качества." id="441" name="Google Shape;441;p56" title="OFFICIAL ANTHEM OF THE SUPREME SOVIET - 1984 VERSION">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“White Russians”</a:t>
            </a:r>
            <a:endParaRPr>
              <a:solidFill>
                <a:srgbClr val="E4E5B8"/>
              </a:solidFill>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6" name="Google Shape;86;p17"/>
          <p:cNvSpPr txBox="1"/>
          <p:nvPr/>
        </p:nvSpPr>
        <p:spPr>
          <a:xfrm>
            <a:off x="529400" y="1101300"/>
            <a:ext cx="5756700" cy="398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550">
                <a:solidFill>
                  <a:srgbClr val="E4E5B8"/>
                </a:solidFill>
                <a:latin typeface="Georgia"/>
                <a:ea typeface="Georgia"/>
                <a:cs typeface="Georgia"/>
                <a:sym typeface="Georgia"/>
              </a:rPr>
              <a:t>●</a:t>
            </a:r>
            <a:r>
              <a:rPr lang="en" sz="2300">
                <a:solidFill>
                  <a:srgbClr val="E4E5B8"/>
                </a:solidFill>
                <a:latin typeface="Georgia"/>
                <a:ea typeface="Georgia"/>
                <a:cs typeface="Georgia"/>
                <a:sym typeface="Georgia"/>
              </a:rPr>
              <a:t>Belorussia was a country that bordered Russia to the NW and had a diverse cultural makeup of Jewish and Russian backgrounds.</a:t>
            </a:r>
            <a:endParaRPr sz="23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550">
                <a:solidFill>
                  <a:srgbClr val="E4E5B8"/>
                </a:solidFill>
                <a:latin typeface="Georgia"/>
                <a:ea typeface="Georgia"/>
                <a:cs typeface="Georgia"/>
                <a:sym typeface="Georgia"/>
              </a:rPr>
              <a:t>●</a:t>
            </a:r>
            <a:r>
              <a:rPr lang="en" sz="2300">
                <a:solidFill>
                  <a:srgbClr val="E4E5B8"/>
                </a:solidFill>
                <a:latin typeface="Georgia"/>
                <a:ea typeface="Georgia"/>
                <a:cs typeface="Georgia"/>
                <a:sym typeface="Georgia"/>
              </a:rPr>
              <a:t>“Belorussia is to Russia as Portugal is to Spain; next door on the West, smaller, with similar but distinct language and people” - </a:t>
            </a:r>
            <a:r>
              <a:rPr i="1" lang="en" sz="2300">
                <a:solidFill>
                  <a:srgbClr val="E4E5B8"/>
                </a:solidFill>
                <a:latin typeface="Georgia"/>
                <a:ea typeface="Georgia"/>
                <a:cs typeface="Georgia"/>
                <a:sym typeface="Georgia"/>
              </a:rPr>
              <a:t>Soviet But Not Russian</a:t>
            </a:r>
            <a:endParaRPr i="1" sz="2300">
              <a:solidFill>
                <a:srgbClr val="E4E5B8"/>
              </a:solidFill>
              <a:latin typeface="Georgia"/>
              <a:ea typeface="Georgia"/>
              <a:cs typeface="Georgia"/>
              <a:sym typeface="Georgia"/>
            </a:endParaRPr>
          </a:p>
          <a:p>
            <a:pPr indent="457200" lvl="0" marL="0" rtl="0" algn="l">
              <a:spcBef>
                <a:spcPts val="1400"/>
              </a:spcBef>
              <a:spcAft>
                <a:spcPts val="0"/>
              </a:spcAft>
              <a:buNone/>
            </a:pPr>
            <a:r>
              <a:t/>
            </a:r>
            <a:endParaRPr sz="1200">
              <a:solidFill>
                <a:srgbClr val="E4E5B8"/>
              </a:solidFill>
              <a:latin typeface="Georgia"/>
              <a:ea typeface="Georgia"/>
              <a:cs typeface="Georgia"/>
              <a:sym typeface="Georgia"/>
            </a:endParaRPr>
          </a:p>
        </p:txBody>
      </p:sp>
      <p:pic>
        <p:nvPicPr>
          <p:cNvPr id="87" name="Google Shape;87;p17"/>
          <p:cNvPicPr preferRelativeResize="0"/>
          <p:nvPr/>
        </p:nvPicPr>
        <p:blipFill>
          <a:blip r:embed="rId4">
            <a:alphaModFix/>
          </a:blip>
          <a:stretch>
            <a:fillRect/>
          </a:stretch>
        </p:blipFill>
        <p:spPr>
          <a:xfrm>
            <a:off x="6175250" y="1195048"/>
            <a:ext cx="2867700" cy="1430850"/>
          </a:xfrm>
          <a:prstGeom prst="rect">
            <a:avLst/>
          </a:prstGeom>
          <a:noFill/>
          <a:ln>
            <a:noFill/>
          </a:ln>
        </p:spPr>
      </p:pic>
      <p:pic>
        <p:nvPicPr>
          <p:cNvPr id="88" name="Google Shape;88;p17"/>
          <p:cNvPicPr preferRelativeResize="0"/>
          <p:nvPr/>
        </p:nvPicPr>
        <p:blipFill>
          <a:blip r:embed="rId5">
            <a:alphaModFix/>
          </a:blip>
          <a:stretch>
            <a:fillRect/>
          </a:stretch>
        </p:blipFill>
        <p:spPr>
          <a:xfrm>
            <a:off x="6286100" y="2625900"/>
            <a:ext cx="2756851" cy="1904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“Colonials of Semi-Colonials”</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6" name="Google Shape;96;p18"/>
          <p:cNvSpPr txBox="1"/>
          <p:nvPr/>
        </p:nvSpPr>
        <p:spPr>
          <a:xfrm>
            <a:off x="529400" y="1101300"/>
            <a:ext cx="5756700" cy="39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rgbClr val="E4E5B8"/>
                </a:solidFill>
                <a:latin typeface="Georgia"/>
                <a:ea typeface="Georgia"/>
                <a:cs typeface="Georgia"/>
                <a:sym typeface="Georgia"/>
              </a:rPr>
              <a:t>Belorussians were mostly peasants under Polish landowners who were also under Russian rule until the Bolshevik Revolution.</a:t>
            </a:r>
            <a:endParaRPr sz="24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400">
                <a:solidFill>
                  <a:srgbClr val="E4E5B8"/>
                </a:solidFill>
                <a:latin typeface="Georgia"/>
                <a:ea typeface="Georgia"/>
                <a:cs typeface="Georgia"/>
                <a:sym typeface="Georgia"/>
              </a:rPr>
              <a:t>Never developed enough to become an empire in history. They were a part of the Polish-Lithuanian Commonwealth until 1795.</a:t>
            </a:r>
            <a:endParaRPr sz="2400">
              <a:solidFill>
                <a:srgbClr val="E4E5B8"/>
              </a:solidFill>
              <a:latin typeface="Georgia"/>
              <a:ea typeface="Georgia"/>
              <a:cs typeface="Georgia"/>
              <a:sym typeface="Georgia"/>
            </a:endParaRPr>
          </a:p>
          <a:p>
            <a:pPr indent="457200" lvl="0" marL="0" rtl="0" algn="l">
              <a:spcBef>
                <a:spcPts val="1400"/>
              </a:spcBef>
              <a:spcAft>
                <a:spcPts val="0"/>
              </a:spcAft>
              <a:buNone/>
            </a:pPr>
            <a:r>
              <a:t/>
            </a:r>
            <a:endParaRPr sz="100">
              <a:solidFill>
                <a:srgbClr val="E4E5B8"/>
              </a:solidFill>
              <a:latin typeface="Georgia"/>
              <a:ea typeface="Georgia"/>
              <a:cs typeface="Georgia"/>
              <a:sym typeface="Georgia"/>
            </a:endParaRPr>
          </a:p>
        </p:txBody>
      </p:sp>
      <p:pic>
        <p:nvPicPr>
          <p:cNvPr id="97" name="Google Shape;97;p18"/>
          <p:cNvPicPr preferRelativeResize="0"/>
          <p:nvPr/>
        </p:nvPicPr>
        <p:blipFill>
          <a:blip r:embed="rId4">
            <a:alphaModFix/>
          </a:blip>
          <a:stretch>
            <a:fillRect/>
          </a:stretch>
        </p:blipFill>
        <p:spPr>
          <a:xfrm>
            <a:off x="6438500" y="1253700"/>
            <a:ext cx="2553098" cy="2442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People of the Marshes</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5" name="Google Shape;105;p19"/>
          <p:cNvSpPr txBox="1"/>
          <p:nvPr/>
        </p:nvSpPr>
        <p:spPr>
          <a:xfrm>
            <a:off x="529400" y="1101300"/>
            <a:ext cx="5756700" cy="394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
                <a:solidFill>
                  <a:srgbClr val="E4E5B8"/>
                </a:solidFill>
                <a:latin typeface="Georgia"/>
                <a:ea typeface="Georgia"/>
                <a:cs typeface="Georgia"/>
                <a:sym typeface="Georgia"/>
              </a:rPr>
              <a:t>●</a:t>
            </a:r>
            <a:r>
              <a:rPr lang="en" sz="2000">
                <a:solidFill>
                  <a:srgbClr val="E4E5B8"/>
                </a:solidFill>
                <a:latin typeface="Georgia"/>
                <a:ea typeface="Georgia"/>
                <a:cs typeface="Georgia"/>
                <a:sym typeface="Georgia"/>
              </a:rPr>
              <a:t>Belarussia was similar in size to Minnesota (90,000 sq. miles)</a:t>
            </a:r>
            <a:endParaRPr baseline="30000" sz="41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50">
                <a:solidFill>
                  <a:srgbClr val="E4E5B8"/>
                </a:solidFill>
                <a:latin typeface="Georgia"/>
                <a:ea typeface="Georgia"/>
                <a:cs typeface="Georgia"/>
                <a:sym typeface="Georgia"/>
              </a:rPr>
              <a:t>●</a:t>
            </a:r>
            <a:r>
              <a:rPr lang="en" sz="2000">
                <a:solidFill>
                  <a:srgbClr val="E4E5B8"/>
                </a:solidFill>
                <a:latin typeface="Georgia"/>
                <a:ea typeface="Georgia"/>
                <a:cs typeface="Georgia"/>
                <a:sym typeface="Georgia"/>
              </a:rPr>
              <a:t>The meteoric makeup of the area was very humid, frequent heavy rain and damp. The marshes would often flood from the rain and cover 1/5th of the entire territory.</a:t>
            </a:r>
            <a:endParaRPr sz="20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50">
                <a:solidFill>
                  <a:srgbClr val="E4E5B8"/>
                </a:solidFill>
                <a:latin typeface="Georgia"/>
                <a:ea typeface="Georgia"/>
                <a:cs typeface="Georgia"/>
                <a:sym typeface="Georgia"/>
              </a:rPr>
              <a:t>●</a:t>
            </a:r>
            <a:r>
              <a:rPr lang="en" sz="2000">
                <a:solidFill>
                  <a:srgbClr val="E4E5B8"/>
                </a:solidFill>
                <a:latin typeface="Georgia"/>
                <a:ea typeface="Georgia"/>
                <a:cs typeface="Georgia"/>
                <a:sym typeface="Georgia"/>
              </a:rPr>
              <a:t>Many of the peasants lived in the marshy land since nobles took the more favorable land for themselves</a:t>
            </a:r>
            <a:endParaRPr sz="2000">
              <a:solidFill>
                <a:srgbClr val="E4E5B8"/>
              </a:solidFill>
              <a:latin typeface="Georgia"/>
              <a:ea typeface="Georgia"/>
              <a:cs typeface="Georgia"/>
              <a:sym typeface="Georgia"/>
            </a:endParaRPr>
          </a:p>
          <a:p>
            <a:pPr indent="457200" lvl="0" marL="0" rtl="0" algn="l">
              <a:spcBef>
                <a:spcPts val="1400"/>
              </a:spcBef>
              <a:spcAft>
                <a:spcPts val="0"/>
              </a:spcAft>
              <a:buNone/>
            </a:pPr>
            <a:r>
              <a:t/>
            </a:r>
            <a:endParaRPr sz="200">
              <a:solidFill>
                <a:srgbClr val="E4E5B8"/>
              </a:solidFill>
              <a:latin typeface="Georgia"/>
              <a:ea typeface="Georgia"/>
              <a:cs typeface="Georgia"/>
              <a:sym typeface="Georgia"/>
            </a:endParaRPr>
          </a:p>
        </p:txBody>
      </p:sp>
      <p:pic>
        <p:nvPicPr>
          <p:cNvPr id="106" name="Google Shape;106;p19"/>
          <p:cNvPicPr preferRelativeResize="0"/>
          <p:nvPr/>
        </p:nvPicPr>
        <p:blipFill>
          <a:blip r:embed="rId4">
            <a:alphaModFix/>
          </a:blip>
          <a:stretch>
            <a:fillRect/>
          </a:stretch>
        </p:blipFill>
        <p:spPr>
          <a:xfrm>
            <a:off x="5922875" y="1253700"/>
            <a:ext cx="3068723" cy="2301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People of the Marshes cont’d</a:t>
            </a:r>
            <a:endParaRPr>
              <a:solidFill>
                <a:srgbClr val="E4E5B8"/>
              </a:solidFill>
              <a:latin typeface="Georgia"/>
              <a:ea typeface="Georgia"/>
              <a:cs typeface="Georgia"/>
              <a:sym typeface="Georgia"/>
            </a:endParaRPr>
          </a:p>
        </p:txBody>
      </p:sp>
      <p:pic>
        <p:nvPicPr>
          <p:cNvPr id="113" name="Google Shape;113;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4" name="Google Shape;114;p20"/>
          <p:cNvSpPr txBox="1"/>
          <p:nvPr/>
        </p:nvSpPr>
        <p:spPr>
          <a:xfrm>
            <a:off x="529400" y="1101300"/>
            <a:ext cx="5756700" cy="39711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2050">
                <a:solidFill>
                  <a:srgbClr val="E4E5B8"/>
                </a:solidFill>
                <a:latin typeface="Georgia"/>
                <a:ea typeface="Georgia"/>
                <a:cs typeface="Georgia"/>
                <a:sym typeface="Georgia"/>
              </a:rPr>
              <a:t>“During spring floods they go from island to island in canoes driven by sail or paddle or pulled across shallows by long-horned oxen. In summer they cannot travel at all. Only when winter freezes the marshes is there firm travel over the snow” - People of the USSR</a:t>
            </a:r>
            <a:endParaRPr sz="2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50">
              <a:solidFill>
                <a:srgbClr val="E4E5B8"/>
              </a:solidFill>
              <a:latin typeface="Georgia"/>
              <a:ea typeface="Georgia"/>
              <a:cs typeface="Georgia"/>
              <a:sym typeface="Georgia"/>
            </a:endParaRPr>
          </a:p>
          <a:p>
            <a:pPr indent="457200" lvl="0" marL="0" rtl="0" algn="l">
              <a:spcBef>
                <a:spcPts val="0"/>
              </a:spcBef>
              <a:spcAft>
                <a:spcPts val="0"/>
              </a:spcAft>
              <a:buNone/>
            </a:pPr>
            <a:r>
              <a:rPr lang="en" sz="2050">
                <a:solidFill>
                  <a:srgbClr val="E4E5B8"/>
                </a:solidFill>
                <a:latin typeface="Georgia"/>
                <a:ea typeface="Georgia"/>
                <a:cs typeface="Georgia"/>
                <a:sym typeface="Georgia"/>
              </a:rPr>
              <a:t>On religion, the Belorussians consisted mostly of Orthodox Christians even when the Lithuanian king had stated in 1569 upon the acquisition of Poland that citizens would embrace Roman Catholicism</a:t>
            </a:r>
            <a:endParaRPr sz="2050">
              <a:solidFill>
                <a:srgbClr val="E4E5B8"/>
              </a:solidFill>
              <a:latin typeface="Georgia"/>
              <a:ea typeface="Georgia"/>
              <a:cs typeface="Georgia"/>
              <a:sym typeface="Georgia"/>
            </a:endParaRPr>
          </a:p>
        </p:txBody>
      </p:sp>
      <p:pic>
        <p:nvPicPr>
          <p:cNvPr id="115" name="Google Shape;115;p20"/>
          <p:cNvPicPr preferRelativeResize="0"/>
          <p:nvPr/>
        </p:nvPicPr>
        <p:blipFill>
          <a:blip r:embed="rId4">
            <a:alphaModFix/>
          </a:blip>
          <a:stretch>
            <a:fillRect/>
          </a:stretch>
        </p:blipFill>
        <p:spPr>
          <a:xfrm>
            <a:off x="6438500" y="1253700"/>
            <a:ext cx="2553101" cy="27269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Belorussian Soviet Socialist Republic</a:t>
            </a:r>
            <a:endParaRPr>
              <a:solidFill>
                <a:srgbClr val="E4E5B8"/>
              </a:solidFill>
              <a:latin typeface="Georgia"/>
              <a:ea typeface="Georgia"/>
              <a:cs typeface="Georgia"/>
              <a:sym typeface="Georgia"/>
            </a:endParaRPr>
          </a:p>
        </p:txBody>
      </p:sp>
      <p:pic>
        <p:nvPicPr>
          <p:cNvPr id="122" name="Google Shape;122;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3" name="Google Shape;123;p21"/>
          <p:cNvSpPr txBox="1"/>
          <p:nvPr/>
        </p:nvSpPr>
        <p:spPr>
          <a:xfrm>
            <a:off x="529400" y="1101300"/>
            <a:ext cx="5756700" cy="399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
                <a:solidFill>
                  <a:srgbClr val="E4E5B8"/>
                </a:solidFill>
                <a:latin typeface="Georgia"/>
                <a:ea typeface="Georgia"/>
                <a:cs typeface="Georgia"/>
                <a:sym typeface="Georgia"/>
              </a:rPr>
              <a:t>●</a:t>
            </a:r>
            <a:r>
              <a:rPr lang="en" sz="1700">
                <a:solidFill>
                  <a:srgbClr val="E4E5B8"/>
                </a:solidFill>
                <a:latin typeface="Georgia"/>
                <a:ea typeface="Georgia"/>
                <a:cs typeface="Georgia"/>
                <a:sym typeface="Georgia"/>
              </a:rPr>
              <a:t>On November 7th, 1917, workingmen in Minsk created a soviet government for White Russia.</a:t>
            </a:r>
            <a:endParaRPr sz="17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00">
                <a:solidFill>
                  <a:srgbClr val="E4E5B8"/>
                </a:solidFill>
                <a:latin typeface="Georgia"/>
                <a:ea typeface="Georgia"/>
                <a:cs typeface="Georgia"/>
                <a:sym typeface="Georgia"/>
              </a:rPr>
              <a:t>●</a:t>
            </a:r>
            <a:r>
              <a:rPr lang="en" sz="1700">
                <a:solidFill>
                  <a:srgbClr val="E4E5B8"/>
                </a:solidFill>
                <a:latin typeface="Georgia"/>
                <a:ea typeface="Georgia"/>
                <a:cs typeface="Georgia"/>
                <a:sym typeface="Georgia"/>
              </a:rPr>
              <a:t>It wasn't until January 1, 1919 that they became a separate republic after reclaiming the land from driving Germany out.</a:t>
            </a:r>
            <a:endParaRPr sz="17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00">
                <a:solidFill>
                  <a:srgbClr val="E4E5B8"/>
                </a:solidFill>
                <a:latin typeface="Georgia"/>
                <a:ea typeface="Georgia"/>
                <a:cs typeface="Georgia"/>
                <a:sym typeface="Georgia"/>
              </a:rPr>
              <a:t>●</a:t>
            </a:r>
            <a:r>
              <a:rPr lang="en" sz="1700">
                <a:solidFill>
                  <a:srgbClr val="E4E5B8"/>
                </a:solidFill>
                <a:latin typeface="Georgia"/>
                <a:ea typeface="Georgia"/>
                <a:cs typeface="Georgia"/>
                <a:sym typeface="Georgia"/>
              </a:rPr>
              <a:t>The land in possession of peasants doubled from 15 million acres to 35 million after the expropriation from previous tsars and nobles</a:t>
            </a:r>
            <a:endParaRPr sz="1700">
              <a:solidFill>
                <a:srgbClr val="E4E5B8"/>
              </a:solidFill>
              <a:latin typeface="Georgia"/>
              <a:ea typeface="Georgia"/>
              <a:cs typeface="Georgia"/>
              <a:sym typeface="Georgia"/>
            </a:endParaRPr>
          </a:p>
          <a:p>
            <a:pPr indent="0" lvl="0" marL="0" rtl="0" algn="l">
              <a:lnSpc>
                <a:spcPct val="115000"/>
              </a:lnSpc>
              <a:spcBef>
                <a:spcPts val="1400"/>
              </a:spcBef>
              <a:spcAft>
                <a:spcPts val="0"/>
              </a:spcAft>
              <a:buNone/>
            </a:pPr>
            <a:r>
              <a:rPr lang="en" sz="200">
                <a:solidFill>
                  <a:srgbClr val="E4E5B8"/>
                </a:solidFill>
                <a:latin typeface="Georgia"/>
                <a:ea typeface="Georgia"/>
                <a:cs typeface="Georgia"/>
                <a:sym typeface="Georgia"/>
              </a:rPr>
              <a:t>●</a:t>
            </a:r>
            <a:r>
              <a:rPr lang="en" sz="1700">
                <a:solidFill>
                  <a:srgbClr val="E4E5B8"/>
                </a:solidFill>
                <a:latin typeface="Georgia"/>
                <a:ea typeface="Georgia"/>
                <a:cs typeface="Georgia"/>
                <a:sym typeface="Georgia"/>
              </a:rPr>
              <a:t>By 1937, the area of cultivated land grew to 10 million, doubling the harvest yield.</a:t>
            </a:r>
            <a:endParaRPr sz="1700">
              <a:solidFill>
                <a:srgbClr val="E4E5B8"/>
              </a:solidFill>
              <a:latin typeface="Georgia"/>
              <a:ea typeface="Georgia"/>
              <a:cs typeface="Georgia"/>
              <a:sym typeface="Georgia"/>
            </a:endParaRPr>
          </a:p>
          <a:p>
            <a:pPr indent="457200" lvl="0" marL="0" rtl="0" algn="l">
              <a:spcBef>
                <a:spcPts val="1400"/>
              </a:spcBef>
              <a:spcAft>
                <a:spcPts val="0"/>
              </a:spcAft>
              <a:buNone/>
            </a:pPr>
            <a:r>
              <a:t/>
            </a:r>
            <a:endParaRPr sz="550">
              <a:solidFill>
                <a:srgbClr val="E4E5B8"/>
              </a:solidFill>
              <a:latin typeface="Georgia"/>
              <a:ea typeface="Georgia"/>
              <a:cs typeface="Georgia"/>
              <a:sym typeface="Georgia"/>
            </a:endParaRPr>
          </a:p>
        </p:txBody>
      </p:sp>
      <p:pic>
        <p:nvPicPr>
          <p:cNvPr id="124" name="Google Shape;124;p21"/>
          <p:cNvPicPr preferRelativeResize="0"/>
          <p:nvPr/>
        </p:nvPicPr>
        <p:blipFill>
          <a:blip r:embed="rId4">
            <a:alphaModFix/>
          </a:blip>
          <a:stretch>
            <a:fillRect/>
          </a:stretch>
        </p:blipFill>
        <p:spPr>
          <a:xfrm>
            <a:off x="6119825" y="2360825"/>
            <a:ext cx="2730327" cy="22010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