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3c1082cce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3c1082cce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3bba5b590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3bba5b590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6dc974048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6dc974048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b4a22de6c0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b4a22de6c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3bba5b590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3bba5b590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3bba5b590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3bba5b590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3bba5b5900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3bba5b5900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3bba5b5900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3bba5b590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3bba5b590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3bba5b590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3bba5b5900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3bba5b590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6dc974048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6dc974048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6e1884808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6e1884808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6e1884808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6e1884808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6dc974048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6dc974048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6e1884808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6e1884808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6e1884808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6e1884808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6e18848080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6e18848080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6e1884808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6e1884808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6e18848080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6e18848080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6dc974048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6dc974048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3bba5b590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3bba5b590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3bba5b590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3bba5b590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3bba5b590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3bba5b590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hyperlink" Target="http://www.youtube.com/watch?v=PPhrjgxcSlc" TargetMode="External"/><Relationship Id="rId5" Type="http://schemas.openxmlformats.org/officeDocument/2006/relationships/image" Target="../media/image2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7.jpg"/><Relationship Id="rId5" Type="http://schemas.openxmlformats.org/officeDocument/2006/relationships/image" Target="../media/image5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hyperlink" Target="http://www.youtube.com/watch?v=7aBnz6GiT1g" TargetMode="External"/><Relationship Id="rId5"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6.jpg"/><Relationship Id="rId5"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21.jpg"/><Relationship Id="rId5"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hyperlink" Target="http://www.youtube.com/watch?v=cbBdOivll7w" TargetMode="External"/><Relationship Id="rId5"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39.jpg"/><Relationship Id="rId5"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44.png"/><Relationship Id="rId5"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30.jpg"/><Relationship Id="rId5" Type="http://schemas.openxmlformats.org/officeDocument/2006/relationships/image" Target="../media/image4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24.png"/><Relationship Id="rId5"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hyperlink" Target="http://www.youtube.com/watch?v=tG3mifrpGp0" TargetMode="External"/><Relationship Id="rId5"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53.png"/><Relationship Id="rId5"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hyperlink" Target="mailto:info@partyofcommunistsusa.net" TargetMode="External"/><Relationship Id="rId5" Type="http://schemas.openxmlformats.org/officeDocument/2006/relationships/hyperlink" Target="mailto:kamryns@johnreedcenter.ne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hyperlink" Target="mailto:info@peoplesschool.u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50.png"/><Relationship Id="rId11" Type="http://schemas.openxmlformats.org/officeDocument/2006/relationships/image" Target="../media/image46.png"/><Relationship Id="rId10" Type="http://schemas.openxmlformats.org/officeDocument/2006/relationships/image" Target="../media/image45.png"/><Relationship Id="rId9" Type="http://schemas.openxmlformats.org/officeDocument/2006/relationships/image" Target="../media/image49.pn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42.png"/><Relationship Id="rId8"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image" Target="../media/image51.png"/><Relationship Id="rId5" Type="http://schemas.openxmlformats.org/officeDocument/2006/relationships/image" Target="../media/image54.png"/><Relationship Id="rId6" Type="http://schemas.openxmlformats.org/officeDocument/2006/relationships/image" Target="../media/image52.png"/><Relationship Id="rId7"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hyperlink" Target="https://www.gofundme.com/f/legal-fund-to-defend-against-wrecker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hyperlink" Target="http://www.youtube.com/watch?v=OLiQ-kalCvs" TargetMode="External"/><Relationship Id="rId5" Type="http://schemas.openxmlformats.org/officeDocument/2006/relationships/image" Target="../media/image4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10.jp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6.jpg"/><Relationship Id="rId5"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5.jpg"/><Relationship Id="rId5"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2.jpg"/><Relationship Id="rId5" Type="http://schemas.openxmlformats.org/officeDocument/2006/relationships/image" Target="../media/image2.png"/><Relationship Id="rId6"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National Anthem of Vietnam - Tiến Quân Ca</a:t>
            </a:r>
            <a:endParaRPr>
              <a:solidFill>
                <a:srgbClr val="E4E5B8"/>
              </a:solidFill>
              <a:latin typeface="Georgia"/>
              <a:ea typeface="Georgia"/>
              <a:cs typeface="Georgia"/>
              <a:sym typeface="Georgia"/>
            </a:endParaRPr>
          </a:p>
        </p:txBody>
      </p:sp>
      <p:pic>
        <p:nvPicPr>
          <p:cNvPr descr="Happy national day!&#10;&#10;My channel is dedicated to anthems, hymns and patriotic songs, here is the link to our discord server: https://discord.gg/Vw5SgNDuVV" id="57" name="Google Shape;57;p13" title="&quot;Tiến Quân Ca&quot; - National Anthem of Vietnam">
            <a:hlinkClick r:id="rId4"/>
          </p:cNvPr>
          <p:cNvPicPr preferRelativeResize="0"/>
          <p:nvPr/>
        </p:nvPicPr>
        <p:blipFill>
          <a:blip r:embed="rId5">
            <a:alphaModFix/>
          </a:blip>
          <a:stretch>
            <a:fillRect/>
          </a:stretch>
        </p:blipFill>
        <p:spPr>
          <a:xfrm>
            <a:off x="1645925" y="1089200"/>
            <a:ext cx="584065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 Chi Minh</a:t>
            </a:r>
            <a:endParaRPr>
              <a:solidFill>
                <a:srgbClr val="E4E5B8"/>
              </a:solidFill>
              <a:latin typeface="Georgia"/>
              <a:ea typeface="Georgia"/>
              <a:cs typeface="Georgia"/>
              <a:sym typeface="Georgia"/>
            </a:endParaRPr>
          </a:p>
        </p:txBody>
      </p:sp>
      <p:pic>
        <p:nvPicPr>
          <p:cNvPr id="135" name="Google Shape;135;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6" name="Google Shape;136;p22"/>
          <p:cNvSpPr txBox="1"/>
          <p:nvPr/>
        </p:nvSpPr>
        <p:spPr>
          <a:xfrm>
            <a:off x="3387300" y="1101300"/>
            <a:ext cx="5756700" cy="346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Abdication</a:t>
            </a:r>
            <a:r>
              <a:rPr lang="en" sz="2100">
                <a:solidFill>
                  <a:srgbClr val="E4E5B8"/>
                </a:solidFill>
                <a:latin typeface="Georgia"/>
                <a:ea typeface="Georgia"/>
                <a:cs typeface="Georgia"/>
                <a:sym typeface="Georgia"/>
              </a:rPr>
              <a:t> and Independence Proclamation</a:t>
            </a:r>
            <a:endParaRPr>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To Ho Chi Minh that was the perfect storm, an opportunity for the Vietnamese revolution. One enemy down, one more to go. The Viet Minh took control of the countryside, preparing for battle and the final insurrection.</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On August 9th, 1945 the Soviet Red Army entered the war against Japan, invaded Manchuria, and quickly vanquished the Kwantung Army, Japan's very best army. That forced the surrender of Japan on August 15th, 1945.</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This was the signal Ho Chi Minh had been waiting for. That same day the Viet Minh launched a full scale insurrection and took power like you take a baby's milk. Hanoi was liberated in just 4 days.</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Emperor Bao Dai abdicated, the Viet Minh declared independence and Ho Chi Minh proclaimed the Democratic Republic of Vietnam in Hanoi on September 2nd, 1945.</a:t>
            </a:r>
            <a:endParaRPr sz="1200">
              <a:solidFill>
                <a:srgbClr val="E4E5B8"/>
              </a:solidFill>
              <a:latin typeface="Georgia"/>
              <a:ea typeface="Georgia"/>
              <a:cs typeface="Georgia"/>
              <a:sym typeface="Georgia"/>
            </a:endParaRPr>
          </a:p>
        </p:txBody>
      </p:sp>
      <p:pic>
        <p:nvPicPr>
          <p:cNvPr id="137" name="Google Shape;137;p22"/>
          <p:cNvPicPr preferRelativeResize="0"/>
          <p:nvPr/>
        </p:nvPicPr>
        <p:blipFill>
          <a:blip r:embed="rId4">
            <a:alphaModFix/>
          </a:blip>
          <a:stretch>
            <a:fillRect/>
          </a:stretch>
        </p:blipFill>
        <p:spPr>
          <a:xfrm>
            <a:off x="406562" y="1031487"/>
            <a:ext cx="2634563" cy="3602826"/>
          </a:xfrm>
          <a:prstGeom prst="rect">
            <a:avLst/>
          </a:prstGeom>
          <a:noFill/>
          <a:ln>
            <a:noFill/>
          </a:ln>
        </p:spPr>
      </p:pic>
      <p:sp>
        <p:nvSpPr>
          <p:cNvPr id="138" name="Google Shape;138;p22"/>
          <p:cNvSpPr txBox="1"/>
          <p:nvPr/>
        </p:nvSpPr>
        <p:spPr>
          <a:xfrm>
            <a:off x="7104050" y="4104050"/>
            <a:ext cx="222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B21F15"/>
                </a:solidFill>
                <a:latin typeface="Georgia"/>
                <a:ea typeface="Georgia"/>
                <a:cs typeface="Georgia"/>
                <a:sym typeface="Georgia"/>
              </a:rPr>
              <a:t>Emperor Bao Dai</a:t>
            </a:r>
            <a:endParaRPr>
              <a:solidFill>
                <a:srgbClr val="B21F15"/>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 Chi Minh</a:t>
            </a:r>
            <a:endParaRPr>
              <a:solidFill>
                <a:srgbClr val="E4E5B8"/>
              </a:solidFill>
              <a:latin typeface="Georgia"/>
              <a:ea typeface="Georgia"/>
              <a:cs typeface="Georgia"/>
              <a:sym typeface="Georgia"/>
            </a:endParaRPr>
          </a:p>
        </p:txBody>
      </p:sp>
      <p:pic>
        <p:nvPicPr>
          <p:cNvPr id="145" name="Google Shape;145;p2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6" name="Google Shape;146;p23"/>
          <p:cNvSpPr txBox="1"/>
          <p:nvPr/>
        </p:nvSpPr>
        <p:spPr>
          <a:xfrm>
            <a:off x="3387300" y="1101300"/>
            <a:ext cx="57567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Prelude to First Indochina War</a:t>
            </a:r>
            <a:endParaRPr>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On the same day, the official surrendering of Japan was signed by the emperor of Japan before MacArthur, aboard the USS Missouri.</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3 days later, the first allied forces led by a British commander landed in Saïgon with the mission of restoring order and handing power back to France. The Viet Minh had full control of the north, but in the South, in the Cochinchina, it was weaker. Lots of Vietnamese Catholics fled to the south.</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By September 23rd the French military, backed by the British, had regained full control of Saïgon. The Viet Minh had been expelled from the city, but throughout the south clashes developed against French and British forces. </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It was the prelude to an 8 year war with France that would end with the Viet Minh's stunning victory at Dien Bien Phu in May 1954, under the command of the unforgettable General Giap.</a:t>
            </a:r>
            <a:endParaRPr sz="1300">
              <a:solidFill>
                <a:srgbClr val="E4E5B8"/>
              </a:solidFill>
              <a:latin typeface="Georgia"/>
              <a:ea typeface="Georgia"/>
              <a:cs typeface="Georgia"/>
              <a:sym typeface="Georgia"/>
            </a:endParaRPr>
          </a:p>
        </p:txBody>
      </p:sp>
      <p:pic>
        <p:nvPicPr>
          <p:cNvPr id="147" name="Google Shape;147;p23"/>
          <p:cNvPicPr preferRelativeResize="0"/>
          <p:nvPr/>
        </p:nvPicPr>
        <p:blipFill>
          <a:blip r:embed="rId4">
            <a:alphaModFix/>
          </a:blip>
          <a:stretch>
            <a:fillRect/>
          </a:stretch>
        </p:blipFill>
        <p:spPr>
          <a:xfrm>
            <a:off x="0" y="3084664"/>
            <a:ext cx="3387301" cy="2058836"/>
          </a:xfrm>
          <a:prstGeom prst="rect">
            <a:avLst/>
          </a:prstGeom>
          <a:noFill/>
          <a:ln>
            <a:noFill/>
          </a:ln>
        </p:spPr>
      </p:pic>
      <p:pic>
        <p:nvPicPr>
          <p:cNvPr id="148" name="Google Shape;148;p23"/>
          <p:cNvPicPr preferRelativeResize="0"/>
          <p:nvPr/>
        </p:nvPicPr>
        <p:blipFill>
          <a:blip r:embed="rId5">
            <a:alphaModFix/>
          </a:blip>
          <a:stretch>
            <a:fillRect/>
          </a:stretch>
        </p:blipFill>
        <p:spPr>
          <a:xfrm>
            <a:off x="0" y="1121550"/>
            <a:ext cx="3387299" cy="19631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4"/>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54" name="Google Shape;154;p24"/>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4"/>
          <p:cNvSpPr txBox="1"/>
          <p:nvPr/>
        </p:nvSpPr>
        <p:spPr>
          <a:xfrm>
            <a:off x="1559700" y="4548100"/>
            <a:ext cx="602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Vietnam’s Proclamation of Independence</a:t>
            </a:r>
            <a:r>
              <a:rPr lang="en">
                <a:solidFill>
                  <a:srgbClr val="E4E5B8"/>
                </a:solidFill>
                <a:latin typeface="Georgia"/>
                <a:ea typeface="Georgia"/>
                <a:cs typeface="Georgia"/>
                <a:sym typeface="Georgia"/>
              </a:rPr>
              <a:t> - 1945 speech by Ho Chi Minh</a:t>
            </a:r>
            <a:endParaRPr>
              <a:solidFill>
                <a:srgbClr val="E4E5B8"/>
              </a:solidFill>
              <a:latin typeface="Georgia"/>
              <a:ea typeface="Georgia"/>
              <a:cs typeface="Georgia"/>
              <a:sym typeface="Georgia"/>
            </a:endParaRPr>
          </a:p>
        </p:txBody>
      </p:sp>
      <p:pic>
        <p:nvPicPr>
          <p:cNvPr descr="Compatriots of the entire nation assembled:&#10;All men are created equal; they are endowed by their Creator with certain inalienable Rights; among these are Life, Liberty, and the pursuit of Happiness.&#10;This immortal statement was made in the Declaration of Independence of the United States of America in 1776. In a broader sense, this means: All the peoples on the earth are equal from birth, all the peoples have a right to live, to be happy and free.&#10;The Declaration of the Rights of Man and Citizen of the French Revolution made in 1791 also states: All men are born free and with equal rights, and must always remain free and have equal rights.&#10;Those are undeniable truths. &#10;Nevertheless, for more than eighty years, the French imperialists, in the name of Liberty, Equality, and Fraternity, have violated our Fatherland and oppressed our fellow citizens. They have acted contrary to the ideals of humanity and justice.&#10;In the field of politics, they have deprived our people of every democratic liberty.&#10;They have enforced inhuman laws; they have set up three distinct political regimes in the North, Center, and South of Vietnam in order to destroy our national unity and prevent our people from being united.&#10;They have built more prisons than schools. They have mercilessly slaughtered our patriots; they have drowned our uprisings in bloodbaths. &#10;They have fettered public opinion; they have practiced obscurantism against our people. &#10;To weaken our race they have forced us to use opium and alcohol.&#10;In the field of economics, they have fleeced us to the backbone, impoverished our people and devastated our land. &#10;They have robbed us of our rice fields, our mines, our forests, and our raw materials. They have monopolized the issuing of bank notes and the export trade. &#10;They have invented numerous unjustifiable taxes and reduced our people, especially our peasantry, to a state of extreme poverty.&#10;They have hampered the prospering of our national bourgeoisie; they have mercilessly exploited our workers. &#10;In the autumn of 1940, when the Japanese fascists violated Indochina's territory to establish new bases in their fight against the Allies, the French imperialists went down on their bended knees and handed over our country to them. Thus, from that date, our people were subjected to the double yoke of the French and the Japanese. Their sufferings and miseries increased. The result was that, from the end of last year to the beginning of this year, from Quảng Trị Province to northern Vietnam, more than two million of our fellow citizens died from starvation.&#10;On March 9 [1945], the French troops were disarmed by the Japanese. The French colonialists either fled or surrendered, showing that not only were they incapable of &quot;protecting&quot; us, but that, in the span of five years, they had twice sold our country to the Japanese.&#10;On several occasions before March 9, the Việt Minh League urged the French to ally themselves with it against the Japanese. Instead of agreeing to this proposal, the French colonialists so intensified their terrorist activities against the Việt Minh members that before fleeing they massacred a great number of our political prisoners detained at Yên Bái and Cao Bằng.&#10;Notwithstanding all this, our fellow citizens have always manifested toward the French a tolerant and humane attitude. Even after the Japanese Putsch of March 1945, the Việt Minh League helped many Frenchmen to cross the frontier, rescued some of them from Japanese jails, and protected French lives and property.&#10;From the autumn of 1940, our country had in fact ceased to be a French colony and had become a Japanese possession. After the Japanese had surrendered to the Allies, our whole people rose to regain our national sovereignty and to found the Democratic Republic of Vietnam.&#10;...&#10;A people who have courageously opposed French domination for more than eighty years, a people who have fought side by side with the Allies against the fascists during these last years, such a people must be free and independent!&#10;For these reasons, we, the members of the Provisional Government of the Democratic Republic of Vietnam, solemnly declare to the world that:&#10;Vietnam has the right to be a free and independent country—and in fact it is so already. And thus the entire Vietnamese people are determined to mobilize all their physical and mental strength, to sacrifice their lives and property in order to safeguard their independence and liberty." id="156" name="Google Shape;156;p24" title="Vietnam's Proclamation of independence by Ho Chi Minh in 1945, Democratic Republic of Vietnam">
            <a:hlinkClick r:id="rId4"/>
          </p:cNvPr>
          <p:cNvPicPr preferRelativeResize="0"/>
          <p:nvPr/>
        </p:nvPicPr>
        <p:blipFill>
          <a:blip r:embed="rId5">
            <a:alphaModFix/>
          </a:blip>
          <a:stretch>
            <a:fillRect/>
          </a:stretch>
        </p:blipFill>
        <p:spPr>
          <a:xfrm>
            <a:off x="1645925" y="1089200"/>
            <a:ext cx="5869500" cy="33015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25"/>
          <p:cNvPicPr preferRelativeResize="0"/>
          <p:nvPr/>
        </p:nvPicPr>
        <p:blipFill>
          <a:blip r:embed="rId3">
            <a:alphaModFix/>
          </a:blip>
          <a:stretch>
            <a:fillRect/>
          </a:stretch>
        </p:blipFill>
        <p:spPr>
          <a:xfrm>
            <a:off x="4133850" y="112500"/>
            <a:ext cx="876299" cy="876299"/>
          </a:xfrm>
          <a:prstGeom prst="rect">
            <a:avLst/>
          </a:prstGeom>
          <a:noFill/>
          <a:ln>
            <a:noFill/>
          </a:ln>
        </p:spPr>
      </p:pic>
      <p:sp>
        <p:nvSpPr>
          <p:cNvPr id="163" name="Google Shape;163;p25"/>
          <p:cNvSpPr/>
          <p:nvPr/>
        </p:nvSpPr>
        <p:spPr>
          <a:xfrm>
            <a:off x="2904575" y="1101300"/>
            <a:ext cx="3352200" cy="40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5"/>
          <p:cNvSpPr txBox="1"/>
          <p:nvPr/>
        </p:nvSpPr>
        <p:spPr>
          <a:xfrm>
            <a:off x="3197975" y="1082850"/>
            <a:ext cx="2765400" cy="407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i="1" sz="1500">
              <a:solidFill>
                <a:srgbClr val="B21F15"/>
              </a:solidFill>
              <a:latin typeface="Georgia"/>
              <a:ea typeface="Georgia"/>
              <a:cs typeface="Georgia"/>
              <a:sym typeface="Georgia"/>
            </a:endParaRPr>
          </a:p>
          <a:p>
            <a:pPr indent="0" lvl="0" marL="0" rtl="0" algn="l">
              <a:spcBef>
                <a:spcPts val="0"/>
              </a:spcBef>
              <a:spcAft>
                <a:spcPts val="0"/>
              </a:spcAft>
              <a:buNone/>
            </a:pPr>
            <a:r>
              <a:rPr b="1" i="1" lang="en" sz="1500">
                <a:solidFill>
                  <a:srgbClr val="B21F15"/>
                </a:solidFill>
                <a:latin typeface="Georgia"/>
                <a:ea typeface="Georgia"/>
                <a:cs typeface="Georgia"/>
                <a:sym typeface="Georgia"/>
              </a:rPr>
              <a:t>“Step by step, along the struggle, by studying Marxism-Leninism parallel with participation in practical activities, I gradually came upon the fact that only socialism and communism can liberate the oppressed nations and the working people throughout the world from slavery.” - Ho Chi Minh</a:t>
            </a:r>
            <a:endParaRPr b="1" i="1" sz="1500">
              <a:solidFill>
                <a:srgbClr val="B21F15"/>
              </a:solidFill>
              <a:latin typeface="Georgia"/>
              <a:ea typeface="Georgia"/>
              <a:cs typeface="Georgia"/>
              <a:sym typeface="Georgia"/>
            </a:endParaRPr>
          </a:p>
          <a:p>
            <a:pPr indent="0" lvl="0" marL="0" rtl="0" algn="l">
              <a:spcBef>
                <a:spcPts val="0"/>
              </a:spcBef>
              <a:spcAft>
                <a:spcPts val="0"/>
              </a:spcAft>
              <a:buNone/>
            </a:pPr>
            <a:r>
              <a:t/>
            </a:r>
            <a:endParaRPr>
              <a:solidFill>
                <a:srgbClr val="B21F15"/>
              </a:solidFill>
            </a:endParaRPr>
          </a:p>
          <a:p>
            <a:pPr indent="0" lvl="0" marL="0" rtl="0" algn="l">
              <a:spcBef>
                <a:spcPts val="0"/>
              </a:spcBef>
              <a:spcAft>
                <a:spcPts val="0"/>
              </a:spcAft>
              <a:buNone/>
            </a:pPr>
            <a:r>
              <a:t/>
            </a:r>
            <a:endParaRPr>
              <a:solidFill>
                <a:srgbClr val="B21F15"/>
              </a:solidFill>
            </a:endParaRPr>
          </a:p>
        </p:txBody>
      </p:sp>
      <p:pic>
        <p:nvPicPr>
          <p:cNvPr id="165" name="Google Shape;165;p25"/>
          <p:cNvPicPr preferRelativeResize="0"/>
          <p:nvPr/>
        </p:nvPicPr>
        <p:blipFill>
          <a:blip r:embed="rId4">
            <a:alphaModFix/>
          </a:blip>
          <a:stretch>
            <a:fillRect/>
          </a:stretch>
        </p:blipFill>
        <p:spPr>
          <a:xfrm>
            <a:off x="6256775" y="1101300"/>
            <a:ext cx="2887226" cy="4322381"/>
          </a:xfrm>
          <a:prstGeom prst="rect">
            <a:avLst/>
          </a:prstGeom>
          <a:noFill/>
          <a:ln>
            <a:noFill/>
          </a:ln>
        </p:spPr>
      </p:pic>
      <p:pic>
        <p:nvPicPr>
          <p:cNvPr id="166" name="Google Shape;166;p25"/>
          <p:cNvPicPr preferRelativeResize="0"/>
          <p:nvPr/>
        </p:nvPicPr>
        <p:blipFill>
          <a:blip r:embed="rId5">
            <a:alphaModFix/>
          </a:blip>
          <a:stretch>
            <a:fillRect/>
          </a:stretch>
        </p:blipFill>
        <p:spPr>
          <a:xfrm>
            <a:off x="-1" y="1101300"/>
            <a:ext cx="2904575" cy="477030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72" name="Google Shape;172;p2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National Liberation</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5200">
                <a:solidFill>
                  <a:srgbClr val="E4E5B8"/>
                </a:solidFill>
                <a:latin typeface="Georgia"/>
                <a:ea typeface="Georgia"/>
                <a:cs typeface="Georgia"/>
                <a:sym typeface="Georgia"/>
              </a:rPr>
              <a:t>August Revolution</a:t>
            </a:r>
            <a:endParaRPr sz="5200">
              <a:solidFill>
                <a:srgbClr val="E4E5B8"/>
              </a:solidFill>
              <a:latin typeface="Georgia"/>
              <a:ea typeface="Georgia"/>
              <a:cs typeface="Georgia"/>
              <a:sym typeface="Georgia"/>
            </a:endParaRPr>
          </a:p>
        </p:txBody>
      </p:sp>
      <p:pic>
        <p:nvPicPr>
          <p:cNvPr id="178" name="Google Shape;178;p2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Independence Movement</a:t>
            </a:r>
            <a:endParaRPr>
              <a:solidFill>
                <a:srgbClr val="E4E5B8"/>
              </a:solidFill>
              <a:latin typeface="Georgia"/>
              <a:ea typeface="Georgia"/>
              <a:cs typeface="Georgia"/>
              <a:sym typeface="Georgia"/>
            </a:endParaRPr>
          </a:p>
        </p:txBody>
      </p:sp>
      <p:pic>
        <p:nvPicPr>
          <p:cNvPr id="185" name="Google Shape;185;p2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6" name="Google Shape;186;p28"/>
          <p:cNvSpPr txBox="1"/>
          <p:nvPr/>
        </p:nvSpPr>
        <p:spPr>
          <a:xfrm>
            <a:off x="3387300" y="1101300"/>
            <a:ext cx="5756700" cy="383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League for the Independence of Vietnam</a:t>
            </a:r>
            <a:endParaRPr sz="1600">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Established by Ho Chi Minh in May 1941, the Việt Minh, or “League for the Independence of Vietnam” was a united front dedicated to the struggle for the </a:t>
            </a:r>
            <a:r>
              <a:rPr lang="en" sz="1800">
                <a:solidFill>
                  <a:srgbClr val="E4E5B8"/>
                </a:solidFill>
                <a:latin typeface="Georgia"/>
                <a:ea typeface="Georgia"/>
                <a:cs typeface="Georgia"/>
                <a:sym typeface="Georgia"/>
              </a:rPr>
              <a:t>independence</a:t>
            </a:r>
            <a:r>
              <a:rPr lang="en" sz="1800">
                <a:solidFill>
                  <a:srgbClr val="E4E5B8"/>
                </a:solidFill>
                <a:latin typeface="Georgia"/>
                <a:ea typeface="Georgia"/>
                <a:cs typeface="Georgia"/>
                <a:sym typeface="Georgia"/>
              </a:rPr>
              <a:t> of the Democratic Republic of Vietnam from Japanese and French forces.</a:t>
            </a:r>
            <a:endParaRPr sz="18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Viet Minh fought the Japanese invaders during WW2 in addition to the French collaborators present. They had over 500,000 in membership, with over 100,000 in the different regions of Indochina. </a:t>
            </a:r>
            <a:endParaRPr sz="1800">
              <a:solidFill>
                <a:srgbClr val="E4E5B8"/>
              </a:solidFill>
              <a:latin typeface="Georgia"/>
              <a:ea typeface="Georgia"/>
              <a:cs typeface="Georgia"/>
              <a:sym typeface="Georgia"/>
            </a:endParaRPr>
          </a:p>
        </p:txBody>
      </p:sp>
      <p:pic>
        <p:nvPicPr>
          <p:cNvPr id="187" name="Google Shape;187;p28"/>
          <p:cNvPicPr preferRelativeResize="0"/>
          <p:nvPr/>
        </p:nvPicPr>
        <p:blipFill>
          <a:blip r:embed="rId4">
            <a:alphaModFix/>
          </a:blip>
          <a:stretch>
            <a:fillRect/>
          </a:stretch>
        </p:blipFill>
        <p:spPr>
          <a:xfrm>
            <a:off x="0" y="1101300"/>
            <a:ext cx="3387300" cy="2254672"/>
          </a:xfrm>
          <a:prstGeom prst="rect">
            <a:avLst/>
          </a:prstGeom>
          <a:noFill/>
          <a:ln>
            <a:noFill/>
          </a:ln>
        </p:spPr>
      </p:pic>
      <p:pic>
        <p:nvPicPr>
          <p:cNvPr id="188" name="Google Shape;188;p28"/>
          <p:cNvPicPr preferRelativeResize="0"/>
          <p:nvPr/>
        </p:nvPicPr>
        <p:blipFill>
          <a:blip r:embed="rId5">
            <a:alphaModFix/>
          </a:blip>
          <a:stretch>
            <a:fillRect/>
          </a:stretch>
        </p:blipFill>
        <p:spPr>
          <a:xfrm>
            <a:off x="526570" y="3245670"/>
            <a:ext cx="2334150" cy="1643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August Revolution</a:t>
            </a:r>
            <a:endParaRPr>
              <a:solidFill>
                <a:srgbClr val="E4E5B8"/>
              </a:solidFill>
              <a:latin typeface="Georgia"/>
              <a:ea typeface="Georgia"/>
              <a:cs typeface="Georgia"/>
              <a:sym typeface="Georgia"/>
            </a:endParaRPr>
          </a:p>
        </p:txBody>
      </p:sp>
      <p:pic>
        <p:nvPicPr>
          <p:cNvPr id="195" name="Google Shape;195;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6" name="Google Shape;196;p29"/>
          <p:cNvSpPr txBox="1"/>
          <p:nvPr/>
        </p:nvSpPr>
        <p:spPr>
          <a:xfrm>
            <a:off x="406550" y="1101300"/>
            <a:ext cx="5756700" cy="385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Battles and Uprisings</a:t>
            </a:r>
            <a:endParaRPr sz="2100">
              <a:solidFill>
                <a:srgbClr val="E4E5B8"/>
              </a:solidFill>
              <a:latin typeface="Georgia"/>
              <a:ea typeface="Georgia"/>
              <a:cs typeface="Georgia"/>
              <a:sym typeface="Georgia"/>
            </a:endParaRPr>
          </a:p>
          <a:p>
            <a:pPr indent="-320675" lvl="0" marL="457200" rtl="0" algn="l">
              <a:spcBef>
                <a:spcPts val="0"/>
              </a:spcBef>
              <a:spcAft>
                <a:spcPts val="0"/>
              </a:spcAft>
              <a:buClr>
                <a:srgbClr val="E4E5B8"/>
              </a:buClr>
              <a:buSzPts val="1450"/>
              <a:buFont typeface="Georgia"/>
              <a:buChar char="●"/>
            </a:pPr>
            <a:r>
              <a:rPr lang="en" sz="1450">
                <a:solidFill>
                  <a:srgbClr val="E4E5B8"/>
                </a:solidFill>
                <a:latin typeface="Georgia"/>
                <a:ea typeface="Georgia"/>
                <a:cs typeface="Georgia"/>
                <a:sym typeface="Georgia"/>
              </a:rPr>
              <a:t>On August 16th the National People's Congress was established for the first time and the leadership expressed that an armed takeover of Vietnam needed to be rapidly accomplished.</a:t>
            </a:r>
            <a:endParaRPr sz="14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450">
              <a:solidFill>
                <a:srgbClr val="E4E5B8"/>
              </a:solidFill>
              <a:latin typeface="Georgia"/>
              <a:ea typeface="Georgia"/>
              <a:cs typeface="Georgia"/>
              <a:sym typeface="Georgia"/>
            </a:endParaRPr>
          </a:p>
          <a:p>
            <a:pPr indent="-320675" lvl="0" marL="457200" rtl="0" algn="l">
              <a:spcBef>
                <a:spcPts val="0"/>
              </a:spcBef>
              <a:spcAft>
                <a:spcPts val="0"/>
              </a:spcAft>
              <a:buClr>
                <a:srgbClr val="E4E5B8"/>
              </a:buClr>
              <a:buSzPts val="1450"/>
              <a:buFont typeface="Georgia"/>
              <a:buChar char="●"/>
            </a:pPr>
            <a:r>
              <a:rPr lang="en" sz="1450">
                <a:solidFill>
                  <a:srgbClr val="E4E5B8"/>
                </a:solidFill>
                <a:latin typeface="Georgia"/>
                <a:ea typeface="Georgia"/>
                <a:cs typeface="Georgia"/>
                <a:sym typeface="Georgia"/>
              </a:rPr>
              <a:t>By August 19th, the Viet Minh took most of North Vietnam, including Hanoi. On August 23rd, the Viet Minh led an uprising in Hue, the capital of Vietnam. A day earlier in Saigon, Japanese Field Marshal Count Hisaichi Terauchi transferred power to the Vietminh and handed them a “Wakizashi” sword as a symbolic gesture.</a:t>
            </a:r>
            <a:endParaRPr sz="14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450">
              <a:solidFill>
                <a:srgbClr val="E4E5B8"/>
              </a:solidFill>
              <a:latin typeface="Georgia"/>
              <a:ea typeface="Georgia"/>
              <a:cs typeface="Georgia"/>
              <a:sym typeface="Georgia"/>
            </a:endParaRPr>
          </a:p>
          <a:p>
            <a:pPr indent="-320675" lvl="0" marL="457200" rtl="0" algn="l">
              <a:spcBef>
                <a:spcPts val="0"/>
              </a:spcBef>
              <a:spcAft>
                <a:spcPts val="0"/>
              </a:spcAft>
              <a:buClr>
                <a:srgbClr val="E4E5B8"/>
              </a:buClr>
              <a:buSzPts val="1450"/>
              <a:buFont typeface="Georgia"/>
              <a:buChar char="●"/>
            </a:pPr>
            <a:r>
              <a:rPr lang="en" sz="1450">
                <a:solidFill>
                  <a:srgbClr val="E4E5B8"/>
                </a:solidFill>
                <a:latin typeface="Georgia"/>
                <a:ea typeface="Georgia"/>
                <a:cs typeface="Georgia"/>
                <a:sym typeface="Georgia"/>
              </a:rPr>
              <a:t>On August 25th, Emperor Bảo Đại, the ruler of the Japanese Puppet State of the Empire of Vietnam, abdicated to the communists. This brought an end to the Empire of Vietnam.</a:t>
            </a:r>
            <a:endParaRPr sz="1450">
              <a:solidFill>
                <a:srgbClr val="E4E5B8"/>
              </a:solidFill>
              <a:latin typeface="Georgia"/>
              <a:ea typeface="Georgia"/>
              <a:cs typeface="Georgia"/>
              <a:sym typeface="Georgia"/>
            </a:endParaRPr>
          </a:p>
        </p:txBody>
      </p:sp>
      <p:pic>
        <p:nvPicPr>
          <p:cNvPr id="197" name="Google Shape;197;p29"/>
          <p:cNvPicPr preferRelativeResize="0"/>
          <p:nvPr/>
        </p:nvPicPr>
        <p:blipFill>
          <a:blip r:embed="rId4">
            <a:alphaModFix/>
          </a:blip>
          <a:stretch>
            <a:fillRect/>
          </a:stretch>
        </p:blipFill>
        <p:spPr>
          <a:xfrm>
            <a:off x="6163250" y="988800"/>
            <a:ext cx="2980750" cy="2235548"/>
          </a:xfrm>
          <a:prstGeom prst="rect">
            <a:avLst/>
          </a:prstGeom>
          <a:noFill/>
          <a:ln>
            <a:noFill/>
          </a:ln>
        </p:spPr>
      </p:pic>
      <p:pic>
        <p:nvPicPr>
          <p:cNvPr id="198" name="Google Shape;198;p29"/>
          <p:cNvPicPr preferRelativeResize="0"/>
          <p:nvPr/>
        </p:nvPicPr>
        <p:blipFill>
          <a:blip r:embed="rId5">
            <a:alphaModFix/>
          </a:blip>
          <a:stretch>
            <a:fillRect/>
          </a:stretch>
        </p:blipFill>
        <p:spPr>
          <a:xfrm>
            <a:off x="6209824" y="3224350"/>
            <a:ext cx="2887603" cy="1732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30"/>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04" name="Google Shape;204;p30"/>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0"/>
          <p:cNvSpPr txBox="1"/>
          <p:nvPr/>
        </p:nvSpPr>
        <p:spPr>
          <a:xfrm>
            <a:off x="1559700" y="4548100"/>
            <a:ext cx="602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August Revolution Every Day Mapped</a:t>
            </a:r>
            <a:endParaRPr>
              <a:solidFill>
                <a:srgbClr val="E4E5B8"/>
              </a:solidFill>
              <a:latin typeface="Georgia"/>
              <a:ea typeface="Georgia"/>
              <a:cs typeface="Georgia"/>
              <a:sym typeface="Georgia"/>
            </a:endParaRPr>
          </a:p>
        </p:txBody>
      </p:sp>
      <p:pic>
        <p:nvPicPr>
          <p:cNvPr descr="August Revolution was a revolution led by the Viet Minh against the Japanese. After a couple of weeks, the Viet Minh was able to capture most of Vietnam and force Emperor Bao Dai to abdicate. On the 2nd of September, Democratic Republic of Vietnam was proclaimed, later celebrated as National Day in Vietnam.&#10;&#10;Sources:&#10;Wikipedia (English, Vietnamese, Japanese)&#10;worldwar-2.net&#10;svhtt.hochiminhcity.gov.vn&#10;ttbc-hcm.gov.vn&#10;&#10;Music:&#10;&quot;The Complex&quot; Kevin MacLeod (incompetech.com)&#10;Licensed under Creative Commons: By Attribution 4.0 License&#10;http://creativecommons.org/licenses/by/4.0/" id="206" name="Google Shape;206;p30" title="August Revolution">
            <a:hlinkClick r:id="rId4"/>
          </p:cNvPr>
          <p:cNvPicPr preferRelativeResize="0"/>
          <p:nvPr/>
        </p:nvPicPr>
        <p:blipFill>
          <a:blip r:embed="rId5">
            <a:alphaModFix/>
          </a:blip>
          <a:stretch>
            <a:fillRect/>
          </a:stretch>
        </p:blipFill>
        <p:spPr>
          <a:xfrm>
            <a:off x="1645925" y="1089200"/>
            <a:ext cx="5869500" cy="3458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August Revolution</a:t>
            </a:r>
            <a:endParaRPr>
              <a:solidFill>
                <a:srgbClr val="E4E5B8"/>
              </a:solidFill>
              <a:latin typeface="Georgia"/>
              <a:ea typeface="Georgia"/>
              <a:cs typeface="Georgia"/>
              <a:sym typeface="Georgia"/>
            </a:endParaRPr>
          </a:p>
        </p:txBody>
      </p:sp>
      <p:pic>
        <p:nvPicPr>
          <p:cNvPr id="213" name="Google Shape;213;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14" name="Google Shape;214;p31"/>
          <p:cNvSpPr txBox="1"/>
          <p:nvPr/>
        </p:nvSpPr>
        <p:spPr>
          <a:xfrm>
            <a:off x="3387300" y="1101300"/>
            <a:ext cx="5756700" cy="346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Independence and Land Reform</a:t>
            </a:r>
            <a:endParaRPr sz="21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On September 2, 1945, Ho Chi Minh stood before a crowd in Hanoi and proclaimed Vietnam's independence. This momentous declaration resonated with Marxist-Leninist principles of self-determination and anti-imperialism, solidifying the foundation for the August Revolution.</a:t>
            </a:r>
            <a:endParaRPr sz="16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Following the declaration of independence, Revolutionary Committees were established across the country. These committees embodied the principles of proletarian power, working to implement land reforms that redistributed wealth and ended feudal exploitation.</a:t>
            </a:r>
            <a:endParaRPr sz="1600">
              <a:solidFill>
                <a:srgbClr val="E4E5B8"/>
              </a:solidFill>
              <a:latin typeface="Georgia"/>
              <a:ea typeface="Georgia"/>
              <a:cs typeface="Georgia"/>
              <a:sym typeface="Georgia"/>
            </a:endParaRPr>
          </a:p>
        </p:txBody>
      </p:sp>
      <p:pic>
        <p:nvPicPr>
          <p:cNvPr id="215" name="Google Shape;215;p31"/>
          <p:cNvPicPr preferRelativeResize="0"/>
          <p:nvPr/>
        </p:nvPicPr>
        <p:blipFill>
          <a:blip r:embed="rId4">
            <a:alphaModFix/>
          </a:blip>
          <a:stretch>
            <a:fillRect/>
          </a:stretch>
        </p:blipFill>
        <p:spPr>
          <a:xfrm>
            <a:off x="0" y="1101297"/>
            <a:ext cx="3387300" cy="1738814"/>
          </a:xfrm>
          <a:prstGeom prst="rect">
            <a:avLst/>
          </a:prstGeom>
          <a:noFill/>
          <a:ln>
            <a:noFill/>
          </a:ln>
        </p:spPr>
      </p:pic>
      <p:pic>
        <p:nvPicPr>
          <p:cNvPr id="216" name="Google Shape;216;p31"/>
          <p:cNvPicPr preferRelativeResize="0"/>
          <p:nvPr/>
        </p:nvPicPr>
        <p:blipFill>
          <a:blip r:embed="rId5">
            <a:alphaModFix/>
          </a:blip>
          <a:stretch>
            <a:fillRect/>
          </a:stretch>
        </p:blipFill>
        <p:spPr>
          <a:xfrm>
            <a:off x="356800" y="2840111"/>
            <a:ext cx="2673697" cy="19985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a:t>
            </a:r>
            <a:r>
              <a:rPr lang="en">
                <a:solidFill>
                  <a:srgbClr val="E4E5B8"/>
                </a:solidFill>
                <a:latin typeface="Georgia"/>
                <a:ea typeface="Georgia"/>
                <a:cs typeface="Georgia"/>
                <a:sym typeface="Georgia"/>
              </a:rPr>
              <a:t>mm/dd/yy - mm/dd/yy</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August Revolution</a:t>
            </a:r>
            <a:endParaRPr>
              <a:solidFill>
                <a:srgbClr val="E4E5B8"/>
              </a:solidFill>
              <a:latin typeface="Georgia"/>
              <a:ea typeface="Georgia"/>
              <a:cs typeface="Georgia"/>
              <a:sym typeface="Georgia"/>
            </a:endParaRPr>
          </a:p>
        </p:txBody>
      </p:sp>
      <p:pic>
        <p:nvPicPr>
          <p:cNvPr id="223" name="Google Shape;223;p3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4" name="Google Shape;224;p32"/>
          <p:cNvSpPr txBox="1"/>
          <p:nvPr/>
        </p:nvSpPr>
        <p:spPr>
          <a:xfrm>
            <a:off x="406550" y="1101300"/>
            <a:ext cx="57567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Democratic Republic of Vietnam</a:t>
            </a:r>
            <a:endParaRPr sz="2100">
              <a:solidFill>
                <a:srgbClr val="E4E5B8"/>
              </a:solidFill>
              <a:latin typeface="Georgia"/>
              <a:ea typeface="Georgia"/>
              <a:cs typeface="Georgia"/>
              <a:sym typeface="Georgia"/>
            </a:endParaRPr>
          </a:p>
          <a:p>
            <a:pPr indent="-336550" lvl="0" marL="457200" rtl="0" algn="l">
              <a:spcBef>
                <a:spcPts val="0"/>
              </a:spcBef>
              <a:spcAft>
                <a:spcPts val="0"/>
              </a:spcAft>
              <a:buClr>
                <a:srgbClr val="E4E5B8"/>
              </a:buClr>
              <a:buSzPts val="1700"/>
              <a:buFont typeface="Georgia"/>
              <a:buChar char="●"/>
            </a:pPr>
            <a:r>
              <a:rPr lang="en" sz="1700">
                <a:solidFill>
                  <a:srgbClr val="E4E5B8"/>
                </a:solidFill>
                <a:latin typeface="Georgia"/>
                <a:ea typeface="Georgia"/>
                <a:cs typeface="Georgia"/>
                <a:sym typeface="Georgia"/>
              </a:rPr>
              <a:t>On September 2, 1945, Ho Chi Minh also announced the establishment of the Democratic Republic of Vietnam. This marked the beginning of a new era, reflecting the successful application of Marxist-Leninist principles in reshaping the socio-political landscape.</a:t>
            </a:r>
            <a:endParaRPr sz="17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700">
              <a:solidFill>
                <a:srgbClr val="E4E5B8"/>
              </a:solidFill>
              <a:latin typeface="Georgia"/>
              <a:ea typeface="Georgia"/>
              <a:cs typeface="Georgia"/>
              <a:sym typeface="Georgia"/>
            </a:endParaRPr>
          </a:p>
          <a:p>
            <a:pPr indent="-336550" lvl="0" marL="457200" rtl="0" algn="l">
              <a:spcBef>
                <a:spcPts val="0"/>
              </a:spcBef>
              <a:spcAft>
                <a:spcPts val="0"/>
              </a:spcAft>
              <a:buClr>
                <a:srgbClr val="E4E5B8"/>
              </a:buClr>
              <a:buSzPts val="1700"/>
              <a:buFont typeface="Georgia"/>
              <a:buChar char="●"/>
            </a:pPr>
            <a:r>
              <a:rPr lang="en" sz="1700">
                <a:solidFill>
                  <a:srgbClr val="E4E5B8"/>
                </a:solidFill>
                <a:latin typeface="Georgia"/>
                <a:ea typeface="Georgia"/>
                <a:cs typeface="Georgia"/>
                <a:sym typeface="Georgia"/>
              </a:rPr>
              <a:t>The August Revolution saw the effective leadership of the CPV, which leveraged its understanding of Marxism-Leninism to unite peasants and workers in a common struggle. Together, they rose against both imperialist forces and domestic feudal landlords.</a:t>
            </a:r>
            <a:endParaRPr sz="1700">
              <a:solidFill>
                <a:srgbClr val="E4E5B8"/>
              </a:solidFill>
              <a:latin typeface="Georgia"/>
              <a:ea typeface="Georgia"/>
              <a:cs typeface="Georgia"/>
              <a:sym typeface="Georgia"/>
            </a:endParaRPr>
          </a:p>
        </p:txBody>
      </p:sp>
      <p:pic>
        <p:nvPicPr>
          <p:cNvPr id="225" name="Google Shape;225;p32"/>
          <p:cNvPicPr preferRelativeResize="0"/>
          <p:nvPr/>
        </p:nvPicPr>
        <p:blipFill>
          <a:blip r:embed="rId4">
            <a:alphaModFix/>
          </a:blip>
          <a:stretch>
            <a:fillRect/>
          </a:stretch>
        </p:blipFill>
        <p:spPr>
          <a:xfrm>
            <a:off x="6144250" y="1101311"/>
            <a:ext cx="2999758" cy="1998589"/>
          </a:xfrm>
          <a:prstGeom prst="rect">
            <a:avLst/>
          </a:prstGeom>
          <a:noFill/>
          <a:ln>
            <a:noFill/>
          </a:ln>
        </p:spPr>
      </p:pic>
      <p:pic>
        <p:nvPicPr>
          <p:cNvPr id="226" name="Google Shape;226;p32"/>
          <p:cNvPicPr preferRelativeResize="0"/>
          <p:nvPr/>
        </p:nvPicPr>
        <p:blipFill>
          <a:blip r:embed="rId5">
            <a:alphaModFix/>
          </a:blip>
          <a:stretch>
            <a:fillRect/>
          </a:stretch>
        </p:blipFill>
        <p:spPr>
          <a:xfrm>
            <a:off x="6680800" y="3099900"/>
            <a:ext cx="1926661" cy="1738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August Revolution</a:t>
            </a:r>
            <a:endParaRPr>
              <a:solidFill>
                <a:srgbClr val="E4E5B8"/>
              </a:solidFill>
              <a:latin typeface="Georgia"/>
              <a:ea typeface="Georgia"/>
              <a:cs typeface="Georgia"/>
              <a:sym typeface="Georgia"/>
            </a:endParaRPr>
          </a:p>
        </p:txBody>
      </p:sp>
      <p:pic>
        <p:nvPicPr>
          <p:cNvPr id="233" name="Google Shape;233;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4" name="Google Shape;234;p33"/>
          <p:cNvSpPr txBox="1"/>
          <p:nvPr/>
        </p:nvSpPr>
        <p:spPr>
          <a:xfrm>
            <a:off x="3387300" y="1101300"/>
            <a:ext cx="57567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Significance of the August Revolution and Challenges</a:t>
            </a:r>
            <a:endParaRPr sz="21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The August Revolution reflected the internationalist outlook of Marxism-Leninism. It resonated with the global struggle against imperialism, inspiring other anti-colonial movements and showcasing the unity of oppressed nations against common enemies.</a:t>
            </a:r>
            <a:endParaRPr sz="16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The August Revolution faced internal and external challenges, including divisions within the revolutionary leadership and the threat of returning colonial powers. The CPV's adept application of dialectical analysis, a Marxist method, allowed them to navigate these complexities.</a:t>
            </a:r>
            <a:endParaRPr sz="1600">
              <a:solidFill>
                <a:srgbClr val="E4E5B8"/>
              </a:solidFill>
              <a:latin typeface="Georgia"/>
              <a:ea typeface="Georgia"/>
              <a:cs typeface="Georgia"/>
              <a:sym typeface="Georgia"/>
            </a:endParaRPr>
          </a:p>
        </p:txBody>
      </p:sp>
      <p:pic>
        <p:nvPicPr>
          <p:cNvPr id="235" name="Google Shape;235;p33"/>
          <p:cNvPicPr preferRelativeResize="0"/>
          <p:nvPr/>
        </p:nvPicPr>
        <p:blipFill>
          <a:blip r:embed="rId4">
            <a:alphaModFix/>
          </a:blip>
          <a:stretch>
            <a:fillRect/>
          </a:stretch>
        </p:blipFill>
        <p:spPr>
          <a:xfrm>
            <a:off x="0" y="1101300"/>
            <a:ext cx="3387300" cy="2057517"/>
          </a:xfrm>
          <a:prstGeom prst="rect">
            <a:avLst/>
          </a:prstGeom>
          <a:noFill/>
          <a:ln>
            <a:noFill/>
          </a:ln>
        </p:spPr>
      </p:pic>
      <p:pic>
        <p:nvPicPr>
          <p:cNvPr id="236" name="Google Shape;236;p33"/>
          <p:cNvPicPr preferRelativeResize="0"/>
          <p:nvPr/>
        </p:nvPicPr>
        <p:blipFill>
          <a:blip r:embed="rId5">
            <a:alphaModFix/>
          </a:blip>
          <a:stretch>
            <a:fillRect/>
          </a:stretch>
        </p:blipFill>
        <p:spPr>
          <a:xfrm>
            <a:off x="473225" y="3158817"/>
            <a:ext cx="2440857" cy="167988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242" name="Google Shape;242;p3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49" name="Google Shape;249;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0" name="Google Shape;250;p35"/>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National Liberation cont.</a:t>
            </a:r>
            <a:endParaRPr sz="5200">
              <a:solidFill>
                <a:srgbClr val="E4E5B8"/>
              </a:solidFill>
              <a:latin typeface="Georgia"/>
              <a:ea typeface="Georgia"/>
              <a:cs typeface="Georgia"/>
              <a:sym typeface="Georgia"/>
            </a:endParaRPr>
          </a:p>
        </p:txBody>
      </p:sp>
      <p:pic>
        <p:nvPicPr>
          <p:cNvPr id="256" name="Google Shape;256;p3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Independence from France</a:t>
            </a:r>
            <a:endParaRPr>
              <a:solidFill>
                <a:srgbClr val="E4E5B8"/>
              </a:solidFill>
              <a:latin typeface="Georgia"/>
              <a:ea typeface="Georgia"/>
              <a:cs typeface="Georgia"/>
              <a:sym typeface="Georgia"/>
            </a:endParaRPr>
          </a:p>
        </p:txBody>
      </p:sp>
      <p:pic>
        <p:nvPicPr>
          <p:cNvPr id="263" name="Google Shape;263;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4" name="Google Shape;264;p37"/>
          <p:cNvSpPr txBox="1"/>
          <p:nvPr/>
        </p:nvSpPr>
        <p:spPr>
          <a:xfrm>
            <a:off x="136075" y="1101300"/>
            <a:ext cx="6150000" cy="395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First Indochina War</a:t>
            </a:r>
            <a:endParaRPr sz="21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In 1946, France recognized Vietnam as a free state within the Indochinese Federation, which the Viet Minh refused to accept. This led to the Haiphong Massacre, in which 6,000 Vietnamese were killed by French soldiers.</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Battle of Hanoi on December 19th, 1946 marked the start of the French Indochina War. At this time, it was mostly rural insurgencies. Leftists in France called it the “dirty wars.” In February of 1947, the French army defeated the Vietnamese offensive. They </a:t>
            </a:r>
            <a:r>
              <a:rPr lang="en">
                <a:solidFill>
                  <a:srgbClr val="E4E5B8"/>
                </a:solidFill>
                <a:latin typeface="Georgia"/>
                <a:ea typeface="Georgia"/>
                <a:cs typeface="Georgia"/>
                <a:sym typeface="Georgia"/>
              </a:rPr>
              <a:t>attempted</a:t>
            </a:r>
            <a:r>
              <a:rPr lang="en">
                <a:solidFill>
                  <a:srgbClr val="E4E5B8"/>
                </a:solidFill>
                <a:latin typeface="Georgia"/>
                <a:ea typeface="Georgia"/>
                <a:cs typeface="Georgia"/>
                <a:sym typeface="Georgia"/>
              </a:rPr>
              <a:t> to claim Indochina as a Federation of </a:t>
            </a:r>
            <a:r>
              <a:rPr lang="en">
                <a:solidFill>
                  <a:srgbClr val="E4E5B8"/>
                </a:solidFill>
                <a:latin typeface="Georgia"/>
                <a:ea typeface="Georgia"/>
                <a:cs typeface="Georgia"/>
                <a:sym typeface="Georgia"/>
              </a:rPr>
              <a:t>Associated States.</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In 1949, an agreement was signed between the French president and former emperor Bảo Đại, who was put back into power as ruler of the State of Vietnam. In 1950, the Viet Minh proclaimed itself as “the sole government representing the legitimate aspirations of the Vietnamese people”</a:t>
            </a:r>
            <a:endParaRPr>
              <a:solidFill>
                <a:srgbClr val="E4E5B8"/>
              </a:solidFill>
              <a:latin typeface="Georgia"/>
              <a:ea typeface="Georgia"/>
              <a:cs typeface="Georgia"/>
              <a:sym typeface="Georgia"/>
            </a:endParaRPr>
          </a:p>
        </p:txBody>
      </p:sp>
      <p:pic>
        <p:nvPicPr>
          <p:cNvPr id="265" name="Google Shape;265;p37"/>
          <p:cNvPicPr preferRelativeResize="0"/>
          <p:nvPr/>
        </p:nvPicPr>
        <p:blipFill>
          <a:blip r:embed="rId4">
            <a:alphaModFix/>
          </a:blip>
          <a:stretch>
            <a:fillRect/>
          </a:stretch>
        </p:blipFill>
        <p:spPr>
          <a:xfrm>
            <a:off x="6535100" y="1324450"/>
            <a:ext cx="2156976" cy="3289277"/>
          </a:xfrm>
          <a:prstGeom prst="rect">
            <a:avLst/>
          </a:prstGeom>
          <a:noFill/>
          <a:ln>
            <a:noFill/>
          </a:ln>
        </p:spPr>
      </p:pic>
      <p:pic>
        <p:nvPicPr>
          <p:cNvPr id="266" name="Google Shape;266;p37"/>
          <p:cNvPicPr preferRelativeResize="0"/>
          <p:nvPr/>
        </p:nvPicPr>
        <p:blipFill>
          <a:blip r:embed="rId5">
            <a:alphaModFix/>
          </a:blip>
          <a:stretch>
            <a:fillRect/>
          </a:stretch>
        </p:blipFill>
        <p:spPr>
          <a:xfrm>
            <a:off x="6535100" y="0"/>
            <a:ext cx="2156975" cy="132445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Independence from France</a:t>
            </a:r>
            <a:endParaRPr>
              <a:solidFill>
                <a:srgbClr val="E4E5B8"/>
              </a:solidFill>
              <a:latin typeface="Georgia"/>
              <a:ea typeface="Georgia"/>
              <a:cs typeface="Georgia"/>
              <a:sym typeface="Georgia"/>
            </a:endParaRPr>
          </a:p>
        </p:txBody>
      </p:sp>
      <p:pic>
        <p:nvPicPr>
          <p:cNvPr id="273" name="Google Shape;273;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4" name="Google Shape;274;p38"/>
          <p:cNvSpPr txBox="1"/>
          <p:nvPr/>
        </p:nvSpPr>
        <p:spPr>
          <a:xfrm>
            <a:off x="136075" y="1101300"/>
            <a:ext cx="61500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Part of the Cold War</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By 1950, the war involved conventional modern weapons on both sides, with the French receiving aid from the US and Vietnam receiving aid from the Soviet Union and China. This was happening in the context of the early Cold War and it was becoming more apparent that this war would become a proxy conflict between western imperialism and the anti-imperialist, socialist led block.</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An estimated 400,000 - 840,000 soldiers died during the war, as well as 125,000 - 400,000 civilians, many of which were assassinated. The French carried out thousands of war rapes against the colonized Vietnamese people. </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On November 29th, 1947, the Mỹ Trạch massacre was carried out against over 300 Vietnamese civilians, including over 100 women and children. It was one of the worst massacres committed during the war.</a:t>
            </a:r>
            <a:endParaRPr>
              <a:solidFill>
                <a:srgbClr val="E4E5B8"/>
              </a:solidFill>
              <a:latin typeface="Georgia"/>
              <a:ea typeface="Georgia"/>
              <a:cs typeface="Georgia"/>
              <a:sym typeface="Georgia"/>
            </a:endParaRPr>
          </a:p>
        </p:txBody>
      </p:sp>
      <p:pic>
        <p:nvPicPr>
          <p:cNvPr id="275" name="Google Shape;275;p38"/>
          <p:cNvPicPr preferRelativeResize="0"/>
          <p:nvPr/>
        </p:nvPicPr>
        <p:blipFill>
          <a:blip r:embed="rId4">
            <a:alphaModFix/>
          </a:blip>
          <a:stretch>
            <a:fillRect/>
          </a:stretch>
        </p:blipFill>
        <p:spPr>
          <a:xfrm>
            <a:off x="6443305" y="1101300"/>
            <a:ext cx="2700696" cy="4118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39"/>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81" name="Google Shape;281;p39"/>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9"/>
          <p:cNvSpPr txBox="1"/>
          <p:nvPr/>
        </p:nvSpPr>
        <p:spPr>
          <a:xfrm>
            <a:off x="1559700" y="4548100"/>
            <a:ext cx="602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Battle at Dien Bien Phu Documentary</a:t>
            </a:r>
            <a:endParaRPr>
              <a:solidFill>
                <a:srgbClr val="E4E5B8"/>
              </a:solidFill>
              <a:latin typeface="Georgia"/>
              <a:ea typeface="Georgia"/>
              <a:cs typeface="Georgia"/>
              <a:sym typeface="Georgia"/>
            </a:endParaRPr>
          </a:p>
        </p:txBody>
      </p:sp>
      <p:pic>
        <p:nvPicPr>
          <p:cNvPr descr="The end of French colonialism in Indo China" id="283" name="Google Shape;283;p39" title="Dien Bien Phu French Defeat in Vietnam.">
            <a:hlinkClick r:id="rId4"/>
          </p:cNvPr>
          <p:cNvPicPr preferRelativeResize="0"/>
          <p:nvPr/>
        </p:nvPicPr>
        <p:blipFill>
          <a:blip r:embed="rId5">
            <a:alphaModFix/>
          </a:blip>
          <a:stretch>
            <a:fillRect/>
          </a:stretch>
        </p:blipFill>
        <p:spPr>
          <a:xfrm>
            <a:off x="1645925" y="1089200"/>
            <a:ext cx="5869500" cy="3458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Independence from France</a:t>
            </a:r>
            <a:endParaRPr>
              <a:solidFill>
                <a:srgbClr val="E4E5B8"/>
              </a:solidFill>
              <a:latin typeface="Georgia"/>
              <a:ea typeface="Georgia"/>
              <a:cs typeface="Georgia"/>
              <a:sym typeface="Georgia"/>
            </a:endParaRPr>
          </a:p>
        </p:txBody>
      </p:sp>
      <p:pic>
        <p:nvPicPr>
          <p:cNvPr id="290" name="Google Shape;290;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1" name="Google Shape;291;p40"/>
          <p:cNvSpPr txBox="1"/>
          <p:nvPr/>
        </p:nvSpPr>
        <p:spPr>
          <a:xfrm>
            <a:off x="406550" y="1101300"/>
            <a:ext cx="62655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Victory at Dien Bien Phu</a:t>
            </a:r>
            <a:endParaRPr b="1" sz="16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Battle of Dien Bien Phu took place between March 15 - May 7th 1954. The French Army planned an operation to cut off Viet Minh supply lines to Laos and draw out them out for a major battle. This was done under the assumption that they did not have any anti-aircraft </a:t>
            </a:r>
            <a:r>
              <a:rPr lang="en" sz="1300">
                <a:solidFill>
                  <a:srgbClr val="E4E5B8"/>
                </a:solidFill>
                <a:latin typeface="Georgia"/>
                <a:ea typeface="Georgia"/>
                <a:cs typeface="Georgia"/>
                <a:sym typeface="Georgia"/>
              </a:rPr>
              <a:t>artillery. </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Viet Minh surrounded the French and utilized anti-aircraft artillery to prevent the French from receiving more supplies. </a:t>
            </a:r>
            <a:r>
              <a:rPr lang="en" sz="1300">
                <a:solidFill>
                  <a:srgbClr val="E4E5B8"/>
                </a:solidFill>
                <a:latin typeface="Georgia"/>
                <a:ea typeface="Georgia"/>
                <a:cs typeface="Georgia"/>
                <a:sym typeface="Georgia"/>
              </a:rPr>
              <a:t>This battle was an important turning point, giving credibility </a:t>
            </a:r>
            <a:r>
              <a:rPr lang="en" sz="1300">
                <a:solidFill>
                  <a:srgbClr val="E4E5B8"/>
                </a:solidFill>
                <a:latin typeface="Georgia"/>
                <a:ea typeface="Georgia"/>
                <a:cs typeface="Georgia"/>
                <a:sym typeface="Georgia"/>
              </a:rPr>
              <a:t>to</a:t>
            </a:r>
            <a:r>
              <a:rPr lang="en" sz="1300">
                <a:solidFill>
                  <a:srgbClr val="E4E5B8"/>
                </a:solidFill>
                <a:latin typeface="Georgia"/>
                <a:ea typeface="Georgia"/>
                <a:cs typeface="Georgia"/>
                <a:sym typeface="Georgia"/>
              </a:rPr>
              <a:t> the Viet Minh as an effective military force.</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It was also a decisive battle as the war ended soon after in 1954 with the signing of the Geneva Accords. France agreed to remove their troops under the </a:t>
            </a:r>
            <a:r>
              <a:rPr lang="en" sz="1300">
                <a:solidFill>
                  <a:srgbClr val="E4E5B8"/>
                </a:solidFill>
                <a:latin typeface="Georgia"/>
                <a:ea typeface="Georgia"/>
                <a:cs typeface="Georgia"/>
                <a:sym typeface="Georgia"/>
              </a:rPr>
              <a:t>stipulation</a:t>
            </a:r>
            <a:r>
              <a:rPr lang="en" sz="1300">
                <a:solidFill>
                  <a:srgbClr val="E4E5B8"/>
                </a:solidFill>
                <a:latin typeface="Georgia"/>
                <a:ea typeface="Georgia"/>
                <a:cs typeface="Georgia"/>
                <a:sym typeface="Georgia"/>
              </a:rPr>
              <a:t> that Vietnam was divided at the 17th Parallel, which the US and South Vietnam rejected. Ho Chi Minh led the north while South Vietnam remained under the puppet government of e</a:t>
            </a:r>
            <a:r>
              <a:rPr lang="en" sz="1300">
                <a:solidFill>
                  <a:srgbClr val="E4E5B8"/>
                </a:solidFill>
                <a:latin typeface="Georgia"/>
                <a:ea typeface="Georgia"/>
                <a:cs typeface="Georgia"/>
                <a:sym typeface="Georgia"/>
              </a:rPr>
              <a:t>mperor Bảo Đại. This would lead to the US-led Intervention in Vietnam lasting almost 20 years from 1955 to 1975.</a:t>
            </a:r>
            <a:endParaRPr sz="1300">
              <a:solidFill>
                <a:srgbClr val="E4E5B8"/>
              </a:solidFill>
              <a:latin typeface="Georgia"/>
              <a:ea typeface="Georgia"/>
              <a:cs typeface="Georgia"/>
              <a:sym typeface="Georgia"/>
            </a:endParaRPr>
          </a:p>
        </p:txBody>
      </p:sp>
      <p:pic>
        <p:nvPicPr>
          <p:cNvPr id="292" name="Google Shape;292;p40"/>
          <p:cNvPicPr preferRelativeResize="0"/>
          <p:nvPr/>
        </p:nvPicPr>
        <p:blipFill>
          <a:blip r:embed="rId4">
            <a:alphaModFix/>
          </a:blip>
          <a:stretch>
            <a:fillRect/>
          </a:stretch>
        </p:blipFill>
        <p:spPr>
          <a:xfrm>
            <a:off x="7263800" y="0"/>
            <a:ext cx="1880201" cy="1947699"/>
          </a:xfrm>
          <a:prstGeom prst="rect">
            <a:avLst/>
          </a:prstGeom>
          <a:noFill/>
          <a:ln>
            <a:noFill/>
          </a:ln>
        </p:spPr>
      </p:pic>
      <p:pic>
        <p:nvPicPr>
          <p:cNvPr id="293" name="Google Shape;293;p40"/>
          <p:cNvPicPr preferRelativeResize="0"/>
          <p:nvPr/>
        </p:nvPicPr>
        <p:blipFill>
          <a:blip r:embed="rId5">
            <a:alphaModFix/>
          </a:blip>
          <a:stretch>
            <a:fillRect/>
          </a:stretch>
        </p:blipFill>
        <p:spPr>
          <a:xfrm>
            <a:off x="6988625" y="1860148"/>
            <a:ext cx="2155375" cy="328335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 Introductions</a:t>
            </a:r>
            <a:endParaRPr sz="5200">
              <a:solidFill>
                <a:srgbClr val="E4E5B8"/>
              </a:solidFill>
              <a:latin typeface="Georgia"/>
              <a:ea typeface="Georgia"/>
              <a:cs typeface="Georgia"/>
              <a:sym typeface="Georgia"/>
            </a:endParaRPr>
          </a:p>
        </p:txBody>
      </p:sp>
      <p:pic>
        <p:nvPicPr>
          <p:cNvPr id="299" name="Google Shape;299;p4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572000" y="724200"/>
            <a:ext cx="4495800" cy="3695100"/>
          </a:xfrm>
          <a:prstGeom prst="rect">
            <a:avLst/>
          </a:prstGeom>
        </p:spPr>
        <p:txBody>
          <a:bodyPr anchorCtr="0" anchor="ctr" bIns="91425" lIns="91425" spcFirstLastPara="1" rIns="91425" wrap="square" tIns="91425">
            <a:normAutofit fontScale="92500" lnSpcReduction="20000"/>
          </a:bodyPr>
          <a:lstStyle/>
          <a:p>
            <a:pPr indent="-351948" lvl="0" marL="457200" rtl="0" algn="l">
              <a:spcBef>
                <a:spcPts val="0"/>
              </a:spcBef>
              <a:spcAft>
                <a:spcPts val="0"/>
              </a:spcAft>
              <a:buClr>
                <a:srgbClr val="E4E5B8"/>
              </a:buClr>
              <a:buSzPct val="100000"/>
              <a:buFont typeface="Georgia"/>
              <a:buChar char="●"/>
            </a:pPr>
            <a:r>
              <a:rPr lang="en" sz="2100">
                <a:solidFill>
                  <a:srgbClr val="E4E5B8"/>
                </a:solidFill>
                <a:latin typeface="Georgia"/>
                <a:ea typeface="Georgia"/>
                <a:cs typeface="Georgia"/>
                <a:sym typeface="Georgia"/>
              </a:rPr>
              <a:t>Background on Ho Chi Minh’s studies in France and his involvement with the communist party.</a:t>
            </a:r>
            <a:endParaRPr sz="2100">
              <a:solidFill>
                <a:srgbClr val="E4E5B8"/>
              </a:solidFill>
              <a:latin typeface="Georgia"/>
              <a:ea typeface="Georgia"/>
              <a:cs typeface="Georgia"/>
              <a:sym typeface="Georgia"/>
            </a:endParaRPr>
          </a:p>
          <a:p>
            <a:pPr indent="0" lvl="0" marL="457200" rtl="0" algn="l">
              <a:spcBef>
                <a:spcPts val="1200"/>
              </a:spcBef>
              <a:spcAft>
                <a:spcPts val="0"/>
              </a:spcAft>
              <a:buNone/>
            </a:pPr>
            <a:r>
              <a:t/>
            </a:r>
            <a:endParaRPr sz="2100">
              <a:solidFill>
                <a:srgbClr val="E4E5B8"/>
              </a:solidFill>
              <a:latin typeface="Georgia"/>
              <a:ea typeface="Georgia"/>
              <a:cs typeface="Georgia"/>
              <a:sym typeface="Georgia"/>
            </a:endParaRPr>
          </a:p>
          <a:p>
            <a:pPr indent="-351948" lvl="0" marL="457200" rtl="0" algn="l">
              <a:spcBef>
                <a:spcPts val="1200"/>
              </a:spcBef>
              <a:spcAft>
                <a:spcPts val="0"/>
              </a:spcAft>
              <a:buClr>
                <a:srgbClr val="E4E5B8"/>
              </a:buClr>
              <a:buSzPct val="100000"/>
              <a:buFont typeface="Georgia"/>
              <a:buChar char="●"/>
            </a:pPr>
            <a:r>
              <a:rPr lang="en" sz="2100">
                <a:solidFill>
                  <a:srgbClr val="E4E5B8"/>
                </a:solidFill>
                <a:latin typeface="Georgia"/>
                <a:ea typeface="Georgia"/>
                <a:cs typeface="Georgia"/>
                <a:sym typeface="Georgia"/>
              </a:rPr>
              <a:t>National Liberation of Vietnam from Japan and France</a:t>
            </a:r>
            <a:endParaRPr sz="2100">
              <a:solidFill>
                <a:srgbClr val="E4E5B8"/>
              </a:solidFill>
              <a:latin typeface="Georgia"/>
              <a:ea typeface="Georgia"/>
              <a:cs typeface="Georgia"/>
              <a:sym typeface="Georgia"/>
            </a:endParaRPr>
          </a:p>
          <a:p>
            <a:pPr indent="0" lvl="0" marL="457200" rtl="0" algn="l">
              <a:spcBef>
                <a:spcPts val="1200"/>
              </a:spcBef>
              <a:spcAft>
                <a:spcPts val="0"/>
              </a:spcAft>
              <a:buNone/>
            </a:pPr>
            <a:r>
              <a:t/>
            </a:r>
            <a:endParaRPr sz="2100">
              <a:solidFill>
                <a:srgbClr val="E4E5B8"/>
              </a:solidFill>
              <a:latin typeface="Georgia"/>
              <a:ea typeface="Georgia"/>
              <a:cs typeface="Georgia"/>
              <a:sym typeface="Georgia"/>
            </a:endParaRPr>
          </a:p>
          <a:p>
            <a:pPr indent="-351948" lvl="0" marL="457200" rtl="0" algn="l">
              <a:spcBef>
                <a:spcPts val="1200"/>
              </a:spcBef>
              <a:spcAft>
                <a:spcPts val="0"/>
              </a:spcAft>
              <a:buClr>
                <a:srgbClr val="E4E5B8"/>
              </a:buClr>
              <a:buSzPct val="100000"/>
              <a:buFont typeface="Georgia"/>
              <a:buChar char="●"/>
            </a:pPr>
            <a:r>
              <a:rPr lang="en" sz="2100">
                <a:solidFill>
                  <a:srgbClr val="E4E5B8"/>
                </a:solidFill>
                <a:latin typeface="Georgia"/>
                <a:ea typeface="Georgia"/>
                <a:cs typeface="Georgia"/>
                <a:sym typeface="Georgia"/>
              </a:rPr>
              <a:t>Socialist Revolution and some of the events leading to Vietnam War</a:t>
            </a:r>
            <a:endParaRPr sz="2100">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306" name="Google Shape;306;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7" name="Google Shape;307;p42"/>
          <p:cNvSpPr txBox="1"/>
          <p:nvPr/>
        </p:nvSpPr>
        <p:spPr>
          <a:xfrm>
            <a:off x="472000" y="1101300"/>
            <a:ext cx="8096400" cy="37866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FFFF00"/>
              </a:buClr>
              <a:buSzPts val="1800"/>
              <a:buFont typeface="Georgia"/>
              <a:buChar char="●"/>
            </a:pPr>
            <a:r>
              <a:rPr b="1" lang="en" sz="1800">
                <a:solidFill>
                  <a:srgbClr val="FFFF00"/>
                </a:solidFill>
                <a:latin typeface="Georgia"/>
                <a:ea typeface="Georgia"/>
                <a:cs typeface="Georgia"/>
                <a:sym typeface="Georgia"/>
              </a:rPr>
              <a:t>THE KONONOVITCH BROTHERS NEED US, SHARE THIS ARTICLE:</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rPr b="1" lang="en" sz="1800">
                <a:solidFill>
                  <a:srgbClr val="FFFF00"/>
                </a:solidFill>
                <a:latin typeface="Georgia"/>
                <a:ea typeface="Georgia"/>
                <a:cs typeface="Georgia"/>
                <a:sym typeface="Georgia"/>
              </a:rPr>
              <a:t>	https://dailyworkerusa.com/stop-the-kiev-regimes-calls-for-the-murder-of-the-kononovitch-brothers/</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We are looking for content submissions for Vol III 2023 of New Masses! Send any submissions to </a:t>
            </a:r>
            <a:r>
              <a:rPr lang="en" sz="1800" u="sng">
                <a:solidFill>
                  <a:schemeClr val="hlink"/>
                </a:solidFill>
                <a:latin typeface="Georgia"/>
                <a:ea typeface="Georgia"/>
                <a:cs typeface="Georgia"/>
                <a:sym typeface="Georgia"/>
                <a:hlinkClick r:id="rId4"/>
              </a:rPr>
              <a:t>info@partyofcommunistsusa.net</a:t>
            </a:r>
            <a:r>
              <a:rPr lang="en" sz="1800">
                <a:solidFill>
                  <a:srgbClr val="E4E5B8"/>
                </a:solidFill>
                <a:latin typeface="Georgia"/>
                <a:ea typeface="Georgia"/>
                <a:cs typeface="Georgia"/>
                <a:sym typeface="Georgia"/>
              </a:rPr>
              <a:t> and </a:t>
            </a:r>
            <a:r>
              <a:rPr lang="en" sz="1800" u="sng">
                <a:solidFill>
                  <a:schemeClr val="hlink"/>
                </a:solidFill>
                <a:latin typeface="Georgia"/>
                <a:ea typeface="Georgia"/>
                <a:cs typeface="Georgia"/>
                <a:sym typeface="Georgia"/>
                <a:hlinkClick r:id="rId5"/>
              </a:rPr>
              <a:t>kamryns@johnreedcenter.net</a:t>
            </a:r>
            <a:r>
              <a:rPr lang="en" sz="1800">
                <a:solidFill>
                  <a:srgbClr val="E4E5B8"/>
                </a:solidFill>
                <a:latin typeface="Georgia"/>
                <a:ea typeface="Georgia"/>
                <a:cs typeface="Georgia"/>
                <a:sym typeface="Georgia"/>
              </a:rPr>
              <a:t> </a:t>
            </a:r>
            <a:endParaRPr sz="18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We are having a tutorial this weekend on Sunday, August 20th, to teach our comrades how to do audio and video editing for the school! Please attend if you’re interested in learning this to help the school!</a:t>
            </a:r>
            <a:endParaRPr sz="1800">
              <a:solidFill>
                <a:srgbClr val="E4E5B8"/>
              </a:solidFill>
              <a:latin typeface="Georgia"/>
              <a:ea typeface="Georgia"/>
              <a:cs typeface="Georgia"/>
              <a:sym typeface="Georg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314" name="Google Shape;314;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5" name="Google Shape;315;p43"/>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a:t>
            </a:r>
            <a:r>
              <a:rPr lang="en" sz="2500" u="sng">
                <a:solidFill>
                  <a:srgbClr val="E4E5B8"/>
                </a:solidFill>
                <a:latin typeface="Georgia"/>
                <a:ea typeface="Georgia"/>
                <a:cs typeface="Georgia"/>
                <a:sym typeface="Georgia"/>
              </a:rPr>
              <a:t>social media</a:t>
            </a:r>
            <a:r>
              <a:rPr lang="en" sz="2500">
                <a:solidFill>
                  <a:srgbClr val="E4E5B8"/>
                </a:solidFill>
                <a:latin typeface="Georgia"/>
                <a:ea typeface="Georgia"/>
                <a:cs typeface="Georgia"/>
                <a:sym typeface="Georgia"/>
              </a:rPr>
              <a:t>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u="sng">
                <a:solidFill>
                  <a:srgbClr val="E4E5B8"/>
                </a:solidFill>
                <a:latin typeface="Georgia"/>
                <a:ea typeface="Georgia"/>
                <a:cs typeface="Georgia"/>
                <a:sym typeface="Georgia"/>
              </a:rPr>
              <a:t>Video Editors</a:t>
            </a:r>
            <a:r>
              <a:rPr lang="en" sz="2500">
                <a:solidFill>
                  <a:srgbClr val="E4E5B8"/>
                </a:solidFill>
                <a:latin typeface="Georgia"/>
                <a:ea typeface="Georgia"/>
                <a:cs typeface="Georgia"/>
                <a:sym typeface="Georgia"/>
              </a:rPr>
              <a:t>, </a:t>
            </a:r>
            <a:r>
              <a:rPr lang="en" sz="2500" u="sng">
                <a:solidFill>
                  <a:srgbClr val="E4E5B8"/>
                </a:solidFill>
                <a:latin typeface="Georgia"/>
                <a:ea typeface="Georgia"/>
                <a:cs typeface="Georgia"/>
                <a:sym typeface="Georgia"/>
              </a:rPr>
              <a:t>Audio Editors</a:t>
            </a:r>
            <a:r>
              <a:rPr lang="en" sz="2500">
                <a:solidFill>
                  <a:srgbClr val="E4E5B8"/>
                </a:solidFill>
                <a:latin typeface="Georgia"/>
                <a:ea typeface="Georgia"/>
                <a:cs typeface="Georgia"/>
                <a:sym typeface="Georgia"/>
              </a:rPr>
              <a:t>,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u="sng">
                <a:solidFill>
                  <a:srgbClr val="E4E5B8"/>
                </a:solidFill>
                <a:latin typeface="Georgia"/>
                <a:ea typeface="Georgia"/>
                <a:cs typeface="Georgia"/>
                <a:sym typeface="Georgia"/>
              </a:rPr>
              <a:t>Facilitators</a:t>
            </a:r>
            <a:r>
              <a:rPr lang="en" sz="2500">
                <a:solidFill>
                  <a:srgbClr val="E4E5B8"/>
                </a:solidFill>
                <a:latin typeface="Georgia"/>
                <a:ea typeface="Georgia"/>
                <a:cs typeface="Georgia"/>
                <a:sym typeface="Georgia"/>
              </a:rPr>
              <a:t>, </a:t>
            </a:r>
            <a:r>
              <a:rPr lang="en" sz="2500" u="sng">
                <a:solidFill>
                  <a:srgbClr val="E4E5B8"/>
                </a:solidFill>
                <a:latin typeface="Georgia"/>
                <a:ea typeface="Georgia"/>
                <a:cs typeface="Georgia"/>
                <a:sym typeface="Georgia"/>
              </a:rPr>
              <a:t>Web Controls</a:t>
            </a:r>
            <a:r>
              <a:rPr lang="en" sz="2500">
                <a:solidFill>
                  <a:srgbClr val="E4E5B8"/>
                </a:solidFill>
                <a:latin typeface="Georgia"/>
                <a:ea typeface="Georgia"/>
                <a:cs typeface="Georgia"/>
                <a:sym typeface="Georgia"/>
              </a:rPr>
              <a:t>,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Sept 7th if possible.</a:t>
            </a:r>
            <a:endParaRPr sz="2500">
              <a:solidFill>
                <a:srgbClr val="E4E5B8"/>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 &amp; peoplesschool.us/store</a:t>
            </a:r>
            <a:endParaRPr sz="1911">
              <a:solidFill>
                <a:srgbClr val="E4E5B8"/>
              </a:solidFill>
              <a:latin typeface="Georgia"/>
              <a:ea typeface="Georgia"/>
              <a:cs typeface="Georgia"/>
              <a:sym typeface="Georgia"/>
            </a:endParaRPr>
          </a:p>
        </p:txBody>
      </p:sp>
      <p:pic>
        <p:nvPicPr>
          <p:cNvPr id="322" name="Google Shape;322;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3" name="Google Shape;323;p44"/>
          <p:cNvSpPr txBox="1"/>
          <p:nvPr>
            <p:ph type="title"/>
          </p:nvPr>
        </p:nvSpPr>
        <p:spPr>
          <a:xfrm>
            <a:off x="406550" y="1101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Materials to help promote the school!</a:t>
            </a:r>
            <a:endParaRPr>
              <a:solidFill>
                <a:srgbClr val="E4E5B8"/>
              </a:solidFill>
              <a:latin typeface="Georgia"/>
              <a:ea typeface="Georgia"/>
              <a:cs typeface="Georgia"/>
              <a:sym typeface="Georgia"/>
            </a:endParaRPr>
          </a:p>
        </p:txBody>
      </p:sp>
      <p:pic>
        <p:nvPicPr>
          <p:cNvPr id="324" name="Google Shape;324;p44"/>
          <p:cNvPicPr preferRelativeResize="0"/>
          <p:nvPr/>
        </p:nvPicPr>
        <p:blipFill>
          <a:blip r:embed="rId4">
            <a:alphaModFix/>
          </a:blip>
          <a:stretch>
            <a:fillRect/>
          </a:stretch>
        </p:blipFill>
        <p:spPr>
          <a:xfrm>
            <a:off x="6970450" y="3612225"/>
            <a:ext cx="2110175" cy="1430275"/>
          </a:xfrm>
          <a:prstGeom prst="rect">
            <a:avLst/>
          </a:prstGeom>
          <a:noFill/>
          <a:ln>
            <a:noFill/>
          </a:ln>
        </p:spPr>
      </p:pic>
      <p:pic>
        <p:nvPicPr>
          <p:cNvPr id="325" name="Google Shape;325;p44"/>
          <p:cNvPicPr preferRelativeResize="0"/>
          <p:nvPr/>
        </p:nvPicPr>
        <p:blipFill>
          <a:blip r:embed="rId5">
            <a:alphaModFix/>
          </a:blip>
          <a:stretch>
            <a:fillRect/>
          </a:stretch>
        </p:blipFill>
        <p:spPr>
          <a:xfrm>
            <a:off x="1110475" y="1574025"/>
            <a:ext cx="1557200" cy="2099601"/>
          </a:xfrm>
          <a:prstGeom prst="rect">
            <a:avLst/>
          </a:prstGeom>
          <a:noFill/>
          <a:ln>
            <a:noFill/>
          </a:ln>
        </p:spPr>
      </p:pic>
      <p:pic>
        <p:nvPicPr>
          <p:cNvPr id="326" name="Google Shape;326;p44"/>
          <p:cNvPicPr preferRelativeResize="0"/>
          <p:nvPr/>
        </p:nvPicPr>
        <p:blipFill>
          <a:blip r:embed="rId6">
            <a:alphaModFix/>
          </a:blip>
          <a:stretch>
            <a:fillRect/>
          </a:stretch>
        </p:blipFill>
        <p:spPr>
          <a:xfrm>
            <a:off x="186900" y="1173975"/>
            <a:ext cx="876300" cy="1311800"/>
          </a:xfrm>
          <a:prstGeom prst="rect">
            <a:avLst/>
          </a:prstGeom>
          <a:noFill/>
          <a:ln>
            <a:noFill/>
          </a:ln>
        </p:spPr>
      </p:pic>
      <p:pic>
        <p:nvPicPr>
          <p:cNvPr id="327" name="Google Shape;327;p44"/>
          <p:cNvPicPr preferRelativeResize="0"/>
          <p:nvPr/>
        </p:nvPicPr>
        <p:blipFill>
          <a:blip r:embed="rId7">
            <a:alphaModFix/>
          </a:blip>
          <a:stretch>
            <a:fillRect/>
          </a:stretch>
        </p:blipFill>
        <p:spPr>
          <a:xfrm>
            <a:off x="2714954" y="1677975"/>
            <a:ext cx="4157696" cy="3196750"/>
          </a:xfrm>
          <a:prstGeom prst="rect">
            <a:avLst/>
          </a:prstGeom>
          <a:noFill/>
          <a:ln>
            <a:noFill/>
          </a:ln>
        </p:spPr>
      </p:pic>
      <p:pic>
        <p:nvPicPr>
          <p:cNvPr id="328" name="Google Shape;328;p44"/>
          <p:cNvPicPr preferRelativeResize="0"/>
          <p:nvPr/>
        </p:nvPicPr>
        <p:blipFill>
          <a:blip r:embed="rId8">
            <a:alphaModFix/>
          </a:blip>
          <a:stretch>
            <a:fillRect/>
          </a:stretch>
        </p:blipFill>
        <p:spPr>
          <a:xfrm>
            <a:off x="6919924" y="1173975"/>
            <a:ext cx="2034325" cy="2365575"/>
          </a:xfrm>
          <a:prstGeom prst="rect">
            <a:avLst/>
          </a:prstGeom>
          <a:noFill/>
          <a:ln>
            <a:noFill/>
          </a:ln>
        </p:spPr>
      </p:pic>
      <p:pic>
        <p:nvPicPr>
          <p:cNvPr id="329" name="Google Shape;329;p44"/>
          <p:cNvPicPr preferRelativeResize="0"/>
          <p:nvPr/>
        </p:nvPicPr>
        <p:blipFill>
          <a:blip r:embed="rId9">
            <a:alphaModFix/>
          </a:blip>
          <a:stretch>
            <a:fillRect/>
          </a:stretch>
        </p:blipFill>
        <p:spPr>
          <a:xfrm>
            <a:off x="95900" y="3730700"/>
            <a:ext cx="1368875" cy="1311800"/>
          </a:xfrm>
          <a:prstGeom prst="rect">
            <a:avLst/>
          </a:prstGeom>
          <a:noFill/>
          <a:ln>
            <a:noFill/>
          </a:ln>
        </p:spPr>
      </p:pic>
      <p:pic>
        <p:nvPicPr>
          <p:cNvPr id="330" name="Google Shape;330;p44"/>
          <p:cNvPicPr preferRelativeResize="0"/>
          <p:nvPr/>
        </p:nvPicPr>
        <p:blipFill rotWithShape="1">
          <a:blip r:embed="rId10">
            <a:alphaModFix/>
          </a:blip>
          <a:srcRect b="0" l="14221" r="16062" t="0"/>
          <a:stretch/>
        </p:blipFill>
        <p:spPr>
          <a:xfrm>
            <a:off x="186900" y="2550187"/>
            <a:ext cx="876300" cy="1116100"/>
          </a:xfrm>
          <a:prstGeom prst="rect">
            <a:avLst/>
          </a:prstGeom>
          <a:noFill/>
          <a:ln>
            <a:noFill/>
          </a:ln>
        </p:spPr>
      </p:pic>
      <p:pic>
        <p:nvPicPr>
          <p:cNvPr id="331" name="Google Shape;331;p44"/>
          <p:cNvPicPr preferRelativeResize="0"/>
          <p:nvPr/>
        </p:nvPicPr>
        <p:blipFill>
          <a:blip r:embed="rId11">
            <a:alphaModFix/>
          </a:blip>
          <a:stretch>
            <a:fillRect/>
          </a:stretch>
        </p:blipFill>
        <p:spPr>
          <a:xfrm>
            <a:off x="1412950" y="3730700"/>
            <a:ext cx="1254725" cy="1254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338" name="Google Shape;338;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9" name="Google Shape;339;p45"/>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Latest Releases</a:t>
            </a:r>
            <a:endParaRPr>
              <a:solidFill>
                <a:srgbClr val="E4E5B8"/>
              </a:solidFill>
              <a:latin typeface="Georgia"/>
              <a:ea typeface="Georgia"/>
              <a:cs typeface="Georgia"/>
              <a:sym typeface="Georgia"/>
            </a:endParaRPr>
          </a:p>
        </p:txBody>
      </p:sp>
      <p:pic>
        <p:nvPicPr>
          <p:cNvPr id="340" name="Google Shape;340;p45"/>
          <p:cNvPicPr preferRelativeResize="0"/>
          <p:nvPr/>
        </p:nvPicPr>
        <p:blipFill>
          <a:blip r:embed="rId4">
            <a:alphaModFix/>
          </a:blip>
          <a:stretch>
            <a:fillRect/>
          </a:stretch>
        </p:blipFill>
        <p:spPr>
          <a:xfrm>
            <a:off x="6867500" y="1660138"/>
            <a:ext cx="2040325" cy="3060488"/>
          </a:xfrm>
          <a:prstGeom prst="rect">
            <a:avLst/>
          </a:prstGeom>
          <a:noFill/>
          <a:ln>
            <a:noFill/>
          </a:ln>
        </p:spPr>
      </p:pic>
      <p:pic>
        <p:nvPicPr>
          <p:cNvPr id="341" name="Google Shape;341;p45"/>
          <p:cNvPicPr preferRelativeResize="0"/>
          <p:nvPr/>
        </p:nvPicPr>
        <p:blipFill>
          <a:blip r:embed="rId5">
            <a:alphaModFix/>
          </a:blip>
          <a:stretch>
            <a:fillRect/>
          </a:stretch>
        </p:blipFill>
        <p:spPr>
          <a:xfrm>
            <a:off x="4662150" y="1659275"/>
            <a:ext cx="2040325" cy="3062216"/>
          </a:xfrm>
          <a:prstGeom prst="rect">
            <a:avLst/>
          </a:prstGeom>
          <a:noFill/>
          <a:ln>
            <a:noFill/>
          </a:ln>
        </p:spPr>
      </p:pic>
      <p:pic>
        <p:nvPicPr>
          <p:cNvPr id="342" name="Google Shape;342;p45"/>
          <p:cNvPicPr preferRelativeResize="0"/>
          <p:nvPr/>
        </p:nvPicPr>
        <p:blipFill>
          <a:blip r:embed="rId6">
            <a:alphaModFix/>
          </a:blip>
          <a:stretch>
            <a:fillRect/>
          </a:stretch>
        </p:blipFill>
        <p:spPr>
          <a:xfrm>
            <a:off x="2456800" y="1659275"/>
            <a:ext cx="2040325" cy="3060475"/>
          </a:xfrm>
          <a:prstGeom prst="rect">
            <a:avLst/>
          </a:prstGeom>
          <a:noFill/>
          <a:ln>
            <a:noFill/>
          </a:ln>
        </p:spPr>
      </p:pic>
      <p:pic>
        <p:nvPicPr>
          <p:cNvPr id="343" name="Google Shape;343;p45"/>
          <p:cNvPicPr preferRelativeResize="0"/>
          <p:nvPr/>
        </p:nvPicPr>
        <p:blipFill>
          <a:blip r:embed="rId7">
            <a:alphaModFix/>
          </a:blip>
          <a:stretch>
            <a:fillRect/>
          </a:stretch>
        </p:blipFill>
        <p:spPr>
          <a:xfrm>
            <a:off x="251450" y="1659275"/>
            <a:ext cx="2040325" cy="306048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350" name="Google Shape;350;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1" name="Google Shape;351;p46"/>
          <p:cNvSpPr txBox="1"/>
          <p:nvPr/>
        </p:nvSpPr>
        <p:spPr>
          <a:xfrm>
            <a:off x="406550" y="1041075"/>
            <a:ext cx="8096400" cy="37866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ultraleft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audio etc.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If you support the school and want to see us continue to improve and keep delivering this education 51 weeks a year, please pitch in whatever you can and support the GoFundMe for the legal drive at </a:t>
            </a:r>
            <a:r>
              <a:rPr lang="en" sz="1950" u="sng">
                <a:solidFill>
                  <a:schemeClr val="hlink"/>
                </a:solidFill>
                <a:latin typeface="Georgia"/>
                <a:ea typeface="Georgia"/>
                <a:cs typeface="Georgia"/>
                <a:sym typeface="Georgia"/>
                <a:hlinkClick r:id="rId4"/>
              </a:rPr>
              <a:t>https://www.gofundme.com/f/legal-fund-to-defend-against-wreckers</a:t>
            </a:r>
            <a:r>
              <a:rPr lang="en" sz="1950">
                <a:solidFill>
                  <a:srgbClr val="E4E5B8"/>
                </a:solidFill>
                <a:latin typeface="Georgia"/>
                <a:ea typeface="Georgia"/>
                <a:cs typeface="Georgia"/>
                <a:sym typeface="Georgia"/>
              </a:rPr>
              <a:t>. Anything helps!</a:t>
            </a:r>
            <a:endParaRPr sz="1950">
              <a:solidFill>
                <a:srgbClr val="E4E5B8"/>
              </a:solidFill>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47"/>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57" name="Google Shape;357;p47"/>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7"/>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Liberation March - Tháng Ba Giải Phóng</a:t>
            </a:r>
            <a:endParaRPr>
              <a:solidFill>
                <a:srgbClr val="E4E5B8"/>
              </a:solidFill>
              <a:latin typeface="Georgia"/>
              <a:ea typeface="Georgia"/>
              <a:cs typeface="Georgia"/>
              <a:sym typeface="Georgia"/>
            </a:endParaRPr>
          </a:p>
        </p:txBody>
      </p:sp>
      <p:pic>
        <p:nvPicPr>
          <p:cNvPr descr="My channel is dedicated to anthems, hymns and patriotic songs, here is the link to our discord server: https://discord.gg/Vw5SgNDuVV&#10;&#10;NB! Translations might not be 100% correct, if you are Vietnamese and see any discrpency in the lyrics, feel free to comment down below" id="359" name="Google Shape;359;p47" title="&quot;Liberation March&quot; - Vietnamese War Song">
            <a:hlinkClick r:id="rId4"/>
          </p:cNvPr>
          <p:cNvPicPr preferRelativeResize="0"/>
          <p:nvPr/>
        </p:nvPicPr>
        <p:blipFill>
          <a:blip r:embed="rId5">
            <a:alphaModFix/>
          </a:blip>
          <a:stretch>
            <a:fillRect/>
          </a:stretch>
        </p:blipFill>
        <p:spPr>
          <a:xfrm>
            <a:off x="165537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French Colonialism and Ho Chi Minh</a:t>
            </a:r>
            <a:endParaRPr sz="5200">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French Colonialism</a:t>
            </a:r>
            <a:endParaRPr>
              <a:solidFill>
                <a:srgbClr val="E4E5B8"/>
              </a:solidFill>
              <a:latin typeface="Georgia"/>
              <a:ea typeface="Georgia"/>
              <a:cs typeface="Georgia"/>
              <a:sym typeface="Georgia"/>
            </a:endParaRPr>
          </a:p>
        </p:txBody>
      </p:sp>
      <p:pic>
        <p:nvPicPr>
          <p:cNvPr id="84" name="Google Shape;84;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5" name="Google Shape;85;p17"/>
          <p:cNvSpPr txBox="1"/>
          <p:nvPr/>
        </p:nvSpPr>
        <p:spPr>
          <a:xfrm>
            <a:off x="529400" y="1101300"/>
            <a:ext cx="5756700" cy="352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French Indochina</a:t>
            </a:r>
            <a:endParaRPr sz="21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It all began in the 17th century with the establishment of Catholic missions in Asia by the Society of Foreign Missions of Paris.</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Two hundred years later in the middle of the 19th century, under the rule of Napoleon III, the actual military conquest of Indochina started under the pretext of persecution of missionaries by the Nguyen Dynasty.</a:t>
            </a:r>
            <a:endParaRPr>
              <a:solidFill>
                <a:srgbClr val="E4E5B8"/>
              </a:solidFill>
              <a:latin typeface="Georgia"/>
              <a:ea typeface="Georgia"/>
              <a:cs typeface="Georgia"/>
              <a:sym typeface="Georgia"/>
            </a:endParaRPr>
          </a:p>
          <a:p>
            <a:pPr indent="0" lvl="0" marL="457200" rtl="0" algn="l">
              <a:spcBef>
                <a:spcPts val="0"/>
              </a:spcBef>
              <a:spcAft>
                <a:spcPts val="0"/>
              </a:spcAft>
              <a:buNone/>
            </a:pPr>
            <a:r>
              <a:rPr lang="en">
                <a:solidFill>
                  <a:srgbClr val="E4E5B8"/>
                </a:solidFill>
                <a:latin typeface="Georgia"/>
                <a:ea typeface="Georgia"/>
                <a:cs typeface="Georgia"/>
                <a:sym typeface="Georgia"/>
              </a:rPr>
              <a:t>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Of course the true reason was to provide French capitalism with the abundant natural resources of South East Asia. The conquest proceeded from the South to the North: Cochinchina, Annam and Tonkin, in the order. By 1887 French Indochina was formed, including the Kingdom of Cambodia and later the Kingdom of Laos.</a:t>
            </a:r>
            <a:endParaRPr>
              <a:solidFill>
                <a:srgbClr val="E4E5B8"/>
              </a:solidFill>
              <a:latin typeface="Georgia"/>
              <a:ea typeface="Georgia"/>
              <a:cs typeface="Georgia"/>
              <a:sym typeface="Georgia"/>
            </a:endParaRPr>
          </a:p>
        </p:txBody>
      </p:sp>
      <p:pic>
        <p:nvPicPr>
          <p:cNvPr id="86" name="Google Shape;86;p17"/>
          <p:cNvPicPr preferRelativeResize="0"/>
          <p:nvPr/>
        </p:nvPicPr>
        <p:blipFill>
          <a:blip r:embed="rId4">
            <a:alphaModFix/>
          </a:blip>
          <a:stretch>
            <a:fillRect/>
          </a:stretch>
        </p:blipFill>
        <p:spPr>
          <a:xfrm>
            <a:off x="6286100" y="1187438"/>
            <a:ext cx="1410101" cy="2238646"/>
          </a:xfrm>
          <a:prstGeom prst="rect">
            <a:avLst/>
          </a:prstGeom>
          <a:noFill/>
          <a:ln>
            <a:noFill/>
          </a:ln>
        </p:spPr>
      </p:pic>
      <p:pic>
        <p:nvPicPr>
          <p:cNvPr id="87" name="Google Shape;87;p17"/>
          <p:cNvPicPr preferRelativeResize="0"/>
          <p:nvPr/>
        </p:nvPicPr>
        <p:blipFill>
          <a:blip r:embed="rId5">
            <a:alphaModFix/>
          </a:blip>
          <a:stretch>
            <a:fillRect/>
          </a:stretch>
        </p:blipFill>
        <p:spPr>
          <a:xfrm>
            <a:off x="7733898" y="1101300"/>
            <a:ext cx="1410100" cy="2410926"/>
          </a:xfrm>
          <a:prstGeom prst="rect">
            <a:avLst/>
          </a:prstGeom>
          <a:noFill/>
          <a:ln>
            <a:noFill/>
          </a:ln>
        </p:spPr>
      </p:pic>
      <p:pic>
        <p:nvPicPr>
          <p:cNvPr id="88" name="Google Shape;88;p17"/>
          <p:cNvPicPr preferRelativeResize="0"/>
          <p:nvPr/>
        </p:nvPicPr>
        <p:blipFill>
          <a:blip r:embed="rId6">
            <a:alphaModFix/>
          </a:blip>
          <a:stretch>
            <a:fillRect/>
          </a:stretch>
        </p:blipFill>
        <p:spPr>
          <a:xfrm>
            <a:off x="6422236" y="3512227"/>
            <a:ext cx="2721766" cy="13834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 Chi Minh</a:t>
            </a:r>
            <a:endParaRPr>
              <a:solidFill>
                <a:srgbClr val="E4E5B8"/>
              </a:solidFill>
              <a:latin typeface="Georgia"/>
              <a:ea typeface="Georgia"/>
              <a:cs typeface="Georgia"/>
              <a:sym typeface="Georgia"/>
            </a:endParaRPr>
          </a:p>
        </p:txBody>
      </p:sp>
      <p:pic>
        <p:nvPicPr>
          <p:cNvPr id="95" name="Google Shape;95;p1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96" name="Google Shape;96;p18"/>
          <p:cNvSpPr txBox="1"/>
          <p:nvPr/>
        </p:nvSpPr>
        <p:spPr>
          <a:xfrm>
            <a:off x="3387300" y="1101300"/>
            <a:ext cx="57567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Ho Chi Minh’s Early Years</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Ho Chi Minh was born in central Vietnam, Annam, in the year 1890. He found work as a cook on a French merchant ship in 1911. Until 1917 he visited several countries including the U.S. and the UK, but his political journey began in France when he met Marcel Cachin, a future leader of the French Communist Party.</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In December 1920, Ho Chi Minh was a delegate of the Socialist Party of France at the Tours Congress, where decision had to be made about joining the 3rd Internationale, the Comintern.</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Together with Cachin, Ho Chi Minh was a firm defender of Lenin and the Bolsheviks, and the Congress voted by a majority to join the Comintern. The French Communist Party (PCF) was born, and Ho Chi Minh had been one of its founding members.</a:t>
            </a:r>
            <a:endParaRPr sz="1900">
              <a:solidFill>
                <a:srgbClr val="E4E5B8"/>
              </a:solidFill>
              <a:latin typeface="Georgia"/>
              <a:ea typeface="Georgia"/>
              <a:cs typeface="Georgia"/>
              <a:sym typeface="Georgia"/>
            </a:endParaRPr>
          </a:p>
        </p:txBody>
      </p:sp>
      <p:pic>
        <p:nvPicPr>
          <p:cNvPr id="97" name="Google Shape;97;p18"/>
          <p:cNvPicPr preferRelativeResize="0"/>
          <p:nvPr/>
        </p:nvPicPr>
        <p:blipFill>
          <a:blip r:embed="rId4">
            <a:alphaModFix/>
          </a:blip>
          <a:stretch>
            <a:fillRect/>
          </a:stretch>
        </p:blipFill>
        <p:spPr>
          <a:xfrm>
            <a:off x="406550" y="1101300"/>
            <a:ext cx="2375005" cy="3900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 Chi Minh</a:t>
            </a:r>
            <a:endParaRPr>
              <a:solidFill>
                <a:srgbClr val="E4E5B8"/>
              </a:solidFill>
              <a:latin typeface="Georgia"/>
              <a:ea typeface="Georgia"/>
              <a:cs typeface="Georgia"/>
              <a:sym typeface="Georgia"/>
            </a:endParaRPr>
          </a:p>
        </p:txBody>
      </p:sp>
      <p:pic>
        <p:nvPicPr>
          <p:cNvPr id="104" name="Google Shape;104;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5" name="Google Shape;105;p19"/>
          <p:cNvSpPr txBox="1"/>
          <p:nvPr/>
        </p:nvSpPr>
        <p:spPr>
          <a:xfrm>
            <a:off x="406550" y="1101300"/>
            <a:ext cx="5756700" cy="352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Ho Chi Minh and the Comintern</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Ho Chi Minh's work within the PCF caught the attention of Manuilsky, who took him under his wing, and assigned him important missions in the Comintern.</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Ho Chi Minh was a delegate at the 5th Congress of the Comintern in 1924, after Lenin's death. Right after, the Comintern sent him to China to organize Vietnamese exiles there, and he created the Vietnamese Revolutionary Youth League in the north. </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He stayed until 1927 when Chiang Kaī-shek began his murderous campaign against Chinese communists. Ho Chi Minh became a senior figure of the Comintern for Southeast Asia, and founded the Indochinese Communist Party in 1930.</a:t>
            </a:r>
            <a:endParaRPr>
              <a:solidFill>
                <a:srgbClr val="E4E5B8"/>
              </a:solidFill>
              <a:latin typeface="Georgia"/>
              <a:ea typeface="Georgia"/>
              <a:cs typeface="Georgia"/>
              <a:sym typeface="Georgia"/>
            </a:endParaRPr>
          </a:p>
        </p:txBody>
      </p:sp>
      <p:pic>
        <p:nvPicPr>
          <p:cNvPr id="106" name="Google Shape;106;p19"/>
          <p:cNvPicPr preferRelativeResize="0"/>
          <p:nvPr/>
        </p:nvPicPr>
        <p:blipFill>
          <a:blip r:embed="rId4">
            <a:alphaModFix/>
          </a:blip>
          <a:stretch>
            <a:fillRect/>
          </a:stretch>
        </p:blipFill>
        <p:spPr>
          <a:xfrm>
            <a:off x="6163250" y="837000"/>
            <a:ext cx="2980749" cy="1948329"/>
          </a:xfrm>
          <a:prstGeom prst="rect">
            <a:avLst/>
          </a:prstGeom>
          <a:noFill/>
          <a:ln>
            <a:noFill/>
          </a:ln>
        </p:spPr>
      </p:pic>
      <p:pic>
        <p:nvPicPr>
          <p:cNvPr id="107" name="Google Shape;107;p19"/>
          <p:cNvPicPr preferRelativeResize="0"/>
          <p:nvPr/>
        </p:nvPicPr>
        <p:blipFill>
          <a:blip r:embed="rId5">
            <a:alphaModFix/>
          </a:blip>
          <a:stretch>
            <a:fillRect/>
          </a:stretch>
        </p:blipFill>
        <p:spPr>
          <a:xfrm>
            <a:off x="6315650" y="2785329"/>
            <a:ext cx="2675948" cy="20069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 Chi Minh</a:t>
            </a:r>
            <a:endParaRPr>
              <a:solidFill>
                <a:srgbClr val="E4E5B8"/>
              </a:solidFill>
              <a:latin typeface="Georgia"/>
              <a:ea typeface="Georgia"/>
              <a:cs typeface="Georgia"/>
              <a:sym typeface="Georgia"/>
            </a:endParaRPr>
          </a:p>
        </p:txBody>
      </p:sp>
      <p:pic>
        <p:nvPicPr>
          <p:cNvPr id="114" name="Google Shape;114;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5" name="Google Shape;115;p20"/>
          <p:cNvSpPr txBox="1"/>
          <p:nvPr/>
        </p:nvSpPr>
        <p:spPr>
          <a:xfrm>
            <a:off x="3387300" y="1101300"/>
            <a:ext cx="57567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Ho Chi Minh during WW2</a:t>
            </a:r>
            <a:endParaRPr>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In 1937 Japan invaded China on a full scale, and the Chinese Red Armies allied with the Kuomintang to fight Japanese imperialism, in accordance with the Comintern line of United Front. </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Ho Chi Minh became an advisor to the Chinese Red Armies, together with two historical figures of the Vietnamese revolution: Giap and Pham Van Dong.</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In 1941, Japan invaded French Indochina, even though they let Vichy-France colonialism keep control of Vietnam administration. That is when Ho Chi Minh founded the Viet Minh, a patriotic United Front organization, led by the Indochinese Communist Party. </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The Viet Minh’s goal was to liberate Vietnam from both Japanese imperialism and French colonialism, and to proclaim independence. While at war with Japan, the U.S. supported the Viet Minh, providing intelligence and arms.</a:t>
            </a:r>
            <a:endParaRPr sz="1200">
              <a:solidFill>
                <a:srgbClr val="E4E5B8"/>
              </a:solidFill>
              <a:latin typeface="Georgia"/>
              <a:ea typeface="Georgia"/>
              <a:cs typeface="Georgia"/>
              <a:sym typeface="Georgia"/>
            </a:endParaRPr>
          </a:p>
        </p:txBody>
      </p:sp>
      <p:pic>
        <p:nvPicPr>
          <p:cNvPr id="116" name="Google Shape;116;p20"/>
          <p:cNvPicPr preferRelativeResize="0"/>
          <p:nvPr/>
        </p:nvPicPr>
        <p:blipFill>
          <a:blip r:embed="rId4">
            <a:alphaModFix/>
          </a:blip>
          <a:stretch>
            <a:fillRect/>
          </a:stretch>
        </p:blipFill>
        <p:spPr>
          <a:xfrm>
            <a:off x="0" y="1101300"/>
            <a:ext cx="3387300" cy="2387538"/>
          </a:xfrm>
          <a:prstGeom prst="rect">
            <a:avLst/>
          </a:prstGeom>
          <a:noFill/>
          <a:ln>
            <a:noFill/>
          </a:ln>
        </p:spPr>
      </p:pic>
      <p:pic>
        <p:nvPicPr>
          <p:cNvPr id="117" name="Google Shape;117;p20"/>
          <p:cNvPicPr preferRelativeResize="0"/>
          <p:nvPr/>
        </p:nvPicPr>
        <p:blipFill rotWithShape="1">
          <a:blip r:embed="rId5">
            <a:alphaModFix/>
          </a:blip>
          <a:srcRect b="18115" l="0" r="0" t="24774"/>
          <a:stretch/>
        </p:blipFill>
        <p:spPr>
          <a:xfrm>
            <a:off x="0" y="3491881"/>
            <a:ext cx="3387299" cy="13976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Ho Chi Minh</a:t>
            </a:r>
            <a:endParaRPr>
              <a:solidFill>
                <a:srgbClr val="E4E5B8"/>
              </a:solidFill>
              <a:latin typeface="Georgia"/>
              <a:ea typeface="Georgia"/>
              <a:cs typeface="Georgia"/>
              <a:sym typeface="Georgia"/>
            </a:endParaRPr>
          </a:p>
        </p:txBody>
      </p:sp>
      <p:pic>
        <p:nvPicPr>
          <p:cNvPr id="124" name="Google Shape;124;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5" name="Google Shape;125;p21"/>
          <p:cNvSpPr txBox="1"/>
          <p:nvPr/>
        </p:nvSpPr>
        <p:spPr>
          <a:xfrm>
            <a:off x="406550" y="1101300"/>
            <a:ext cx="57567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Ho Chi Minh during WW2</a:t>
            </a:r>
            <a:endParaRPr>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The Viet Minh formed a guerilla force 10k strong, so-called "men in black". It led successful operations against both Japanese and Vichy-French, Hitler's lapdogs. </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It must be noted that Ho Chi Minh was once arrested in 1943 by Chiang Kaī-shek's men, who hated communists more than they hated Japanese. He was quickly released by members of the Chinese Red Army. In August 1944, following the Normandy allied landings, Paris was liberated and Vichy-France fell.</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That spelled trouble for Japan in Indochina in the middle of the American advance in the Pacific. In March 1945 the Japanese army quickly moved in to expel all French administration in Vietnam. Japan had no interest in establishing a government in Vietnam, as they were more worried about fighting the Americans. So they relied on emperor Bao Dai of the Nguyen Dynasty, to set up an administration friendly and subordinate to Japan, basically a fake independence.</a:t>
            </a:r>
            <a:endParaRPr sz="1200">
              <a:solidFill>
                <a:srgbClr val="E4E5B8"/>
              </a:solidFill>
              <a:latin typeface="Georgia"/>
              <a:ea typeface="Georgia"/>
              <a:cs typeface="Georgia"/>
              <a:sym typeface="Georgia"/>
            </a:endParaRPr>
          </a:p>
        </p:txBody>
      </p:sp>
      <p:pic>
        <p:nvPicPr>
          <p:cNvPr id="126" name="Google Shape;126;p21"/>
          <p:cNvPicPr preferRelativeResize="0"/>
          <p:nvPr/>
        </p:nvPicPr>
        <p:blipFill>
          <a:blip r:embed="rId4">
            <a:alphaModFix/>
          </a:blip>
          <a:stretch>
            <a:fillRect/>
          </a:stretch>
        </p:blipFill>
        <p:spPr>
          <a:xfrm>
            <a:off x="6163250" y="1101300"/>
            <a:ext cx="2980749" cy="2079547"/>
          </a:xfrm>
          <a:prstGeom prst="rect">
            <a:avLst/>
          </a:prstGeom>
          <a:noFill/>
          <a:ln>
            <a:noFill/>
          </a:ln>
        </p:spPr>
      </p:pic>
      <p:pic>
        <p:nvPicPr>
          <p:cNvPr id="127" name="Google Shape;127;p21"/>
          <p:cNvPicPr preferRelativeResize="0"/>
          <p:nvPr/>
        </p:nvPicPr>
        <p:blipFill>
          <a:blip r:embed="rId5">
            <a:alphaModFix/>
          </a:blip>
          <a:stretch>
            <a:fillRect/>
          </a:stretch>
        </p:blipFill>
        <p:spPr>
          <a:xfrm>
            <a:off x="6163250" y="3180850"/>
            <a:ext cx="2077850" cy="1385899"/>
          </a:xfrm>
          <a:prstGeom prst="rect">
            <a:avLst/>
          </a:prstGeom>
          <a:noFill/>
          <a:ln>
            <a:noFill/>
          </a:ln>
        </p:spPr>
      </p:pic>
      <p:pic>
        <p:nvPicPr>
          <p:cNvPr id="128" name="Google Shape;128;p21"/>
          <p:cNvPicPr preferRelativeResize="0"/>
          <p:nvPr/>
        </p:nvPicPr>
        <p:blipFill>
          <a:blip r:embed="rId6">
            <a:alphaModFix/>
          </a:blip>
          <a:stretch>
            <a:fillRect/>
          </a:stretch>
        </p:blipFill>
        <p:spPr>
          <a:xfrm>
            <a:off x="8354305" y="3180851"/>
            <a:ext cx="710546" cy="1385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