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8308ac1d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8308ac1d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308ac1d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308ac1d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308ac1d1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8308ac1d1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308ac1d1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8308ac1d1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308ac1d1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8308ac1d1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308ac1d1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308ac1d1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308ac1d1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308ac1d1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308ac1d1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8308ac1d1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8308ac1d1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8308ac1d1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308ac1d1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8308ac1d10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f9301e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7f9301e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8308ac1d1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8308ac1d1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8308ac1d1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8308ac1d1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JafVwlkzT8g" TargetMode="External"/><Relationship Id="rId5"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image" Target="../media/image29.jpg"/><Relationship Id="rId6" Type="http://schemas.openxmlformats.org/officeDocument/2006/relationships/image" Target="../media/image18.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4.jpg"/><Relationship Id="rId5" Type="http://schemas.openxmlformats.org/officeDocument/2006/relationships/image" Target="../media/image61.pn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www.youtube.com/watch?v=aW8z9Qkmzpg" TargetMode="External"/><Relationship Id="rId5"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2.jpg"/><Relationship Id="rId5"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hyperlink" Target="https://dailyworkerusa.com/stop-the-kiev-regimes-calls-for-the-murder-of-the-kononovitch-brother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28.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67.png"/><Relationship Id="rId13" Type="http://schemas.openxmlformats.org/officeDocument/2006/relationships/image" Target="../media/image47.jpg"/><Relationship Id="rId12"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4.png"/><Relationship Id="rId9"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54.jpg"/><Relationship Id="rId6" Type="http://schemas.openxmlformats.org/officeDocument/2006/relationships/image" Target="../media/image57.jpg"/><Relationship Id="rId7" Type="http://schemas.openxmlformats.org/officeDocument/2006/relationships/image" Target="../media/image56.jpg"/><Relationship Id="rId8"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www.gofundme.com/f/legal-fund-to-defend-against-wreckers" TargetMode="External"/><Relationship Id="rId5" Type="http://schemas.openxmlformats.org/officeDocument/2006/relationships/image" Target="../media/image49.png"/><Relationship Id="rId6"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hyperlink" Target="http://www.youtube.com/watch?v=0bfroxVyb4A" TargetMode="External"/><Relationship Id="rId5"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8.png"/><Relationship Id="rId6" Type="http://schemas.openxmlformats.org/officeDocument/2006/relationships/image" Target="../media/image16.jp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pic>
        <p:nvPicPr>
          <p:cNvPr descr="For a Soviet America! We honor these comrades who are our American siblings that fought, bled and even died for the struggle for socialism in the United States. We are continuing in their work. They come from all walks of life; all nationalities, all genders, all different places. They reflect the soul of the working class of the United States of America. Thank you, comrades.&#10;#America #AmericanCommunists #SovietAmerica #SovietAnthem #USSRAnthem #Communists #Comrades #PSMLS #PCUSA &#10;&#10;Connect with PSMLS: https://linktr.ee/peoplesschool&#10;Sign up to join the PSMLS mailing list and get notified of new Zoom classes every Tuesday and Thursday: http://eepurl.com/h9YxPb&#10;&#10;Want to join the Party of Communists USA? You can find them at https://partyofcommunistsusa.net." id="57" name="Google Shape;57;p13" title="USSR Anthem with American Communists ─ PSMLS Music">
            <a:hlinkClick r:id="rId4"/>
          </p:cNvPr>
          <p:cNvPicPr preferRelativeResize="0"/>
          <p:nvPr/>
        </p:nvPicPr>
        <p:blipFill>
          <a:blip r:embed="rId5">
            <a:alphaModFix/>
          </a:blip>
          <a:stretch>
            <a:fillRect/>
          </a:stretch>
        </p:blipFill>
        <p:spPr>
          <a:xfrm>
            <a:off x="165537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2"/>
          <p:cNvSpPr txBox="1"/>
          <p:nvPr>
            <p:ph type="title"/>
          </p:nvPr>
        </p:nvSpPr>
        <p:spPr>
          <a:xfrm>
            <a:off x="1647250" y="1125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Center for Marxist Education &amp;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Peoples School for Marxist Studies</a:t>
            </a:r>
            <a:endParaRPr>
              <a:solidFill>
                <a:srgbClr val="E4E5B8"/>
              </a:solidFill>
              <a:latin typeface="Georgia"/>
              <a:ea typeface="Georgia"/>
              <a:cs typeface="Georgia"/>
              <a:sym typeface="Georgia"/>
            </a:endParaRPr>
          </a:p>
        </p:txBody>
      </p:sp>
      <p:pic>
        <p:nvPicPr>
          <p:cNvPr id="137" name="Google Shape;137;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8" name="Google Shape;138;p22"/>
          <p:cNvSpPr txBox="1"/>
          <p:nvPr/>
        </p:nvSpPr>
        <p:spPr>
          <a:xfrm>
            <a:off x="529400" y="988800"/>
            <a:ext cx="61692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Party Sponsored School of the 1970’s &amp; 1980’s</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Following the closure of the Jefferson School in 1956, and after the tumultuous years of the 1960’s in the communist movement, the Center for Marxist Education (CME) was established in 1970 at 29 W 15th St, 7th Floor, New York, NY. The building had a cafeteria similar to the Jefferson School, and the school offered extension courses.</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As early as July 1970, the CME was designated by the US Attorney General as a “CPUSA Front Organization”, but was unable to shut it down. The first director was John Gallo, and notable members included Dr. Angelo D’Angelo, Jarvis Tyner, Phillip Bonosky, Herbert Aptheker and even former director of the NY Workers School, Will Weinstone. It ran intermittently due to lack of resources.</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In the 1980’s, the school was changed to the People’s School for Marxist Studies (PSMS), located at 235 W 23rd St, New York, NY. The PSMS was a center for pro-Soviet, anti-Trotskyite education in the American left. Much like the CME before it, the People’s School used extension courses to reach those outside Manhattan. These were schools operated by the CPUSA, but as we know the CPUSA took a revisionist turn into the 2000’s and as the PCUSA was founded to continue the legacy of the old CP, a continuation of the party-sponsored education was needed.</a:t>
            </a:r>
            <a:endParaRPr sz="1200">
              <a:solidFill>
                <a:srgbClr val="E4E5B8"/>
              </a:solidFill>
              <a:latin typeface="Georgia"/>
              <a:ea typeface="Georgia"/>
              <a:cs typeface="Georgia"/>
              <a:sym typeface="Georgia"/>
            </a:endParaRPr>
          </a:p>
        </p:txBody>
      </p:sp>
      <p:pic>
        <p:nvPicPr>
          <p:cNvPr id="139" name="Google Shape;139;p22"/>
          <p:cNvPicPr preferRelativeResize="0"/>
          <p:nvPr/>
        </p:nvPicPr>
        <p:blipFill>
          <a:blip r:embed="rId4">
            <a:alphaModFix/>
          </a:blip>
          <a:stretch>
            <a:fillRect/>
          </a:stretch>
        </p:blipFill>
        <p:spPr>
          <a:xfrm>
            <a:off x="7681350" y="0"/>
            <a:ext cx="1462661" cy="1101301"/>
          </a:xfrm>
          <a:prstGeom prst="rect">
            <a:avLst/>
          </a:prstGeom>
          <a:noFill/>
          <a:ln>
            <a:noFill/>
          </a:ln>
        </p:spPr>
      </p:pic>
      <p:pic>
        <p:nvPicPr>
          <p:cNvPr id="140" name="Google Shape;140;p22"/>
          <p:cNvPicPr preferRelativeResize="0"/>
          <p:nvPr/>
        </p:nvPicPr>
        <p:blipFill rotWithShape="1">
          <a:blip r:embed="rId5">
            <a:alphaModFix/>
          </a:blip>
          <a:srcRect b="5233" l="1867" r="1876" t="16180"/>
          <a:stretch/>
        </p:blipFill>
        <p:spPr>
          <a:xfrm>
            <a:off x="6902900" y="1101300"/>
            <a:ext cx="2101750" cy="3820526"/>
          </a:xfrm>
          <a:prstGeom prst="rect">
            <a:avLst/>
          </a:prstGeom>
          <a:noFill/>
          <a:ln>
            <a:noFill/>
          </a:ln>
        </p:spPr>
      </p:pic>
      <p:pic>
        <p:nvPicPr>
          <p:cNvPr id="141" name="Google Shape;141;p22"/>
          <p:cNvPicPr preferRelativeResize="0"/>
          <p:nvPr/>
        </p:nvPicPr>
        <p:blipFill>
          <a:blip r:embed="rId6">
            <a:alphaModFix/>
          </a:blip>
          <a:stretch>
            <a:fillRect/>
          </a:stretch>
        </p:blipFill>
        <p:spPr>
          <a:xfrm>
            <a:off x="6698451" y="0"/>
            <a:ext cx="1140684" cy="1101300"/>
          </a:xfrm>
          <a:prstGeom prst="rect">
            <a:avLst/>
          </a:prstGeom>
          <a:noFill/>
          <a:ln>
            <a:noFill/>
          </a:ln>
        </p:spPr>
      </p:pic>
      <p:pic>
        <p:nvPicPr>
          <p:cNvPr id="142" name="Google Shape;142;p22"/>
          <p:cNvPicPr preferRelativeResize="0"/>
          <p:nvPr/>
        </p:nvPicPr>
        <p:blipFill>
          <a:blip r:embed="rId7">
            <a:alphaModFix/>
          </a:blip>
          <a:stretch>
            <a:fillRect/>
          </a:stretch>
        </p:blipFill>
        <p:spPr>
          <a:xfrm>
            <a:off x="8411825" y="3878075"/>
            <a:ext cx="592825" cy="1043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3500">
                <a:solidFill>
                  <a:srgbClr val="FFFF00"/>
                </a:solidFill>
                <a:latin typeface="Georgia"/>
                <a:ea typeface="Georgia"/>
                <a:cs typeface="Georgia"/>
                <a:sym typeface="Georgia"/>
              </a:rPr>
              <a:t>What takeaways do you have about these predecessors of the PSMLS?</a:t>
            </a:r>
            <a:endParaRPr sz="3500">
              <a:solidFill>
                <a:srgbClr val="FFFF00"/>
              </a:solidFill>
              <a:latin typeface="Georgia"/>
              <a:ea typeface="Georgia"/>
              <a:cs typeface="Georgia"/>
              <a:sym typeface="Georgia"/>
            </a:endParaRPr>
          </a:p>
        </p:txBody>
      </p:sp>
      <p:pic>
        <p:nvPicPr>
          <p:cNvPr id="148" name="Google Shape;148;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Formation of the PSMLS</a:t>
            </a:r>
            <a:endParaRPr sz="5200">
              <a:solidFill>
                <a:srgbClr val="E4E5B8"/>
              </a:solidFill>
              <a:latin typeface="Georgia"/>
              <a:ea typeface="Georgia"/>
              <a:cs typeface="Georgia"/>
              <a:sym typeface="Georgia"/>
            </a:endParaRPr>
          </a:p>
        </p:txBody>
      </p:sp>
      <p:pic>
        <p:nvPicPr>
          <p:cNvPr id="154" name="Google Shape;154;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Formation of the PSMLS</a:t>
            </a:r>
            <a:endParaRPr>
              <a:solidFill>
                <a:srgbClr val="E4E5B8"/>
              </a:solidFill>
              <a:latin typeface="Georgia"/>
              <a:ea typeface="Georgia"/>
              <a:cs typeface="Georgia"/>
              <a:sym typeface="Georgia"/>
            </a:endParaRPr>
          </a:p>
        </p:txBody>
      </p:sp>
      <p:pic>
        <p:nvPicPr>
          <p:cNvPr id="161" name="Google Shape;161;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2" name="Google Shape;162;p25"/>
          <p:cNvSpPr txBox="1"/>
          <p:nvPr/>
        </p:nvSpPr>
        <p:spPr>
          <a:xfrm>
            <a:off x="529400" y="988800"/>
            <a:ext cx="5509500" cy="41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Peoples School for Marxist-Leninist Studies</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The </a:t>
            </a:r>
            <a:r>
              <a:rPr b="1" i="1" lang="en" sz="1300">
                <a:solidFill>
                  <a:srgbClr val="E4E5B8"/>
                </a:solidFill>
                <a:latin typeface="Georgia"/>
                <a:ea typeface="Georgia"/>
                <a:cs typeface="Georgia"/>
                <a:sym typeface="Georgia"/>
              </a:rPr>
              <a:t>Peoples School for Marxist-Leninist Studies</a:t>
            </a:r>
            <a:r>
              <a:rPr lang="en" sz="1300">
                <a:solidFill>
                  <a:srgbClr val="E4E5B8"/>
                </a:solidFill>
                <a:latin typeface="Georgia"/>
                <a:ea typeface="Georgia"/>
                <a:cs typeface="Georgia"/>
                <a:sym typeface="Georgia"/>
              </a:rPr>
              <a:t> was established at the first </a:t>
            </a:r>
            <a:r>
              <a:rPr b="1" i="1" lang="en" sz="1300">
                <a:solidFill>
                  <a:srgbClr val="E4E5B8"/>
                </a:solidFill>
                <a:latin typeface="Georgia"/>
                <a:ea typeface="Georgia"/>
                <a:cs typeface="Georgia"/>
                <a:sym typeface="Georgia"/>
              </a:rPr>
              <a:t>Party of Communists USA</a:t>
            </a:r>
            <a:r>
              <a:rPr lang="en" sz="1300">
                <a:solidFill>
                  <a:srgbClr val="E4E5B8"/>
                </a:solidFill>
                <a:latin typeface="Georgia"/>
                <a:ea typeface="Georgia"/>
                <a:cs typeface="Georgia"/>
                <a:sym typeface="Georgia"/>
              </a:rPr>
              <a:t> congress in 2014, continuing the long-line of party sponsored Marxist-Leninist education in the United States. Its first National Director was </a:t>
            </a:r>
            <a:r>
              <a:rPr b="1" i="1" lang="en" sz="1300">
                <a:solidFill>
                  <a:srgbClr val="E4E5B8"/>
                </a:solidFill>
                <a:latin typeface="Georgia"/>
                <a:ea typeface="Georgia"/>
                <a:cs typeface="Georgia"/>
                <a:sym typeface="Georgia"/>
              </a:rPr>
              <a:t>PCUSA General Secretary Angelo D’Angelo</a:t>
            </a:r>
            <a:r>
              <a:rPr lang="en" sz="1300">
                <a:solidFill>
                  <a:srgbClr val="E4E5B8"/>
                </a:solidFill>
                <a:latin typeface="Georgia"/>
                <a:ea typeface="Georgia"/>
                <a:cs typeface="Georgia"/>
                <a:sym typeface="Georgia"/>
              </a:rPr>
              <a:t>.</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At its inception, the PSMLS offered different courses for a price on different subjects of Marxist-Leninist theory and history. Extension courses became unnecessary and the PSMLS became quite possibly the first national, online school for Marxist-Leninist studies in the US.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Being brought back in a new era of instant global communication via the internet meant students could be reached anytime, anywhere via free teleconference call classes. This would become the medium for the classes for years until 2021, when the PSMLS started having classes on Zoom, a popular virtual meeting platform that gained prominence at the start of the 2020’s. You can find classes on our Youtube as old as 2018.</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a:t>
            </a:r>
            <a:endParaRPr sz="1350">
              <a:solidFill>
                <a:srgbClr val="E4E5B8"/>
              </a:solidFill>
              <a:latin typeface="Georgia"/>
              <a:ea typeface="Georgia"/>
              <a:cs typeface="Georgia"/>
              <a:sym typeface="Georgia"/>
            </a:endParaRPr>
          </a:p>
        </p:txBody>
      </p:sp>
      <p:pic>
        <p:nvPicPr>
          <p:cNvPr id="163" name="Google Shape;163;p25"/>
          <p:cNvPicPr preferRelativeResize="0"/>
          <p:nvPr/>
        </p:nvPicPr>
        <p:blipFill>
          <a:blip r:embed="rId4">
            <a:alphaModFix/>
          </a:blip>
          <a:stretch>
            <a:fillRect/>
          </a:stretch>
        </p:blipFill>
        <p:spPr>
          <a:xfrm>
            <a:off x="6038900" y="0"/>
            <a:ext cx="3105101" cy="1101300"/>
          </a:xfrm>
          <a:prstGeom prst="rect">
            <a:avLst/>
          </a:prstGeom>
          <a:noFill/>
          <a:ln>
            <a:noFill/>
          </a:ln>
        </p:spPr>
      </p:pic>
      <p:pic>
        <p:nvPicPr>
          <p:cNvPr id="164" name="Google Shape;164;p25"/>
          <p:cNvPicPr preferRelativeResize="0"/>
          <p:nvPr/>
        </p:nvPicPr>
        <p:blipFill>
          <a:blip r:embed="rId5">
            <a:alphaModFix/>
          </a:blip>
          <a:stretch>
            <a:fillRect/>
          </a:stretch>
        </p:blipFill>
        <p:spPr>
          <a:xfrm>
            <a:off x="6038900" y="1101300"/>
            <a:ext cx="1539327" cy="1539327"/>
          </a:xfrm>
          <a:prstGeom prst="rect">
            <a:avLst/>
          </a:prstGeom>
          <a:noFill/>
          <a:ln>
            <a:noFill/>
          </a:ln>
        </p:spPr>
      </p:pic>
      <p:pic>
        <p:nvPicPr>
          <p:cNvPr id="165" name="Google Shape;165;p25"/>
          <p:cNvPicPr preferRelativeResize="0"/>
          <p:nvPr/>
        </p:nvPicPr>
        <p:blipFill>
          <a:blip r:embed="rId6">
            <a:alphaModFix/>
          </a:blip>
          <a:stretch>
            <a:fillRect/>
          </a:stretch>
        </p:blipFill>
        <p:spPr>
          <a:xfrm>
            <a:off x="7604675" y="1101300"/>
            <a:ext cx="1539325" cy="1539325"/>
          </a:xfrm>
          <a:prstGeom prst="rect">
            <a:avLst/>
          </a:prstGeom>
          <a:noFill/>
          <a:ln>
            <a:noFill/>
          </a:ln>
        </p:spPr>
      </p:pic>
      <p:pic>
        <p:nvPicPr>
          <p:cNvPr id="166" name="Google Shape;166;p25"/>
          <p:cNvPicPr preferRelativeResize="0"/>
          <p:nvPr/>
        </p:nvPicPr>
        <p:blipFill>
          <a:blip r:embed="rId7">
            <a:alphaModFix/>
          </a:blip>
          <a:stretch>
            <a:fillRect/>
          </a:stretch>
        </p:blipFill>
        <p:spPr>
          <a:xfrm>
            <a:off x="6038900" y="2904925"/>
            <a:ext cx="3105100" cy="1734668"/>
          </a:xfrm>
          <a:prstGeom prst="rect">
            <a:avLst/>
          </a:prstGeom>
          <a:noFill/>
          <a:ln>
            <a:noFill/>
          </a:ln>
        </p:spPr>
      </p:pic>
      <p:sp>
        <p:nvSpPr>
          <p:cNvPr id="167" name="Google Shape;167;p25"/>
          <p:cNvSpPr txBox="1"/>
          <p:nvPr/>
        </p:nvSpPr>
        <p:spPr>
          <a:xfrm>
            <a:off x="6456000" y="2571750"/>
            <a:ext cx="26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Old logos of the PSMLS</a:t>
            </a:r>
            <a:endParaRPr>
              <a:solidFill>
                <a:srgbClr val="E4E5B8"/>
              </a:solidFill>
              <a:latin typeface="Georgia"/>
              <a:ea typeface="Georgia"/>
              <a:cs typeface="Georgia"/>
              <a:sym typeface="Georgia"/>
            </a:endParaRPr>
          </a:p>
        </p:txBody>
      </p:sp>
      <p:cxnSp>
        <p:nvCxnSpPr>
          <p:cNvPr id="168" name="Google Shape;168;p25"/>
          <p:cNvCxnSpPr/>
          <p:nvPr/>
        </p:nvCxnSpPr>
        <p:spPr>
          <a:xfrm>
            <a:off x="6673650" y="4497875"/>
            <a:ext cx="430200" cy="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72" name="Shape 172"/>
        <p:cNvGrpSpPr/>
        <p:nvPr/>
      </p:nvGrpSpPr>
      <p:grpSpPr>
        <a:xfrm>
          <a:off x="0" y="0"/>
          <a:ext cx="0" cy="0"/>
          <a:chOff x="0" y="0"/>
          <a:chExt cx="0" cy="0"/>
        </a:xfrm>
      </p:grpSpPr>
      <p:pic>
        <p:nvPicPr>
          <p:cNvPr id="173" name="Google Shape;173;p26"/>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74" name="Google Shape;174;p26"/>
          <p:cNvPicPr preferRelativeResize="0"/>
          <p:nvPr/>
        </p:nvPicPr>
        <p:blipFill rotWithShape="1">
          <a:blip r:embed="rId4">
            <a:alphaModFix/>
          </a:blip>
          <a:srcRect b="13978" l="0" r="0" t="0"/>
          <a:stretch/>
        </p:blipFill>
        <p:spPr>
          <a:xfrm>
            <a:off x="4713850" y="-387400"/>
            <a:ext cx="4231235" cy="5143499"/>
          </a:xfrm>
          <a:prstGeom prst="rect">
            <a:avLst/>
          </a:prstGeom>
          <a:noFill/>
          <a:ln>
            <a:noFill/>
          </a:ln>
        </p:spPr>
      </p:pic>
      <p:cxnSp>
        <p:nvCxnSpPr>
          <p:cNvPr id="175" name="Google Shape;175;p26"/>
          <p:cNvCxnSpPr/>
          <p:nvPr/>
        </p:nvCxnSpPr>
        <p:spPr>
          <a:xfrm flipH="1" rot="10800000">
            <a:off x="5920400" y="811300"/>
            <a:ext cx="1280400" cy="10800"/>
          </a:xfrm>
          <a:prstGeom prst="straightConnector1">
            <a:avLst/>
          </a:prstGeom>
          <a:noFill/>
          <a:ln cap="flat" cmpd="sng" w="76200">
            <a:solidFill>
              <a:schemeClr val="dk2"/>
            </a:solidFill>
            <a:prstDash val="solid"/>
            <a:round/>
            <a:headEnd len="med" w="med" type="none"/>
            <a:tailEnd len="med" w="med" type="none"/>
          </a:ln>
        </p:spPr>
      </p:cxnSp>
      <p:sp>
        <p:nvSpPr>
          <p:cNvPr id="176" name="Google Shape;176;p26"/>
          <p:cNvSpPr txBox="1"/>
          <p:nvPr>
            <p:ph type="title"/>
          </p:nvPr>
        </p:nvSpPr>
        <p:spPr>
          <a:xfrm>
            <a:off x="203575" y="2142650"/>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Announcement of the PSMLS, circa 2015-2016</a:t>
            </a:r>
            <a:endParaRPr>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Peoples School for Marxist-Leninist Studies</a:t>
            </a:r>
            <a:endParaRPr>
              <a:solidFill>
                <a:srgbClr val="E4E5B8"/>
              </a:solidFill>
              <a:latin typeface="Georgia"/>
              <a:ea typeface="Georgia"/>
              <a:cs typeface="Georgia"/>
              <a:sym typeface="Georgia"/>
            </a:endParaRPr>
          </a:p>
        </p:txBody>
      </p:sp>
      <p:pic>
        <p:nvPicPr>
          <p:cNvPr id="183" name="Google Shape;183;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4" name="Google Shape;184;p27"/>
          <p:cNvSpPr txBox="1"/>
          <p:nvPr/>
        </p:nvSpPr>
        <p:spPr>
          <a:xfrm>
            <a:off x="529400" y="988800"/>
            <a:ext cx="5509500" cy="42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Marxist-Leninist Education for the 21st Century</a:t>
            </a:r>
            <a:endParaRPr sz="115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The new PSMLS was crucial at a time of intense revisionism in the Communist movement and the ideology taught by the school was, and is, pro-Lenin and pro-Stalin and upholds the socialist states of the 20th &amp; 21st century, including the USSR, Cuba, China, Vietnam, DPRK, etc.</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For this, the PSMLS has spent much time teaching with Lenin’s texts and Stalin’s texts, as well as old CP texts, and members of the PSMLS even did the work of translating texts into English that hadn’t been translated, like Ludo Martens text “</a:t>
            </a:r>
            <a:r>
              <a:rPr i="1" lang="en" sz="1300">
                <a:solidFill>
                  <a:srgbClr val="E4E5B8"/>
                </a:solidFill>
                <a:latin typeface="Georgia"/>
                <a:ea typeface="Georgia"/>
                <a:cs typeface="Georgia"/>
                <a:sym typeface="Georgia"/>
              </a:rPr>
              <a:t>Stalin and the Great Purges</a:t>
            </a:r>
            <a:r>
              <a:rPr lang="en" sz="1300">
                <a:solidFill>
                  <a:srgbClr val="E4E5B8"/>
                </a:solidFill>
                <a:latin typeface="Georgia"/>
                <a:ea typeface="Georgia"/>
                <a:cs typeface="Georgia"/>
                <a:sym typeface="Georgia"/>
              </a:rPr>
              <a:t>” and the Luis Corvalán’s text “</a:t>
            </a:r>
            <a:r>
              <a:rPr i="1" lang="en" sz="1300">
                <a:solidFill>
                  <a:srgbClr val="E4E5B8"/>
                </a:solidFill>
                <a:latin typeface="Georgia"/>
                <a:ea typeface="Georgia"/>
                <a:cs typeface="Georgia"/>
                <a:sym typeface="Georgia"/>
              </a:rPr>
              <a:t>Czechoslovakia 1968</a:t>
            </a:r>
            <a:r>
              <a:rPr lang="en" sz="1300">
                <a:solidFill>
                  <a:srgbClr val="E4E5B8"/>
                </a:solidFill>
                <a:latin typeface="Georgia"/>
                <a:ea typeface="Georgia"/>
                <a:cs typeface="Georgia"/>
                <a:sym typeface="Georgia"/>
              </a:rPr>
              <a:t>.” No other so-called “communist” or “marxist” school is doing all this in the present day.</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The PSMLS has also had classes on new present-day issues such as the LGBT+ Struggle and Animal Rights, as well as on current events, such as the 2021 Capitol Hill Putsch, the 2022 Special Military Operation in Ukraine, the 2022 Railroad Strike and the 2023 East Palestine Rail Disaster. Since 2022, the PSMLS has also had multiple classes on practical tactics and skills communists should learn.</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a:t>
            </a:r>
            <a:endParaRPr sz="1350">
              <a:solidFill>
                <a:srgbClr val="E4E5B8"/>
              </a:solidFill>
              <a:latin typeface="Georgia"/>
              <a:ea typeface="Georgia"/>
              <a:cs typeface="Georgia"/>
              <a:sym typeface="Georgia"/>
            </a:endParaRPr>
          </a:p>
        </p:txBody>
      </p:sp>
      <p:pic>
        <p:nvPicPr>
          <p:cNvPr id="185" name="Google Shape;185;p27"/>
          <p:cNvPicPr preferRelativeResize="0"/>
          <p:nvPr/>
        </p:nvPicPr>
        <p:blipFill rotWithShape="1">
          <a:blip r:embed="rId4">
            <a:alphaModFix/>
          </a:blip>
          <a:srcRect b="43899" l="0" r="0" t="0"/>
          <a:stretch/>
        </p:blipFill>
        <p:spPr>
          <a:xfrm>
            <a:off x="6038900" y="1100625"/>
            <a:ext cx="3105100" cy="1998376"/>
          </a:xfrm>
          <a:prstGeom prst="rect">
            <a:avLst/>
          </a:prstGeom>
          <a:noFill/>
          <a:ln>
            <a:noFill/>
          </a:ln>
        </p:spPr>
      </p:pic>
      <p:pic>
        <p:nvPicPr>
          <p:cNvPr id="186" name="Google Shape;186;p27"/>
          <p:cNvPicPr preferRelativeResize="0"/>
          <p:nvPr/>
        </p:nvPicPr>
        <p:blipFill>
          <a:blip r:embed="rId5">
            <a:alphaModFix/>
          </a:blip>
          <a:stretch>
            <a:fillRect/>
          </a:stretch>
        </p:blipFill>
        <p:spPr>
          <a:xfrm>
            <a:off x="6038900" y="3099000"/>
            <a:ext cx="1557862" cy="876299"/>
          </a:xfrm>
          <a:prstGeom prst="rect">
            <a:avLst/>
          </a:prstGeom>
          <a:noFill/>
          <a:ln>
            <a:noFill/>
          </a:ln>
        </p:spPr>
      </p:pic>
      <p:pic>
        <p:nvPicPr>
          <p:cNvPr id="187" name="Google Shape;187;p27"/>
          <p:cNvPicPr preferRelativeResize="0"/>
          <p:nvPr/>
        </p:nvPicPr>
        <p:blipFill>
          <a:blip r:embed="rId6">
            <a:alphaModFix/>
          </a:blip>
          <a:stretch>
            <a:fillRect/>
          </a:stretch>
        </p:blipFill>
        <p:spPr>
          <a:xfrm>
            <a:off x="7596750" y="3975300"/>
            <a:ext cx="1557850" cy="876299"/>
          </a:xfrm>
          <a:prstGeom prst="rect">
            <a:avLst/>
          </a:prstGeom>
          <a:noFill/>
          <a:ln>
            <a:noFill/>
          </a:ln>
        </p:spPr>
      </p:pic>
      <p:pic>
        <p:nvPicPr>
          <p:cNvPr id="188" name="Google Shape;188;p27"/>
          <p:cNvPicPr preferRelativeResize="0"/>
          <p:nvPr/>
        </p:nvPicPr>
        <p:blipFill>
          <a:blip r:embed="rId7">
            <a:alphaModFix/>
          </a:blip>
          <a:stretch>
            <a:fillRect/>
          </a:stretch>
        </p:blipFill>
        <p:spPr>
          <a:xfrm>
            <a:off x="7596750" y="3099009"/>
            <a:ext cx="1557850" cy="876290"/>
          </a:xfrm>
          <a:prstGeom prst="rect">
            <a:avLst/>
          </a:prstGeom>
          <a:noFill/>
          <a:ln>
            <a:noFill/>
          </a:ln>
        </p:spPr>
      </p:pic>
      <p:pic>
        <p:nvPicPr>
          <p:cNvPr id="189" name="Google Shape;189;p27"/>
          <p:cNvPicPr preferRelativeResize="0"/>
          <p:nvPr/>
        </p:nvPicPr>
        <p:blipFill>
          <a:blip r:embed="rId8">
            <a:alphaModFix/>
          </a:blip>
          <a:stretch>
            <a:fillRect/>
          </a:stretch>
        </p:blipFill>
        <p:spPr>
          <a:xfrm>
            <a:off x="6038900" y="3975309"/>
            <a:ext cx="1557850" cy="8762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8"/>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95" name="Google Shape;195;p28"/>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What is the PSMLS? - PSMLS Clip on YouTube</a:t>
            </a:r>
            <a:endParaRPr>
              <a:solidFill>
                <a:srgbClr val="E4E5B8"/>
              </a:solidFill>
              <a:latin typeface="Georgia"/>
              <a:ea typeface="Georgia"/>
              <a:cs typeface="Georgia"/>
              <a:sym typeface="Georgia"/>
            </a:endParaRPr>
          </a:p>
        </p:txBody>
      </p:sp>
      <p:pic>
        <p:nvPicPr>
          <p:cNvPr descr="Enjoy this clip from our 2018 class &quot;PSMLS Origins and History&quot; covering the historic role that is currently being played by the People's School for Marxist-Leninist Studies. The PSMLS is performing the vital duty of carrying the torch of Communist schooling and education in the U.S.&#10;&#10;Connect with PSMLS: https://linktr.ee/peoplesschool&#10;Sign up to join the PSMLS mailing list and get notified of new Zoom classes every Tuesday and Thursday: http://eepurl.com/h9YxPb&#10;&#10;Recommended Literature:&#10;&#10;The Crisis in the Socialist Party by William Z. Foster (1936)&#10;&#10;Marxism &amp; Revisionism by V.I. Lenin (1908)&#10;&#10;Wage Labor &amp; Capital by Karl Marx (1847)&#10;&#10;The Collapse of the Second International by V.I. Lenin (1915)&#10;&#10;Dizzy with Success by J.V. Stalin (1930)&#10;&#10;Speeches on the American Communist Party by J.V. Stalin (1929)" id="197" name="Google Shape;197;p28" title="What is PSMLS? ─ PSMLS Clips">
            <a:hlinkClick r:id="rId4"/>
          </p:cNvPr>
          <p:cNvPicPr preferRelativeResize="0"/>
          <p:nvPr/>
        </p:nvPicPr>
        <p:blipFill>
          <a:blip r:embed="rId5">
            <a:alphaModFix/>
          </a:blip>
          <a:stretch>
            <a:fillRect/>
          </a:stretch>
        </p:blipFill>
        <p:spPr>
          <a:xfrm>
            <a:off x="1645925" y="1089200"/>
            <a:ext cx="58502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Peoples School for Marxist-Leninist Studies</a:t>
            </a:r>
            <a:endParaRPr>
              <a:solidFill>
                <a:srgbClr val="E4E5B8"/>
              </a:solidFill>
              <a:latin typeface="Georgia"/>
              <a:ea typeface="Georgia"/>
              <a:cs typeface="Georgia"/>
              <a:sym typeface="Georgia"/>
            </a:endParaRPr>
          </a:p>
        </p:txBody>
      </p:sp>
      <p:pic>
        <p:nvPicPr>
          <p:cNvPr id="204" name="Google Shape;204;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5" name="Google Shape;205;p29"/>
          <p:cNvSpPr txBox="1"/>
          <p:nvPr/>
        </p:nvSpPr>
        <p:spPr>
          <a:xfrm>
            <a:off x="529400" y="988800"/>
            <a:ext cx="5509500" cy="401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E4E5B8"/>
                </a:solidFill>
                <a:latin typeface="Georgia"/>
                <a:ea typeface="Georgia"/>
                <a:cs typeface="Georgia"/>
                <a:sym typeface="Georgia"/>
              </a:rPr>
              <a:t>Over the Years</a:t>
            </a:r>
            <a:endParaRPr sz="1150">
              <a:solidFill>
                <a:srgbClr val="E4E5B8"/>
              </a:solidFill>
              <a:latin typeface="Georgia"/>
              <a:ea typeface="Georgia"/>
              <a:cs typeface="Georgia"/>
              <a:sym typeface="Georgia"/>
            </a:endParaRPr>
          </a:p>
          <a:p>
            <a:pPr indent="0" lvl="0" marL="0" rtl="0" algn="l">
              <a:spcBef>
                <a:spcPts val="0"/>
              </a:spcBef>
              <a:spcAft>
                <a:spcPts val="0"/>
              </a:spcAft>
              <a:buNone/>
            </a:pPr>
            <a:r>
              <a:rPr lang="en" sz="1150">
                <a:solidFill>
                  <a:srgbClr val="E4E5B8"/>
                </a:solidFill>
                <a:latin typeface="Georgia"/>
                <a:ea typeface="Georgia"/>
                <a:cs typeface="Georgia"/>
                <a:sym typeface="Georgia"/>
              </a:rPr>
              <a:t>	The longest serving National Director of the PSMLS was Dr. Angelo D’Angelo. The position has been delegated to other PCUSA members since then. The current National Director is Kamryn Stringfield, who resides in Eugene, OR.</a:t>
            </a:r>
            <a:endParaRPr sz="1150">
              <a:solidFill>
                <a:srgbClr val="E4E5B8"/>
              </a:solidFill>
              <a:latin typeface="Georgia"/>
              <a:ea typeface="Georgia"/>
              <a:cs typeface="Georgia"/>
              <a:sym typeface="Georgia"/>
            </a:endParaRPr>
          </a:p>
          <a:p>
            <a:pPr indent="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PSMLS courses are now free and public. They are mandatory for PCUSA members, who are required to attend 1 class a week or submit a 200-word essay if they miss that week’s class. This is to involve them in collective discussion and show that they can devote themselves to making it to regular meetings.</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The PSMLS has seen the same factionalism arise as in other party-sponsored schools before, but has survived. In August of 2022, a small ultraleft faction of the PCUSA, including the then National Director, left the party and tried to hijack and steal the Peoples School for Marxist-Leninist Studies for their own splinter group.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This was resisted by loyal PSMLS members and the splinter group later stopped using the name “Peoples School for Marxist-Leninist Studies” and we are in the process as of this class’s dates of pursuing the group legally for what they did. A link for the GoFundMe for this legal drive will be included in the Wrap Up of </a:t>
            </a:r>
            <a:r>
              <a:rPr lang="en" sz="1150">
                <a:solidFill>
                  <a:srgbClr val="E4E5B8"/>
                </a:solidFill>
                <a:latin typeface="Georgia"/>
                <a:ea typeface="Georgia"/>
                <a:cs typeface="Georgia"/>
                <a:sym typeface="Georgia"/>
              </a:rPr>
              <a:t>tonight's</a:t>
            </a:r>
            <a:r>
              <a:rPr lang="en" sz="1150">
                <a:solidFill>
                  <a:srgbClr val="E4E5B8"/>
                </a:solidFill>
                <a:latin typeface="Georgia"/>
                <a:ea typeface="Georgia"/>
                <a:cs typeface="Georgia"/>
                <a:sym typeface="Georgia"/>
              </a:rPr>
              <a:t> class.</a:t>
            </a:r>
            <a:endParaRPr sz="1150">
              <a:solidFill>
                <a:srgbClr val="E4E5B8"/>
              </a:solidFill>
              <a:latin typeface="Georgia"/>
              <a:ea typeface="Georgia"/>
              <a:cs typeface="Georgia"/>
              <a:sym typeface="Georgia"/>
            </a:endParaRPr>
          </a:p>
        </p:txBody>
      </p:sp>
      <p:pic>
        <p:nvPicPr>
          <p:cNvPr id="206" name="Google Shape;206;p29"/>
          <p:cNvPicPr preferRelativeResize="0"/>
          <p:nvPr/>
        </p:nvPicPr>
        <p:blipFill>
          <a:blip r:embed="rId4">
            <a:alphaModFix/>
          </a:blip>
          <a:stretch>
            <a:fillRect/>
          </a:stretch>
        </p:blipFill>
        <p:spPr>
          <a:xfrm>
            <a:off x="5995725" y="1101300"/>
            <a:ext cx="3148275" cy="928075"/>
          </a:xfrm>
          <a:prstGeom prst="rect">
            <a:avLst/>
          </a:prstGeom>
          <a:noFill/>
          <a:ln>
            <a:noFill/>
          </a:ln>
        </p:spPr>
      </p:pic>
      <p:pic>
        <p:nvPicPr>
          <p:cNvPr id="207" name="Google Shape;207;p29"/>
          <p:cNvPicPr preferRelativeResize="0"/>
          <p:nvPr/>
        </p:nvPicPr>
        <p:blipFill>
          <a:blip r:embed="rId5">
            <a:alphaModFix/>
          </a:blip>
          <a:stretch>
            <a:fillRect/>
          </a:stretch>
        </p:blipFill>
        <p:spPr>
          <a:xfrm>
            <a:off x="6169713" y="2029375"/>
            <a:ext cx="2800299" cy="2800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246262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3300">
                <a:solidFill>
                  <a:srgbClr val="E4E5B8"/>
                </a:solidFill>
                <a:latin typeface="Georgia"/>
                <a:ea typeface="Georgia"/>
                <a:cs typeface="Georgia"/>
                <a:sym typeface="Georgia"/>
              </a:rPr>
              <a:t>Question for our older members:</a:t>
            </a:r>
            <a:endParaRPr sz="3300">
              <a:solidFill>
                <a:srgbClr val="E4E5B8"/>
              </a:solidFill>
              <a:latin typeface="Georgia"/>
              <a:ea typeface="Georgia"/>
              <a:cs typeface="Georgia"/>
              <a:sym typeface="Georgia"/>
            </a:endParaRPr>
          </a:p>
          <a:p>
            <a:pPr indent="0" lvl="0" marL="0" rtl="0" algn="ctr">
              <a:spcBef>
                <a:spcPts val="0"/>
              </a:spcBef>
              <a:spcAft>
                <a:spcPts val="0"/>
              </a:spcAft>
              <a:buNone/>
            </a:pPr>
            <a:r>
              <a:rPr lang="en" sz="3300">
                <a:solidFill>
                  <a:srgbClr val="FFFF00"/>
                </a:solidFill>
                <a:latin typeface="Georgia"/>
                <a:ea typeface="Georgia"/>
                <a:cs typeface="Georgia"/>
                <a:sym typeface="Georgia"/>
              </a:rPr>
              <a:t>When did you begin attending PSMLS classes and what do you remember about the PSMLS at that time?</a:t>
            </a:r>
            <a:endParaRPr sz="3300">
              <a:solidFill>
                <a:srgbClr val="FFFF00"/>
              </a:solidFill>
              <a:latin typeface="Georgia"/>
              <a:ea typeface="Georgia"/>
              <a:cs typeface="Georgia"/>
              <a:sym typeface="Georgia"/>
            </a:endParaRPr>
          </a:p>
        </p:txBody>
      </p:sp>
      <p:pic>
        <p:nvPicPr>
          <p:cNvPr id="213" name="Google Shape;213;p30"/>
          <p:cNvPicPr preferRelativeResize="0"/>
          <p:nvPr/>
        </p:nvPicPr>
        <p:blipFill>
          <a:blip r:embed="rId3">
            <a:alphaModFix/>
          </a:blip>
          <a:stretch>
            <a:fillRect/>
          </a:stretch>
        </p:blipFill>
        <p:spPr>
          <a:xfrm>
            <a:off x="4110488" y="123050"/>
            <a:ext cx="923026" cy="9230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20" name="Google Shape;220;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1" name="Google Shape;221;p31"/>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Present Day and Future for PSMLS</a:t>
            </a:r>
            <a:endParaRPr sz="5200">
              <a:solidFill>
                <a:srgbClr val="E4E5B8"/>
              </a:solidFill>
              <a:latin typeface="Georgia"/>
              <a:ea typeface="Georgia"/>
              <a:cs typeface="Georgia"/>
              <a:sym typeface="Georgia"/>
            </a:endParaRPr>
          </a:p>
        </p:txBody>
      </p:sp>
      <p:pic>
        <p:nvPicPr>
          <p:cNvPr id="227" name="Google Shape;227;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3"/>
          <p:cNvSpPr txBox="1"/>
          <p:nvPr>
            <p:ph type="title"/>
          </p:nvPr>
        </p:nvSpPr>
        <p:spPr>
          <a:xfrm>
            <a:off x="1658025" y="1125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Day and Future for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PSMLS</a:t>
            </a:r>
            <a:endParaRPr>
              <a:solidFill>
                <a:srgbClr val="E4E5B8"/>
              </a:solidFill>
              <a:latin typeface="Georgia"/>
              <a:ea typeface="Georgia"/>
              <a:cs typeface="Georgia"/>
              <a:sym typeface="Georgia"/>
            </a:endParaRPr>
          </a:p>
        </p:txBody>
      </p:sp>
      <p:pic>
        <p:nvPicPr>
          <p:cNvPr id="234" name="Google Shape;234;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5" name="Google Shape;235;p33"/>
          <p:cNvSpPr txBox="1"/>
          <p:nvPr/>
        </p:nvSpPr>
        <p:spPr>
          <a:xfrm>
            <a:off x="529400" y="988800"/>
            <a:ext cx="55095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State of the Peoples School</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The Peoples School for Marxist-Leninist Studies is growing and learning. We are limited by our resources and our staff capacity but we are </a:t>
            </a:r>
            <a:r>
              <a:rPr lang="en" sz="1350">
                <a:solidFill>
                  <a:srgbClr val="E4E5B8"/>
                </a:solidFill>
                <a:latin typeface="Georgia"/>
                <a:ea typeface="Georgia"/>
                <a:cs typeface="Georgia"/>
                <a:sym typeface="Georgia"/>
              </a:rPr>
              <a:t>committed</a:t>
            </a:r>
            <a:r>
              <a:rPr lang="en" sz="1350">
                <a:solidFill>
                  <a:srgbClr val="E4E5B8"/>
                </a:solidFill>
                <a:latin typeface="Georgia"/>
                <a:ea typeface="Georgia"/>
                <a:cs typeface="Georgia"/>
                <a:sym typeface="Georgia"/>
              </a:rPr>
              <a:t> to this school and to bringing the masses party-sponsored education 51 weeks a year.</a:t>
            </a:r>
            <a:endParaRPr sz="1350">
              <a:solidFill>
                <a:srgbClr val="E4E5B8"/>
              </a:solidFill>
              <a:latin typeface="Georgia"/>
              <a:ea typeface="Georgia"/>
              <a:cs typeface="Georgia"/>
              <a:sym typeface="Georgia"/>
            </a:endParaRPr>
          </a:p>
          <a:p>
            <a:pPr indent="0" lvl="0" marL="0" rtl="0" algn="l">
              <a:spcBef>
                <a:spcPts val="0"/>
              </a:spcBef>
              <a:spcAft>
                <a:spcPts val="0"/>
              </a:spcAft>
              <a:buNone/>
            </a:pPr>
            <a:r>
              <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Last year, the PSMLS began using formal presentation PowerPoints that are made available on the peoplesschool.us website. At the start of 2023, we began making videos of the slideshow presentations on YouTube and have begun making videos on the social media platform TikTok to reach more people as well. </a:t>
            </a:r>
            <a:r>
              <a:rPr b="1" lang="en" sz="1350">
                <a:solidFill>
                  <a:srgbClr val="E4E5B8"/>
                </a:solidFill>
                <a:latin typeface="Georgia"/>
                <a:ea typeface="Georgia"/>
                <a:cs typeface="Georgia"/>
                <a:sym typeface="Georgia"/>
              </a:rPr>
              <a:t>These are developments that we need people to volunteer to help us with and that we seek to continue.</a:t>
            </a:r>
            <a:endParaRPr b="1" sz="1350">
              <a:solidFill>
                <a:srgbClr val="E4E5B8"/>
              </a:solidFill>
              <a:latin typeface="Georgia"/>
              <a:ea typeface="Georgia"/>
              <a:cs typeface="Georgia"/>
              <a:sym typeface="Georgia"/>
            </a:endParaRPr>
          </a:p>
          <a:p>
            <a:pPr indent="0" lvl="0" marL="0" rtl="0" algn="l">
              <a:spcBef>
                <a:spcPts val="0"/>
              </a:spcBef>
              <a:spcAft>
                <a:spcPts val="0"/>
              </a:spcAft>
              <a:buNone/>
            </a:pPr>
            <a:r>
              <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The Peoples School is also trying to use social media more than ever before to spread the message of Marxism-Leninism and anti-imperialist solidarity on Facebook, Instagram, X, Threads, YouTube, Reddit, TikTok, Telegram, Rumble and more.</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a:t>
            </a:r>
            <a:endParaRPr sz="1350">
              <a:solidFill>
                <a:srgbClr val="E4E5B8"/>
              </a:solidFill>
              <a:latin typeface="Georgia"/>
              <a:ea typeface="Georgia"/>
              <a:cs typeface="Georgia"/>
              <a:sym typeface="Georgia"/>
            </a:endParaRPr>
          </a:p>
        </p:txBody>
      </p:sp>
      <p:pic>
        <p:nvPicPr>
          <p:cNvPr id="236" name="Google Shape;236;p33"/>
          <p:cNvPicPr preferRelativeResize="0"/>
          <p:nvPr/>
        </p:nvPicPr>
        <p:blipFill>
          <a:blip r:embed="rId4">
            <a:alphaModFix/>
          </a:blip>
          <a:stretch>
            <a:fillRect/>
          </a:stretch>
        </p:blipFill>
        <p:spPr>
          <a:xfrm>
            <a:off x="6038900" y="486625"/>
            <a:ext cx="3105100" cy="2515471"/>
          </a:xfrm>
          <a:prstGeom prst="rect">
            <a:avLst/>
          </a:prstGeom>
          <a:noFill/>
          <a:ln>
            <a:noFill/>
          </a:ln>
        </p:spPr>
      </p:pic>
      <p:pic>
        <p:nvPicPr>
          <p:cNvPr id="237" name="Google Shape;237;p33"/>
          <p:cNvPicPr preferRelativeResize="0"/>
          <p:nvPr/>
        </p:nvPicPr>
        <p:blipFill>
          <a:blip r:embed="rId5">
            <a:alphaModFix/>
          </a:blip>
          <a:stretch>
            <a:fillRect/>
          </a:stretch>
        </p:blipFill>
        <p:spPr>
          <a:xfrm>
            <a:off x="6038894" y="3002106"/>
            <a:ext cx="3105100" cy="1934169"/>
          </a:xfrm>
          <a:prstGeom prst="rect">
            <a:avLst/>
          </a:prstGeom>
          <a:noFill/>
          <a:ln>
            <a:noFill/>
          </a:ln>
        </p:spPr>
      </p:pic>
      <p:sp>
        <p:nvSpPr>
          <p:cNvPr id="238" name="Google Shape;238;p33"/>
          <p:cNvSpPr/>
          <p:nvPr/>
        </p:nvSpPr>
        <p:spPr>
          <a:xfrm>
            <a:off x="7954125" y="3002100"/>
            <a:ext cx="1022400" cy="129300"/>
          </a:xfrm>
          <a:prstGeom prst="rect">
            <a:avLst/>
          </a:prstGeom>
          <a:solidFill>
            <a:srgbClr val="991209"/>
          </a:solidFill>
          <a:ln cap="flat" cmpd="sng" w="9525">
            <a:solidFill>
              <a:srgbClr val="99120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4"/>
          <p:cNvSpPr txBox="1"/>
          <p:nvPr>
            <p:ph type="title"/>
          </p:nvPr>
        </p:nvSpPr>
        <p:spPr>
          <a:xfrm>
            <a:off x="1658025" y="1125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Structure:</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BoD and Staff</a:t>
            </a:r>
            <a:endParaRPr>
              <a:solidFill>
                <a:srgbClr val="E4E5B8"/>
              </a:solidFill>
              <a:latin typeface="Georgia"/>
              <a:ea typeface="Georgia"/>
              <a:cs typeface="Georgia"/>
              <a:sym typeface="Georgia"/>
            </a:endParaRPr>
          </a:p>
        </p:txBody>
      </p:sp>
      <p:pic>
        <p:nvPicPr>
          <p:cNvPr id="245" name="Google Shape;245;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6" name="Google Shape;246;p34"/>
          <p:cNvSpPr txBox="1"/>
          <p:nvPr/>
        </p:nvSpPr>
        <p:spPr>
          <a:xfrm>
            <a:off x="547500" y="1101300"/>
            <a:ext cx="8049000" cy="37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Board of Directors</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Like the party-sponsored schools of before, the PSMLS is ran by a Board of Directors, with both specified positions and at-large members. The National Director is Kamryn Stringfield and the Assistant Director and Security Officer is Nick Anderson. Andrea Busco is Art Director, Tyler Lyons is Recording Secretary and Kai </a:t>
            </a:r>
            <a:r>
              <a:rPr lang="en" sz="1350">
                <a:solidFill>
                  <a:srgbClr val="E4E5B8"/>
                </a:solidFill>
                <a:latin typeface="Georgia"/>
                <a:ea typeface="Georgia"/>
                <a:cs typeface="Georgia"/>
                <a:sym typeface="Georgia"/>
              </a:rPr>
              <a:t>Brouillette is Press Secretary.</a:t>
            </a:r>
            <a:r>
              <a:rPr lang="en" sz="1350">
                <a:solidFill>
                  <a:srgbClr val="E4E5B8"/>
                </a:solidFill>
                <a:latin typeface="Georgia"/>
                <a:ea typeface="Georgia"/>
                <a:cs typeface="Georgia"/>
                <a:sym typeface="Georgia"/>
              </a:rPr>
              <a:t> S.M. Cifone is our New Outlook Publishers Representative. At-large BoD members include Dr. Angelo D’Angelo, Chris Bovet, Joseph Mormon, Christian Lourdin and Shruti Singh. The PSMLS BoD meets every month and evaluates the school’s work and passes motions for the school.</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Staff</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The PSMLS Staff is the group of volunteers that help to facilitate the functions of the Peoples School and help with the creation of PSMLS content. This includes members of our Social Media Committee, narrators, video and audio editors, graphic designers, class facilitators, web controls, moderators and more. Staff members coordinate with each other through telegram and meet once a month every first Thursday at 8 pm EST in a public PSMLS Staff Meeting to similarly evaluate the school and recommend motions to the BoD. We encourage all PCUSA members and newcomers to volunteer for a position in the staff of the PSMLS, which is a task of monumental importance.</a:t>
            </a:r>
            <a:endParaRPr>
              <a:solidFill>
                <a:srgbClr val="E4E5B8"/>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txBox="1"/>
          <p:nvPr>
            <p:ph type="title"/>
          </p:nvPr>
        </p:nvSpPr>
        <p:spPr>
          <a:xfrm>
            <a:off x="164727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Current Needs of the PSMLS</a:t>
            </a:r>
            <a:endParaRPr>
              <a:solidFill>
                <a:srgbClr val="E4E5B8"/>
              </a:solidFill>
              <a:latin typeface="Georgia"/>
              <a:ea typeface="Georgia"/>
              <a:cs typeface="Georgia"/>
              <a:sym typeface="Georgia"/>
            </a:endParaRPr>
          </a:p>
        </p:txBody>
      </p:sp>
      <p:pic>
        <p:nvPicPr>
          <p:cNvPr id="253" name="Google Shape;253;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4" name="Google Shape;254;p35"/>
          <p:cNvSpPr txBox="1"/>
          <p:nvPr/>
        </p:nvSpPr>
        <p:spPr>
          <a:xfrm>
            <a:off x="547500" y="1101300"/>
            <a:ext cx="6029400" cy="3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PSMLS needs VOLUNTEERS</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Weekly classes, regular posts on social media and the creation of content for our video and podcast platforms takes a lot of work. We need comrades to step up and volunteer to assist the school. We would like to train comrades on how to perform these functions and more comrades helping means less work on all of our shoulders at this school!</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The PSMLS needs PROMOTION</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Include PSMLS literature and propaganda in your tabling events! Post up PSMLS flyers and stickers! Leave PSMLS brochures and business cards in key places like libraries and rest stops! Buy PSMLS merchandise and show it off! Share PSMLS posts and articles on your social media!</a:t>
            </a:r>
            <a:endParaRPr sz="135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The PSMLS needs SUPPORT</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350">
                <a:solidFill>
                  <a:srgbClr val="E4E5B8"/>
                </a:solidFill>
                <a:latin typeface="Georgia"/>
                <a:ea typeface="Georgia"/>
                <a:cs typeface="Georgia"/>
                <a:sym typeface="Georgia"/>
              </a:rPr>
              <a:t>	We are in the midst of a legal battle against the wreckers that tried to steal our school. We need your monetary support to our fund drive more than anything. Donate, share the fund drive and stay tuned for updates. You can also support us by purchasing from New Outlook Publishers!</a:t>
            </a:r>
            <a:endParaRPr sz="1350">
              <a:solidFill>
                <a:srgbClr val="E4E5B8"/>
              </a:solidFill>
              <a:latin typeface="Georgia"/>
              <a:ea typeface="Georgia"/>
              <a:cs typeface="Georgia"/>
              <a:sym typeface="Georgia"/>
            </a:endParaRPr>
          </a:p>
        </p:txBody>
      </p:sp>
      <p:pic>
        <p:nvPicPr>
          <p:cNvPr id="255" name="Google Shape;255;p35"/>
          <p:cNvPicPr preferRelativeResize="0"/>
          <p:nvPr/>
        </p:nvPicPr>
        <p:blipFill>
          <a:blip r:embed="rId4">
            <a:alphaModFix/>
          </a:blip>
          <a:stretch>
            <a:fillRect/>
          </a:stretch>
        </p:blipFill>
        <p:spPr>
          <a:xfrm>
            <a:off x="6576900" y="112506"/>
            <a:ext cx="2567101" cy="1443994"/>
          </a:xfrm>
          <a:prstGeom prst="rect">
            <a:avLst/>
          </a:prstGeom>
          <a:noFill/>
          <a:ln>
            <a:noFill/>
          </a:ln>
        </p:spPr>
      </p:pic>
      <p:pic>
        <p:nvPicPr>
          <p:cNvPr id="256" name="Google Shape;256;p35"/>
          <p:cNvPicPr preferRelativeResize="0"/>
          <p:nvPr/>
        </p:nvPicPr>
        <p:blipFill>
          <a:blip r:embed="rId5">
            <a:alphaModFix/>
          </a:blip>
          <a:stretch>
            <a:fillRect/>
          </a:stretch>
        </p:blipFill>
        <p:spPr>
          <a:xfrm>
            <a:off x="6576900" y="1556500"/>
            <a:ext cx="2567100" cy="1983081"/>
          </a:xfrm>
          <a:prstGeom prst="rect">
            <a:avLst/>
          </a:prstGeom>
          <a:noFill/>
          <a:ln>
            <a:noFill/>
          </a:ln>
        </p:spPr>
      </p:pic>
      <p:pic>
        <p:nvPicPr>
          <p:cNvPr id="257" name="Google Shape;257;p35"/>
          <p:cNvPicPr preferRelativeResize="0"/>
          <p:nvPr/>
        </p:nvPicPr>
        <p:blipFill>
          <a:blip r:embed="rId6">
            <a:alphaModFix/>
          </a:blip>
          <a:stretch>
            <a:fillRect/>
          </a:stretch>
        </p:blipFill>
        <p:spPr>
          <a:xfrm>
            <a:off x="6576900" y="3539575"/>
            <a:ext cx="2567100" cy="1555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txBox="1"/>
          <p:nvPr>
            <p:ph type="title"/>
          </p:nvPr>
        </p:nvSpPr>
        <p:spPr>
          <a:xfrm>
            <a:off x="16472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Future of the Peoples School</a:t>
            </a:r>
            <a:endParaRPr>
              <a:solidFill>
                <a:srgbClr val="E4E5B8"/>
              </a:solidFill>
              <a:latin typeface="Georgia"/>
              <a:ea typeface="Georgia"/>
              <a:cs typeface="Georgia"/>
              <a:sym typeface="Georgia"/>
            </a:endParaRPr>
          </a:p>
        </p:txBody>
      </p:sp>
      <p:pic>
        <p:nvPicPr>
          <p:cNvPr id="264" name="Google Shape;264;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5" name="Google Shape;265;p36"/>
          <p:cNvSpPr txBox="1"/>
          <p:nvPr/>
        </p:nvSpPr>
        <p:spPr>
          <a:xfrm>
            <a:off x="260400" y="1101300"/>
            <a:ext cx="4476300" cy="38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What is to be done?</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25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The main goal of the PSMLS right now is to improve our staff and grow our membership. Our needs have been expressed but we do have a few ideas for the future of the school besides that: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25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Brick and Mortar School</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250">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It would be ideal to establish a Brick and Mortar school in an area with many members in addition to our standard Zoom meetings now. Comrades may find that they learn better in an in-person collective environment and this will drive comrades to meet </a:t>
            </a:r>
            <a:r>
              <a:rPr lang="en">
                <a:solidFill>
                  <a:srgbClr val="E4E5B8"/>
                </a:solidFill>
                <a:latin typeface="Georgia"/>
                <a:ea typeface="Georgia"/>
                <a:cs typeface="Georgia"/>
                <a:sym typeface="Georgia"/>
              </a:rPr>
              <a:t>each other</a:t>
            </a:r>
            <a:r>
              <a:rPr lang="en">
                <a:solidFill>
                  <a:srgbClr val="E4E5B8"/>
                </a:solidFill>
                <a:latin typeface="Georgia"/>
                <a:ea typeface="Georgia"/>
                <a:cs typeface="Georgia"/>
                <a:sym typeface="Georgia"/>
              </a:rPr>
              <a:t> and strengthen their relationships with one another, fostering discussions and study that strengthen us as Marxist-Leninists and preparing them to overcome social anxieties to do party work.</a:t>
            </a:r>
            <a:endParaRPr sz="1250">
              <a:solidFill>
                <a:srgbClr val="E4E5B8"/>
              </a:solidFill>
              <a:latin typeface="Georgia"/>
              <a:ea typeface="Georgia"/>
              <a:cs typeface="Georgia"/>
              <a:sym typeface="Georgia"/>
            </a:endParaRPr>
          </a:p>
        </p:txBody>
      </p:sp>
      <p:sp>
        <p:nvSpPr>
          <p:cNvPr id="266" name="Google Shape;266;p36"/>
          <p:cNvSpPr txBox="1"/>
          <p:nvPr/>
        </p:nvSpPr>
        <p:spPr>
          <a:xfrm>
            <a:off x="4736700" y="1101300"/>
            <a:ext cx="4160400" cy="38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More Online Content</a:t>
            </a:r>
            <a:endParaRPr sz="21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	It has been suggested before that the PSMLS host </a:t>
            </a:r>
            <a:r>
              <a:rPr lang="en" sz="1300">
                <a:solidFill>
                  <a:srgbClr val="E4E5B8"/>
                </a:solidFill>
                <a:latin typeface="Georgia"/>
                <a:ea typeface="Georgia"/>
                <a:cs typeface="Georgia"/>
                <a:sym typeface="Georgia"/>
              </a:rPr>
              <a:t>live streams</a:t>
            </a:r>
            <a:r>
              <a:rPr lang="en" sz="1300">
                <a:solidFill>
                  <a:srgbClr val="E4E5B8"/>
                </a:solidFill>
                <a:latin typeface="Georgia"/>
                <a:ea typeface="Georgia"/>
                <a:cs typeface="Georgia"/>
                <a:sym typeface="Georgia"/>
              </a:rPr>
              <a:t> discussing things from our Marxist-Leninist perspective, which is something we would like to do. We would also like to post more video content on TikTok and YouTube among other platforms. Potential content could include short clips, communist music and news. We would need dedicated volunteers for all of this.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25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More Webinars</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sz="1300">
                <a:solidFill>
                  <a:srgbClr val="E4E5B8"/>
                </a:solidFill>
                <a:latin typeface="Georgia"/>
                <a:ea typeface="Georgia"/>
                <a:cs typeface="Georgia"/>
                <a:sym typeface="Georgia"/>
              </a:rPr>
              <a:t>In the past we’ve had many speakers, including Dr. Barry Lituchy, Carlos Garrido and more, that gave us a presentation on a certain subject and those webinars were very successful. We’d like to do more webinars with both domestic and international comrades and organizations.</a:t>
            </a:r>
            <a:endParaRPr sz="1300">
              <a:solidFill>
                <a:srgbClr val="E4E5B8"/>
              </a:solidFill>
              <a:latin typeface="Georgia"/>
              <a:ea typeface="Georgia"/>
              <a:cs typeface="Georgia"/>
              <a:sym typeface="Georgia"/>
            </a:endParaRPr>
          </a:p>
        </p:txBody>
      </p:sp>
      <p:pic>
        <p:nvPicPr>
          <p:cNvPr id="267" name="Google Shape;267;p36"/>
          <p:cNvPicPr preferRelativeResize="0"/>
          <p:nvPr/>
        </p:nvPicPr>
        <p:blipFill rotWithShape="1">
          <a:blip r:embed="rId4">
            <a:alphaModFix/>
          </a:blip>
          <a:srcRect b="28588" l="7439" r="15867" t="50000"/>
          <a:stretch/>
        </p:blipFill>
        <p:spPr>
          <a:xfrm>
            <a:off x="6512225" y="0"/>
            <a:ext cx="2631775" cy="1101300"/>
          </a:xfrm>
          <a:prstGeom prst="rect">
            <a:avLst/>
          </a:prstGeom>
          <a:noFill/>
          <a:ln>
            <a:noFill/>
          </a:ln>
        </p:spPr>
      </p:pic>
      <p:pic>
        <p:nvPicPr>
          <p:cNvPr id="268" name="Google Shape;268;p36"/>
          <p:cNvPicPr preferRelativeResize="0"/>
          <p:nvPr/>
        </p:nvPicPr>
        <p:blipFill>
          <a:blip r:embed="rId5">
            <a:alphaModFix/>
          </a:blip>
          <a:stretch>
            <a:fillRect/>
          </a:stretch>
        </p:blipFill>
        <p:spPr>
          <a:xfrm>
            <a:off x="7683387" y="370324"/>
            <a:ext cx="397051" cy="251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txBox="1"/>
          <p:nvPr>
            <p:ph type="title"/>
          </p:nvPr>
        </p:nvSpPr>
        <p:spPr>
          <a:xfrm>
            <a:off x="311700" y="2774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2700">
                <a:solidFill>
                  <a:srgbClr val="E4E5B8"/>
                </a:solidFill>
                <a:latin typeface="Georgia"/>
                <a:ea typeface="Georgia"/>
                <a:cs typeface="Georgia"/>
                <a:sym typeface="Georgia"/>
              </a:rPr>
              <a:t>A few questions for our students tonight:</a:t>
            </a:r>
            <a:endParaRPr sz="2700">
              <a:solidFill>
                <a:srgbClr val="E4E5B8"/>
              </a:solidFill>
              <a:latin typeface="Georgia"/>
              <a:ea typeface="Georgia"/>
              <a:cs typeface="Georgia"/>
              <a:sym typeface="Georgia"/>
            </a:endParaRPr>
          </a:p>
          <a:p>
            <a:pPr indent="0" lvl="0" marL="0" rtl="0" algn="ctr">
              <a:spcBef>
                <a:spcPts val="0"/>
              </a:spcBef>
              <a:spcAft>
                <a:spcPts val="0"/>
              </a:spcAft>
              <a:buNone/>
            </a:pPr>
            <a:r>
              <a:rPr lang="en" sz="2700">
                <a:solidFill>
                  <a:srgbClr val="FFFF00"/>
                </a:solidFill>
                <a:latin typeface="Georgia"/>
                <a:ea typeface="Georgia"/>
                <a:cs typeface="Georgia"/>
                <a:sym typeface="Georgia"/>
              </a:rPr>
              <a:t>What do you want to see the PSMLS do in the future?</a:t>
            </a:r>
            <a:endParaRPr sz="2700">
              <a:solidFill>
                <a:srgbClr val="FFFF00"/>
              </a:solidFill>
              <a:latin typeface="Georgia"/>
              <a:ea typeface="Georgia"/>
              <a:cs typeface="Georgia"/>
              <a:sym typeface="Georgia"/>
            </a:endParaRPr>
          </a:p>
          <a:p>
            <a:pPr indent="0" lvl="0" marL="0" rtl="0" algn="ctr">
              <a:spcBef>
                <a:spcPts val="0"/>
              </a:spcBef>
              <a:spcAft>
                <a:spcPts val="0"/>
              </a:spcAft>
              <a:buNone/>
            </a:pPr>
            <a:r>
              <a:rPr lang="en" sz="2700">
                <a:solidFill>
                  <a:srgbClr val="FFFF00"/>
                </a:solidFill>
                <a:latin typeface="Georgia"/>
                <a:ea typeface="Georgia"/>
                <a:cs typeface="Georgia"/>
                <a:sym typeface="Georgia"/>
              </a:rPr>
              <a:t>What can the PSMLS do better that it is already doing?</a:t>
            </a:r>
            <a:endParaRPr sz="2700">
              <a:solidFill>
                <a:srgbClr val="FFFF00"/>
              </a:solidFill>
              <a:latin typeface="Georgia"/>
              <a:ea typeface="Georgia"/>
              <a:cs typeface="Georgia"/>
              <a:sym typeface="Georgia"/>
            </a:endParaRPr>
          </a:p>
          <a:p>
            <a:pPr indent="0" lvl="0" marL="0" rtl="0" algn="ctr">
              <a:spcBef>
                <a:spcPts val="0"/>
              </a:spcBef>
              <a:spcAft>
                <a:spcPts val="0"/>
              </a:spcAft>
              <a:buNone/>
            </a:pPr>
            <a:r>
              <a:rPr lang="en" sz="2700">
                <a:solidFill>
                  <a:srgbClr val="FFFF00"/>
                </a:solidFill>
                <a:latin typeface="Georgia"/>
                <a:ea typeface="Georgia"/>
                <a:cs typeface="Georgia"/>
                <a:sym typeface="Georgia"/>
              </a:rPr>
              <a:t>What has the PSMLS done that you most enjoyed?</a:t>
            </a:r>
            <a:endParaRPr sz="2700">
              <a:solidFill>
                <a:srgbClr val="FFFF00"/>
              </a:solidFill>
              <a:latin typeface="Georgia"/>
              <a:ea typeface="Georgia"/>
              <a:cs typeface="Georgia"/>
              <a:sym typeface="Georgia"/>
            </a:endParaRPr>
          </a:p>
        </p:txBody>
      </p:sp>
      <p:pic>
        <p:nvPicPr>
          <p:cNvPr id="274" name="Google Shape;274;p37"/>
          <p:cNvPicPr preferRelativeResize="0"/>
          <p:nvPr/>
        </p:nvPicPr>
        <p:blipFill>
          <a:blip r:embed="rId3">
            <a:alphaModFix/>
          </a:blip>
          <a:stretch>
            <a:fillRect/>
          </a:stretch>
        </p:blipFill>
        <p:spPr>
          <a:xfrm>
            <a:off x="3648975" y="133825"/>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81" name="Google Shape;281;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2" name="Google Shape;282;p38"/>
          <p:cNvSpPr txBox="1"/>
          <p:nvPr/>
        </p:nvSpPr>
        <p:spPr>
          <a:xfrm>
            <a:off x="406550" y="1101300"/>
            <a:ext cx="8096400" cy="32325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a:t>
            </a:r>
            <a:r>
              <a:rPr b="1" lang="en" sz="1800" u="sng">
                <a:solidFill>
                  <a:schemeClr val="hlink"/>
                </a:solidFill>
                <a:latin typeface="Georgia"/>
                <a:ea typeface="Georgia"/>
                <a:cs typeface="Georgia"/>
                <a:sym typeface="Georgia"/>
                <a:hlinkClick r:id="rId4"/>
              </a:rPr>
              <a:t>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b="1" sz="1800">
              <a:solidFill>
                <a:srgbClr val="FFFF00"/>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PSMLS Staff meeting will be next week, on Thursday, October 5th, at 8 pm EST on the same Zoom link as this class. If you are volunteering for the PSMLS staff, have feedback for the school or just want to observe how a staff meeting operates then please feel free to attend the meeting!</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89" name="Google Shape;289;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0" name="Google Shape;290;p39"/>
          <p:cNvSpPr txBox="1"/>
          <p:nvPr/>
        </p:nvSpPr>
        <p:spPr>
          <a:xfrm>
            <a:off x="523800" y="1150750"/>
            <a:ext cx="80964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October 5th if possible.</a:t>
            </a:r>
            <a:endParaRPr sz="25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0"/>
          <p:cNvSpPr txBox="1"/>
          <p:nvPr>
            <p:ph type="title"/>
          </p:nvPr>
        </p:nvSpPr>
        <p:spPr>
          <a:xfrm>
            <a:off x="1658025" y="491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297" name="Google Shape;297;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8" name="Google Shape;298;p40"/>
          <p:cNvSpPr txBox="1"/>
          <p:nvPr>
            <p:ph type="title"/>
          </p:nvPr>
        </p:nvSpPr>
        <p:spPr>
          <a:xfrm>
            <a:off x="2598450" y="1036725"/>
            <a:ext cx="7249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950">
                <a:solidFill>
                  <a:srgbClr val="E4E5B8"/>
                </a:solidFill>
                <a:latin typeface="Georgia"/>
                <a:ea typeface="Georgia"/>
                <a:cs typeface="Georgia"/>
                <a:sym typeface="Georgia"/>
              </a:rPr>
              <a:t>Materials to help promote the school!</a:t>
            </a:r>
            <a:endParaRPr sz="1950">
              <a:solidFill>
                <a:srgbClr val="E4E5B8"/>
              </a:solidFill>
              <a:latin typeface="Georgia"/>
              <a:ea typeface="Georgia"/>
              <a:cs typeface="Georgia"/>
              <a:sym typeface="Georgia"/>
            </a:endParaRPr>
          </a:p>
        </p:txBody>
      </p:sp>
      <p:pic>
        <p:nvPicPr>
          <p:cNvPr id="299" name="Google Shape;299;p40"/>
          <p:cNvPicPr preferRelativeResize="0"/>
          <p:nvPr/>
        </p:nvPicPr>
        <p:blipFill>
          <a:blip r:embed="rId4">
            <a:alphaModFix/>
          </a:blip>
          <a:stretch>
            <a:fillRect/>
          </a:stretch>
        </p:blipFill>
        <p:spPr>
          <a:xfrm>
            <a:off x="1390962" y="1173975"/>
            <a:ext cx="1207475" cy="1628049"/>
          </a:xfrm>
          <a:prstGeom prst="rect">
            <a:avLst/>
          </a:prstGeom>
          <a:noFill/>
          <a:ln>
            <a:noFill/>
          </a:ln>
        </p:spPr>
      </p:pic>
      <p:pic>
        <p:nvPicPr>
          <p:cNvPr id="300" name="Google Shape;300;p40"/>
          <p:cNvPicPr preferRelativeResize="0"/>
          <p:nvPr/>
        </p:nvPicPr>
        <p:blipFill>
          <a:blip r:embed="rId5">
            <a:alphaModFix/>
          </a:blip>
          <a:stretch>
            <a:fillRect/>
          </a:stretch>
        </p:blipFill>
        <p:spPr>
          <a:xfrm>
            <a:off x="186900" y="1173975"/>
            <a:ext cx="1087559" cy="1628049"/>
          </a:xfrm>
          <a:prstGeom prst="rect">
            <a:avLst/>
          </a:prstGeom>
          <a:noFill/>
          <a:ln>
            <a:noFill/>
          </a:ln>
        </p:spPr>
      </p:pic>
      <p:pic>
        <p:nvPicPr>
          <p:cNvPr id="301" name="Google Shape;301;p40"/>
          <p:cNvPicPr preferRelativeResize="0"/>
          <p:nvPr/>
        </p:nvPicPr>
        <p:blipFill>
          <a:blip r:embed="rId6">
            <a:alphaModFix/>
          </a:blip>
          <a:stretch>
            <a:fillRect/>
          </a:stretch>
        </p:blipFill>
        <p:spPr>
          <a:xfrm>
            <a:off x="406550" y="2874700"/>
            <a:ext cx="1805926" cy="2100000"/>
          </a:xfrm>
          <a:prstGeom prst="rect">
            <a:avLst/>
          </a:prstGeom>
          <a:noFill/>
          <a:ln>
            <a:noFill/>
          </a:ln>
        </p:spPr>
      </p:pic>
      <p:pic>
        <p:nvPicPr>
          <p:cNvPr id="302" name="Google Shape;302;p40"/>
          <p:cNvPicPr preferRelativeResize="0"/>
          <p:nvPr/>
        </p:nvPicPr>
        <p:blipFill>
          <a:blip r:embed="rId7">
            <a:alphaModFix/>
          </a:blip>
          <a:stretch>
            <a:fillRect/>
          </a:stretch>
        </p:blipFill>
        <p:spPr>
          <a:xfrm>
            <a:off x="7885975" y="2501375"/>
            <a:ext cx="1254725" cy="1202409"/>
          </a:xfrm>
          <a:prstGeom prst="rect">
            <a:avLst/>
          </a:prstGeom>
          <a:noFill/>
          <a:ln>
            <a:noFill/>
          </a:ln>
        </p:spPr>
      </p:pic>
      <p:pic>
        <p:nvPicPr>
          <p:cNvPr id="303" name="Google Shape;303;p40"/>
          <p:cNvPicPr preferRelativeResize="0"/>
          <p:nvPr/>
        </p:nvPicPr>
        <p:blipFill rotWithShape="1">
          <a:blip r:embed="rId8">
            <a:alphaModFix/>
          </a:blip>
          <a:srcRect b="0" l="14221" r="16062" t="0"/>
          <a:stretch/>
        </p:blipFill>
        <p:spPr>
          <a:xfrm>
            <a:off x="6919950" y="1173512"/>
            <a:ext cx="876300" cy="1116100"/>
          </a:xfrm>
          <a:prstGeom prst="rect">
            <a:avLst/>
          </a:prstGeom>
          <a:noFill/>
          <a:ln>
            <a:noFill/>
          </a:ln>
        </p:spPr>
      </p:pic>
      <p:pic>
        <p:nvPicPr>
          <p:cNvPr id="304" name="Google Shape;304;p40"/>
          <p:cNvPicPr preferRelativeResize="0"/>
          <p:nvPr/>
        </p:nvPicPr>
        <p:blipFill>
          <a:blip r:embed="rId9">
            <a:alphaModFix/>
          </a:blip>
          <a:stretch>
            <a:fillRect/>
          </a:stretch>
        </p:blipFill>
        <p:spPr>
          <a:xfrm>
            <a:off x="7885975" y="1173975"/>
            <a:ext cx="1254725" cy="1254725"/>
          </a:xfrm>
          <a:prstGeom prst="rect">
            <a:avLst/>
          </a:prstGeom>
          <a:noFill/>
          <a:ln>
            <a:noFill/>
          </a:ln>
        </p:spPr>
      </p:pic>
      <p:pic>
        <p:nvPicPr>
          <p:cNvPr id="305" name="Google Shape;305;p40"/>
          <p:cNvPicPr preferRelativeResize="0"/>
          <p:nvPr/>
        </p:nvPicPr>
        <p:blipFill>
          <a:blip r:embed="rId10">
            <a:alphaModFix/>
          </a:blip>
          <a:stretch>
            <a:fillRect/>
          </a:stretch>
        </p:blipFill>
        <p:spPr>
          <a:xfrm>
            <a:off x="2688163" y="1502701"/>
            <a:ext cx="4142060" cy="3199737"/>
          </a:xfrm>
          <a:prstGeom prst="rect">
            <a:avLst/>
          </a:prstGeom>
          <a:noFill/>
          <a:ln>
            <a:noFill/>
          </a:ln>
        </p:spPr>
      </p:pic>
      <p:pic>
        <p:nvPicPr>
          <p:cNvPr id="306" name="Google Shape;306;p40"/>
          <p:cNvPicPr preferRelativeResize="0"/>
          <p:nvPr/>
        </p:nvPicPr>
        <p:blipFill rotWithShape="1">
          <a:blip r:embed="rId11">
            <a:alphaModFix/>
          </a:blip>
          <a:srcRect b="0" l="13629" r="22140" t="0"/>
          <a:stretch/>
        </p:blipFill>
        <p:spPr>
          <a:xfrm>
            <a:off x="6875088" y="2289625"/>
            <a:ext cx="966025" cy="1503959"/>
          </a:xfrm>
          <a:prstGeom prst="rect">
            <a:avLst/>
          </a:prstGeom>
          <a:noFill/>
          <a:ln>
            <a:noFill/>
          </a:ln>
        </p:spPr>
      </p:pic>
      <p:pic>
        <p:nvPicPr>
          <p:cNvPr id="307" name="Google Shape;307;p40"/>
          <p:cNvPicPr preferRelativeResize="0"/>
          <p:nvPr/>
        </p:nvPicPr>
        <p:blipFill rotWithShape="1">
          <a:blip r:embed="rId12">
            <a:alphaModFix/>
          </a:blip>
          <a:srcRect b="11509" l="11959" r="11867" t="11347"/>
          <a:stretch/>
        </p:blipFill>
        <p:spPr>
          <a:xfrm>
            <a:off x="6919949" y="3776450"/>
            <a:ext cx="922825" cy="934575"/>
          </a:xfrm>
          <a:prstGeom prst="rect">
            <a:avLst/>
          </a:prstGeom>
          <a:noFill/>
          <a:ln>
            <a:noFill/>
          </a:ln>
        </p:spPr>
      </p:pic>
      <p:pic>
        <p:nvPicPr>
          <p:cNvPr id="308" name="Google Shape;308;p40"/>
          <p:cNvPicPr preferRelativeResize="0"/>
          <p:nvPr/>
        </p:nvPicPr>
        <p:blipFill>
          <a:blip r:embed="rId13">
            <a:alphaModFix/>
          </a:blip>
          <a:stretch>
            <a:fillRect/>
          </a:stretch>
        </p:blipFill>
        <p:spPr>
          <a:xfrm>
            <a:off x="7889275" y="3776450"/>
            <a:ext cx="1254725" cy="1254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12" name="Shape 312"/>
        <p:cNvGrpSpPr/>
        <p:nvPr/>
      </p:nvGrpSpPr>
      <p:grpSpPr>
        <a:xfrm>
          <a:off x="0" y="0"/>
          <a:ext cx="0" cy="0"/>
          <a:chOff x="0" y="0"/>
          <a:chExt cx="0" cy="0"/>
        </a:xfrm>
      </p:grpSpPr>
      <p:sp>
        <p:nvSpPr>
          <p:cNvPr id="313" name="Google Shape;313;p41"/>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315" name="Google Shape;315;p41"/>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316" name="Google Shape;316;p41"/>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317" name="Google Shape;317;p41"/>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41"/>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41"/>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41"/>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1" name="Google Shape;321;p41"/>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descr="https://i0.wp.com/newoutlookpublishers.store/wp-content/uploads/2023/09/qr2rrj-front-shortedge-384.jpg?fit=384%2C576&amp;ssl=1" id="322" name="Google Shape;322;p41"/>
          <p:cNvPicPr preferRelativeResize="0"/>
          <p:nvPr/>
        </p:nvPicPr>
        <p:blipFill>
          <a:blip r:embed="rId5">
            <a:alphaModFix/>
          </a:blip>
          <a:stretch>
            <a:fillRect/>
          </a:stretch>
        </p:blipFill>
        <p:spPr>
          <a:xfrm>
            <a:off x="6981500" y="2203675"/>
            <a:ext cx="1454100" cy="2181150"/>
          </a:xfrm>
          <a:prstGeom prst="rect">
            <a:avLst/>
          </a:prstGeom>
          <a:noFill/>
          <a:ln>
            <a:noFill/>
          </a:ln>
        </p:spPr>
      </p:pic>
      <p:pic>
        <p:nvPicPr>
          <p:cNvPr descr="https://i0.wp.com/newoutlookpublishers.store/wp-content/uploads/2023/09/82jw9y-front-shortedge-384.jpg?fit=384%2C576&amp;ssl=1" id="323" name="Google Shape;323;p41"/>
          <p:cNvPicPr preferRelativeResize="0"/>
          <p:nvPr/>
        </p:nvPicPr>
        <p:blipFill>
          <a:blip r:embed="rId6">
            <a:alphaModFix/>
          </a:blip>
          <a:stretch>
            <a:fillRect/>
          </a:stretch>
        </p:blipFill>
        <p:spPr>
          <a:xfrm>
            <a:off x="4872825" y="2203675"/>
            <a:ext cx="1454100" cy="2181150"/>
          </a:xfrm>
          <a:prstGeom prst="rect">
            <a:avLst/>
          </a:prstGeom>
          <a:noFill/>
          <a:ln>
            <a:noFill/>
          </a:ln>
        </p:spPr>
      </p:pic>
      <p:pic>
        <p:nvPicPr>
          <p:cNvPr descr="https://i0.wp.com/newoutlookpublishers.store/wp-content/uploads/2023/09/emd7pe-front-shortedge-384.jpg?resize=200%2C300&amp;ssl=1" id="324" name="Google Shape;324;p41"/>
          <p:cNvPicPr preferRelativeResize="0"/>
          <p:nvPr/>
        </p:nvPicPr>
        <p:blipFill>
          <a:blip r:embed="rId7">
            <a:alphaModFix/>
          </a:blip>
          <a:stretch>
            <a:fillRect/>
          </a:stretch>
        </p:blipFill>
        <p:spPr>
          <a:xfrm>
            <a:off x="2764150" y="2203675"/>
            <a:ext cx="1454100" cy="2181150"/>
          </a:xfrm>
          <a:prstGeom prst="rect">
            <a:avLst/>
          </a:prstGeom>
          <a:noFill/>
          <a:ln>
            <a:noFill/>
          </a:ln>
        </p:spPr>
      </p:pic>
      <p:pic>
        <p:nvPicPr>
          <p:cNvPr descr="https://i0.wp.com/newoutlookpublishers.store/wp-content/uploads/2023/09/746n5z-front-shortedge-384.jpg?fit=384%2C576&amp;ssl=1" id="325" name="Google Shape;325;p41"/>
          <p:cNvPicPr preferRelativeResize="0"/>
          <p:nvPr/>
        </p:nvPicPr>
        <p:blipFill>
          <a:blip r:embed="rId8">
            <a:alphaModFix/>
          </a:blip>
          <a:stretch>
            <a:fillRect/>
          </a:stretch>
        </p:blipFill>
        <p:spPr>
          <a:xfrm>
            <a:off x="655475" y="2203675"/>
            <a:ext cx="1454100" cy="218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history of Marxist-Leninist, party sponsored schools in the United States, from the early Workers Schools to our Peoples School today.</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32" name="Google Shape;332;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3" name="Google Shape;333;p42"/>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Last year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334" name="Google Shape;334;p42"/>
          <p:cNvPicPr preferRelativeResize="0"/>
          <p:nvPr/>
        </p:nvPicPr>
        <p:blipFill>
          <a:blip r:embed="rId5">
            <a:alphaModFix/>
          </a:blip>
          <a:stretch>
            <a:fillRect/>
          </a:stretch>
        </p:blipFill>
        <p:spPr>
          <a:xfrm>
            <a:off x="5470250" y="264300"/>
            <a:ext cx="3521350" cy="2960556"/>
          </a:xfrm>
          <a:prstGeom prst="rect">
            <a:avLst/>
          </a:prstGeom>
          <a:noFill/>
          <a:ln>
            <a:noFill/>
          </a:ln>
        </p:spPr>
      </p:pic>
      <p:pic>
        <p:nvPicPr>
          <p:cNvPr id="335" name="Google Shape;335;p42"/>
          <p:cNvPicPr preferRelativeResize="0"/>
          <p:nvPr/>
        </p:nvPicPr>
        <p:blipFill>
          <a:blip r:embed="rId6">
            <a:alphaModFix/>
          </a:blip>
          <a:stretch>
            <a:fillRect/>
          </a:stretch>
        </p:blipFill>
        <p:spPr>
          <a:xfrm>
            <a:off x="6416887" y="3224856"/>
            <a:ext cx="1628084" cy="16138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41" name="Google Shape;341;p4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342" name="Google Shape;342;p4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343" name="Google Shape;343;p4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Precursors to the PSMLS</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Earliest Communist Schools in the US</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988800"/>
            <a:ext cx="65532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Schools of “Social Science”</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One of the earliest attempts at a socialist oriented school was at the end of the 19th century, in 1899, with the </a:t>
            </a:r>
            <a:r>
              <a:rPr b="1" i="1" lang="en" sz="1150">
                <a:solidFill>
                  <a:srgbClr val="E4E5B8"/>
                </a:solidFill>
                <a:latin typeface="Georgia"/>
                <a:ea typeface="Georgia"/>
                <a:cs typeface="Georgia"/>
                <a:sym typeface="Georgia"/>
              </a:rPr>
              <a:t>College of Social Science</a:t>
            </a:r>
            <a:r>
              <a:rPr lang="en" sz="1150">
                <a:solidFill>
                  <a:srgbClr val="E4E5B8"/>
                </a:solidFill>
                <a:latin typeface="Georgia"/>
                <a:ea typeface="Georgia"/>
                <a:cs typeface="Georgia"/>
                <a:sym typeface="Georgia"/>
              </a:rPr>
              <a:t>, initiated by the Christian socialist “Social Reform Union” in Boston, Massachusetts. There was also a </a:t>
            </a:r>
            <a:r>
              <a:rPr b="1" i="1" lang="en" sz="1150">
                <a:solidFill>
                  <a:srgbClr val="E4E5B8"/>
                </a:solidFill>
                <a:latin typeface="Georgia"/>
                <a:ea typeface="Georgia"/>
                <a:cs typeface="Georgia"/>
                <a:sym typeface="Georgia"/>
              </a:rPr>
              <a:t>Karl Marx School</a:t>
            </a:r>
            <a:r>
              <a:rPr lang="en" sz="1150">
                <a:solidFill>
                  <a:srgbClr val="E4E5B8"/>
                </a:solidFill>
                <a:latin typeface="Georgia"/>
                <a:ea typeface="Georgia"/>
                <a:cs typeface="Georgia"/>
                <a:sym typeface="Georgia"/>
              </a:rPr>
              <a:t> started at the same time in Boston.</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In 1901, the Socialist Party of America was founded, and the </a:t>
            </a:r>
            <a:r>
              <a:rPr b="1" i="1" lang="en" sz="1150">
                <a:solidFill>
                  <a:srgbClr val="E4E5B8"/>
                </a:solidFill>
                <a:latin typeface="Georgia"/>
                <a:ea typeface="Georgia"/>
                <a:cs typeface="Georgia"/>
                <a:sym typeface="Georgia"/>
              </a:rPr>
              <a:t>Workmen’s Educational League</a:t>
            </a:r>
            <a:r>
              <a:rPr lang="en" sz="1150">
                <a:solidFill>
                  <a:srgbClr val="E4E5B8"/>
                </a:solidFill>
                <a:latin typeface="Georgia"/>
                <a:ea typeface="Georgia"/>
                <a:cs typeface="Georgia"/>
                <a:sym typeface="Georgia"/>
              </a:rPr>
              <a:t>, later known as the </a:t>
            </a:r>
            <a:r>
              <a:rPr b="1" i="1" lang="en" sz="1150">
                <a:solidFill>
                  <a:srgbClr val="E4E5B8"/>
                </a:solidFill>
                <a:latin typeface="Georgia"/>
                <a:ea typeface="Georgia"/>
                <a:cs typeface="Georgia"/>
                <a:sym typeface="Georgia"/>
              </a:rPr>
              <a:t>Socialist Educational League</a:t>
            </a:r>
            <a:r>
              <a:rPr lang="en" sz="1150">
                <a:solidFill>
                  <a:srgbClr val="E4E5B8"/>
                </a:solidFill>
                <a:latin typeface="Georgia"/>
                <a:ea typeface="Georgia"/>
                <a:cs typeface="Georgia"/>
                <a:sym typeface="Georgia"/>
              </a:rPr>
              <a:t>, was formed in New York City, NY. None of these schools gained much traction at the time and failed to leave much impact on the socialist movement, but they would serve as an impetus to build more impactful and more attended socialist schools in the United States. The Finnish Socialist Federation of the SPA also started the </a:t>
            </a:r>
            <a:r>
              <a:rPr b="1" i="1" lang="en" sz="1150">
                <a:solidFill>
                  <a:srgbClr val="E4E5B8"/>
                </a:solidFill>
                <a:latin typeface="Georgia"/>
                <a:ea typeface="Georgia"/>
                <a:cs typeface="Georgia"/>
                <a:sym typeface="Georgia"/>
              </a:rPr>
              <a:t>Work People’s School</a:t>
            </a:r>
            <a:r>
              <a:rPr lang="en" sz="1150">
                <a:solidFill>
                  <a:srgbClr val="E4E5B8"/>
                </a:solidFill>
                <a:latin typeface="Georgia"/>
                <a:ea typeface="Georgia"/>
                <a:cs typeface="Georgia"/>
                <a:sym typeface="Georgia"/>
              </a:rPr>
              <a:t> in Duluth, Minnesota in 1907, but by the 1910’s, the school was taken over by the IWW. Operations ceased in 1941.</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50">
              <a:solidFill>
                <a:srgbClr val="E4E5B8"/>
              </a:solidFill>
              <a:latin typeface="Georgia"/>
              <a:ea typeface="Georgia"/>
              <a:cs typeface="Georgia"/>
              <a:sym typeface="Georgia"/>
            </a:endParaRPr>
          </a:p>
          <a:p>
            <a:pPr indent="457200" lvl="0" marL="0" rtl="0" algn="l">
              <a:spcBef>
                <a:spcPts val="0"/>
              </a:spcBef>
              <a:spcAft>
                <a:spcPts val="0"/>
              </a:spcAft>
              <a:buNone/>
            </a:pPr>
            <a:r>
              <a:rPr lang="en" sz="1150">
                <a:solidFill>
                  <a:srgbClr val="E4E5B8"/>
                </a:solidFill>
                <a:latin typeface="Georgia"/>
                <a:ea typeface="Georgia"/>
                <a:cs typeface="Georgia"/>
                <a:sym typeface="Georgia"/>
              </a:rPr>
              <a:t>However in 1906, the SPA formed the </a:t>
            </a:r>
            <a:r>
              <a:rPr b="1" i="1" lang="en" sz="1150">
                <a:solidFill>
                  <a:srgbClr val="E4E5B8"/>
                </a:solidFill>
                <a:latin typeface="Georgia"/>
                <a:ea typeface="Georgia"/>
                <a:cs typeface="Georgia"/>
                <a:sym typeface="Georgia"/>
              </a:rPr>
              <a:t>Rand School of Social Science</a:t>
            </a:r>
            <a:r>
              <a:rPr lang="en" sz="1150">
                <a:solidFill>
                  <a:srgbClr val="E4E5B8"/>
                </a:solidFill>
                <a:latin typeface="Georgia"/>
                <a:ea typeface="Georgia"/>
                <a:cs typeface="Georgia"/>
                <a:sym typeface="Georgia"/>
              </a:rPr>
              <a:t> at the People's House, 7 East 15th Street, New York City. The school existed for 29 years before being dissolved in 1935 after a split in the Socialist Party in 1936. The formation of the school was made possible by a $200,000 endowment by widowed lumber heiress Caroline A. Rand. It survived mob attacks and a raid by New York’s Lusk Committee which sought to prosecute the school under the espionage act for Scott Nearing’s anti-war pamphlet “The Great Madness”, but factionalism in the SPA brought its downfall.</a:t>
            </a:r>
            <a:endParaRPr sz="1150">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7082600" y="1905251"/>
            <a:ext cx="2061399" cy="2215301"/>
          </a:xfrm>
          <a:prstGeom prst="rect">
            <a:avLst/>
          </a:prstGeom>
          <a:noFill/>
          <a:ln>
            <a:noFill/>
          </a:ln>
        </p:spPr>
      </p:pic>
      <p:sp>
        <p:nvSpPr>
          <p:cNvPr id="87" name="Google Shape;87;p17"/>
          <p:cNvSpPr txBox="1"/>
          <p:nvPr/>
        </p:nvSpPr>
        <p:spPr>
          <a:xfrm>
            <a:off x="7082600" y="4120550"/>
            <a:ext cx="2061300" cy="33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50">
                <a:solidFill>
                  <a:srgbClr val="E4E5B8"/>
                </a:solidFill>
                <a:latin typeface="Georgia"/>
                <a:ea typeface="Georgia"/>
                <a:cs typeface="Georgia"/>
                <a:sym typeface="Georgia"/>
              </a:rPr>
              <a:t>7 East 15th Street, New York City</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nvSpPr>
        <p:spPr>
          <a:xfrm>
            <a:off x="396925" y="254175"/>
            <a:ext cx="3366300" cy="584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Workers Schools</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    In the October of 1923, the </a:t>
            </a:r>
            <a:r>
              <a:rPr b="1" lang="en" sz="1100">
                <a:solidFill>
                  <a:srgbClr val="E4E5B8"/>
                </a:solidFill>
                <a:latin typeface="Georgia"/>
                <a:ea typeface="Georgia"/>
                <a:cs typeface="Georgia"/>
                <a:sym typeface="Georgia"/>
              </a:rPr>
              <a:t>Communist Party USA</a:t>
            </a:r>
            <a:r>
              <a:rPr lang="en" sz="1100">
                <a:solidFill>
                  <a:srgbClr val="E4E5B8"/>
                </a:solidFill>
                <a:latin typeface="Georgia"/>
                <a:ea typeface="Georgia"/>
                <a:cs typeface="Georgia"/>
                <a:sym typeface="Georgia"/>
              </a:rPr>
              <a:t> established the </a:t>
            </a:r>
            <a:r>
              <a:rPr b="1" i="1" lang="en" sz="1100">
                <a:solidFill>
                  <a:srgbClr val="E4E5B8"/>
                </a:solidFill>
                <a:latin typeface="Georgia"/>
                <a:ea typeface="Georgia"/>
                <a:cs typeface="Georgia"/>
                <a:sym typeface="Georgia"/>
              </a:rPr>
              <a:t>New York Workers School</a:t>
            </a:r>
            <a:r>
              <a:rPr lang="en" sz="1100">
                <a:solidFill>
                  <a:srgbClr val="E4E5B8"/>
                </a:solidFill>
                <a:latin typeface="Georgia"/>
                <a:ea typeface="Georgia"/>
                <a:cs typeface="Georgia"/>
                <a:sym typeface="Georgia"/>
              </a:rPr>
              <a:t> at 48–50 East 13th Street, New York City, though it would twice move. It was seen as the historical successor of the Rand School, since the CPUSA came about as a split from the Socialist Party of America in 1919.</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    The school obviously taught its students about Marxist-Leninist theory and history, but also handled problems of the time and even offered language and “Citizenship and Naturalization” classes for their immigrant students, as the CPUSA established many fraternal organizations amongst different groups of immigrants.</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The Workers School suffered a split of its own when the Lovestoneites left the CPUSA in 1929, where they formed the </a:t>
            </a:r>
            <a:r>
              <a:rPr b="1" i="1" lang="en" sz="1100">
                <a:solidFill>
                  <a:srgbClr val="E4E5B8"/>
                </a:solidFill>
                <a:latin typeface="Georgia"/>
                <a:ea typeface="Georgia"/>
                <a:cs typeface="Georgia"/>
                <a:sym typeface="Georgia"/>
              </a:rPr>
              <a:t>New Workers School</a:t>
            </a:r>
            <a:r>
              <a:rPr lang="en" sz="1100">
                <a:solidFill>
                  <a:srgbClr val="E4E5B8"/>
                </a:solidFill>
                <a:latin typeface="Georgia"/>
                <a:ea typeface="Georgia"/>
                <a:cs typeface="Georgia"/>
                <a:sym typeface="Georgia"/>
              </a:rPr>
              <a:t>, and the first director of the Workers School, Bertram Wolf, left with them. He was succeeded in the WS by Abraham Markoff and Will Weinstone as directors. The NY Workers School was merged into the </a:t>
            </a:r>
            <a:r>
              <a:rPr b="1" i="1" lang="en" sz="1100">
                <a:solidFill>
                  <a:srgbClr val="E4E5B8"/>
                </a:solidFill>
                <a:latin typeface="Georgia"/>
                <a:ea typeface="Georgia"/>
                <a:cs typeface="Georgia"/>
                <a:sym typeface="Georgia"/>
              </a:rPr>
              <a:t>Jefferson School of Social Science</a:t>
            </a:r>
            <a:r>
              <a:rPr lang="en" sz="1100">
                <a:solidFill>
                  <a:srgbClr val="E4E5B8"/>
                </a:solidFill>
                <a:latin typeface="Georgia"/>
                <a:ea typeface="Georgia"/>
                <a:cs typeface="Georgia"/>
                <a:sym typeface="Georgia"/>
              </a:rPr>
              <a:t> in 1944.</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3971975" y="1512425"/>
            <a:ext cx="1200075" cy="1348225"/>
          </a:xfrm>
          <a:prstGeom prst="rect">
            <a:avLst/>
          </a:prstGeom>
          <a:noFill/>
          <a:ln>
            <a:noFill/>
          </a:ln>
        </p:spPr>
      </p:pic>
      <p:sp>
        <p:nvSpPr>
          <p:cNvPr id="94" name="Google Shape;94;p18"/>
          <p:cNvSpPr txBox="1"/>
          <p:nvPr/>
        </p:nvSpPr>
        <p:spPr>
          <a:xfrm>
            <a:off x="5531975" y="67900"/>
            <a:ext cx="3366300" cy="61416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050">
                <a:solidFill>
                  <a:srgbClr val="E4E5B8"/>
                </a:solidFill>
                <a:latin typeface="Georgia"/>
                <a:ea typeface="Georgia"/>
                <a:cs typeface="Georgia"/>
                <a:sym typeface="Georgia"/>
              </a:rPr>
              <a:t>Other institutions, some calling themselves “Workers Schools”, would be set up by the CPUSA under Earl Browder in the 1930’s in other major cities of the United States.</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Sometime in the 1930’s, the </a:t>
            </a:r>
            <a:r>
              <a:rPr b="1" i="1" lang="en" sz="1050">
                <a:solidFill>
                  <a:srgbClr val="E4E5B8"/>
                </a:solidFill>
                <a:latin typeface="Georgia"/>
                <a:ea typeface="Georgia"/>
                <a:cs typeface="Georgia"/>
                <a:sym typeface="Georgia"/>
              </a:rPr>
              <a:t>Abraham Lincoln School of Social Science</a:t>
            </a:r>
            <a:r>
              <a:rPr lang="en" sz="1050">
                <a:solidFill>
                  <a:srgbClr val="E4E5B8"/>
                </a:solidFill>
                <a:latin typeface="Georgia"/>
                <a:ea typeface="Georgia"/>
                <a:cs typeface="Georgia"/>
                <a:sym typeface="Georgia"/>
              </a:rPr>
              <a:t> was established in Chicago, Illinois by William L. Patterson of the CPUSA, and was aimed at </a:t>
            </a:r>
            <a:r>
              <a:rPr lang="en" sz="1050">
                <a:solidFill>
                  <a:srgbClr val="E4E5B8"/>
                </a:solidFill>
                <a:latin typeface="Georgia"/>
                <a:ea typeface="Georgia"/>
                <a:cs typeface="Georgia"/>
                <a:sym typeface="Georgia"/>
              </a:rPr>
              <a:t>educating</a:t>
            </a:r>
            <a:r>
              <a:rPr lang="en" sz="1050">
                <a:solidFill>
                  <a:srgbClr val="E4E5B8"/>
                </a:solidFill>
                <a:latin typeface="Georgia"/>
                <a:ea typeface="Georgia"/>
                <a:cs typeface="Georgia"/>
                <a:sym typeface="Georgia"/>
              </a:rPr>
              <a:t> thousands of black Americans coming in from the South during the Great Migration.</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In 1934, the </a:t>
            </a:r>
            <a:r>
              <a:rPr b="1" i="1" lang="en" sz="1050">
                <a:solidFill>
                  <a:srgbClr val="E4E5B8"/>
                </a:solidFill>
                <a:latin typeface="Georgia"/>
                <a:ea typeface="Georgia"/>
                <a:cs typeface="Georgia"/>
                <a:sym typeface="Georgia"/>
              </a:rPr>
              <a:t>San Francisco Workers School </a:t>
            </a:r>
            <a:r>
              <a:rPr lang="en" sz="1050">
                <a:solidFill>
                  <a:srgbClr val="E4E5B8"/>
                </a:solidFill>
                <a:latin typeface="Georgia"/>
                <a:ea typeface="Georgia"/>
                <a:cs typeface="Georgia"/>
                <a:sym typeface="Georgia"/>
              </a:rPr>
              <a:t>was established and operated similarly to schools in New York and Chicago. It was located at 121 Haight Street, San Francisco. In 1940, under pressure from federal and state authorities for its communist teachings, it became the </a:t>
            </a:r>
            <a:r>
              <a:rPr b="1" i="1" lang="en" sz="1050">
                <a:solidFill>
                  <a:srgbClr val="E4E5B8"/>
                </a:solidFill>
                <a:latin typeface="Georgia"/>
                <a:ea typeface="Georgia"/>
                <a:cs typeface="Georgia"/>
                <a:sym typeface="Georgia"/>
              </a:rPr>
              <a:t>Tom Mooney Labor School</a:t>
            </a:r>
            <a:r>
              <a:rPr lang="en" sz="1050">
                <a:solidFill>
                  <a:srgbClr val="E4E5B8"/>
                </a:solidFill>
                <a:latin typeface="Georgia"/>
                <a:ea typeface="Georgia"/>
                <a:cs typeface="Georgia"/>
                <a:sym typeface="Georgia"/>
              </a:rPr>
              <a:t> (also known as California Labor School) which lasted until 1957. The </a:t>
            </a:r>
            <a:r>
              <a:rPr b="1" i="1" lang="en" sz="1050">
                <a:solidFill>
                  <a:srgbClr val="E4E5B8"/>
                </a:solidFill>
                <a:latin typeface="Georgia"/>
                <a:ea typeface="Georgia"/>
                <a:cs typeface="Georgia"/>
                <a:sym typeface="Georgia"/>
              </a:rPr>
              <a:t>Los Angeles People's Educational Center</a:t>
            </a:r>
            <a:r>
              <a:rPr lang="en" sz="1050">
                <a:solidFill>
                  <a:srgbClr val="E4E5B8"/>
                </a:solidFill>
                <a:latin typeface="Georgia"/>
                <a:ea typeface="Georgia"/>
                <a:cs typeface="Georgia"/>
                <a:sym typeface="Georgia"/>
              </a:rPr>
              <a:t> was established as an LA extension in 1944-1948.</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rPr lang="en" sz="1050">
                <a:solidFill>
                  <a:srgbClr val="E4E5B8"/>
                </a:solidFill>
                <a:latin typeface="Georgia"/>
                <a:ea typeface="Georgia"/>
                <a:cs typeface="Georgia"/>
                <a:sym typeface="Georgia"/>
              </a:rPr>
              <a:t>Other schools included the </a:t>
            </a:r>
            <a:r>
              <a:rPr b="1" i="1" lang="en" sz="1050">
                <a:solidFill>
                  <a:srgbClr val="E4E5B8"/>
                </a:solidFill>
                <a:latin typeface="Georgia"/>
                <a:ea typeface="Georgia"/>
                <a:cs typeface="Georgia"/>
                <a:sym typeface="Georgia"/>
              </a:rPr>
              <a:t>Pacific Northwest Labor School</a:t>
            </a:r>
            <a:r>
              <a:rPr lang="en" sz="1050">
                <a:solidFill>
                  <a:srgbClr val="E4E5B8"/>
                </a:solidFill>
                <a:latin typeface="Georgia"/>
                <a:ea typeface="Georgia"/>
                <a:cs typeface="Georgia"/>
                <a:sym typeface="Georgia"/>
              </a:rPr>
              <a:t> in Seattle WA, </a:t>
            </a:r>
            <a:r>
              <a:rPr b="1" i="1" lang="en" sz="1050">
                <a:solidFill>
                  <a:srgbClr val="E4E5B8"/>
                </a:solidFill>
                <a:latin typeface="Georgia"/>
                <a:ea typeface="Georgia"/>
                <a:cs typeface="Georgia"/>
                <a:sym typeface="Georgia"/>
              </a:rPr>
              <a:t>Samuel Adams School</a:t>
            </a:r>
            <a:r>
              <a:rPr lang="en" sz="1050">
                <a:solidFill>
                  <a:srgbClr val="E4E5B8"/>
                </a:solidFill>
                <a:latin typeface="Georgia"/>
                <a:ea typeface="Georgia"/>
                <a:cs typeface="Georgia"/>
                <a:sym typeface="Georgia"/>
              </a:rPr>
              <a:t> in Boston MA, </a:t>
            </a:r>
            <a:r>
              <a:rPr b="1" i="1" lang="en" sz="1050">
                <a:solidFill>
                  <a:srgbClr val="E4E5B8"/>
                </a:solidFill>
                <a:latin typeface="Georgia"/>
                <a:ea typeface="Georgia"/>
                <a:cs typeface="Georgia"/>
                <a:sym typeface="Georgia"/>
              </a:rPr>
              <a:t>George Washington Carver School</a:t>
            </a:r>
            <a:r>
              <a:rPr lang="en" sz="1050">
                <a:solidFill>
                  <a:srgbClr val="E4E5B8"/>
                </a:solidFill>
                <a:latin typeface="Georgia"/>
                <a:ea typeface="Georgia"/>
                <a:cs typeface="Georgia"/>
                <a:sym typeface="Georgia"/>
              </a:rPr>
              <a:t> in Harlem, NY,  </a:t>
            </a:r>
            <a:r>
              <a:rPr b="1" i="1" lang="en" sz="1050">
                <a:solidFill>
                  <a:srgbClr val="E4E5B8"/>
                </a:solidFill>
                <a:latin typeface="Georgia"/>
                <a:ea typeface="Georgia"/>
                <a:cs typeface="Georgia"/>
                <a:sym typeface="Georgia"/>
              </a:rPr>
              <a:t>Highlander School </a:t>
            </a:r>
            <a:r>
              <a:rPr lang="en" sz="1050">
                <a:solidFill>
                  <a:srgbClr val="E4E5B8"/>
                </a:solidFill>
                <a:latin typeface="Georgia"/>
                <a:ea typeface="Georgia"/>
                <a:cs typeface="Georgia"/>
                <a:sym typeface="Georgia"/>
              </a:rPr>
              <a:t>in Appalachia, </a:t>
            </a:r>
            <a:r>
              <a:rPr b="1" i="1" lang="en" sz="1050">
                <a:solidFill>
                  <a:srgbClr val="E4E5B8"/>
                </a:solidFill>
                <a:latin typeface="Georgia"/>
                <a:ea typeface="Georgia"/>
                <a:cs typeface="Georgia"/>
                <a:sym typeface="Georgia"/>
              </a:rPr>
              <a:t>Tom Paine School of Social Sciences</a:t>
            </a:r>
            <a:r>
              <a:rPr lang="en" sz="1050">
                <a:solidFill>
                  <a:srgbClr val="E4E5B8"/>
                </a:solidFill>
                <a:latin typeface="Georgia"/>
                <a:ea typeface="Georgia"/>
                <a:cs typeface="Georgia"/>
                <a:sym typeface="Georgia"/>
              </a:rPr>
              <a:t> in Philadelphia PA and the </a:t>
            </a:r>
            <a:r>
              <a:rPr b="1" i="1" lang="en" sz="1050">
                <a:solidFill>
                  <a:srgbClr val="E4E5B8"/>
                </a:solidFill>
                <a:latin typeface="Georgia"/>
                <a:ea typeface="Georgia"/>
                <a:cs typeface="Georgia"/>
                <a:sym typeface="Georgia"/>
              </a:rPr>
              <a:t>Pittsburgh Labor School </a:t>
            </a:r>
            <a:r>
              <a:rPr lang="en" sz="1050">
                <a:solidFill>
                  <a:srgbClr val="E4E5B8"/>
                </a:solidFill>
                <a:latin typeface="Georgia"/>
                <a:ea typeface="Georgia"/>
                <a:cs typeface="Georgia"/>
                <a:sym typeface="Georgia"/>
              </a:rPr>
              <a:t>in Pittsburgh PA.</a:t>
            </a:r>
            <a:endParaRPr sz="10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00">
              <a:solidFill>
                <a:srgbClr val="E4E5B8"/>
              </a:solidFill>
              <a:latin typeface="Georgia"/>
              <a:ea typeface="Georgia"/>
              <a:cs typeface="Georgia"/>
              <a:sym typeface="Georgia"/>
            </a:endParaRPr>
          </a:p>
        </p:txBody>
      </p:sp>
      <p:pic>
        <p:nvPicPr>
          <p:cNvPr id="95" name="Google Shape;95;p18"/>
          <p:cNvPicPr preferRelativeResize="0"/>
          <p:nvPr/>
        </p:nvPicPr>
        <p:blipFill>
          <a:blip r:embed="rId4">
            <a:alphaModFix/>
          </a:blip>
          <a:stretch>
            <a:fillRect/>
          </a:stretch>
        </p:blipFill>
        <p:spPr>
          <a:xfrm>
            <a:off x="4572005" y="2861175"/>
            <a:ext cx="600025" cy="950631"/>
          </a:xfrm>
          <a:prstGeom prst="rect">
            <a:avLst/>
          </a:prstGeom>
          <a:noFill/>
          <a:ln>
            <a:noFill/>
          </a:ln>
        </p:spPr>
      </p:pic>
      <p:pic>
        <p:nvPicPr>
          <p:cNvPr id="96" name="Google Shape;96;p18"/>
          <p:cNvPicPr preferRelativeResize="0"/>
          <p:nvPr/>
        </p:nvPicPr>
        <p:blipFill>
          <a:blip r:embed="rId5">
            <a:alphaModFix/>
          </a:blip>
          <a:stretch>
            <a:fillRect/>
          </a:stretch>
        </p:blipFill>
        <p:spPr>
          <a:xfrm>
            <a:off x="3971975" y="-61200"/>
            <a:ext cx="1200075" cy="1399754"/>
          </a:xfrm>
          <a:prstGeom prst="rect">
            <a:avLst/>
          </a:prstGeom>
          <a:noFill/>
          <a:ln>
            <a:noFill/>
          </a:ln>
        </p:spPr>
      </p:pic>
      <p:sp>
        <p:nvSpPr>
          <p:cNvPr id="97" name="Google Shape;97;p18"/>
          <p:cNvSpPr txBox="1"/>
          <p:nvPr/>
        </p:nvSpPr>
        <p:spPr>
          <a:xfrm>
            <a:off x="3147600" y="1244500"/>
            <a:ext cx="3000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E4E5B8"/>
                </a:solidFill>
                <a:latin typeface="Georgia"/>
                <a:ea typeface="Georgia"/>
                <a:cs typeface="Georgia"/>
                <a:sym typeface="Georgia"/>
              </a:rPr>
              <a:t>48–50 East 13th Street</a:t>
            </a:r>
            <a:endParaRPr/>
          </a:p>
        </p:txBody>
      </p:sp>
      <p:pic>
        <p:nvPicPr>
          <p:cNvPr id="98" name="Google Shape;98;p18"/>
          <p:cNvPicPr preferRelativeResize="0"/>
          <p:nvPr/>
        </p:nvPicPr>
        <p:blipFill>
          <a:blip r:embed="rId6">
            <a:alphaModFix/>
          </a:blip>
          <a:stretch>
            <a:fillRect/>
          </a:stretch>
        </p:blipFill>
        <p:spPr>
          <a:xfrm>
            <a:off x="3971975" y="3811275"/>
            <a:ext cx="1200076" cy="882450"/>
          </a:xfrm>
          <a:prstGeom prst="rect">
            <a:avLst/>
          </a:prstGeom>
          <a:noFill/>
          <a:ln>
            <a:noFill/>
          </a:ln>
        </p:spPr>
      </p:pic>
      <p:pic>
        <p:nvPicPr>
          <p:cNvPr id="99" name="Google Shape;99;p18"/>
          <p:cNvPicPr preferRelativeResize="0"/>
          <p:nvPr/>
        </p:nvPicPr>
        <p:blipFill>
          <a:blip r:embed="rId7">
            <a:alphaModFix/>
          </a:blip>
          <a:stretch>
            <a:fillRect/>
          </a:stretch>
        </p:blipFill>
        <p:spPr>
          <a:xfrm>
            <a:off x="3971977" y="2861688"/>
            <a:ext cx="600025" cy="949586"/>
          </a:xfrm>
          <a:prstGeom prst="rect">
            <a:avLst/>
          </a:prstGeom>
          <a:noFill/>
          <a:ln>
            <a:noFill/>
          </a:ln>
        </p:spPr>
      </p:pic>
      <p:sp>
        <p:nvSpPr>
          <p:cNvPr id="100" name="Google Shape;100;p18"/>
          <p:cNvSpPr txBox="1"/>
          <p:nvPr/>
        </p:nvSpPr>
        <p:spPr>
          <a:xfrm>
            <a:off x="2771975" y="3534375"/>
            <a:ext cx="3000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rgbClr val="E4E5B8"/>
                </a:solidFill>
                <a:latin typeface="Georgia"/>
                <a:ea typeface="Georgia"/>
                <a:cs typeface="Georgia"/>
                <a:sym typeface="Georgia"/>
              </a:rPr>
              <a:t>35 East 12th, NY</a:t>
            </a:r>
            <a:endParaRPr sz="900"/>
          </a:p>
        </p:txBody>
      </p:sp>
      <p:sp>
        <p:nvSpPr>
          <p:cNvPr id="101" name="Google Shape;101;p18"/>
          <p:cNvSpPr txBox="1"/>
          <p:nvPr/>
        </p:nvSpPr>
        <p:spPr>
          <a:xfrm>
            <a:off x="3072000" y="4620300"/>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E4E5B8"/>
                </a:solidFill>
                <a:latin typeface="Georgia"/>
                <a:ea typeface="Georgia"/>
                <a:cs typeface="Georgia"/>
                <a:sym typeface="Georgia"/>
              </a:rPr>
              <a:t>121 Haight St, </a:t>
            </a:r>
            <a:endParaRPr sz="1100">
              <a:solidFill>
                <a:srgbClr val="E4E5B8"/>
              </a:solidFill>
              <a:latin typeface="Georgia"/>
              <a:ea typeface="Georgia"/>
              <a:cs typeface="Georgia"/>
              <a:sym typeface="Georgia"/>
            </a:endParaRPr>
          </a:p>
          <a:p>
            <a:pPr indent="0" lvl="0" marL="0" rtl="0" algn="ctr">
              <a:spcBef>
                <a:spcPts val="0"/>
              </a:spcBef>
              <a:spcAft>
                <a:spcPts val="0"/>
              </a:spcAft>
              <a:buNone/>
            </a:pPr>
            <a:r>
              <a:rPr lang="en" sz="1100">
                <a:solidFill>
                  <a:srgbClr val="E4E5B8"/>
                </a:solidFill>
                <a:latin typeface="Georgia"/>
                <a:ea typeface="Georgia"/>
                <a:cs typeface="Georgia"/>
                <a:sym typeface="Georgia"/>
              </a:rPr>
              <a:t>San Francisco CA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05" name="Shape 105"/>
        <p:cNvGrpSpPr/>
        <p:nvPr/>
      </p:nvGrpSpPr>
      <p:grpSpPr>
        <a:xfrm>
          <a:off x="0" y="0"/>
          <a:ext cx="0" cy="0"/>
          <a:chOff x="0" y="0"/>
          <a:chExt cx="0" cy="0"/>
        </a:xfrm>
      </p:grpSpPr>
      <p:sp>
        <p:nvSpPr>
          <p:cNvPr id="106" name="Google Shape;106;p19"/>
          <p:cNvSpPr txBox="1"/>
          <p:nvPr>
            <p:ph type="title"/>
          </p:nvPr>
        </p:nvSpPr>
        <p:spPr>
          <a:xfrm>
            <a:off x="203575" y="27583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New Masses, Dec 13th, 1938</a:t>
            </a:r>
            <a:endParaRPr>
              <a:solidFill>
                <a:srgbClr val="E4E5B8"/>
              </a:solidFill>
              <a:latin typeface="Georgia"/>
              <a:ea typeface="Georgia"/>
              <a:cs typeface="Georgia"/>
              <a:sym typeface="Georgia"/>
            </a:endParaRPr>
          </a:p>
        </p:txBody>
      </p:sp>
      <p:pic>
        <p:nvPicPr>
          <p:cNvPr id="107" name="Google Shape;107;p19"/>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08" name="Google Shape;108;p19"/>
          <p:cNvPicPr preferRelativeResize="0"/>
          <p:nvPr/>
        </p:nvPicPr>
        <p:blipFill>
          <a:blip r:embed="rId4">
            <a:alphaModFix/>
          </a:blip>
          <a:stretch>
            <a:fillRect/>
          </a:stretch>
        </p:blipFill>
        <p:spPr>
          <a:xfrm>
            <a:off x="1383352" y="186550"/>
            <a:ext cx="1951200" cy="2571750"/>
          </a:xfrm>
          <a:prstGeom prst="rect">
            <a:avLst/>
          </a:prstGeom>
          <a:noFill/>
          <a:ln>
            <a:noFill/>
          </a:ln>
        </p:spPr>
      </p:pic>
      <p:pic>
        <p:nvPicPr>
          <p:cNvPr id="109" name="Google Shape;109;p19"/>
          <p:cNvPicPr preferRelativeResize="0"/>
          <p:nvPr/>
        </p:nvPicPr>
        <p:blipFill rotWithShape="1">
          <a:blip r:embed="rId5">
            <a:alphaModFix/>
          </a:blip>
          <a:srcRect b="0" l="0" r="33484" t="14412"/>
          <a:stretch/>
        </p:blipFill>
        <p:spPr>
          <a:xfrm>
            <a:off x="5443175" y="186550"/>
            <a:ext cx="2833750" cy="4677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203575" y="27583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New Masses, Dec 13th, 1938</a:t>
            </a:r>
            <a:endParaRPr>
              <a:solidFill>
                <a:srgbClr val="E4E5B8"/>
              </a:solidFill>
              <a:latin typeface="Georgia"/>
              <a:ea typeface="Georgia"/>
              <a:cs typeface="Georgia"/>
              <a:sym typeface="Georgia"/>
            </a:endParaRPr>
          </a:p>
        </p:txBody>
      </p:sp>
      <p:pic>
        <p:nvPicPr>
          <p:cNvPr id="115" name="Google Shape;115;p20"/>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16" name="Google Shape;116;p20"/>
          <p:cNvPicPr preferRelativeResize="0"/>
          <p:nvPr/>
        </p:nvPicPr>
        <p:blipFill>
          <a:blip r:embed="rId4">
            <a:alphaModFix/>
          </a:blip>
          <a:stretch>
            <a:fillRect/>
          </a:stretch>
        </p:blipFill>
        <p:spPr>
          <a:xfrm>
            <a:off x="1383352" y="186550"/>
            <a:ext cx="1951200" cy="2571750"/>
          </a:xfrm>
          <a:prstGeom prst="rect">
            <a:avLst/>
          </a:prstGeom>
          <a:noFill/>
          <a:ln>
            <a:noFill/>
          </a:ln>
        </p:spPr>
      </p:pic>
      <p:pic>
        <p:nvPicPr>
          <p:cNvPr id="117" name="Google Shape;117;p20"/>
          <p:cNvPicPr preferRelativeResize="0"/>
          <p:nvPr/>
        </p:nvPicPr>
        <p:blipFill rotWithShape="1">
          <a:blip r:embed="rId5">
            <a:alphaModFix/>
          </a:blip>
          <a:srcRect b="52134" l="66227" r="3" t="0"/>
          <a:stretch/>
        </p:blipFill>
        <p:spPr>
          <a:xfrm>
            <a:off x="4647325" y="362199"/>
            <a:ext cx="2312626" cy="4204525"/>
          </a:xfrm>
          <a:prstGeom prst="rect">
            <a:avLst/>
          </a:prstGeom>
          <a:noFill/>
          <a:ln>
            <a:noFill/>
          </a:ln>
        </p:spPr>
      </p:pic>
      <p:pic>
        <p:nvPicPr>
          <p:cNvPr id="118" name="Google Shape;118;p20"/>
          <p:cNvPicPr preferRelativeResize="0"/>
          <p:nvPr/>
        </p:nvPicPr>
        <p:blipFill rotWithShape="1">
          <a:blip r:embed="rId5">
            <a:alphaModFix/>
          </a:blip>
          <a:srcRect b="0" l="66379" r="0" t="48008"/>
          <a:stretch/>
        </p:blipFill>
        <p:spPr>
          <a:xfrm>
            <a:off x="6959950" y="362200"/>
            <a:ext cx="2119702" cy="4204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5" name="Google Shape;125;p21"/>
          <p:cNvSpPr txBox="1"/>
          <p:nvPr/>
        </p:nvSpPr>
        <p:spPr>
          <a:xfrm>
            <a:off x="529400" y="1101300"/>
            <a:ext cx="5896800" cy="37173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350">
                <a:solidFill>
                  <a:srgbClr val="E4E5B8"/>
                </a:solidFill>
                <a:latin typeface="Georgia"/>
                <a:ea typeface="Georgia"/>
                <a:cs typeface="Georgia"/>
                <a:sym typeface="Georgia"/>
              </a:rPr>
              <a:t>The Jefferson School of Social Science was established by the CPUSA in 1943. As the New York Worker’s School merged into the Jefferson School of Social Sciences in 1944, the school had a greater emphasis on community outreach and education rather than solely training party members. This was because the CPUSA was in the Popular Front era and sought to integrate itself more among the masses.</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rPr lang="en" sz="1350">
                <a:solidFill>
                  <a:srgbClr val="E4E5B8"/>
                </a:solidFill>
                <a:latin typeface="Georgia"/>
                <a:ea typeface="Georgia"/>
                <a:cs typeface="Georgia"/>
                <a:sym typeface="Georgia"/>
              </a:rPr>
              <a:t>It was located at 575 Sixth Avenue in the Manhattan </a:t>
            </a:r>
            <a:r>
              <a:rPr lang="en" sz="1350">
                <a:solidFill>
                  <a:srgbClr val="E4E5B8"/>
                </a:solidFill>
                <a:latin typeface="Georgia"/>
                <a:ea typeface="Georgia"/>
                <a:cs typeface="Georgia"/>
                <a:sym typeface="Georgia"/>
              </a:rPr>
              <a:t>borough</a:t>
            </a:r>
            <a:r>
              <a:rPr lang="en" sz="1350">
                <a:solidFill>
                  <a:srgbClr val="E4E5B8"/>
                </a:solidFill>
                <a:latin typeface="Georgia"/>
                <a:ea typeface="Georgia"/>
                <a:cs typeface="Georgia"/>
                <a:sym typeface="Georgia"/>
              </a:rPr>
              <a:t> of New York City. It was a 9-story building, which was built around 30,000 volumes of books. On the first floor, there was a cafeteria for comrades to eat at. The school covered much of the same subjects as its </a:t>
            </a:r>
            <a:r>
              <a:rPr lang="en" sz="1350">
                <a:solidFill>
                  <a:srgbClr val="E4E5B8"/>
                </a:solidFill>
                <a:latin typeface="Georgia"/>
                <a:ea typeface="Georgia"/>
                <a:cs typeface="Georgia"/>
                <a:sym typeface="Georgia"/>
              </a:rPr>
              <a:t>predecessor</a:t>
            </a:r>
            <a:r>
              <a:rPr lang="en" sz="1350">
                <a:solidFill>
                  <a:srgbClr val="E4E5B8"/>
                </a:solidFill>
                <a:latin typeface="Georgia"/>
                <a:ea typeface="Georgia"/>
                <a:cs typeface="Georgia"/>
                <a:sym typeface="Georgia"/>
              </a:rPr>
              <a:t>, but also included non-political and artistic classes, such as on creative writing or personal beauty on a budget. It had 1 Director, Howard Selsam.</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350">
              <a:solidFill>
                <a:srgbClr val="E4E5B8"/>
              </a:solidFill>
              <a:latin typeface="Georgia"/>
              <a:ea typeface="Georgia"/>
              <a:cs typeface="Georgia"/>
              <a:sym typeface="Georgia"/>
            </a:endParaRPr>
          </a:p>
          <a:p>
            <a:pPr indent="457200" lvl="0" marL="0" rtl="0" algn="l">
              <a:spcBef>
                <a:spcPts val="0"/>
              </a:spcBef>
              <a:spcAft>
                <a:spcPts val="0"/>
              </a:spcAft>
              <a:buNone/>
            </a:pPr>
            <a:r>
              <a:rPr lang="en" sz="1350">
                <a:solidFill>
                  <a:srgbClr val="E4E5B8"/>
                </a:solidFill>
                <a:latin typeface="Georgia"/>
                <a:ea typeface="Georgia"/>
                <a:cs typeface="Georgia"/>
                <a:sym typeface="Georgia"/>
              </a:rPr>
              <a:t>In 1947/1948, the school’s </a:t>
            </a:r>
            <a:r>
              <a:rPr lang="en" sz="1350">
                <a:solidFill>
                  <a:srgbClr val="E4E5B8"/>
                </a:solidFill>
                <a:latin typeface="Georgia"/>
                <a:ea typeface="Georgia"/>
                <a:cs typeface="Georgia"/>
                <a:sym typeface="Georgia"/>
              </a:rPr>
              <a:t>membership</a:t>
            </a:r>
            <a:r>
              <a:rPr lang="en" sz="1350">
                <a:solidFill>
                  <a:srgbClr val="E4E5B8"/>
                </a:solidFill>
                <a:latin typeface="Georgia"/>
                <a:ea typeface="Georgia"/>
                <a:cs typeface="Georgia"/>
                <a:sym typeface="Georgia"/>
              </a:rPr>
              <a:t> was at its peak with around ~5,000 members. It was subject to legal battles and anti-communist oppression during the McCarthy era and its operations terminated in 1956.</a:t>
            </a:r>
            <a:endParaRPr sz="1350">
              <a:solidFill>
                <a:srgbClr val="E4E5B8"/>
              </a:solidFill>
              <a:latin typeface="Georgia"/>
              <a:ea typeface="Georgia"/>
              <a:cs typeface="Georgia"/>
              <a:sym typeface="Georgia"/>
            </a:endParaRPr>
          </a:p>
        </p:txBody>
      </p:sp>
      <p:pic>
        <p:nvPicPr>
          <p:cNvPr id="126" name="Google Shape;126;p21"/>
          <p:cNvPicPr preferRelativeResize="0"/>
          <p:nvPr/>
        </p:nvPicPr>
        <p:blipFill>
          <a:blip r:embed="rId4">
            <a:alphaModFix/>
          </a:blip>
          <a:stretch>
            <a:fillRect/>
          </a:stretch>
        </p:blipFill>
        <p:spPr>
          <a:xfrm>
            <a:off x="6557760" y="1101300"/>
            <a:ext cx="2586240" cy="3717300"/>
          </a:xfrm>
          <a:prstGeom prst="rect">
            <a:avLst/>
          </a:prstGeom>
          <a:noFill/>
          <a:ln>
            <a:noFill/>
          </a:ln>
        </p:spPr>
      </p:pic>
      <p:pic>
        <p:nvPicPr>
          <p:cNvPr id="127" name="Google Shape;127;p21"/>
          <p:cNvPicPr preferRelativeResize="0"/>
          <p:nvPr/>
        </p:nvPicPr>
        <p:blipFill>
          <a:blip r:embed="rId5">
            <a:alphaModFix/>
          </a:blip>
          <a:stretch>
            <a:fillRect/>
          </a:stretch>
        </p:blipFill>
        <p:spPr>
          <a:xfrm>
            <a:off x="6686876" y="0"/>
            <a:ext cx="1342575" cy="1101300"/>
          </a:xfrm>
          <a:prstGeom prst="rect">
            <a:avLst/>
          </a:prstGeom>
          <a:noFill/>
          <a:ln>
            <a:noFill/>
          </a:ln>
        </p:spPr>
      </p:pic>
      <p:pic>
        <p:nvPicPr>
          <p:cNvPr id="128" name="Google Shape;128;p21"/>
          <p:cNvPicPr preferRelativeResize="0"/>
          <p:nvPr/>
        </p:nvPicPr>
        <p:blipFill rotWithShape="1">
          <a:blip r:embed="rId6">
            <a:alphaModFix/>
          </a:blip>
          <a:srcRect b="39525" l="0" r="0" t="0"/>
          <a:stretch/>
        </p:blipFill>
        <p:spPr>
          <a:xfrm>
            <a:off x="1411975" y="0"/>
            <a:ext cx="5274900" cy="1101300"/>
          </a:xfrm>
          <a:prstGeom prst="rect">
            <a:avLst/>
          </a:prstGeom>
          <a:noFill/>
          <a:ln>
            <a:noFill/>
          </a:ln>
        </p:spPr>
      </p:pic>
      <p:sp>
        <p:nvSpPr>
          <p:cNvPr id="129" name="Google Shape;129;p21"/>
          <p:cNvSpPr txBox="1"/>
          <p:nvPr>
            <p:ph type="title"/>
          </p:nvPr>
        </p:nvSpPr>
        <p:spPr>
          <a:xfrm>
            <a:off x="1411975" y="0"/>
            <a:ext cx="7249800" cy="572700"/>
          </a:xfrm>
          <a:prstGeom prst="rect">
            <a:avLst/>
          </a:prstGeom>
          <a:effectLst>
            <a:outerShdw rotWithShape="0" algn="bl" dir="5040000" dist="9525">
              <a:srgbClr val="000000"/>
            </a:outerShdw>
          </a:effectLst>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Jefferson School of Social Science</a:t>
            </a:r>
            <a:endParaRPr sz="2320">
              <a:solidFill>
                <a:srgbClr val="E4E5B8"/>
              </a:solidFill>
              <a:latin typeface="Georgia"/>
              <a:ea typeface="Georgia"/>
              <a:cs typeface="Georgia"/>
              <a:sym typeface="Georgia"/>
            </a:endParaRPr>
          </a:p>
        </p:txBody>
      </p:sp>
      <p:pic>
        <p:nvPicPr>
          <p:cNvPr id="130" name="Google Shape;130;p21"/>
          <p:cNvPicPr preferRelativeResize="0"/>
          <p:nvPr/>
        </p:nvPicPr>
        <p:blipFill>
          <a:blip r:embed="rId7">
            <a:alphaModFix/>
          </a:blip>
          <a:stretch>
            <a:fillRect/>
          </a:stretch>
        </p:blipFill>
        <p:spPr>
          <a:xfrm>
            <a:off x="8029450" y="0"/>
            <a:ext cx="1114550" cy="1101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