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8" r:id="rId4"/>
    <p:sldMasterId id="2147483719" r:id="rId5"/>
    <p:sldMasterId id="2147483720" r:id="rId6"/>
    <p:sldMasterId id="2147483721" r:id="rId7"/>
    <p:sldMasterId id="2147483722" r:id="rId8"/>
    <p:sldMasterId id="2147483723"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Lst>
  <p:sldSz cy="5143500" cx="9144000"/>
  <p:notesSz cx="6858000" cy="9144000"/>
  <p:embeddedFontLst>
    <p:embeddedFont>
      <p:font typeface="Roboto"/>
      <p:regular r:id="rId40"/>
      <p:bold r:id="rId41"/>
      <p:italic r:id="rId42"/>
      <p:boldItalic r:id="rId43"/>
    </p:embeddedFont>
    <p:embeddedFont>
      <p:font typeface="Playfair Display"/>
      <p:regular r:id="rId44"/>
      <p:bold r:id="rId45"/>
      <p:italic r:id="rId46"/>
      <p:boldItalic r:id="rId47"/>
    </p:embeddedFont>
    <p:embeddedFont>
      <p:font typeface="Oswald"/>
      <p:regular r:id="rId48"/>
      <p:bold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PlayfairDisplay-regular.fntdata"/><Relationship Id="rId43" Type="http://schemas.openxmlformats.org/officeDocument/2006/relationships/font" Target="fonts/Roboto-boldItalic.fntdata"/><Relationship Id="rId46" Type="http://schemas.openxmlformats.org/officeDocument/2006/relationships/font" Target="fonts/PlayfairDisplay-italic.fntdata"/><Relationship Id="rId45" Type="http://schemas.openxmlformats.org/officeDocument/2006/relationships/font" Target="fonts/PlayfairDisplay-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font" Target="fonts/Oswald-regular.fntdata"/><Relationship Id="rId47" Type="http://schemas.openxmlformats.org/officeDocument/2006/relationships/font" Target="fonts/PlayfairDisplay-boldItalic.fntdata"/><Relationship Id="rId49" Type="http://schemas.openxmlformats.org/officeDocument/2006/relationships/font" Target="fonts/Oswald-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11" Type="http://schemas.openxmlformats.org/officeDocument/2006/relationships/slide" Target="slides/slide1.xml"/><Relationship Id="rId10" Type="http://schemas.openxmlformats.org/officeDocument/2006/relationships/notesMaster" Target="notesMasters/notesMaster1.xml"/><Relationship Id="rId13" Type="http://schemas.openxmlformats.org/officeDocument/2006/relationships/slide" Target="slides/slide3.xml"/><Relationship Id="rId12" Type="http://schemas.openxmlformats.org/officeDocument/2006/relationships/slide" Target="slides/slide2.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8d9b8e5a3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8d9b8e5a3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47afd228fa_2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247afd228fa_2_4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4b94abade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24b94abade1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4b94abade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24b94abade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47afd228fa_2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g247afd228fa_2_4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47afd228fa_2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g247afd228fa_2_4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47afd228fa_2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g247afd228fa_2_4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47afd228fa_2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g247afd228fa_2_4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47afd228fa_2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247afd228fa_2_4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47afd228fa_2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g247afd228fa_2_4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47afd228fa_6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247afd228fa_6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47afd228fa_2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247afd228fa_2_1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47afd228fa_2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247afd228fa_2_4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27b4ca8e5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27b4ca8e5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7b4ca8e55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27b4ca8e55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7b4ca8e99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27b4ca8e99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7b4ca8e990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27b4ca8e990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27b4ca8e990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27b4ca8e990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27b4ca8e990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27b4ca8e990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27b4ca8e990_0_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27b4ca8e990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27b4ca8e990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27b4ca8e990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7b4ca8e990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27b4ca8e990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5433d1c20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5433d1c20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47afd228fa_2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247afd228fa_2_20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47afd228fa_2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247afd228fa_2_2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47afd228fa_6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47afd228fa_6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47afd228fa_2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g247afd228fa_2_3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47afd228fa_6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47afd228fa_6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47afd228fa_2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247afd228fa_2_3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54" name="Shape 54"/>
        <p:cNvGrpSpPr/>
        <p:nvPr/>
      </p:nvGrpSpPr>
      <p:grpSpPr>
        <a:xfrm>
          <a:off x="0" y="0"/>
          <a:ext cx="0" cy="0"/>
          <a:chOff x="0" y="0"/>
          <a:chExt cx="0" cy="0"/>
        </a:xfrm>
      </p:grpSpPr>
      <p:sp>
        <p:nvSpPr>
          <p:cNvPr id="55" name="Google Shape;55;p14"/>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4"/>
          <p:cNvSpPr txBox="1"/>
          <p:nvPr>
            <p:ph idx="1" type="subTitle"/>
          </p:nvPr>
        </p:nvSpPr>
        <p:spPr>
          <a:xfrm>
            <a:off x="311760" y="1152360"/>
            <a:ext cx="8520120" cy="34160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4"/>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58" name="Shape 58"/>
        <p:cNvGrpSpPr/>
        <p:nvPr/>
      </p:nvGrpSpPr>
      <p:grpSpPr>
        <a:xfrm>
          <a:off x="0" y="0"/>
          <a:ext cx="0" cy="0"/>
          <a:chOff x="0" y="0"/>
          <a:chExt cx="0" cy="0"/>
        </a:xfrm>
      </p:grpSpPr>
      <p:sp>
        <p:nvSpPr>
          <p:cNvPr id="59" name="Google Shape;59;p15"/>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60" name="Shape 60"/>
        <p:cNvGrpSpPr/>
        <p:nvPr/>
      </p:nvGrpSpPr>
      <p:grpSpPr>
        <a:xfrm>
          <a:off x="0" y="0"/>
          <a:ext cx="0" cy="0"/>
          <a:chOff x="0" y="0"/>
          <a:chExt cx="0" cy="0"/>
        </a:xfrm>
      </p:grpSpPr>
      <p:sp>
        <p:nvSpPr>
          <p:cNvPr id="61" name="Google Shape;61;p16"/>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6"/>
          <p:cNvSpPr txBox="1"/>
          <p:nvPr>
            <p:ph idx="1" type="body"/>
          </p:nvPr>
        </p:nvSpPr>
        <p:spPr>
          <a:xfrm>
            <a:off x="311760" y="1152360"/>
            <a:ext cx="852012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3" name="Google Shape;63;p16"/>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64" name="Shape 64"/>
        <p:cNvGrpSpPr/>
        <p:nvPr/>
      </p:nvGrpSpPr>
      <p:grpSpPr>
        <a:xfrm>
          <a:off x="0" y="0"/>
          <a:ext cx="0" cy="0"/>
          <a:chOff x="0" y="0"/>
          <a:chExt cx="0" cy="0"/>
        </a:xfrm>
      </p:grpSpPr>
      <p:sp>
        <p:nvSpPr>
          <p:cNvPr id="65" name="Google Shape;65;p17"/>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7"/>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7" name="Google Shape;67;p17"/>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8" name="Google Shape;68;p17"/>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18"/>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8"/>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72" name="Shape 72"/>
        <p:cNvGrpSpPr/>
        <p:nvPr/>
      </p:nvGrpSpPr>
      <p:grpSpPr>
        <a:xfrm>
          <a:off x="0" y="0"/>
          <a:ext cx="0" cy="0"/>
          <a:chOff x="0" y="0"/>
          <a:chExt cx="0" cy="0"/>
        </a:xfrm>
      </p:grpSpPr>
      <p:sp>
        <p:nvSpPr>
          <p:cNvPr id="73" name="Google Shape;73;p19"/>
          <p:cNvSpPr txBox="1"/>
          <p:nvPr>
            <p:ph idx="1" type="subTitle"/>
          </p:nvPr>
        </p:nvSpPr>
        <p:spPr>
          <a:xfrm>
            <a:off x="311760" y="444960"/>
            <a:ext cx="8520120" cy="26546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9"/>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75" name="Shape 75"/>
        <p:cNvGrpSpPr/>
        <p:nvPr/>
      </p:nvGrpSpPr>
      <p:grpSpPr>
        <a:xfrm>
          <a:off x="0" y="0"/>
          <a:ext cx="0" cy="0"/>
          <a:chOff x="0" y="0"/>
          <a:chExt cx="0" cy="0"/>
        </a:xfrm>
      </p:grpSpPr>
      <p:sp>
        <p:nvSpPr>
          <p:cNvPr id="76" name="Google Shape;76;p20"/>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0"/>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8" name="Google Shape;78;p20"/>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20"/>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20"/>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81" name="Shape 81"/>
        <p:cNvGrpSpPr/>
        <p:nvPr/>
      </p:nvGrpSpPr>
      <p:grpSpPr>
        <a:xfrm>
          <a:off x="0" y="0"/>
          <a:ext cx="0" cy="0"/>
          <a:chOff x="0" y="0"/>
          <a:chExt cx="0" cy="0"/>
        </a:xfrm>
      </p:grpSpPr>
      <p:sp>
        <p:nvSpPr>
          <p:cNvPr id="82" name="Google Shape;82;p21"/>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1"/>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4" name="Google Shape;84;p21"/>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5" name="Google Shape;85;p21"/>
          <p:cNvSpPr txBox="1"/>
          <p:nvPr>
            <p:ph idx="3"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6" name="Google Shape;86;p21"/>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87" name="Shape 87"/>
        <p:cNvGrpSpPr/>
        <p:nvPr/>
      </p:nvGrpSpPr>
      <p:grpSpPr>
        <a:xfrm>
          <a:off x="0" y="0"/>
          <a:ext cx="0" cy="0"/>
          <a:chOff x="0" y="0"/>
          <a:chExt cx="0" cy="0"/>
        </a:xfrm>
      </p:grpSpPr>
      <p:sp>
        <p:nvSpPr>
          <p:cNvPr id="88" name="Google Shape;88;p22"/>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2"/>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22"/>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22"/>
          <p:cNvSpPr txBox="1"/>
          <p:nvPr>
            <p:ph idx="3"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22"/>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93" name="Shape 93"/>
        <p:cNvGrpSpPr/>
        <p:nvPr/>
      </p:nvGrpSpPr>
      <p:grpSpPr>
        <a:xfrm>
          <a:off x="0" y="0"/>
          <a:ext cx="0" cy="0"/>
          <a:chOff x="0" y="0"/>
          <a:chExt cx="0" cy="0"/>
        </a:xfrm>
      </p:grpSpPr>
      <p:sp>
        <p:nvSpPr>
          <p:cNvPr id="94" name="Google Shape;94;p23"/>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3"/>
          <p:cNvSpPr txBox="1"/>
          <p:nvPr>
            <p:ph idx="1" type="body"/>
          </p:nvPr>
        </p:nvSpPr>
        <p:spPr>
          <a:xfrm>
            <a:off x="311760" y="115236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6" name="Google Shape;96;p23"/>
          <p:cNvSpPr txBox="1"/>
          <p:nvPr>
            <p:ph idx="2"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7" name="Google Shape;97;p23"/>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98" name="Shape 98"/>
        <p:cNvGrpSpPr/>
        <p:nvPr/>
      </p:nvGrpSpPr>
      <p:grpSpPr>
        <a:xfrm>
          <a:off x="0" y="0"/>
          <a:ext cx="0" cy="0"/>
          <a:chOff x="0" y="0"/>
          <a:chExt cx="0" cy="0"/>
        </a:xfrm>
      </p:grpSpPr>
      <p:sp>
        <p:nvSpPr>
          <p:cNvPr id="99" name="Google Shape;99;p24"/>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4"/>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1" name="Google Shape;101;p24"/>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2" name="Google Shape;102;p24"/>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3" name="Google Shape;103;p24"/>
          <p:cNvSpPr txBox="1"/>
          <p:nvPr>
            <p:ph idx="4"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4" name="Google Shape;104;p24"/>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05" name="Shape 105"/>
        <p:cNvGrpSpPr/>
        <p:nvPr/>
      </p:nvGrpSpPr>
      <p:grpSpPr>
        <a:xfrm>
          <a:off x="0" y="0"/>
          <a:ext cx="0" cy="0"/>
          <a:chOff x="0" y="0"/>
          <a:chExt cx="0" cy="0"/>
        </a:xfrm>
      </p:grpSpPr>
      <p:sp>
        <p:nvSpPr>
          <p:cNvPr id="106" name="Google Shape;106;p25"/>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5"/>
          <p:cNvSpPr txBox="1"/>
          <p:nvPr>
            <p:ph idx="1" type="body"/>
          </p:nvPr>
        </p:nvSpPr>
        <p:spPr>
          <a:xfrm>
            <a:off x="31176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8" name="Google Shape;108;p25"/>
          <p:cNvSpPr txBox="1"/>
          <p:nvPr>
            <p:ph idx="2" type="body"/>
          </p:nvPr>
        </p:nvSpPr>
        <p:spPr>
          <a:xfrm>
            <a:off x="319248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9" name="Google Shape;109;p25"/>
          <p:cNvSpPr txBox="1"/>
          <p:nvPr>
            <p:ph idx="3" type="body"/>
          </p:nvPr>
        </p:nvSpPr>
        <p:spPr>
          <a:xfrm>
            <a:off x="607320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0" name="Google Shape;110;p25"/>
          <p:cNvSpPr txBox="1"/>
          <p:nvPr>
            <p:ph idx="4" type="body"/>
          </p:nvPr>
        </p:nvSpPr>
        <p:spPr>
          <a:xfrm>
            <a:off x="31176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1" name="Google Shape;111;p25"/>
          <p:cNvSpPr txBox="1"/>
          <p:nvPr>
            <p:ph idx="5" type="body"/>
          </p:nvPr>
        </p:nvSpPr>
        <p:spPr>
          <a:xfrm>
            <a:off x="319248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2" name="Google Shape;112;p25"/>
          <p:cNvSpPr txBox="1"/>
          <p:nvPr>
            <p:ph idx="6" type="body"/>
          </p:nvPr>
        </p:nvSpPr>
        <p:spPr>
          <a:xfrm>
            <a:off x="607320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3" name="Google Shape;113;p25"/>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18" name="Shape 118"/>
        <p:cNvGrpSpPr/>
        <p:nvPr/>
      </p:nvGrpSpPr>
      <p:grpSpPr>
        <a:xfrm>
          <a:off x="0" y="0"/>
          <a:ext cx="0" cy="0"/>
          <a:chOff x="0" y="0"/>
          <a:chExt cx="0" cy="0"/>
        </a:xfrm>
      </p:grpSpPr>
      <p:sp>
        <p:nvSpPr>
          <p:cNvPr id="119" name="Google Shape;119;p27"/>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20" name="Shape 120"/>
        <p:cNvGrpSpPr/>
        <p:nvPr/>
      </p:nvGrpSpPr>
      <p:grpSpPr>
        <a:xfrm>
          <a:off x="0" y="0"/>
          <a:ext cx="0" cy="0"/>
          <a:chOff x="0" y="0"/>
          <a:chExt cx="0" cy="0"/>
        </a:xfrm>
      </p:grpSpPr>
      <p:sp>
        <p:nvSpPr>
          <p:cNvPr id="121" name="Google Shape;121;p28"/>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8"/>
          <p:cNvSpPr txBox="1"/>
          <p:nvPr>
            <p:ph idx="1" type="subTitle"/>
          </p:nvPr>
        </p:nvSpPr>
        <p:spPr>
          <a:xfrm>
            <a:off x="311760" y="1152360"/>
            <a:ext cx="8520120" cy="34160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8"/>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24" name="Shape 124"/>
        <p:cNvGrpSpPr/>
        <p:nvPr/>
      </p:nvGrpSpPr>
      <p:grpSpPr>
        <a:xfrm>
          <a:off x="0" y="0"/>
          <a:ext cx="0" cy="0"/>
          <a:chOff x="0" y="0"/>
          <a:chExt cx="0" cy="0"/>
        </a:xfrm>
      </p:grpSpPr>
      <p:sp>
        <p:nvSpPr>
          <p:cNvPr id="125" name="Google Shape;125;p29"/>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9"/>
          <p:cNvSpPr txBox="1"/>
          <p:nvPr>
            <p:ph idx="1" type="body"/>
          </p:nvPr>
        </p:nvSpPr>
        <p:spPr>
          <a:xfrm>
            <a:off x="311760" y="1152360"/>
            <a:ext cx="852012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7" name="Google Shape;127;p29"/>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28" name="Shape 128"/>
        <p:cNvGrpSpPr/>
        <p:nvPr/>
      </p:nvGrpSpPr>
      <p:grpSpPr>
        <a:xfrm>
          <a:off x="0" y="0"/>
          <a:ext cx="0" cy="0"/>
          <a:chOff x="0" y="0"/>
          <a:chExt cx="0" cy="0"/>
        </a:xfrm>
      </p:grpSpPr>
      <p:sp>
        <p:nvSpPr>
          <p:cNvPr id="129" name="Google Shape;129;p30"/>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0"/>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1" name="Google Shape;131;p30"/>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2" name="Google Shape;132;p30"/>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3" name="Shape 133"/>
        <p:cNvGrpSpPr/>
        <p:nvPr/>
      </p:nvGrpSpPr>
      <p:grpSpPr>
        <a:xfrm>
          <a:off x="0" y="0"/>
          <a:ext cx="0" cy="0"/>
          <a:chOff x="0" y="0"/>
          <a:chExt cx="0" cy="0"/>
        </a:xfrm>
      </p:grpSpPr>
      <p:sp>
        <p:nvSpPr>
          <p:cNvPr id="134" name="Google Shape;134;p31"/>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1"/>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36" name="Shape 136"/>
        <p:cNvGrpSpPr/>
        <p:nvPr/>
      </p:nvGrpSpPr>
      <p:grpSpPr>
        <a:xfrm>
          <a:off x="0" y="0"/>
          <a:ext cx="0" cy="0"/>
          <a:chOff x="0" y="0"/>
          <a:chExt cx="0" cy="0"/>
        </a:xfrm>
      </p:grpSpPr>
      <p:sp>
        <p:nvSpPr>
          <p:cNvPr id="137" name="Google Shape;137;p32"/>
          <p:cNvSpPr txBox="1"/>
          <p:nvPr>
            <p:ph idx="1" type="subTitle"/>
          </p:nvPr>
        </p:nvSpPr>
        <p:spPr>
          <a:xfrm>
            <a:off x="311760" y="444960"/>
            <a:ext cx="8520120" cy="26546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2"/>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39" name="Shape 139"/>
        <p:cNvGrpSpPr/>
        <p:nvPr/>
      </p:nvGrpSpPr>
      <p:grpSpPr>
        <a:xfrm>
          <a:off x="0" y="0"/>
          <a:ext cx="0" cy="0"/>
          <a:chOff x="0" y="0"/>
          <a:chExt cx="0" cy="0"/>
        </a:xfrm>
      </p:grpSpPr>
      <p:sp>
        <p:nvSpPr>
          <p:cNvPr id="140" name="Google Shape;140;p33"/>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3"/>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2" name="Google Shape;142;p33"/>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3" name="Google Shape;143;p33"/>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4" name="Google Shape;144;p33"/>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5" name="Shape 145"/>
        <p:cNvGrpSpPr/>
        <p:nvPr/>
      </p:nvGrpSpPr>
      <p:grpSpPr>
        <a:xfrm>
          <a:off x="0" y="0"/>
          <a:ext cx="0" cy="0"/>
          <a:chOff x="0" y="0"/>
          <a:chExt cx="0" cy="0"/>
        </a:xfrm>
      </p:grpSpPr>
      <p:sp>
        <p:nvSpPr>
          <p:cNvPr id="146" name="Google Shape;146;p34"/>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34"/>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8" name="Google Shape;148;p34"/>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9" name="Google Shape;149;p34"/>
          <p:cNvSpPr txBox="1"/>
          <p:nvPr>
            <p:ph idx="3"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0" name="Google Shape;150;p34"/>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51" name="Shape 151"/>
        <p:cNvGrpSpPr/>
        <p:nvPr/>
      </p:nvGrpSpPr>
      <p:grpSpPr>
        <a:xfrm>
          <a:off x="0" y="0"/>
          <a:ext cx="0" cy="0"/>
          <a:chOff x="0" y="0"/>
          <a:chExt cx="0" cy="0"/>
        </a:xfrm>
      </p:grpSpPr>
      <p:sp>
        <p:nvSpPr>
          <p:cNvPr id="152" name="Google Shape;152;p35"/>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5"/>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4" name="Google Shape;154;p35"/>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5" name="Google Shape;155;p35"/>
          <p:cNvSpPr txBox="1"/>
          <p:nvPr>
            <p:ph idx="3"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6" name="Google Shape;156;p35"/>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57" name="Shape 157"/>
        <p:cNvGrpSpPr/>
        <p:nvPr/>
      </p:nvGrpSpPr>
      <p:grpSpPr>
        <a:xfrm>
          <a:off x="0" y="0"/>
          <a:ext cx="0" cy="0"/>
          <a:chOff x="0" y="0"/>
          <a:chExt cx="0" cy="0"/>
        </a:xfrm>
      </p:grpSpPr>
      <p:sp>
        <p:nvSpPr>
          <p:cNvPr id="158" name="Google Shape;158;p36"/>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36"/>
          <p:cNvSpPr txBox="1"/>
          <p:nvPr>
            <p:ph idx="1" type="body"/>
          </p:nvPr>
        </p:nvSpPr>
        <p:spPr>
          <a:xfrm>
            <a:off x="311760" y="115236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0" name="Google Shape;160;p36"/>
          <p:cNvSpPr txBox="1"/>
          <p:nvPr>
            <p:ph idx="2"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1" name="Google Shape;161;p36"/>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62" name="Shape 162"/>
        <p:cNvGrpSpPr/>
        <p:nvPr/>
      </p:nvGrpSpPr>
      <p:grpSpPr>
        <a:xfrm>
          <a:off x="0" y="0"/>
          <a:ext cx="0" cy="0"/>
          <a:chOff x="0" y="0"/>
          <a:chExt cx="0" cy="0"/>
        </a:xfrm>
      </p:grpSpPr>
      <p:sp>
        <p:nvSpPr>
          <p:cNvPr id="163" name="Google Shape;163;p37"/>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37"/>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5" name="Google Shape;165;p37"/>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6" name="Google Shape;166;p37"/>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7" name="Google Shape;167;p37"/>
          <p:cNvSpPr txBox="1"/>
          <p:nvPr>
            <p:ph idx="4"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8" name="Google Shape;168;p37"/>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69" name="Shape 169"/>
        <p:cNvGrpSpPr/>
        <p:nvPr/>
      </p:nvGrpSpPr>
      <p:grpSpPr>
        <a:xfrm>
          <a:off x="0" y="0"/>
          <a:ext cx="0" cy="0"/>
          <a:chOff x="0" y="0"/>
          <a:chExt cx="0" cy="0"/>
        </a:xfrm>
      </p:grpSpPr>
      <p:sp>
        <p:nvSpPr>
          <p:cNvPr id="170" name="Google Shape;170;p38"/>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38"/>
          <p:cNvSpPr txBox="1"/>
          <p:nvPr>
            <p:ph idx="1" type="body"/>
          </p:nvPr>
        </p:nvSpPr>
        <p:spPr>
          <a:xfrm>
            <a:off x="31176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2" name="Google Shape;172;p38"/>
          <p:cNvSpPr txBox="1"/>
          <p:nvPr>
            <p:ph idx="2" type="body"/>
          </p:nvPr>
        </p:nvSpPr>
        <p:spPr>
          <a:xfrm>
            <a:off x="319248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3" name="Google Shape;173;p38"/>
          <p:cNvSpPr txBox="1"/>
          <p:nvPr>
            <p:ph idx="3" type="body"/>
          </p:nvPr>
        </p:nvSpPr>
        <p:spPr>
          <a:xfrm>
            <a:off x="607320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4" name="Google Shape;174;p38"/>
          <p:cNvSpPr txBox="1"/>
          <p:nvPr>
            <p:ph idx="4" type="body"/>
          </p:nvPr>
        </p:nvSpPr>
        <p:spPr>
          <a:xfrm>
            <a:off x="31176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5" name="Google Shape;175;p38"/>
          <p:cNvSpPr txBox="1"/>
          <p:nvPr>
            <p:ph idx="5" type="body"/>
          </p:nvPr>
        </p:nvSpPr>
        <p:spPr>
          <a:xfrm>
            <a:off x="319248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6" name="Google Shape;176;p38"/>
          <p:cNvSpPr txBox="1"/>
          <p:nvPr>
            <p:ph idx="6" type="body"/>
          </p:nvPr>
        </p:nvSpPr>
        <p:spPr>
          <a:xfrm>
            <a:off x="607320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7" name="Google Shape;177;p38"/>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83" name="Shape 183"/>
        <p:cNvGrpSpPr/>
        <p:nvPr/>
      </p:nvGrpSpPr>
      <p:grpSpPr>
        <a:xfrm>
          <a:off x="0" y="0"/>
          <a:ext cx="0" cy="0"/>
          <a:chOff x="0" y="0"/>
          <a:chExt cx="0" cy="0"/>
        </a:xfrm>
      </p:grpSpPr>
      <p:sp>
        <p:nvSpPr>
          <p:cNvPr id="184" name="Google Shape;184;p40"/>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85" name="Shape 185"/>
        <p:cNvGrpSpPr/>
        <p:nvPr/>
      </p:nvGrpSpPr>
      <p:grpSpPr>
        <a:xfrm>
          <a:off x="0" y="0"/>
          <a:ext cx="0" cy="0"/>
          <a:chOff x="0" y="0"/>
          <a:chExt cx="0" cy="0"/>
        </a:xfrm>
      </p:grpSpPr>
      <p:sp>
        <p:nvSpPr>
          <p:cNvPr id="186" name="Google Shape;186;p41"/>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41"/>
          <p:cNvSpPr txBox="1"/>
          <p:nvPr>
            <p:ph idx="1" type="subTitle"/>
          </p:nvPr>
        </p:nvSpPr>
        <p:spPr>
          <a:xfrm>
            <a:off x="311760" y="1152360"/>
            <a:ext cx="8520120" cy="34160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41"/>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89" name="Shape 189"/>
        <p:cNvGrpSpPr/>
        <p:nvPr/>
      </p:nvGrpSpPr>
      <p:grpSpPr>
        <a:xfrm>
          <a:off x="0" y="0"/>
          <a:ext cx="0" cy="0"/>
          <a:chOff x="0" y="0"/>
          <a:chExt cx="0" cy="0"/>
        </a:xfrm>
      </p:grpSpPr>
      <p:sp>
        <p:nvSpPr>
          <p:cNvPr id="190" name="Google Shape;190;p42"/>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42"/>
          <p:cNvSpPr txBox="1"/>
          <p:nvPr>
            <p:ph idx="1" type="body"/>
          </p:nvPr>
        </p:nvSpPr>
        <p:spPr>
          <a:xfrm>
            <a:off x="311760" y="1152360"/>
            <a:ext cx="852012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2" name="Google Shape;192;p42"/>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93" name="Shape 193"/>
        <p:cNvGrpSpPr/>
        <p:nvPr/>
      </p:nvGrpSpPr>
      <p:grpSpPr>
        <a:xfrm>
          <a:off x="0" y="0"/>
          <a:ext cx="0" cy="0"/>
          <a:chOff x="0" y="0"/>
          <a:chExt cx="0" cy="0"/>
        </a:xfrm>
      </p:grpSpPr>
      <p:sp>
        <p:nvSpPr>
          <p:cNvPr id="194" name="Google Shape;194;p43"/>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43"/>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6" name="Google Shape;196;p43"/>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7" name="Google Shape;197;p43"/>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8" name="Shape 198"/>
        <p:cNvGrpSpPr/>
        <p:nvPr/>
      </p:nvGrpSpPr>
      <p:grpSpPr>
        <a:xfrm>
          <a:off x="0" y="0"/>
          <a:ext cx="0" cy="0"/>
          <a:chOff x="0" y="0"/>
          <a:chExt cx="0" cy="0"/>
        </a:xfrm>
      </p:grpSpPr>
      <p:sp>
        <p:nvSpPr>
          <p:cNvPr id="199" name="Google Shape;199;p44"/>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44"/>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01" name="Shape 201"/>
        <p:cNvGrpSpPr/>
        <p:nvPr/>
      </p:nvGrpSpPr>
      <p:grpSpPr>
        <a:xfrm>
          <a:off x="0" y="0"/>
          <a:ext cx="0" cy="0"/>
          <a:chOff x="0" y="0"/>
          <a:chExt cx="0" cy="0"/>
        </a:xfrm>
      </p:grpSpPr>
      <p:sp>
        <p:nvSpPr>
          <p:cNvPr id="202" name="Google Shape;202;p45"/>
          <p:cNvSpPr txBox="1"/>
          <p:nvPr>
            <p:ph idx="1" type="subTitle"/>
          </p:nvPr>
        </p:nvSpPr>
        <p:spPr>
          <a:xfrm>
            <a:off x="311760" y="444960"/>
            <a:ext cx="8520120" cy="26546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45"/>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04" name="Shape 204"/>
        <p:cNvGrpSpPr/>
        <p:nvPr/>
      </p:nvGrpSpPr>
      <p:grpSpPr>
        <a:xfrm>
          <a:off x="0" y="0"/>
          <a:ext cx="0" cy="0"/>
          <a:chOff x="0" y="0"/>
          <a:chExt cx="0" cy="0"/>
        </a:xfrm>
      </p:grpSpPr>
      <p:sp>
        <p:nvSpPr>
          <p:cNvPr id="205" name="Google Shape;205;p46"/>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46"/>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7" name="Google Shape;207;p46"/>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8" name="Google Shape;208;p46"/>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9" name="Google Shape;209;p46"/>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10" name="Shape 210"/>
        <p:cNvGrpSpPr/>
        <p:nvPr/>
      </p:nvGrpSpPr>
      <p:grpSpPr>
        <a:xfrm>
          <a:off x="0" y="0"/>
          <a:ext cx="0" cy="0"/>
          <a:chOff x="0" y="0"/>
          <a:chExt cx="0" cy="0"/>
        </a:xfrm>
      </p:grpSpPr>
      <p:sp>
        <p:nvSpPr>
          <p:cNvPr id="211" name="Google Shape;211;p47"/>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47"/>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3" name="Google Shape;213;p47"/>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4" name="Google Shape;214;p47"/>
          <p:cNvSpPr txBox="1"/>
          <p:nvPr>
            <p:ph idx="3"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5" name="Google Shape;215;p47"/>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216" name="Shape 216"/>
        <p:cNvGrpSpPr/>
        <p:nvPr/>
      </p:nvGrpSpPr>
      <p:grpSpPr>
        <a:xfrm>
          <a:off x="0" y="0"/>
          <a:ext cx="0" cy="0"/>
          <a:chOff x="0" y="0"/>
          <a:chExt cx="0" cy="0"/>
        </a:xfrm>
      </p:grpSpPr>
      <p:sp>
        <p:nvSpPr>
          <p:cNvPr id="217" name="Google Shape;217;p48"/>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48"/>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9" name="Google Shape;219;p48"/>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0" name="Google Shape;220;p48"/>
          <p:cNvSpPr txBox="1"/>
          <p:nvPr>
            <p:ph idx="3"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1" name="Google Shape;221;p48"/>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22" name="Shape 222"/>
        <p:cNvGrpSpPr/>
        <p:nvPr/>
      </p:nvGrpSpPr>
      <p:grpSpPr>
        <a:xfrm>
          <a:off x="0" y="0"/>
          <a:ext cx="0" cy="0"/>
          <a:chOff x="0" y="0"/>
          <a:chExt cx="0" cy="0"/>
        </a:xfrm>
      </p:grpSpPr>
      <p:sp>
        <p:nvSpPr>
          <p:cNvPr id="223" name="Google Shape;223;p49"/>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49"/>
          <p:cNvSpPr txBox="1"/>
          <p:nvPr>
            <p:ph idx="1" type="body"/>
          </p:nvPr>
        </p:nvSpPr>
        <p:spPr>
          <a:xfrm>
            <a:off x="311760" y="115236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5" name="Google Shape;225;p49"/>
          <p:cNvSpPr txBox="1"/>
          <p:nvPr>
            <p:ph idx="2"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6" name="Google Shape;226;p49"/>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27" name="Shape 227"/>
        <p:cNvGrpSpPr/>
        <p:nvPr/>
      </p:nvGrpSpPr>
      <p:grpSpPr>
        <a:xfrm>
          <a:off x="0" y="0"/>
          <a:ext cx="0" cy="0"/>
          <a:chOff x="0" y="0"/>
          <a:chExt cx="0" cy="0"/>
        </a:xfrm>
      </p:grpSpPr>
      <p:sp>
        <p:nvSpPr>
          <p:cNvPr id="228" name="Google Shape;228;p50"/>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50"/>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0" name="Google Shape;230;p50"/>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1" name="Google Shape;231;p50"/>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2" name="Google Shape;232;p50"/>
          <p:cNvSpPr txBox="1"/>
          <p:nvPr>
            <p:ph idx="4"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3" name="Google Shape;233;p50"/>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34" name="Shape 234"/>
        <p:cNvGrpSpPr/>
        <p:nvPr/>
      </p:nvGrpSpPr>
      <p:grpSpPr>
        <a:xfrm>
          <a:off x="0" y="0"/>
          <a:ext cx="0" cy="0"/>
          <a:chOff x="0" y="0"/>
          <a:chExt cx="0" cy="0"/>
        </a:xfrm>
      </p:grpSpPr>
      <p:sp>
        <p:nvSpPr>
          <p:cNvPr id="235" name="Google Shape;235;p51"/>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51"/>
          <p:cNvSpPr txBox="1"/>
          <p:nvPr>
            <p:ph idx="1" type="body"/>
          </p:nvPr>
        </p:nvSpPr>
        <p:spPr>
          <a:xfrm>
            <a:off x="31176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7" name="Google Shape;237;p51"/>
          <p:cNvSpPr txBox="1"/>
          <p:nvPr>
            <p:ph idx="2" type="body"/>
          </p:nvPr>
        </p:nvSpPr>
        <p:spPr>
          <a:xfrm>
            <a:off x="319248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8" name="Google Shape;238;p51"/>
          <p:cNvSpPr txBox="1"/>
          <p:nvPr>
            <p:ph idx="3" type="body"/>
          </p:nvPr>
        </p:nvSpPr>
        <p:spPr>
          <a:xfrm>
            <a:off x="607320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9" name="Google Shape;239;p51"/>
          <p:cNvSpPr txBox="1"/>
          <p:nvPr>
            <p:ph idx="4" type="body"/>
          </p:nvPr>
        </p:nvSpPr>
        <p:spPr>
          <a:xfrm>
            <a:off x="31176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0" name="Google Shape;240;p51"/>
          <p:cNvSpPr txBox="1"/>
          <p:nvPr>
            <p:ph idx="5" type="body"/>
          </p:nvPr>
        </p:nvSpPr>
        <p:spPr>
          <a:xfrm>
            <a:off x="319248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1" name="Google Shape;241;p51"/>
          <p:cNvSpPr txBox="1"/>
          <p:nvPr>
            <p:ph idx="6" type="body"/>
          </p:nvPr>
        </p:nvSpPr>
        <p:spPr>
          <a:xfrm>
            <a:off x="607320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2" name="Google Shape;242;p51"/>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47" name="Shape 247"/>
        <p:cNvGrpSpPr/>
        <p:nvPr/>
      </p:nvGrpSpPr>
      <p:grpSpPr>
        <a:xfrm>
          <a:off x="0" y="0"/>
          <a:ext cx="0" cy="0"/>
          <a:chOff x="0" y="0"/>
          <a:chExt cx="0" cy="0"/>
        </a:xfrm>
      </p:grpSpPr>
      <p:sp>
        <p:nvSpPr>
          <p:cNvPr id="248" name="Google Shape;248;p53"/>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53"/>
          <p:cNvSpPr txBox="1"/>
          <p:nvPr>
            <p:ph idx="1" type="body"/>
          </p:nvPr>
        </p:nvSpPr>
        <p:spPr>
          <a:xfrm>
            <a:off x="311760" y="1152360"/>
            <a:ext cx="852012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0" name="Google Shape;250;p53"/>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51" name="Shape 251"/>
        <p:cNvGrpSpPr/>
        <p:nvPr/>
      </p:nvGrpSpPr>
      <p:grpSpPr>
        <a:xfrm>
          <a:off x="0" y="0"/>
          <a:ext cx="0" cy="0"/>
          <a:chOff x="0" y="0"/>
          <a:chExt cx="0" cy="0"/>
        </a:xfrm>
      </p:grpSpPr>
      <p:sp>
        <p:nvSpPr>
          <p:cNvPr id="252" name="Google Shape;252;p54"/>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53" name="Shape 253"/>
        <p:cNvGrpSpPr/>
        <p:nvPr/>
      </p:nvGrpSpPr>
      <p:grpSpPr>
        <a:xfrm>
          <a:off x="0" y="0"/>
          <a:ext cx="0" cy="0"/>
          <a:chOff x="0" y="0"/>
          <a:chExt cx="0" cy="0"/>
        </a:xfrm>
      </p:grpSpPr>
      <p:sp>
        <p:nvSpPr>
          <p:cNvPr id="254" name="Google Shape;254;p55"/>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55"/>
          <p:cNvSpPr txBox="1"/>
          <p:nvPr>
            <p:ph idx="1" type="subTitle"/>
          </p:nvPr>
        </p:nvSpPr>
        <p:spPr>
          <a:xfrm>
            <a:off x="311760" y="1152360"/>
            <a:ext cx="8520120" cy="34160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55"/>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57" name="Shape 257"/>
        <p:cNvGrpSpPr/>
        <p:nvPr/>
      </p:nvGrpSpPr>
      <p:grpSpPr>
        <a:xfrm>
          <a:off x="0" y="0"/>
          <a:ext cx="0" cy="0"/>
          <a:chOff x="0" y="0"/>
          <a:chExt cx="0" cy="0"/>
        </a:xfrm>
      </p:grpSpPr>
      <p:sp>
        <p:nvSpPr>
          <p:cNvPr id="258" name="Google Shape;258;p56"/>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56"/>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0" name="Google Shape;260;p56"/>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1" name="Google Shape;261;p56"/>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2" name="Shape 262"/>
        <p:cNvGrpSpPr/>
        <p:nvPr/>
      </p:nvGrpSpPr>
      <p:grpSpPr>
        <a:xfrm>
          <a:off x="0" y="0"/>
          <a:ext cx="0" cy="0"/>
          <a:chOff x="0" y="0"/>
          <a:chExt cx="0" cy="0"/>
        </a:xfrm>
      </p:grpSpPr>
      <p:sp>
        <p:nvSpPr>
          <p:cNvPr id="263" name="Google Shape;263;p57"/>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57"/>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65" name="Shape 265"/>
        <p:cNvGrpSpPr/>
        <p:nvPr/>
      </p:nvGrpSpPr>
      <p:grpSpPr>
        <a:xfrm>
          <a:off x="0" y="0"/>
          <a:ext cx="0" cy="0"/>
          <a:chOff x="0" y="0"/>
          <a:chExt cx="0" cy="0"/>
        </a:xfrm>
      </p:grpSpPr>
      <p:sp>
        <p:nvSpPr>
          <p:cNvPr id="266" name="Google Shape;266;p58"/>
          <p:cNvSpPr txBox="1"/>
          <p:nvPr>
            <p:ph idx="1" type="subTitle"/>
          </p:nvPr>
        </p:nvSpPr>
        <p:spPr>
          <a:xfrm>
            <a:off x="311760" y="444960"/>
            <a:ext cx="8520120" cy="26546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58"/>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68" name="Shape 268"/>
        <p:cNvGrpSpPr/>
        <p:nvPr/>
      </p:nvGrpSpPr>
      <p:grpSpPr>
        <a:xfrm>
          <a:off x="0" y="0"/>
          <a:ext cx="0" cy="0"/>
          <a:chOff x="0" y="0"/>
          <a:chExt cx="0" cy="0"/>
        </a:xfrm>
      </p:grpSpPr>
      <p:sp>
        <p:nvSpPr>
          <p:cNvPr id="269" name="Google Shape;269;p59"/>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59"/>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1" name="Google Shape;271;p59"/>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2" name="Google Shape;272;p59"/>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3" name="Google Shape;273;p59"/>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74" name="Shape 274"/>
        <p:cNvGrpSpPr/>
        <p:nvPr/>
      </p:nvGrpSpPr>
      <p:grpSpPr>
        <a:xfrm>
          <a:off x="0" y="0"/>
          <a:ext cx="0" cy="0"/>
          <a:chOff x="0" y="0"/>
          <a:chExt cx="0" cy="0"/>
        </a:xfrm>
      </p:grpSpPr>
      <p:sp>
        <p:nvSpPr>
          <p:cNvPr id="275" name="Google Shape;275;p60"/>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60"/>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7" name="Google Shape;277;p60"/>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8" name="Google Shape;278;p60"/>
          <p:cNvSpPr txBox="1"/>
          <p:nvPr>
            <p:ph idx="3"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9" name="Google Shape;279;p60"/>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280" name="Shape 280"/>
        <p:cNvGrpSpPr/>
        <p:nvPr/>
      </p:nvGrpSpPr>
      <p:grpSpPr>
        <a:xfrm>
          <a:off x="0" y="0"/>
          <a:ext cx="0" cy="0"/>
          <a:chOff x="0" y="0"/>
          <a:chExt cx="0" cy="0"/>
        </a:xfrm>
      </p:grpSpPr>
      <p:sp>
        <p:nvSpPr>
          <p:cNvPr id="281" name="Google Shape;281;p61"/>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61"/>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3" name="Google Shape;283;p61"/>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4" name="Google Shape;284;p61"/>
          <p:cNvSpPr txBox="1"/>
          <p:nvPr>
            <p:ph idx="3"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5" name="Google Shape;285;p61"/>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86" name="Shape 286"/>
        <p:cNvGrpSpPr/>
        <p:nvPr/>
      </p:nvGrpSpPr>
      <p:grpSpPr>
        <a:xfrm>
          <a:off x="0" y="0"/>
          <a:ext cx="0" cy="0"/>
          <a:chOff x="0" y="0"/>
          <a:chExt cx="0" cy="0"/>
        </a:xfrm>
      </p:grpSpPr>
      <p:sp>
        <p:nvSpPr>
          <p:cNvPr id="287" name="Google Shape;287;p62"/>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62"/>
          <p:cNvSpPr txBox="1"/>
          <p:nvPr>
            <p:ph idx="1" type="body"/>
          </p:nvPr>
        </p:nvSpPr>
        <p:spPr>
          <a:xfrm>
            <a:off x="311760" y="115236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9" name="Google Shape;289;p62"/>
          <p:cNvSpPr txBox="1"/>
          <p:nvPr>
            <p:ph idx="2"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0" name="Google Shape;290;p62"/>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91" name="Shape 291"/>
        <p:cNvGrpSpPr/>
        <p:nvPr/>
      </p:nvGrpSpPr>
      <p:grpSpPr>
        <a:xfrm>
          <a:off x="0" y="0"/>
          <a:ext cx="0" cy="0"/>
          <a:chOff x="0" y="0"/>
          <a:chExt cx="0" cy="0"/>
        </a:xfrm>
      </p:grpSpPr>
      <p:sp>
        <p:nvSpPr>
          <p:cNvPr id="292" name="Google Shape;292;p63"/>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3" name="Google Shape;293;p63"/>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4" name="Google Shape;294;p63"/>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5" name="Google Shape;295;p63"/>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6" name="Google Shape;296;p63"/>
          <p:cNvSpPr txBox="1"/>
          <p:nvPr>
            <p:ph idx="4"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7" name="Google Shape;297;p63"/>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98" name="Shape 298"/>
        <p:cNvGrpSpPr/>
        <p:nvPr/>
      </p:nvGrpSpPr>
      <p:grpSpPr>
        <a:xfrm>
          <a:off x="0" y="0"/>
          <a:ext cx="0" cy="0"/>
          <a:chOff x="0" y="0"/>
          <a:chExt cx="0" cy="0"/>
        </a:xfrm>
      </p:grpSpPr>
      <p:sp>
        <p:nvSpPr>
          <p:cNvPr id="299" name="Google Shape;299;p64"/>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0" name="Google Shape;300;p64"/>
          <p:cNvSpPr txBox="1"/>
          <p:nvPr>
            <p:ph idx="1" type="body"/>
          </p:nvPr>
        </p:nvSpPr>
        <p:spPr>
          <a:xfrm>
            <a:off x="31176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1" name="Google Shape;301;p64"/>
          <p:cNvSpPr txBox="1"/>
          <p:nvPr>
            <p:ph idx="2" type="body"/>
          </p:nvPr>
        </p:nvSpPr>
        <p:spPr>
          <a:xfrm>
            <a:off x="319248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2" name="Google Shape;302;p64"/>
          <p:cNvSpPr txBox="1"/>
          <p:nvPr>
            <p:ph idx="3" type="body"/>
          </p:nvPr>
        </p:nvSpPr>
        <p:spPr>
          <a:xfrm>
            <a:off x="6073200" y="115236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3" name="Google Shape;303;p64"/>
          <p:cNvSpPr txBox="1"/>
          <p:nvPr>
            <p:ph idx="4" type="body"/>
          </p:nvPr>
        </p:nvSpPr>
        <p:spPr>
          <a:xfrm>
            <a:off x="31176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4" name="Google Shape;304;p64"/>
          <p:cNvSpPr txBox="1"/>
          <p:nvPr>
            <p:ph idx="5" type="body"/>
          </p:nvPr>
        </p:nvSpPr>
        <p:spPr>
          <a:xfrm>
            <a:off x="319248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5" name="Google Shape;305;p64"/>
          <p:cNvSpPr txBox="1"/>
          <p:nvPr>
            <p:ph idx="6" type="body"/>
          </p:nvPr>
        </p:nvSpPr>
        <p:spPr>
          <a:xfrm>
            <a:off x="6073200" y="2936880"/>
            <a:ext cx="2743200" cy="16293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6" name="Google Shape;306;p64"/>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1pPr>
            <a:lvl2pPr indent="0" lvl="1"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2pPr>
            <a:lvl3pPr indent="0" lvl="2"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3pPr>
            <a:lvl4pPr indent="0" lvl="3"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4pPr>
            <a:lvl5pPr indent="0" lvl="4"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5pPr>
            <a:lvl6pPr indent="0" lvl="5"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6pPr>
            <a:lvl7pPr indent="0" lvl="6"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7pPr>
            <a:lvl8pPr indent="0" lvl="7"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8pPr>
            <a:lvl9pPr indent="0" lvl="8" marL="0" algn="r">
              <a:lnSpc>
                <a:spcPct val="100000"/>
              </a:lnSpc>
              <a:spcBef>
                <a:spcPts val="0"/>
              </a:spcBef>
              <a:buClr>
                <a:srgbClr val="ADADAD"/>
              </a:buClr>
              <a:buSzPts val="1000"/>
              <a:buFont typeface="Arial"/>
              <a:buNone/>
              <a:defRPr b="0" sz="1000"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1" name="Shape 311"/>
        <p:cNvGrpSpPr/>
        <p:nvPr/>
      </p:nvGrpSpPr>
      <p:grpSpPr>
        <a:xfrm>
          <a:off x="0" y="0"/>
          <a:ext cx="0" cy="0"/>
          <a:chOff x="0" y="0"/>
          <a:chExt cx="0" cy="0"/>
        </a:xfrm>
      </p:grpSpPr>
      <p:sp>
        <p:nvSpPr>
          <p:cNvPr id="312" name="Google Shape;312;p6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13" name="Google Shape;313;p6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14" name="Google Shape;314;p6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5" name="Shape 315"/>
        <p:cNvGrpSpPr/>
        <p:nvPr/>
      </p:nvGrpSpPr>
      <p:grpSpPr>
        <a:xfrm>
          <a:off x="0" y="0"/>
          <a:ext cx="0" cy="0"/>
          <a:chOff x="0" y="0"/>
          <a:chExt cx="0" cy="0"/>
        </a:xfrm>
      </p:grpSpPr>
      <p:sp>
        <p:nvSpPr>
          <p:cNvPr id="316" name="Google Shape;316;p6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17" name="Google Shape;317;p6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8" name="Shape 318"/>
        <p:cNvGrpSpPr/>
        <p:nvPr/>
      </p:nvGrpSpPr>
      <p:grpSpPr>
        <a:xfrm>
          <a:off x="0" y="0"/>
          <a:ext cx="0" cy="0"/>
          <a:chOff x="0" y="0"/>
          <a:chExt cx="0" cy="0"/>
        </a:xfrm>
      </p:grpSpPr>
      <p:sp>
        <p:nvSpPr>
          <p:cNvPr id="319" name="Google Shape;319;p6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0" name="Google Shape;320;p6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21" name="Google Shape;321;p6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2" name="Shape 322"/>
        <p:cNvGrpSpPr/>
        <p:nvPr/>
      </p:nvGrpSpPr>
      <p:grpSpPr>
        <a:xfrm>
          <a:off x="0" y="0"/>
          <a:ext cx="0" cy="0"/>
          <a:chOff x="0" y="0"/>
          <a:chExt cx="0" cy="0"/>
        </a:xfrm>
      </p:grpSpPr>
      <p:sp>
        <p:nvSpPr>
          <p:cNvPr id="323" name="Google Shape;323;p6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4" name="Google Shape;324;p6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25" name="Google Shape;325;p6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26" name="Google Shape;326;p6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7" name="Shape 327"/>
        <p:cNvGrpSpPr/>
        <p:nvPr/>
      </p:nvGrpSpPr>
      <p:grpSpPr>
        <a:xfrm>
          <a:off x="0" y="0"/>
          <a:ext cx="0" cy="0"/>
          <a:chOff x="0" y="0"/>
          <a:chExt cx="0" cy="0"/>
        </a:xfrm>
      </p:grpSpPr>
      <p:sp>
        <p:nvSpPr>
          <p:cNvPr id="328" name="Google Shape;328;p7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9" name="Google Shape;329;p7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0" name="Shape 330"/>
        <p:cNvGrpSpPr/>
        <p:nvPr/>
      </p:nvGrpSpPr>
      <p:grpSpPr>
        <a:xfrm>
          <a:off x="0" y="0"/>
          <a:ext cx="0" cy="0"/>
          <a:chOff x="0" y="0"/>
          <a:chExt cx="0" cy="0"/>
        </a:xfrm>
      </p:grpSpPr>
      <p:sp>
        <p:nvSpPr>
          <p:cNvPr id="331" name="Google Shape;331;p71"/>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32" name="Google Shape;332;p71"/>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33" name="Google Shape;333;p7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4" name="Shape 334"/>
        <p:cNvGrpSpPr/>
        <p:nvPr/>
      </p:nvGrpSpPr>
      <p:grpSpPr>
        <a:xfrm>
          <a:off x="0" y="0"/>
          <a:ext cx="0" cy="0"/>
          <a:chOff x="0" y="0"/>
          <a:chExt cx="0" cy="0"/>
        </a:xfrm>
      </p:grpSpPr>
      <p:sp>
        <p:nvSpPr>
          <p:cNvPr id="335" name="Google Shape;335;p72"/>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36" name="Google Shape;336;p7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37" name="Shape 337"/>
        <p:cNvGrpSpPr/>
        <p:nvPr/>
      </p:nvGrpSpPr>
      <p:grpSpPr>
        <a:xfrm>
          <a:off x="0" y="0"/>
          <a:ext cx="0" cy="0"/>
          <a:chOff x="0" y="0"/>
          <a:chExt cx="0" cy="0"/>
        </a:xfrm>
      </p:grpSpPr>
      <p:sp>
        <p:nvSpPr>
          <p:cNvPr id="338" name="Google Shape;338;p73"/>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73"/>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40" name="Google Shape;340;p7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41" name="Google Shape;341;p73"/>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342" name="Google Shape;342;p7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43" name="Shape 343"/>
        <p:cNvGrpSpPr/>
        <p:nvPr/>
      </p:nvGrpSpPr>
      <p:grpSpPr>
        <a:xfrm>
          <a:off x="0" y="0"/>
          <a:ext cx="0" cy="0"/>
          <a:chOff x="0" y="0"/>
          <a:chExt cx="0" cy="0"/>
        </a:xfrm>
      </p:grpSpPr>
      <p:sp>
        <p:nvSpPr>
          <p:cNvPr id="344" name="Google Shape;344;p74"/>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345" name="Google Shape;345;p7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46" name="Shape 346"/>
        <p:cNvGrpSpPr/>
        <p:nvPr/>
      </p:nvGrpSpPr>
      <p:grpSpPr>
        <a:xfrm>
          <a:off x="0" y="0"/>
          <a:ext cx="0" cy="0"/>
          <a:chOff x="0" y="0"/>
          <a:chExt cx="0" cy="0"/>
        </a:xfrm>
      </p:grpSpPr>
      <p:sp>
        <p:nvSpPr>
          <p:cNvPr id="347" name="Google Shape;347;p7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48" name="Google Shape;348;p75"/>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349" name="Google Shape;349;p7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0" name="Shape 350"/>
        <p:cNvGrpSpPr/>
        <p:nvPr/>
      </p:nvGrpSpPr>
      <p:grpSpPr>
        <a:xfrm>
          <a:off x="0" y="0"/>
          <a:ext cx="0" cy="0"/>
          <a:chOff x="0" y="0"/>
          <a:chExt cx="0" cy="0"/>
        </a:xfrm>
      </p:grpSpPr>
      <p:sp>
        <p:nvSpPr>
          <p:cNvPr id="351" name="Google Shape;351;p7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theme" Target="../theme/theme5.xml"/><Relationship Id="rId12" Type="http://schemas.openxmlformats.org/officeDocument/2006/relationships/slideLayout" Target="../slideLayouts/slideLayout3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0" Type="http://schemas.openxmlformats.org/officeDocument/2006/relationships/slideLayout" Target="../slideLayouts/slideLayout45.xml"/><Relationship Id="rId13" Type="http://schemas.openxmlformats.org/officeDocument/2006/relationships/theme" Target="../theme/theme7.xml"/><Relationship Id="rId12" Type="http://schemas.openxmlformats.org/officeDocument/2006/relationships/slideLayout" Target="../slideLayouts/slideLayout47.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0"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slideLayout" Target="../slideLayouts/slideLayout59.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0.xml"/><Relationship Id="rId10" Type="http://schemas.openxmlformats.org/officeDocument/2006/relationships/slideLayout" Target="../slideLayouts/slideLayout69.xml"/><Relationship Id="rId12" Type="http://schemas.openxmlformats.org/officeDocument/2006/relationships/theme" Target="../theme/theme2.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9" Type="http://schemas.openxmlformats.org/officeDocument/2006/relationships/slideLayout" Target="../slideLayouts/slideLayout68.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1F15"/>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60" y="744480"/>
            <a:ext cx="8520120" cy="205236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2" name="Google Shape;52;p13"/>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1pPr>
            <a:lvl2pPr indent="0" lvl="1"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2pPr>
            <a:lvl3pPr indent="0" lvl="2"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3pPr>
            <a:lvl4pPr indent="0" lvl="3"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4pPr>
            <a:lvl5pPr indent="0" lvl="4"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5pPr>
            <a:lvl6pPr indent="0" lvl="5"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6pPr>
            <a:lvl7pPr indent="0" lvl="6"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7pPr>
            <a:lvl8pPr indent="0" lvl="7"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8pPr>
            <a:lvl9pPr indent="0" lvl="8"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latin typeface="Times New Roman"/>
              <a:ea typeface="Times New Roman"/>
              <a:cs typeface="Times New Roman"/>
              <a:sym typeface="Times New Roman"/>
            </a:endParaRPr>
          </a:p>
        </p:txBody>
      </p:sp>
      <p:sp>
        <p:nvSpPr>
          <p:cNvPr id="53" name="Google Shape;53;p13"/>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1F15"/>
        </a:solidFill>
      </p:bgPr>
    </p:bg>
    <p:spTree>
      <p:nvGrpSpPr>
        <p:cNvPr id="114" name="Shape 114"/>
        <p:cNvGrpSpPr/>
        <p:nvPr/>
      </p:nvGrpSpPr>
      <p:grpSpPr>
        <a:xfrm>
          <a:off x="0" y="0"/>
          <a:ext cx="0" cy="0"/>
          <a:chOff x="0" y="0"/>
          <a:chExt cx="0" cy="0"/>
        </a:xfrm>
      </p:grpSpPr>
      <p:sp>
        <p:nvSpPr>
          <p:cNvPr id="115" name="Google Shape;115;p26"/>
          <p:cNvSpPr txBox="1"/>
          <p:nvPr>
            <p:ph type="title"/>
          </p:nvPr>
        </p:nvSpPr>
        <p:spPr>
          <a:xfrm>
            <a:off x="311760" y="2151000"/>
            <a:ext cx="8520120" cy="8413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6" name="Google Shape;116;p26"/>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1pPr>
            <a:lvl2pPr indent="0" lvl="1"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2pPr>
            <a:lvl3pPr indent="0" lvl="2"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3pPr>
            <a:lvl4pPr indent="0" lvl="3"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4pPr>
            <a:lvl5pPr indent="0" lvl="4"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5pPr>
            <a:lvl6pPr indent="0" lvl="5"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6pPr>
            <a:lvl7pPr indent="0" lvl="6"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7pPr>
            <a:lvl8pPr indent="0" lvl="7"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8pPr>
            <a:lvl9pPr indent="0" lvl="8"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latin typeface="Times New Roman"/>
              <a:ea typeface="Times New Roman"/>
              <a:cs typeface="Times New Roman"/>
              <a:sym typeface="Times New Roman"/>
            </a:endParaRPr>
          </a:p>
        </p:txBody>
      </p:sp>
      <p:sp>
        <p:nvSpPr>
          <p:cNvPr id="117" name="Google Shape;117;p26"/>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1F15"/>
        </a:solidFill>
      </p:bgPr>
    </p:bg>
    <p:spTree>
      <p:nvGrpSpPr>
        <p:cNvPr id="178" name="Shape 178"/>
        <p:cNvGrpSpPr/>
        <p:nvPr/>
      </p:nvGrpSpPr>
      <p:grpSpPr>
        <a:xfrm>
          <a:off x="0" y="0"/>
          <a:ext cx="0" cy="0"/>
          <a:chOff x="0" y="0"/>
          <a:chExt cx="0" cy="0"/>
        </a:xfrm>
      </p:grpSpPr>
      <p:sp>
        <p:nvSpPr>
          <p:cNvPr id="179" name="Google Shape;179;p39"/>
          <p:cNvSpPr/>
          <p:nvPr/>
        </p:nvSpPr>
        <p:spPr>
          <a:xfrm>
            <a:off x="4572000" y="0"/>
            <a:ext cx="4571640" cy="5143320"/>
          </a:xfrm>
          <a:prstGeom prst="rect">
            <a:avLst/>
          </a:pr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9"/>
          <p:cNvSpPr txBox="1"/>
          <p:nvPr>
            <p:ph type="title"/>
          </p:nvPr>
        </p:nvSpPr>
        <p:spPr>
          <a:xfrm>
            <a:off x="265680" y="1233000"/>
            <a:ext cx="4044960" cy="14821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81" name="Google Shape;181;p39"/>
          <p:cNvSpPr txBox="1"/>
          <p:nvPr>
            <p:ph idx="1" type="body"/>
          </p:nvPr>
        </p:nvSpPr>
        <p:spPr>
          <a:xfrm>
            <a:off x="4939560" y="724320"/>
            <a:ext cx="3836520" cy="36946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82" name="Google Shape;182;p39"/>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1pPr>
            <a:lvl2pPr indent="0" lvl="1"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2pPr>
            <a:lvl3pPr indent="0" lvl="2"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3pPr>
            <a:lvl4pPr indent="0" lvl="3"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4pPr>
            <a:lvl5pPr indent="0" lvl="4"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5pPr>
            <a:lvl6pPr indent="0" lvl="5"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6pPr>
            <a:lvl7pPr indent="0" lvl="6"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7pPr>
            <a:lvl8pPr indent="0" lvl="7"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8pPr>
            <a:lvl9pPr indent="0" lvl="8"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1F15"/>
        </a:solidFill>
      </p:bgPr>
    </p:bg>
    <p:spTree>
      <p:nvGrpSpPr>
        <p:cNvPr id="243" name="Shape 243"/>
        <p:cNvGrpSpPr/>
        <p:nvPr/>
      </p:nvGrpSpPr>
      <p:grpSpPr>
        <a:xfrm>
          <a:off x="0" y="0"/>
          <a:ext cx="0" cy="0"/>
          <a:chOff x="0" y="0"/>
          <a:chExt cx="0" cy="0"/>
        </a:xfrm>
      </p:grpSpPr>
      <p:sp>
        <p:nvSpPr>
          <p:cNvPr id="244" name="Google Shape;244;p52"/>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45" name="Google Shape;245;p52"/>
          <p:cNvSpPr txBox="1"/>
          <p:nvPr>
            <p:ph idx="1" type="body"/>
          </p:nvPr>
        </p:nvSpPr>
        <p:spPr>
          <a:xfrm>
            <a:off x="311760" y="1152360"/>
            <a:ext cx="8520120" cy="34160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46" name="Google Shape;246;p52"/>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1pPr>
            <a:lvl2pPr indent="0" lvl="1"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2pPr>
            <a:lvl3pPr indent="0" lvl="2"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3pPr>
            <a:lvl4pPr indent="0" lvl="3"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4pPr>
            <a:lvl5pPr indent="0" lvl="4"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5pPr>
            <a:lvl6pPr indent="0" lvl="5"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6pPr>
            <a:lvl7pPr indent="0" lvl="6"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7pPr>
            <a:lvl8pPr indent="0" lvl="7"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8pPr>
            <a:lvl9pPr indent="0" lvl="8" marL="0" marR="0" rtl="0" algn="r">
              <a:lnSpc>
                <a:spcPct val="100000"/>
              </a:lnSpc>
              <a:spcBef>
                <a:spcPts val="0"/>
              </a:spcBef>
              <a:buClr>
                <a:srgbClr val="ADADAD"/>
              </a:buClr>
              <a:buSzPts val="1000"/>
              <a:buFont typeface="Arial"/>
              <a:buNone/>
              <a:defRPr b="0" i="0" sz="1000" u="none" cap="none" strike="noStrike">
                <a:solidFill>
                  <a:srgbClr val="ADADA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B21F15"/>
        </a:solidFill>
      </p:bgPr>
    </p:bg>
    <p:spTree>
      <p:nvGrpSpPr>
        <p:cNvPr id="307" name="Shape 307"/>
        <p:cNvGrpSpPr/>
        <p:nvPr/>
      </p:nvGrpSpPr>
      <p:grpSpPr>
        <a:xfrm>
          <a:off x="0" y="0"/>
          <a:ext cx="0" cy="0"/>
          <a:chOff x="0" y="0"/>
          <a:chExt cx="0" cy="0"/>
        </a:xfrm>
      </p:grpSpPr>
      <p:sp>
        <p:nvSpPr>
          <p:cNvPr id="308" name="Google Shape;308;p6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309" name="Google Shape;309;p6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0"/>
              </a:spcBef>
              <a:spcAft>
                <a:spcPts val="0"/>
              </a:spcAft>
              <a:buClr>
                <a:schemeClr val="lt2"/>
              </a:buClr>
              <a:buSzPts val="1400"/>
              <a:buChar char="○"/>
              <a:defRPr>
                <a:solidFill>
                  <a:schemeClr val="lt2"/>
                </a:solidFill>
              </a:defRPr>
            </a:lvl2pPr>
            <a:lvl3pPr indent="-317500" lvl="2" marL="1371600" rtl="0">
              <a:lnSpc>
                <a:spcPct val="115000"/>
              </a:lnSpc>
              <a:spcBef>
                <a:spcPts val="0"/>
              </a:spcBef>
              <a:spcAft>
                <a:spcPts val="0"/>
              </a:spcAft>
              <a:buClr>
                <a:schemeClr val="lt2"/>
              </a:buClr>
              <a:buSzPts val="1400"/>
              <a:buChar char="■"/>
              <a:defRPr>
                <a:solidFill>
                  <a:schemeClr val="lt2"/>
                </a:solidFill>
              </a:defRPr>
            </a:lvl3pPr>
            <a:lvl4pPr indent="-317500" lvl="3" marL="1828800" rtl="0">
              <a:lnSpc>
                <a:spcPct val="115000"/>
              </a:lnSpc>
              <a:spcBef>
                <a:spcPts val="0"/>
              </a:spcBef>
              <a:spcAft>
                <a:spcPts val="0"/>
              </a:spcAft>
              <a:buClr>
                <a:schemeClr val="lt2"/>
              </a:buClr>
              <a:buSzPts val="1400"/>
              <a:buChar char="●"/>
              <a:defRPr>
                <a:solidFill>
                  <a:schemeClr val="lt2"/>
                </a:solidFill>
              </a:defRPr>
            </a:lvl4pPr>
            <a:lvl5pPr indent="-317500" lvl="4" marL="2286000" rtl="0">
              <a:lnSpc>
                <a:spcPct val="115000"/>
              </a:lnSpc>
              <a:spcBef>
                <a:spcPts val="0"/>
              </a:spcBef>
              <a:spcAft>
                <a:spcPts val="0"/>
              </a:spcAft>
              <a:buClr>
                <a:schemeClr val="lt2"/>
              </a:buClr>
              <a:buSzPts val="1400"/>
              <a:buChar char="○"/>
              <a:defRPr>
                <a:solidFill>
                  <a:schemeClr val="lt2"/>
                </a:solidFill>
              </a:defRPr>
            </a:lvl5pPr>
            <a:lvl6pPr indent="-317500" lvl="5" marL="2743200" rtl="0">
              <a:lnSpc>
                <a:spcPct val="115000"/>
              </a:lnSpc>
              <a:spcBef>
                <a:spcPts val="0"/>
              </a:spcBef>
              <a:spcAft>
                <a:spcPts val="0"/>
              </a:spcAft>
              <a:buClr>
                <a:schemeClr val="lt2"/>
              </a:buClr>
              <a:buSzPts val="1400"/>
              <a:buChar char="■"/>
              <a:defRPr>
                <a:solidFill>
                  <a:schemeClr val="lt2"/>
                </a:solidFill>
              </a:defRPr>
            </a:lvl6pPr>
            <a:lvl7pPr indent="-317500" lvl="6" marL="3200400" rtl="0">
              <a:lnSpc>
                <a:spcPct val="115000"/>
              </a:lnSpc>
              <a:spcBef>
                <a:spcPts val="0"/>
              </a:spcBef>
              <a:spcAft>
                <a:spcPts val="0"/>
              </a:spcAft>
              <a:buClr>
                <a:schemeClr val="lt2"/>
              </a:buClr>
              <a:buSzPts val="1400"/>
              <a:buChar char="●"/>
              <a:defRPr>
                <a:solidFill>
                  <a:schemeClr val="lt2"/>
                </a:solidFill>
              </a:defRPr>
            </a:lvl7pPr>
            <a:lvl8pPr indent="-317500" lvl="7" marL="3657600" rtl="0">
              <a:lnSpc>
                <a:spcPct val="115000"/>
              </a:lnSpc>
              <a:spcBef>
                <a:spcPts val="0"/>
              </a:spcBef>
              <a:spcAft>
                <a:spcPts val="0"/>
              </a:spcAft>
              <a:buClr>
                <a:schemeClr val="lt2"/>
              </a:buClr>
              <a:buSzPts val="1400"/>
              <a:buChar char="○"/>
              <a:defRPr>
                <a:solidFill>
                  <a:schemeClr val="lt2"/>
                </a:solidFill>
              </a:defRPr>
            </a:lvl8pPr>
            <a:lvl9pPr indent="-317500" lvl="8" marL="4114800" rtl="0">
              <a:lnSpc>
                <a:spcPct val="115000"/>
              </a:lnSpc>
              <a:spcBef>
                <a:spcPts val="0"/>
              </a:spcBef>
              <a:spcAft>
                <a:spcPts val="0"/>
              </a:spcAft>
              <a:buClr>
                <a:schemeClr val="lt2"/>
              </a:buClr>
              <a:buSzPts val="1400"/>
              <a:buChar char="■"/>
              <a:defRPr>
                <a:solidFill>
                  <a:schemeClr val="lt2"/>
                </a:solidFill>
              </a:defRPr>
            </a:lvl9pPr>
          </a:lstStyle>
          <a:p/>
        </p:txBody>
      </p:sp>
      <p:sp>
        <p:nvSpPr>
          <p:cNvPr id="310" name="Google Shape;310;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hyperlink" Target="http://www.youtube.com/watch?v=0bfroxVyb4A" TargetMode="External"/><Relationship Id="rId5"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2.xml"/><Relationship Id="rId3" Type="http://schemas.openxmlformats.org/officeDocument/2006/relationships/image" Target="../media/image30.jpg"/><Relationship Id="rId4" Type="http://schemas.openxmlformats.org/officeDocument/2006/relationships/hyperlink" Target="https://en.wikipedia.org/wiki/Intensive_animal_farm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hyperlink" Target="https://www.merriam-webster.com/dictionary/noun" TargetMode="External"/><Relationship Id="rId5" Type="http://schemas.openxmlformats.org/officeDocument/2006/relationships/hyperlink" Target="https://www.merriam-webster.com/dictionary/speci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hyperlink" Target="https://socialistvoice.ie/2020/02/combating-tailism-and-economis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hyperlink" Target="https://www.iatp.org/blog/leaders-global-meat-complex" TargetMode="External"/><Relationship Id="rId4" Type="http://schemas.openxmlformats.org/officeDocument/2006/relationships/hyperlink" Target="https://newfoodeconomy.org/usda-gipsa-agency-meatpacking-antitrus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hyperlink" Target="mailto:info@peoplesschool.us" TargetMode="External"/></Relationships>
</file>

<file path=ppt/slides/_rels/slide25.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29.png"/><Relationship Id="rId1" Type="http://schemas.openxmlformats.org/officeDocument/2006/relationships/slideLayout" Target="../slideLayouts/slideLayout62.xml"/><Relationship Id="rId2" Type="http://schemas.openxmlformats.org/officeDocument/2006/relationships/notesSlide" Target="../notesSlides/notesSlide25.xml"/><Relationship Id="rId3" Type="http://schemas.openxmlformats.org/officeDocument/2006/relationships/image" Target="../media/image16.png"/><Relationship Id="rId4" Type="http://schemas.openxmlformats.org/officeDocument/2006/relationships/image" Target="../media/image23.png"/><Relationship Id="rId9" Type="http://schemas.openxmlformats.org/officeDocument/2006/relationships/image" Target="../media/image38.png"/><Relationship Id="rId5" Type="http://schemas.openxmlformats.org/officeDocument/2006/relationships/image" Target="../media/image20.png"/><Relationship Id="rId6" Type="http://schemas.openxmlformats.org/officeDocument/2006/relationships/image" Target="../media/image15.png"/><Relationship Id="rId7" Type="http://schemas.openxmlformats.org/officeDocument/2006/relationships/image" Target="../media/image32.png"/><Relationship Id="rId8"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6.xml"/><Relationship Id="rId3" Type="http://schemas.openxmlformats.org/officeDocument/2006/relationships/image" Target="../media/image16.png"/><Relationship Id="rId4" Type="http://schemas.openxmlformats.org/officeDocument/2006/relationships/image" Target="../media/image40.png"/><Relationship Id="rId5" Type="http://schemas.openxmlformats.org/officeDocument/2006/relationships/image" Target="../media/image35.png"/><Relationship Id="rId6" Type="http://schemas.openxmlformats.org/officeDocument/2006/relationships/image" Target="../media/image28.png"/><Relationship Id="rId7" Type="http://schemas.openxmlformats.org/officeDocument/2006/relationships/image" Target="../media/image36.jpg"/><Relationship Id="rId8" Type="http://schemas.openxmlformats.org/officeDocument/2006/relationships/image" Target="../media/image3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7.xml"/><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hyperlink" Target="https://www.gofundme.com/f/legal-fund-to-defend-against-wreckers" TargetMode="External"/><Relationship Id="rId5" Type="http://schemas.openxmlformats.org/officeDocument/2006/relationships/image" Target="../media/image41.png"/><Relationship Id="rId6"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29.xml"/><Relationship Id="rId3" Type="http://schemas.openxmlformats.org/officeDocument/2006/relationships/image" Target="../media/image16.png"/><Relationship Id="rId4" Type="http://schemas.openxmlformats.org/officeDocument/2006/relationships/hyperlink" Target="http://www.youtube.com/watch?v=0bfroxVyb4A" TargetMode="External"/><Relationship Id="rId5"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77"/>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357" name="Google Shape;357;p77"/>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English with lyrics, 1933, the New Singers" id="358" name="Google Shape;358;p77" title="The Internationale">
            <a:hlinkClick r:id="rId4"/>
          </p:cNvPr>
          <p:cNvPicPr preferRelativeResize="0"/>
          <p:nvPr/>
        </p:nvPicPr>
        <p:blipFill>
          <a:blip r:embed="rId5">
            <a:alphaModFix/>
          </a:blip>
          <a:stretch>
            <a:fillRect/>
          </a:stretch>
        </p:blipFill>
        <p:spPr>
          <a:xfrm>
            <a:off x="1645925" y="1089200"/>
            <a:ext cx="5869500" cy="3476450"/>
          </a:xfrm>
          <a:prstGeom prst="rect">
            <a:avLst/>
          </a:prstGeom>
          <a:noFill/>
          <a:ln>
            <a:noFill/>
          </a:ln>
        </p:spPr>
      </p:pic>
      <p:sp>
        <p:nvSpPr>
          <p:cNvPr id="359" name="Google Shape;359;p77"/>
          <p:cNvSpPr txBox="1"/>
          <p:nvPr/>
        </p:nvSpPr>
        <p:spPr>
          <a:xfrm>
            <a:off x="1655375" y="4565650"/>
            <a:ext cx="58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The Internationale</a:t>
            </a:r>
            <a:r>
              <a:rPr lang="en">
                <a:solidFill>
                  <a:srgbClr val="E4E5B8"/>
                </a:solidFill>
                <a:latin typeface="Georgia"/>
                <a:ea typeface="Georgia"/>
                <a:cs typeface="Georgia"/>
                <a:sym typeface="Georgia"/>
              </a:rPr>
              <a:t> - 1933 American Version by “The New Singers”</a:t>
            </a:r>
            <a:endParaRPr>
              <a:solidFill>
                <a:srgbClr val="E4E5B8"/>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86"/>
          <p:cNvSpPr/>
          <p:nvPr/>
        </p:nvSpPr>
        <p:spPr>
          <a:xfrm>
            <a:off x="0" y="0"/>
            <a:ext cx="9143640" cy="1100880"/>
          </a:xfrm>
          <a:prstGeom prst="rect">
            <a:avLst/>
          </a:prstGeom>
          <a:solidFill>
            <a:srgbClr val="303030"/>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86"/>
          <p:cNvSpPr txBox="1"/>
          <p:nvPr>
            <p:ph type="title"/>
          </p:nvPr>
        </p:nvSpPr>
        <p:spPr>
          <a:xfrm>
            <a:off x="1894335" y="264402"/>
            <a:ext cx="7249200" cy="572400"/>
          </a:xfrm>
          <a:prstGeom prst="rect">
            <a:avLst/>
          </a:prstGeom>
          <a:noFill/>
          <a:ln>
            <a:noFill/>
          </a:ln>
        </p:spPr>
        <p:txBody>
          <a:bodyPr anchorCtr="0" anchor="t" bIns="91425" lIns="0" spcFirstLastPara="1" rIns="0" wrap="square" tIns="91425">
            <a:normAutofit fontScale="91000"/>
          </a:bodyPr>
          <a:lstStyle/>
          <a:p>
            <a:pPr indent="0" lvl="0" marL="0" rtl="0" algn="l">
              <a:lnSpc>
                <a:spcPct val="100000"/>
              </a:lnSpc>
              <a:spcBef>
                <a:spcPts val="0"/>
              </a:spcBef>
              <a:spcAft>
                <a:spcPts val="0"/>
              </a:spcAft>
              <a:buClr>
                <a:srgbClr val="E4E5B8"/>
              </a:buClr>
              <a:buSzPct val="100000"/>
              <a:buFont typeface="Georgia"/>
              <a:buNone/>
            </a:pPr>
            <a:r>
              <a:rPr lang="en" sz="2800">
                <a:solidFill>
                  <a:srgbClr val="E4E5B8"/>
                </a:solidFill>
                <a:latin typeface="Georgia"/>
                <a:ea typeface="Georgia"/>
                <a:cs typeface="Georgia"/>
                <a:sym typeface="Georgia"/>
              </a:rPr>
              <a:t>EXAMPLES OF EXPLOITATION</a:t>
            </a:r>
            <a:endParaRPr b="0" sz="2800" strike="noStrike">
              <a:solidFill>
                <a:srgbClr val="000000"/>
              </a:solidFill>
              <a:latin typeface="Arial"/>
              <a:ea typeface="Arial"/>
              <a:cs typeface="Arial"/>
              <a:sym typeface="Arial"/>
            </a:endParaRPr>
          </a:p>
        </p:txBody>
      </p:sp>
      <p:pic>
        <p:nvPicPr>
          <p:cNvPr id="421" name="Google Shape;421;p86"/>
          <p:cNvPicPr preferRelativeResize="0"/>
          <p:nvPr/>
        </p:nvPicPr>
        <p:blipFill rotWithShape="1">
          <a:blip r:embed="rId3">
            <a:alphaModFix/>
          </a:blip>
          <a:srcRect b="0" l="0" r="0" t="0"/>
          <a:stretch/>
        </p:blipFill>
        <p:spPr>
          <a:xfrm>
            <a:off x="406440" y="112680"/>
            <a:ext cx="875880" cy="875880"/>
          </a:xfrm>
          <a:prstGeom prst="rect">
            <a:avLst/>
          </a:prstGeom>
          <a:noFill/>
          <a:ln>
            <a:noFill/>
          </a:ln>
        </p:spPr>
      </p:pic>
      <p:sp>
        <p:nvSpPr>
          <p:cNvPr id="422" name="Google Shape;422;p86"/>
          <p:cNvSpPr txBox="1"/>
          <p:nvPr/>
        </p:nvSpPr>
        <p:spPr>
          <a:xfrm>
            <a:off x="2360475" y="1291400"/>
            <a:ext cx="4245300" cy="3473700"/>
          </a:xfrm>
          <a:prstGeom prst="rect">
            <a:avLst/>
          </a:prstGeom>
          <a:noFill/>
          <a:ln>
            <a:noFill/>
          </a:ln>
        </p:spPr>
        <p:txBody>
          <a:bodyPr anchorCtr="0" anchor="t" bIns="45000" lIns="90000" spcFirstLastPara="1" rIns="90000" wrap="square" tIns="45000">
            <a:noAutofit/>
          </a:bodyPr>
          <a:lstStyle/>
          <a:p>
            <a:pPr indent="0" lvl="0" marL="0" rtl="0" algn="ctr">
              <a:lnSpc>
                <a:spcPct val="115000"/>
              </a:lnSpc>
              <a:spcBef>
                <a:spcPts val="1200"/>
              </a:spcBef>
              <a:spcAft>
                <a:spcPts val="0"/>
              </a:spcAft>
              <a:buSzPts val="1100"/>
              <a:buNone/>
            </a:pPr>
            <a:r>
              <a:t/>
            </a:r>
            <a:endParaRPr b="1" sz="1700">
              <a:solidFill>
                <a:srgbClr val="E4E5B8"/>
              </a:solidFill>
            </a:endParaRPr>
          </a:p>
          <a:p>
            <a:pPr indent="0" lvl="0" marL="0" rtl="0" algn="ctr">
              <a:lnSpc>
                <a:spcPct val="115000"/>
              </a:lnSpc>
              <a:spcBef>
                <a:spcPts val="1200"/>
              </a:spcBef>
              <a:spcAft>
                <a:spcPts val="0"/>
              </a:spcAft>
              <a:buSzPts val="1100"/>
              <a:buNone/>
            </a:pPr>
            <a:r>
              <a:rPr b="1" lang="en" sz="1700">
                <a:solidFill>
                  <a:srgbClr val="E4E5B8"/>
                </a:solidFill>
              </a:rPr>
              <a:t>BRIEF HISTORICAL OVERVIEW</a:t>
            </a:r>
            <a:endParaRPr sz="1700">
              <a:solidFill>
                <a:srgbClr val="E4E5B8"/>
              </a:solidFill>
            </a:endParaRPr>
          </a:p>
          <a:p>
            <a:pPr indent="0" lvl="0" marL="0" rtl="0" algn="ctr">
              <a:lnSpc>
                <a:spcPct val="115000"/>
              </a:lnSpc>
              <a:spcBef>
                <a:spcPts val="1200"/>
              </a:spcBef>
              <a:spcAft>
                <a:spcPts val="0"/>
              </a:spcAft>
              <a:buSzPts val="1100"/>
              <a:buNone/>
            </a:pPr>
            <a:r>
              <a:rPr lang="en" sz="1700">
                <a:solidFill>
                  <a:srgbClr val="E4E5B8"/>
                </a:solidFill>
              </a:rPr>
              <a:t>Slave and Master</a:t>
            </a:r>
            <a:endParaRPr sz="1700">
              <a:solidFill>
                <a:srgbClr val="E4E5B8"/>
              </a:solidFill>
            </a:endParaRPr>
          </a:p>
          <a:p>
            <a:pPr indent="0" lvl="0" marL="0" rtl="0" algn="ctr">
              <a:lnSpc>
                <a:spcPct val="115000"/>
              </a:lnSpc>
              <a:spcBef>
                <a:spcPts val="1200"/>
              </a:spcBef>
              <a:spcAft>
                <a:spcPts val="0"/>
              </a:spcAft>
              <a:buSzPts val="1100"/>
              <a:buNone/>
            </a:pPr>
            <a:r>
              <a:rPr lang="en" sz="1700">
                <a:solidFill>
                  <a:srgbClr val="E4E5B8"/>
                </a:solidFill>
              </a:rPr>
              <a:t>Oxen, horse, dog, cattle, etc.  as commodities</a:t>
            </a:r>
            <a:endParaRPr sz="1700">
              <a:solidFill>
                <a:srgbClr val="E4E5B8"/>
              </a:solidFill>
            </a:endParaRPr>
          </a:p>
          <a:p>
            <a:pPr indent="0" lvl="0" marL="0" rtl="0" algn="ctr">
              <a:lnSpc>
                <a:spcPct val="115000"/>
              </a:lnSpc>
              <a:spcBef>
                <a:spcPts val="1200"/>
              </a:spcBef>
              <a:spcAft>
                <a:spcPts val="0"/>
              </a:spcAft>
              <a:buClr>
                <a:schemeClr val="dk1"/>
              </a:buClr>
              <a:buSzPts val="1100"/>
              <a:buFont typeface="Arial"/>
              <a:buNone/>
            </a:pPr>
            <a:r>
              <a:rPr lang="en" sz="1700">
                <a:solidFill>
                  <a:srgbClr val="E4E5B8"/>
                </a:solidFill>
              </a:rPr>
              <a:t>Serfs, as property,  in Feudal Times</a:t>
            </a:r>
            <a:endParaRPr sz="1700">
              <a:solidFill>
                <a:srgbClr val="E4E5B8"/>
              </a:solidFill>
            </a:endParaRPr>
          </a:p>
          <a:p>
            <a:pPr indent="0" lvl="0" marL="0" rtl="0" algn="ctr">
              <a:lnSpc>
                <a:spcPct val="115000"/>
              </a:lnSpc>
              <a:spcBef>
                <a:spcPts val="1200"/>
              </a:spcBef>
              <a:spcAft>
                <a:spcPts val="0"/>
              </a:spcAft>
              <a:buSzPts val="1100"/>
              <a:buNone/>
            </a:pPr>
            <a:r>
              <a:rPr lang="en" sz="1700">
                <a:solidFill>
                  <a:srgbClr val="E4E5B8"/>
                </a:solidFill>
              </a:rPr>
              <a:t>Women and Children as Property</a:t>
            </a:r>
            <a:endParaRPr sz="1700">
              <a:solidFill>
                <a:srgbClr val="E4E5B8"/>
              </a:solidFill>
            </a:endParaRPr>
          </a:p>
          <a:p>
            <a:pPr indent="0" lvl="0" marL="0" rtl="0" algn="ctr">
              <a:lnSpc>
                <a:spcPct val="115000"/>
              </a:lnSpc>
              <a:spcBef>
                <a:spcPts val="1200"/>
              </a:spcBef>
              <a:spcAft>
                <a:spcPts val="0"/>
              </a:spcAft>
              <a:buSzPts val="1100"/>
              <a:buNone/>
            </a:pPr>
            <a:r>
              <a:rPr lang="en" sz="1700">
                <a:solidFill>
                  <a:srgbClr val="E4E5B8"/>
                </a:solidFill>
              </a:rPr>
              <a:t>Labor - wage slavery</a:t>
            </a:r>
            <a:endParaRPr sz="1700">
              <a:solidFill>
                <a:srgbClr val="E4E5B8"/>
              </a:solidFill>
            </a:endParaRPr>
          </a:p>
          <a:p>
            <a:pPr indent="0" lvl="0" marL="0" rtl="0" algn="ctr">
              <a:lnSpc>
                <a:spcPct val="115000"/>
              </a:lnSpc>
              <a:spcBef>
                <a:spcPts val="1200"/>
              </a:spcBef>
              <a:spcAft>
                <a:spcPts val="0"/>
              </a:spcAft>
              <a:buSzPts val="1100"/>
              <a:buNone/>
            </a:pPr>
            <a:r>
              <a:t/>
            </a:r>
            <a:endParaRPr sz="1700">
              <a:solidFill>
                <a:srgbClr val="E4E5B8"/>
              </a:solidFill>
            </a:endParaRPr>
          </a:p>
          <a:p>
            <a:pPr indent="0" lvl="0" marL="0" marR="0" rtl="0" algn="l">
              <a:spcBef>
                <a:spcPts val="0"/>
              </a:spcBef>
              <a:spcAft>
                <a:spcPts val="0"/>
              </a:spcAft>
              <a:buNone/>
            </a:pPr>
            <a:r>
              <a:t/>
            </a:r>
            <a:endParaRPr sz="4200">
              <a:solidFill>
                <a:srgbClr val="E4E5B8"/>
              </a:solidFill>
              <a:latin typeface="Georgia"/>
              <a:ea typeface="Georgia"/>
              <a:cs typeface="Georgia"/>
              <a:sym typeface="Georgia"/>
            </a:endParaRPr>
          </a:p>
          <a:p>
            <a:pPr indent="0" lvl="0" marL="0" marR="0" rtl="0" algn="l">
              <a:spcBef>
                <a:spcPts val="0"/>
              </a:spcBef>
              <a:spcAft>
                <a:spcPts val="0"/>
              </a:spcAft>
              <a:buNone/>
            </a:pPr>
            <a:r>
              <a:rPr b="0" lang="en" sz="4200" strike="noStrike">
                <a:solidFill>
                  <a:srgbClr val="E4E5B8"/>
                </a:solidFill>
                <a:latin typeface="Georgia"/>
                <a:ea typeface="Georgia"/>
                <a:cs typeface="Georgia"/>
                <a:sym typeface="Georgia"/>
              </a:rPr>
              <a:t> </a:t>
            </a:r>
            <a:endParaRPr b="0" sz="4200" strike="noStrik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87"/>
          <p:cNvSpPr/>
          <p:nvPr/>
        </p:nvSpPr>
        <p:spPr>
          <a:xfrm>
            <a:off x="0" y="0"/>
            <a:ext cx="9143700" cy="1101000"/>
          </a:xfrm>
          <a:prstGeom prst="rect">
            <a:avLst/>
          </a:prstGeom>
          <a:solidFill>
            <a:srgbClr val="303030"/>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87"/>
          <p:cNvSpPr txBox="1"/>
          <p:nvPr>
            <p:ph type="title"/>
          </p:nvPr>
        </p:nvSpPr>
        <p:spPr>
          <a:xfrm>
            <a:off x="2142028" y="264413"/>
            <a:ext cx="5015100" cy="572400"/>
          </a:xfrm>
          <a:prstGeom prst="rect">
            <a:avLst/>
          </a:prstGeom>
          <a:noFill/>
          <a:ln>
            <a:noFill/>
          </a:ln>
        </p:spPr>
        <p:txBody>
          <a:bodyPr anchorCtr="0" anchor="t" bIns="91425" lIns="0" spcFirstLastPara="1" rIns="0" wrap="square" tIns="91425">
            <a:normAutofit fontScale="90000"/>
          </a:bodyPr>
          <a:lstStyle/>
          <a:p>
            <a:pPr indent="0" lvl="0" marL="0" rtl="0" algn="l">
              <a:lnSpc>
                <a:spcPct val="100000"/>
              </a:lnSpc>
              <a:spcBef>
                <a:spcPts val="0"/>
              </a:spcBef>
              <a:spcAft>
                <a:spcPts val="0"/>
              </a:spcAft>
              <a:buClr>
                <a:srgbClr val="E4E5B8"/>
              </a:buClr>
              <a:buSzPct val="100000"/>
              <a:buFont typeface="Georgia"/>
              <a:buNone/>
            </a:pPr>
            <a:r>
              <a:rPr lang="en" sz="2800">
                <a:solidFill>
                  <a:srgbClr val="E4E5B8"/>
                </a:solidFill>
                <a:latin typeface="Georgia"/>
                <a:ea typeface="Georgia"/>
                <a:cs typeface="Georgia"/>
                <a:sym typeface="Georgia"/>
              </a:rPr>
              <a:t>EXAMPLES OF EXPLOITATION</a:t>
            </a:r>
            <a:endParaRPr b="0" sz="2800" strike="noStrike">
              <a:solidFill>
                <a:srgbClr val="000000"/>
              </a:solidFill>
              <a:latin typeface="Arial"/>
              <a:ea typeface="Arial"/>
              <a:cs typeface="Arial"/>
              <a:sym typeface="Arial"/>
            </a:endParaRPr>
          </a:p>
        </p:txBody>
      </p:sp>
      <p:pic>
        <p:nvPicPr>
          <p:cNvPr id="429" name="Google Shape;429;p87"/>
          <p:cNvPicPr preferRelativeResize="0"/>
          <p:nvPr/>
        </p:nvPicPr>
        <p:blipFill rotWithShape="1">
          <a:blip r:embed="rId3">
            <a:alphaModFix/>
          </a:blip>
          <a:srcRect b="0" l="0" r="0" t="0"/>
          <a:stretch/>
        </p:blipFill>
        <p:spPr>
          <a:xfrm>
            <a:off x="406440" y="112680"/>
            <a:ext cx="875880" cy="875880"/>
          </a:xfrm>
          <a:prstGeom prst="rect">
            <a:avLst/>
          </a:prstGeom>
          <a:noFill/>
          <a:ln>
            <a:noFill/>
          </a:ln>
        </p:spPr>
      </p:pic>
      <p:sp>
        <p:nvSpPr>
          <p:cNvPr id="430" name="Google Shape;430;p87"/>
          <p:cNvSpPr txBox="1"/>
          <p:nvPr/>
        </p:nvSpPr>
        <p:spPr>
          <a:xfrm>
            <a:off x="251550" y="1101000"/>
            <a:ext cx="8640600" cy="3978000"/>
          </a:xfrm>
          <a:prstGeom prst="rect">
            <a:avLst/>
          </a:prstGeom>
          <a:noFill/>
          <a:ln>
            <a:noFill/>
          </a:ln>
        </p:spPr>
        <p:txBody>
          <a:bodyPr anchorCtr="0" anchor="t" bIns="45000" lIns="90000" spcFirstLastPara="1" rIns="90000" wrap="square" tIns="45000">
            <a:noAutofit/>
          </a:bodyPr>
          <a:lstStyle/>
          <a:p>
            <a:pPr indent="0" lvl="0" marL="0" rtl="0" algn="ctr">
              <a:lnSpc>
                <a:spcPct val="115000"/>
              </a:lnSpc>
              <a:spcBef>
                <a:spcPts val="1200"/>
              </a:spcBef>
              <a:spcAft>
                <a:spcPts val="0"/>
              </a:spcAft>
              <a:buClr>
                <a:schemeClr val="dk1"/>
              </a:buClr>
              <a:buSzPts val="1100"/>
              <a:buFont typeface="Arial"/>
              <a:buNone/>
            </a:pPr>
            <a:r>
              <a:rPr b="1" lang="en" sz="1700">
                <a:solidFill>
                  <a:srgbClr val="E4E5B8"/>
                </a:solidFill>
              </a:rPr>
              <a:t>I</a:t>
            </a:r>
            <a:r>
              <a:rPr b="1" lang="en" sz="1700">
                <a:solidFill>
                  <a:srgbClr val="E4E5B8"/>
                </a:solidFill>
              </a:rPr>
              <a:t>N THE CAPITALIST &amp; IMPERIALIST ERA </a:t>
            </a:r>
            <a:endParaRPr b="1" sz="1700">
              <a:solidFill>
                <a:srgbClr val="E4E5B8"/>
              </a:solidFill>
            </a:endParaRPr>
          </a:p>
          <a:p>
            <a:pPr indent="-336550" lvl="0" marL="457200" rtl="0" algn="l">
              <a:lnSpc>
                <a:spcPct val="115000"/>
              </a:lnSpc>
              <a:spcBef>
                <a:spcPts val="1200"/>
              </a:spcBef>
              <a:spcAft>
                <a:spcPts val="0"/>
              </a:spcAft>
              <a:buClr>
                <a:srgbClr val="E4E5B8"/>
              </a:buClr>
              <a:buSzPts val="1700"/>
              <a:buChar char="●"/>
            </a:pPr>
            <a:r>
              <a:rPr lang="en" sz="1700">
                <a:solidFill>
                  <a:srgbClr val="E4E5B8"/>
                </a:solidFill>
              </a:rPr>
              <a:t> Currently computer simulations can extract the same results that animal tests once provided. But it is more expensive, therefore animal testing still occurs because it is cheaper.</a:t>
            </a:r>
            <a:endParaRPr sz="1700">
              <a:solidFill>
                <a:srgbClr val="E4E5B8"/>
              </a:solidFill>
            </a:endParaRPr>
          </a:p>
          <a:p>
            <a:pPr indent="-336550" lvl="0" marL="457200" rtl="0" algn="l">
              <a:lnSpc>
                <a:spcPct val="115000"/>
              </a:lnSpc>
              <a:spcBef>
                <a:spcPts val="0"/>
              </a:spcBef>
              <a:spcAft>
                <a:spcPts val="0"/>
              </a:spcAft>
              <a:buClr>
                <a:srgbClr val="E4E5B8"/>
              </a:buClr>
              <a:buSzPts val="1700"/>
              <a:buChar char="●"/>
            </a:pPr>
            <a:r>
              <a:rPr lang="en" sz="1700">
                <a:solidFill>
                  <a:srgbClr val="E4E5B8"/>
                </a:solidFill>
              </a:rPr>
              <a:t>Factory farming and cash crops are more profitable because the damage to land, soil, air and water are born by  workers and inhabitants. Corporations get “deals” from city councils, etc. to waive taxes and environmental controls, sometimes for years.</a:t>
            </a:r>
            <a:endParaRPr sz="1700">
              <a:solidFill>
                <a:srgbClr val="E4E5B8"/>
              </a:solidFill>
            </a:endParaRPr>
          </a:p>
          <a:p>
            <a:pPr indent="-336550" lvl="0" marL="457200" rtl="0" algn="l">
              <a:lnSpc>
                <a:spcPct val="115000"/>
              </a:lnSpc>
              <a:spcBef>
                <a:spcPts val="0"/>
              </a:spcBef>
              <a:spcAft>
                <a:spcPts val="0"/>
              </a:spcAft>
              <a:buClr>
                <a:srgbClr val="E4E5B8"/>
              </a:buClr>
              <a:buSzPts val="1700"/>
              <a:buChar char="●"/>
            </a:pPr>
            <a:r>
              <a:rPr lang="en" sz="1700">
                <a:solidFill>
                  <a:srgbClr val="E4E5B8"/>
                </a:solidFill>
              </a:rPr>
              <a:t>Meat-packing plants are notorious for worker exploitation including accidents and deaths. Slaughterhouses, in addition to the above, are noted for above average domestic violence and suicides.</a:t>
            </a:r>
            <a:endParaRPr sz="1700">
              <a:solidFill>
                <a:schemeClr val="lt1"/>
              </a:solidFill>
            </a:endParaRPr>
          </a:p>
          <a:p>
            <a:pPr indent="0" lvl="0" marL="457200" rtl="0" algn="l">
              <a:lnSpc>
                <a:spcPct val="115000"/>
              </a:lnSpc>
              <a:spcBef>
                <a:spcPts val="1200"/>
              </a:spcBef>
              <a:spcAft>
                <a:spcPts val="0"/>
              </a:spcAft>
              <a:buNone/>
            </a:pPr>
            <a:r>
              <a:t/>
            </a:r>
            <a:endParaRPr sz="1700">
              <a:solidFill>
                <a:srgbClr val="E4E5B8"/>
              </a:solidFill>
            </a:endParaRPr>
          </a:p>
          <a:p>
            <a:pPr indent="0" lvl="0" marL="0" rtl="0" algn="l">
              <a:lnSpc>
                <a:spcPct val="115000"/>
              </a:lnSpc>
              <a:spcBef>
                <a:spcPts val="1200"/>
              </a:spcBef>
              <a:spcAft>
                <a:spcPts val="0"/>
              </a:spcAft>
              <a:buClr>
                <a:schemeClr val="dk1"/>
              </a:buClr>
              <a:buSzPts val="1100"/>
              <a:buFont typeface="Arial"/>
              <a:buNone/>
            </a:pPr>
            <a:r>
              <a:t/>
            </a:r>
            <a:endParaRPr sz="1700">
              <a:solidFill>
                <a:srgbClr val="E4E5B8"/>
              </a:solidFill>
            </a:endParaRPr>
          </a:p>
          <a:p>
            <a:pPr indent="0" lvl="0" marL="0" rtl="0" algn="l">
              <a:lnSpc>
                <a:spcPct val="115000"/>
              </a:lnSpc>
              <a:spcBef>
                <a:spcPts val="1200"/>
              </a:spcBef>
              <a:spcAft>
                <a:spcPts val="0"/>
              </a:spcAft>
              <a:buClr>
                <a:schemeClr val="dk1"/>
              </a:buClr>
              <a:buSzPts val="1100"/>
              <a:buFont typeface="Arial"/>
              <a:buNone/>
            </a:pPr>
            <a:r>
              <a:t/>
            </a:r>
            <a:endParaRPr sz="1700">
              <a:solidFill>
                <a:schemeClr val="lt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ctr">
              <a:lnSpc>
                <a:spcPct val="115000"/>
              </a:lnSpc>
              <a:spcBef>
                <a:spcPts val="1200"/>
              </a:spcBef>
              <a:spcAft>
                <a:spcPts val="0"/>
              </a:spcAft>
              <a:buSzPts val="1100"/>
              <a:buNone/>
            </a:pPr>
            <a:r>
              <a:t/>
            </a:r>
            <a:endParaRPr b="1" sz="1700">
              <a:solidFill>
                <a:srgbClr val="E4E5B8"/>
              </a:solidFill>
            </a:endParaRPr>
          </a:p>
          <a:p>
            <a:pPr indent="0" lvl="0" marL="0" marR="0" rtl="0" algn="l">
              <a:spcBef>
                <a:spcPts val="0"/>
              </a:spcBef>
              <a:spcAft>
                <a:spcPts val="0"/>
              </a:spcAft>
              <a:buNone/>
            </a:pPr>
            <a:r>
              <a:t/>
            </a:r>
            <a:endParaRPr sz="4200">
              <a:solidFill>
                <a:srgbClr val="E4E5B8"/>
              </a:solidFill>
              <a:latin typeface="Georgia"/>
              <a:ea typeface="Georgia"/>
              <a:cs typeface="Georgia"/>
              <a:sym typeface="Georgia"/>
            </a:endParaRPr>
          </a:p>
          <a:p>
            <a:pPr indent="0" lvl="0" marL="0" marR="0" rtl="0" algn="l">
              <a:spcBef>
                <a:spcPts val="0"/>
              </a:spcBef>
              <a:spcAft>
                <a:spcPts val="0"/>
              </a:spcAft>
              <a:buNone/>
            </a:pPr>
            <a:r>
              <a:rPr b="0" lang="en" sz="4200" strike="noStrike">
                <a:solidFill>
                  <a:srgbClr val="E4E5B8"/>
                </a:solidFill>
                <a:latin typeface="Georgia"/>
                <a:ea typeface="Georgia"/>
                <a:cs typeface="Georgia"/>
                <a:sym typeface="Georgia"/>
              </a:rPr>
              <a:t> </a:t>
            </a:r>
            <a:endParaRPr b="0" sz="4200" strike="noStrike">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434" name="Shape 434"/>
        <p:cNvGrpSpPr/>
        <p:nvPr/>
      </p:nvGrpSpPr>
      <p:grpSpPr>
        <a:xfrm>
          <a:off x="0" y="0"/>
          <a:ext cx="0" cy="0"/>
          <a:chOff x="0" y="0"/>
          <a:chExt cx="0" cy="0"/>
        </a:xfrm>
      </p:grpSpPr>
      <p:sp>
        <p:nvSpPr>
          <p:cNvPr id="435" name="Google Shape;435;p88"/>
          <p:cNvSpPr txBox="1"/>
          <p:nvPr>
            <p:ph type="title"/>
          </p:nvPr>
        </p:nvSpPr>
        <p:spPr>
          <a:xfrm>
            <a:off x="2943501" y="579950"/>
            <a:ext cx="3256500" cy="572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 sz="4800">
                <a:latin typeface="Oswald"/>
                <a:ea typeface="Oswald"/>
                <a:cs typeface="Oswald"/>
                <a:sym typeface="Oswald"/>
              </a:rPr>
              <a:t>DISCUSSION</a:t>
            </a:r>
            <a:endParaRPr b="1" sz="4800">
              <a:latin typeface="Oswald"/>
              <a:ea typeface="Oswald"/>
              <a:cs typeface="Oswald"/>
              <a:sym typeface="Oswald"/>
            </a:endParaRPr>
          </a:p>
        </p:txBody>
      </p:sp>
      <p:sp>
        <p:nvSpPr>
          <p:cNvPr id="436" name="Google Shape;436;p88"/>
          <p:cNvSpPr txBox="1"/>
          <p:nvPr>
            <p:ph idx="1" type="body"/>
          </p:nvPr>
        </p:nvSpPr>
        <p:spPr>
          <a:xfrm>
            <a:off x="5134625" y="1473900"/>
            <a:ext cx="3643800" cy="36696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t/>
            </a:r>
            <a:endParaRPr/>
          </a:p>
        </p:txBody>
      </p:sp>
      <p:pic>
        <p:nvPicPr>
          <p:cNvPr id="437" name="Google Shape;437;p88"/>
          <p:cNvPicPr preferRelativeResize="0"/>
          <p:nvPr/>
        </p:nvPicPr>
        <p:blipFill>
          <a:blip r:embed="rId3">
            <a:alphaModFix/>
          </a:blip>
          <a:stretch>
            <a:fillRect/>
          </a:stretch>
        </p:blipFill>
        <p:spPr>
          <a:xfrm>
            <a:off x="5173562" y="1152362"/>
            <a:ext cx="3565926" cy="3565926"/>
          </a:xfrm>
          <a:prstGeom prst="rect">
            <a:avLst/>
          </a:prstGeom>
          <a:noFill/>
          <a:ln>
            <a:noFill/>
          </a:ln>
        </p:spPr>
      </p:pic>
      <p:sp>
        <p:nvSpPr>
          <p:cNvPr id="438" name="Google Shape;438;p88"/>
          <p:cNvSpPr txBox="1"/>
          <p:nvPr/>
        </p:nvSpPr>
        <p:spPr>
          <a:xfrm>
            <a:off x="71075" y="1152350"/>
            <a:ext cx="4730400" cy="3433200"/>
          </a:xfrm>
          <a:prstGeom prst="rect">
            <a:avLst/>
          </a:prstGeom>
          <a:noFill/>
          <a:ln>
            <a:noFill/>
          </a:ln>
        </p:spPr>
        <p:txBody>
          <a:bodyPr anchorCtr="0" anchor="t" bIns="91425" lIns="91425" spcFirstLastPara="1" rIns="91425" wrap="square" tIns="91425">
            <a:spAutoFit/>
          </a:bodyPr>
          <a:lstStyle/>
          <a:p>
            <a:pPr indent="0" lvl="0" marL="190500" rtl="0" algn="just">
              <a:lnSpc>
                <a:spcPct val="158000"/>
              </a:lnSpc>
              <a:spcBef>
                <a:spcPts val="1800"/>
              </a:spcBef>
              <a:spcAft>
                <a:spcPts val="0"/>
              </a:spcAft>
              <a:buClr>
                <a:schemeClr val="dk1"/>
              </a:buClr>
              <a:buSzPts val="1100"/>
              <a:buFont typeface="Arial"/>
              <a:buNone/>
            </a:pPr>
            <a:r>
              <a:rPr b="1" lang="en" sz="1750">
                <a:solidFill>
                  <a:srgbClr val="4D5156"/>
                </a:solidFill>
                <a:highlight>
                  <a:schemeClr val="accent6"/>
                </a:highlight>
              </a:rPr>
              <a:t>Intensive animal farming, industrial livestock production, and macro-farms, also known by opponents as factory farming, is a type of intensive agriculture, specifically an approach to animal husbandry designed to maximize production, while minimizing costs. </a:t>
            </a:r>
            <a:r>
              <a:rPr b="1" lang="en" sz="1750">
                <a:solidFill>
                  <a:srgbClr val="1A0DAB"/>
                </a:solidFill>
                <a:highlight>
                  <a:schemeClr val="accent6"/>
                </a:highlight>
                <a:uFill>
                  <a:noFill/>
                </a:uFill>
                <a:hlinkClick r:id="rId4">
                  <a:extLst>
                    <a:ext uri="{A12FA001-AC4F-418D-AE19-62706E023703}">
                      <ahyp:hlinkClr val="tx"/>
                    </a:ext>
                  </a:extLst>
                </a:hlinkClick>
              </a:rPr>
              <a:t>Wikipedia</a:t>
            </a:r>
            <a:endParaRPr b="1" sz="1750">
              <a:solidFill>
                <a:srgbClr val="1A0DAB"/>
              </a:solidFill>
              <a:highlight>
                <a:schemeClr val="accent6"/>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89"/>
          <p:cNvSpPr txBox="1"/>
          <p:nvPr>
            <p:ph idx="4294967295" type="title"/>
          </p:nvPr>
        </p:nvSpPr>
        <p:spPr>
          <a:xfrm>
            <a:off x="311760" y="3312720"/>
            <a:ext cx="8520120" cy="84132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4E5B8"/>
              </a:buClr>
              <a:buSzPts val="5200"/>
              <a:buFont typeface="Georgia"/>
              <a:buNone/>
            </a:pPr>
            <a:r>
              <a:rPr b="0" i="0" lang="en" sz="5200" u="none" cap="none" strike="noStrike">
                <a:solidFill>
                  <a:srgbClr val="E4E5B8"/>
                </a:solidFill>
                <a:latin typeface="Georgia"/>
                <a:ea typeface="Georgia"/>
                <a:cs typeface="Georgia"/>
                <a:sym typeface="Georgia"/>
              </a:rPr>
              <a:t> Chauvinism/Speciesism</a:t>
            </a:r>
            <a:endParaRPr b="0" i="0" sz="5200" u="none" cap="none" strike="noStrike">
              <a:solidFill>
                <a:srgbClr val="000000"/>
              </a:solidFill>
              <a:latin typeface="Arial"/>
              <a:ea typeface="Arial"/>
              <a:cs typeface="Arial"/>
              <a:sym typeface="Arial"/>
            </a:endParaRPr>
          </a:p>
        </p:txBody>
      </p:sp>
      <p:pic>
        <p:nvPicPr>
          <p:cNvPr id="444" name="Google Shape;444;p89"/>
          <p:cNvPicPr preferRelativeResize="0"/>
          <p:nvPr/>
        </p:nvPicPr>
        <p:blipFill rotWithShape="1">
          <a:blip r:embed="rId3">
            <a:alphaModFix/>
          </a:blip>
          <a:srcRect b="0" l="0" r="0" t="0"/>
          <a:stretch/>
        </p:blipFill>
        <p:spPr>
          <a:xfrm>
            <a:off x="3648960" y="897840"/>
            <a:ext cx="1845720" cy="18457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90"/>
          <p:cNvSpPr/>
          <p:nvPr/>
        </p:nvSpPr>
        <p:spPr>
          <a:xfrm>
            <a:off x="-5" y="0"/>
            <a:ext cx="4315500" cy="1101000"/>
          </a:xfrm>
          <a:prstGeom prst="rect">
            <a:avLst/>
          </a:prstGeom>
          <a:solidFill>
            <a:srgbClr val="303030"/>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90"/>
          <p:cNvSpPr txBox="1"/>
          <p:nvPr>
            <p:ph type="title"/>
          </p:nvPr>
        </p:nvSpPr>
        <p:spPr>
          <a:xfrm>
            <a:off x="951924" y="264275"/>
            <a:ext cx="1864200" cy="572400"/>
          </a:xfrm>
          <a:prstGeom prst="rect">
            <a:avLst/>
          </a:prstGeom>
          <a:noFill/>
          <a:ln>
            <a:noFill/>
          </a:ln>
        </p:spPr>
        <p:txBody>
          <a:bodyPr anchorCtr="0" anchor="t" bIns="91425" lIns="0" spcFirstLastPara="1" rIns="0" wrap="square" tIns="91425">
            <a:normAutofit fontScale="90000"/>
          </a:bodyPr>
          <a:lstStyle/>
          <a:p>
            <a:pPr indent="0" lvl="0" marL="0" rtl="0" algn="l">
              <a:lnSpc>
                <a:spcPct val="100000"/>
              </a:lnSpc>
              <a:spcBef>
                <a:spcPts val="0"/>
              </a:spcBef>
              <a:spcAft>
                <a:spcPts val="0"/>
              </a:spcAft>
              <a:buClr>
                <a:srgbClr val="E4E5B8"/>
              </a:buClr>
              <a:buSzPct val="100000"/>
              <a:buFont typeface="Georgia"/>
              <a:buNone/>
            </a:pPr>
            <a:r>
              <a:rPr lang="en" sz="2800">
                <a:solidFill>
                  <a:srgbClr val="E4E5B8"/>
                </a:solidFill>
                <a:latin typeface="Georgia"/>
                <a:ea typeface="Georgia"/>
                <a:cs typeface="Georgia"/>
                <a:sym typeface="Georgia"/>
              </a:rPr>
              <a:t>Chauvinism</a:t>
            </a:r>
            <a:endParaRPr b="0" sz="2800" strike="noStrike">
              <a:solidFill>
                <a:srgbClr val="000000"/>
              </a:solidFill>
              <a:latin typeface="Arial"/>
              <a:ea typeface="Arial"/>
              <a:cs typeface="Arial"/>
              <a:sym typeface="Arial"/>
            </a:endParaRPr>
          </a:p>
        </p:txBody>
      </p:sp>
      <p:pic>
        <p:nvPicPr>
          <p:cNvPr id="451" name="Google Shape;451;p90"/>
          <p:cNvPicPr preferRelativeResize="0"/>
          <p:nvPr/>
        </p:nvPicPr>
        <p:blipFill rotWithShape="1">
          <a:blip r:embed="rId3">
            <a:alphaModFix/>
          </a:blip>
          <a:srcRect b="0" l="0" r="0" t="0"/>
          <a:stretch/>
        </p:blipFill>
        <p:spPr>
          <a:xfrm>
            <a:off x="3895990" y="112555"/>
            <a:ext cx="875880" cy="875880"/>
          </a:xfrm>
          <a:prstGeom prst="rect">
            <a:avLst/>
          </a:prstGeom>
          <a:noFill/>
          <a:ln>
            <a:noFill/>
          </a:ln>
        </p:spPr>
      </p:pic>
      <p:sp>
        <p:nvSpPr>
          <p:cNvPr id="452" name="Google Shape;452;p90"/>
          <p:cNvSpPr/>
          <p:nvPr/>
        </p:nvSpPr>
        <p:spPr>
          <a:xfrm>
            <a:off x="4237150" y="1101800"/>
            <a:ext cx="4828500" cy="4041600"/>
          </a:xfrm>
          <a:prstGeom prst="rect">
            <a:avLst/>
          </a:prstGeom>
          <a:solidFill>
            <a:srgbClr val="ADADAD"/>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90"/>
          <p:cNvSpPr txBox="1"/>
          <p:nvPr/>
        </p:nvSpPr>
        <p:spPr>
          <a:xfrm>
            <a:off x="5374450" y="265800"/>
            <a:ext cx="2553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500">
              <a:latin typeface="Georgia"/>
              <a:ea typeface="Georgia"/>
              <a:cs typeface="Georgia"/>
              <a:sym typeface="Georgia"/>
            </a:endParaRPr>
          </a:p>
        </p:txBody>
      </p:sp>
      <p:sp>
        <p:nvSpPr>
          <p:cNvPr id="454" name="Google Shape;454;p90"/>
          <p:cNvSpPr txBox="1"/>
          <p:nvPr/>
        </p:nvSpPr>
        <p:spPr>
          <a:xfrm>
            <a:off x="5670525" y="531600"/>
            <a:ext cx="1742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FFE599"/>
                </a:solidFill>
                <a:latin typeface="Georgia"/>
                <a:ea typeface="Georgia"/>
                <a:cs typeface="Georgia"/>
                <a:sym typeface="Georgia"/>
              </a:rPr>
              <a:t>Speciesism</a:t>
            </a:r>
            <a:endParaRPr sz="2500">
              <a:solidFill>
                <a:srgbClr val="FFE599"/>
              </a:solidFill>
              <a:latin typeface="Georgia"/>
              <a:ea typeface="Georgia"/>
              <a:cs typeface="Georgia"/>
              <a:sym typeface="Georgia"/>
            </a:endParaRPr>
          </a:p>
        </p:txBody>
      </p:sp>
      <p:sp>
        <p:nvSpPr>
          <p:cNvPr id="455" name="Google Shape;455;p90"/>
          <p:cNvSpPr txBox="1"/>
          <p:nvPr/>
        </p:nvSpPr>
        <p:spPr>
          <a:xfrm>
            <a:off x="4382400" y="1511000"/>
            <a:ext cx="4669800" cy="3288600"/>
          </a:xfrm>
          <a:prstGeom prst="rect">
            <a:avLst/>
          </a:prstGeom>
          <a:solidFill>
            <a:srgbClr val="ADADAD"/>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600"/>
              <a:t>Speciesism is a form of chauvinism that places the human race above that of another species.</a:t>
            </a:r>
            <a:endParaRPr sz="1600"/>
          </a:p>
          <a:p>
            <a:pPr indent="0" lvl="0" marL="0" marR="101600" rtl="0" algn="l">
              <a:lnSpc>
                <a:spcPct val="131756"/>
              </a:lnSpc>
              <a:spcBef>
                <a:spcPts val="1200"/>
              </a:spcBef>
              <a:spcAft>
                <a:spcPts val="0"/>
              </a:spcAft>
              <a:buNone/>
            </a:pPr>
            <a:r>
              <a:rPr lang="en" sz="2200">
                <a:solidFill>
                  <a:srgbClr val="212529"/>
                </a:solidFill>
                <a:highlight>
                  <a:srgbClr val="ADADAD"/>
                </a:highlight>
              </a:rPr>
              <a:t>speciesism-</a:t>
            </a:r>
            <a:r>
              <a:rPr lang="en" sz="2050">
                <a:solidFill>
                  <a:srgbClr val="212121"/>
                </a:solidFill>
                <a:highlight>
                  <a:srgbClr val="ADADAD"/>
                </a:highlight>
                <a:uFill>
                  <a:noFill/>
                </a:uFill>
                <a:hlinkClick r:id="rId4">
                  <a:extLst>
                    <a:ext uri="{A12FA001-AC4F-418D-AE19-62706E023703}">
                      <ahyp:hlinkClr val="tx"/>
                    </a:ext>
                  </a:extLst>
                </a:hlinkClick>
              </a:rPr>
              <a:t>noun</a:t>
            </a:r>
            <a:endParaRPr sz="2050">
              <a:solidFill>
                <a:srgbClr val="212121"/>
              </a:solidFill>
              <a:highlight>
                <a:srgbClr val="ADADAD"/>
              </a:highlight>
            </a:endParaRPr>
          </a:p>
          <a:p>
            <a:pPr indent="0" lvl="0" marL="0" rtl="0" algn="l">
              <a:lnSpc>
                <a:spcPct val="115000"/>
              </a:lnSpc>
              <a:spcBef>
                <a:spcPts val="200"/>
              </a:spcBef>
              <a:spcAft>
                <a:spcPts val="0"/>
              </a:spcAft>
              <a:buNone/>
            </a:pPr>
            <a:r>
              <a:rPr lang="en" sz="1650">
                <a:solidFill>
                  <a:srgbClr val="212529"/>
                </a:solidFill>
                <a:highlight>
                  <a:srgbClr val="ADADAD"/>
                </a:highlight>
              </a:rPr>
              <a:t>: prejudice or discrimination based on</a:t>
            </a:r>
            <a:r>
              <a:rPr lang="en" sz="1650">
                <a:solidFill>
                  <a:schemeClr val="dk1"/>
                </a:solidFill>
                <a:highlight>
                  <a:srgbClr val="ADADAD"/>
                </a:highlight>
              </a:rPr>
              <a:t> </a:t>
            </a:r>
            <a:r>
              <a:rPr lang="en" sz="1650">
                <a:solidFill>
                  <a:schemeClr val="dk1"/>
                </a:solidFill>
                <a:highlight>
                  <a:srgbClr val="ADADAD"/>
                </a:highlight>
                <a:uFill>
                  <a:noFill/>
                </a:uFill>
                <a:hlinkClick r:id="rId5">
                  <a:extLst>
                    <a:ext uri="{A12FA001-AC4F-418D-AE19-62706E023703}">
                      <ahyp:hlinkClr val="tx"/>
                    </a:ext>
                  </a:extLst>
                </a:hlinkClick>
              </a:rPr>
              <a:t>species</a:t>
            </a:r>
            <a:endParaRPr sz="1650">
              <a:solidFill>
                <a:schemeClr val="dk1"/>
              </a:solidFill>
              <a:highlight>
                <a:srgbClr val="ADADAD"/>
              </a:highlight>
            </a:endParaRPr>
          </a:p>
          <a:p>
            <a:pPr indent="0" lvl="0" marL="0" rtl="0" algn="l">
              <a:lnSpc>
                <a:spcPct val="115000"/>
              </a:lnSpc>
              <a:spcBef>
                <a:spcPts val="0"/>
              </a:spcBef>
              <a:spcAft>
                <a:spcPts val="0"/>
              </a:spcAft>
              <a:buNone/>
            </a:pPr>
            <a:r>
              <a:rPr i="1" lang="en" sz="1650">
                <a:solidFill>
                  <a:srgbClr val="212529"/>
                </a:solidFill>
                <a:highlight>
                  <a:srgbClr val="ADADAD"/>
                </a:highlight>
              </a:rPr>
              <a:t>especially</a:t>
            </a:r>
            <a:r>
              <a:rPr lang="en" sz="1650">
                <a:solidFill>
                  <a:srgbClr val="212529"/>
                </a:solidFill>
                <a:highlight>
                  <a:srgbClr val="ADADAD"/>
                </a:highlight>
              </a:rPr>
              <a:t> : discrimination against animals</a:t>
            </a:r>
            <a:endParaRPr sz="1650">
              <a:solidFill>
                <a:srgbClr val="212529"/>
              </a:solidFill>
              <a:highlight>
                <a:srgbClr val="ADADAD"/>
              </a:highlight>
            </a:endParaRPr>
          </a:p>
          <a:p>
            <a:pPr indent="0" lvl="0" marL="0" rtl="0" algn="l">
              <a:lnSpc>
                <a:spcPct val="115000"/>
              </a:lnSpc>
              <a:spcBef>
                <a:spcPts val="0"/>
              </a:spcBef>
              <a:spcAft>
                <a:spcPts val="0"/>
              </a:spcAft>
              <a:buNone/>
            </a:pPr>
            <a:r>
              <a:rPr lang="en" sz="1650">
                <a:solidFill>
                  <a:srgbClr val="212529"/>
                </a:solidFill>
                <a:highlight>
                  <a:srgbClr val="ADADAD"/>
                </a:highlight>
              </a:rPr>
              <a:t>: the assumption of human superiority on which speciesism is </a:t>
            </a:r>
            <a:r>
              <a:rPr lang="en" sz="1650">
                <a:solidFill>
                  <a:srgbClr val="212529"/>
                </a:solidFill>
                <a:highlight>
                  <a:srgbClr val="ADADAD"/>
                </a:highlight>
              </a:rPr>
              <a:t>based</a:t>
            </a:r>
            <a:endParaRPr sz="1650">
              <a:solidFill>
                <a:srgbClr val="212529"/>
              </a:solidFill>
              <a:highlight>
                <a:srgbClr val="ADADAD"/>
              </a:highlight>
            </a:endParaRPr>
          </a:p>
          <a:p>
            <a:pPr indent="0" lvl="0" marL="0" rtl="0" algn="l">
              <a:lnSpc>
                <a:spcPct val="115000"/>
              </a:lnSpc>
              <a:spcBef>
                <a:spcPts val="400"/>
              </a:spcBef>
              <a:spcAft>
                <a:spcPts val="0"/>
              </a:spcAft>
              <a:buNone/>
            </a:pPr>
            <a:r>
              <a:t/>
            </a:r>
            <a:endParaRPr sz="1650">
              <a:solidFill>
                <a:srgbClr val="212529"/>
              </a:solidFill>
              <a:highlight>
                <a:srgbClr val="ADADAD"/>
              </a:highlight>
            </a:endParaRPr>
          </a:p>
          <a:p>
            <a:pPr indent="0" lvl="0" marL="0" rtl="0" algn="l">
              <a:lnSpc>
                <a:spcPct val="115000"/>
              </a:lnSpc>
              <a:spcBef>
                <a:spcPts val="1200"/>
              </a:spcBef>
              <a:spcAft>
                <a:spcPts val="1200"/>
              </a:spcAft>
              <a:buClr>
                <a:schemeClr val="dk1"/>
              </a:buClr>
              <a:buSzPts val="1100"/>
              <a:buFont typeface="Arial"/>
              <a:buNone/>
            </a:pPr>
            <a:r>
              <a:rPr lang="en" sz="1600"/>
              <a:t>Merriam Webster Dictionary</a:t>
            </a:r>
            <a:endParaRPr sz="1600"/>
          </a:p>
        </p:txBody>
      </p:sp>
      <p:sp>
        <p:nvSpPr>
          <p:cNvPr id="456" name="Google Shape;456;p90"/>
          <p:cNvSpPr txBox="1"/>
          <p:nvPr/>
        </p:nvSpPr>
        <p:spPr>
          <a:xfrm>
            <a:off x="252300" y="1349450"/>
            <a:ext cx="3810900" cy="3546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Clr>
                <a:schemeClr val="dk1"/>
              </a:buClr>
              <a:buSzPts val="1100"/>
              <a:buFont typeface="Arial"/>
              <a:buNone/>
            </a:pPr>
            <a:r>
              <a:rPr lang="en" sz="1600">
                <a:solidFill>
                  <a:srgbClr val="FFE599"/>
                </a:solidFill>
              </a:rPr>
              <a:t>The definition of Chauvinism, as described in the Marxist Glossary by L. Harry Gould, is “One of the forms of imperialist ideology, specifically, imperialist conquest and oppression, designed to create among the masses hatred and contempt for other peoples, races and nations.” (Gould, pg. 17). It is therefore that capitalists use the supposed idea of human superiority as a method for the mistreatment of animals in society.</a:t>
            </a:r>
            <a:endParaRPr sz="1600">
              <a:solidFill>
                <a:srgbClr val="FFE59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91"/>
          <p:cNvSpPr/>
          <p:nvPr/>
        </p:nvSpPr>
        <p:spPr>
          <a:xfrm>
            <a:off x="0" y="0"/>
            <a:ext cx="9143640" cy="1100880"/>
          </a:xfrm>
          <a:prstGeom prst="rect">
            <a:avLst/>
          </a:prstGeom>
          <a:solidFill>
            <a:srgbClr val="303030"/>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91"/>
          <p:cNvSpPr txBox="1"/>
          <p:nvPr>
            <p:ph type="title"/>
          </p:nvPr>
        </p:nvSpPr>
        <p:spPr>
          <a:xfrm>
            <a:off x="2206775" y="236488"/>
            <a:ext cx="4730100" cy="627900"/>
          </a:xfrm>
          <a:prstGeom prst="rect">
            <a:avLst/>
          </a:prstGeom>
          <a:noFill/>
          <a:ln>
            <a:noFill/>
          </a:ln>
        </p:spPr>
        <p:txBody>
          <a:bodyPr anchorCtr="0" anchor="t" bIns="91425" lIns="0" spcFirstLastPara="1" rIns="0" wrap="square" tIns="91425">
            <a:normAutofit fontScale="90000"/>
          </a:bodyPr>
          <a:lstStyle/>
          <a:p>
            <a:pPr indent="0" lvl="0" marL="0" rtl="0" algn="l">
              <a:lnSpc>
                <a:spcPct val="100000"/>
              </a:lnSpc>
              <a:spcBef>
                <a:spcPts val="0"/>
              </a:spcBef>
              <a:spcAft>
                <a:spcPts val="0"/>
              </a:spcAft>
              <a:buClr>
                <a:srgbClr val="E4E5B8"/>
              </a:buClr>
              <a:buSzPct val="100000"/>
              <a:buFont typeface="Georgia"/>
              <a:buNone/>
            </a:pPr>
            <a:r>
              <a:rPr lang="en" sz="2800">
                <a:solidFill>
                  <a:srgbClr val="E4E5B8"/>
                </a:solidFill>
                <a:latin typeface="Georgia"/>
                <a:ea typeface="Georgia"/>
                <a:cs typeface="Georgia"/>
                <a:sym typeface="Georgia"/>
              </a:rPr>
              <a:t>PCUSA Pledge and Constitution</a:t>
            </a:r>
            <a:endParaRPr b="0" sz="2800" strike="noStrike">
              <a:solidFill>
                <a:srgbClr val="000000"/>
              </a:solidFill>
              <a:latin typeface="Arial"/>
              <a:ea typeface="Arial"/>
              <a:cs typeface="Arial"/>
              <a:sym typeface="Arial"/>
            </a:endParaRPr>
          </a:p>
        </p:txBody>
      </p:sp>
      <p:pic>
        <p:nvPicPr>
          <p:cNvPr id="463" name="Google Shape;463;p91"/>
          <p:cNvPicPr preferRelativeResize="0"/>
          <p:nvPr/>
        </p:nvPicPr>
        <p:blipFill rotWithShape="1">
          <a:blip r:embed="rId3">
            <a:alphaModFix/>
          </a:blip>
          <a:srcRect b="0" l="0" r="0" t="0"/>
          <a:stretch/>
        </p:blipFill>
        <p:spPr>
          <a:xfrm>
            <a:off x="406440" y="112680"/>
            <a:ext cx="875880" cy="875880"/>
          </a:xfrm>
          <a:prstGeom prst="rect">
            <a:avLst/>
          </a:prstGeom>
          <a:noFill/>
          <a:ln>
            <a:noFill/>
          </a:ln>
        </p:spPr>
      </p:pic>
      <p:sp>
        <p:nvSpPr>
          <p:cNvPr id="464" name="Google Shape;464;p91"/>
          <p:cNvSpPr/>
          <p:nvPr/>
        </p:nvSpPr>
        <p:spPr>
          <a:xfrm>
            <a:off x="0" y="1101240"/>
            <a:ext cx="2928600" cy="4041720"/>
          </a:xfrm>
          <a:prstGeom prst="rect">
            <a:avLst/>
          </a:prstGeom>
          <a:solidFill>
            <a:srgbClr val="ADADAD"/>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91"/>
          <p:cNvSpPr/>
          <p:nvPr/>
        </p:nvSpPr>
        <p:spPr>
          <a:xfrm>
            <a:off x="6215040" y="1101240"/>
            <a:ext cx="2928600" cy="4041720"/>
          </a:xfrm>
          <a:prstGeom prst="rect">
            <a:avLst/>
          </a:prstGeom>
          <a:solidFill>
            <a:srgbClr val="ADADAD"/>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2CC"/>
              </a:solidFill>
            </a:endParaRPr>
          </a:p>
        </p:txBody>
      </p:sp>
      <p:sp>
        <p:nvSpPr>
          <p:cNvPr id="466" name="Google Shape;466;p91"/>
          <p:cNvSpPr txBox="1"/>
          <p:nvPr/>
        </p:nvSpPr>
        <p:spPr>
          <a:xfrm>
            <a:off x="164350" y="1221475"/>
            <a:ext cx="2691600" cy="364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rgbClr val="FFFF00"/>
                </a:solidFill>
                <a:highlight>
                  <a:srgbClr val="ADADAD"/>
                </a:highlight>
                <a:latin typeface="Roboto"/>
                <a:ea typeface="Roboto"/>
                <a:cs typeface="Roboto"/>
                <a:sym typeface="Roboto"/>
              </a:rPr>
              <a:t>PLEDGE</a:t>
            </a:r>
            <a:endParaRPr b="1" sz="1500">
              <a:solidFill>
                <a:srgbClr val="FFFF00"/>
              </a:solidFill>
              <a:highlight>
                <a:srgbClr val="ADADAD"/>
              </a:highlight>
              <a:latin typeface="Roboto"/>
              <a:ea typeface="Roboto"/>
              <a:cs typeface="Roboto"/>
              <a:sym typeface="Roboto"/>
            </a:endParaRPr>
          </a:p>
          <a:p>
            <a:pPr indent="0" lvl="0" marL="0" rtl="0" algn="l">
              <a:spcBef>
                <a:spcPts val="0"/>
              </a:spcBef>
              <a:spcAft>
                <a:spcPts val="0"/>
              </a:spcAft>
              <a:buNone/>
            </a:pPr>
            <a:r>
              <a:rPr b="1" lang="en" sz="1500">
                <a:solidFill>
                  <a:srgbClr val="FFFF00"/>
                </a:solidFill>
                <a:highlight>
                  <a:srgbClr val="ADADAD"/>
                </a:highlight>
                <a:latin typeface="Roboto"/>
                <a:ea typeface="Roboto"/>
                <a:cs typeface="Roboto"/>
                <a:sym typeface="Roboto"/>
              </a:rPr>
              <a:t>…I solemnly pledge to take my place in the forefront of the struggle for the rights of all nationally oppressed people; against anti-Soviet sentiments and behavior, anti-Communism, racism, misogyny, ageism, xenophobia, homophobia, transphobia, police brutality, discrimination against the disabled, and to struggle against the chauvinist lies of the capitalist class.</a:t>
            </a:r>
            <a:endParaRPr b="1">
              <a:solidFill>
                <a:srgbClr val="FFFF00"/>
              </a:solidFill>
              <a:highlight>
                <a:srgbClr val="ADADAD"/>
              </a:highlight>
            </a:endParaRPr>
          </a:p>
        </p:txBody>
      </p:sp>
      <p:sp>
        <p:nvSpPr>
          <p:cNvPr id="467" name="Google Shape;467;p91"/>
          <p:cNvSpPr txBox="1"/>
          <p:nvPr/>
        </p:nvSpPr>
        <p:spPr>
          <a:xfrm>
            <a:off x="2928575" y="1101250"/>
            <a:ext cx="3286500" cy="396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350">
              <a:solidFill>
                <a:srgbClr val="FFF2CC"/>
              </a:solidFill>
              <a:highlight>
                <a:srgbClr val="B21F15"/>
              </a:highlight>
              <a:latin typeface="Roboto"/>
              <a:ea typeface="Roboto"/>
              <a:cs typeface="Roboto"/>
              <a:sym typeface="Roboto"/>
            </a:endParaRPr>
          </a:p>
          <a:p>
            <a:pPr indent="0" lvl="0" marL="0" rtl="0" algn="l">
              <a:spcBef>
                <a:spcPts val="0"/>
              </a:spcBef>
              <a:spcAft>
                <a:spcPts val="0"/>
              </a:spcAft>
              <a:buNone/>
            </a:pPr>
            <a:r>
              <a:rPr b="1" lang="en" sz="1350">
                <a:solidFill>
                  <a:srgbClr val="FFF2CC"/>
                </a:solidFill>
                <a:highlight>
                  <a:srgbClr val="B21F15"/>
                </a:highlight>
                <a:latin typeface="Roboto"/>
                <a:ea typeface="Roboto"/>
                <a:cs typeface="Roboto"/>
                <a:sym typeface="Roboto"/>
              </a:rPr>
              <a:t>The Central Committee and the Politburo shall establish ad hoc commissions to carry out special areas of work. The following commissions are regularly functioning commissions of the PCUSA.</a:t>
            </a:r>
            <a:endParaRPr b="1" sz="1350">
              <a:solidFill>
                <a:srgbClr val="FFF2CC"/>
              </a:solidFill>
              <a:highlight>
                <a:srgbClr val="B21F15"/>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b="1" sz="1350">
              <a:solidFill>
                <a:srgbClr val="FFF2CC"/>
              </a:solidFill>
              <a:highlight>
                <a:srgbClr val="B21F15"/>
              </a:highlight>
              <a:latin typeface="Roboto"/>
              <a:ea typeface="Roboto"/>
              <a:cs typeface="Roboto"/>
              <a:sym typeface="Roboto"/>
            </a:endParaRPr>
          </a:p>
          <a:p>
            <a:pPr indent="-314325" lvl="0" marL="711200" rtl="0" algn="l">
              <a:lnSpc>
                <a:spcPct val="115000"/>
              </a:lnSpc>
              <a:spcBef>
                <a:spcPts val="0"/>
              </a:spcBef>
              <a:spcAft>
                <a:spcPts val="0"/>
              </a:spcAft>
              <a:buClr>
                <a:srgbClr val="FFF2CC"/>
              </a:buClr>
              <a:buSzPts val="1350"/>
              <a:buFont typeface="Roboto"/>
              <a:buAutoNum type="arabicPeriod"/>
            </a:pPr>
            <a:r>
              <a:rPr b="1" lang="en" sz="1350">
                <a:solidFill>
                  <a:srgbClr val="FFF2CC"/>
                </a:solidFill>
                <a:highlight>
                  <a:srgbClr val="B21F15"/>
                </a:highlight>
                <a:latin typeface="Roboto"/>
                <a:ea typeface="Roboto"/>
                <a:cs typeface="Roboto"/>
                <a:sym typeface="Roboto"/>
              </a:rPr>
              <a:t>Agriculture Commission</a:t>
            </a:r>
            <a:endParaRPr b="1" sz="1350">
              <a:solidFill>
                <a:srgbClr val="FFF2CC"/>
              </a:solidFill>
              <a:highlight>
                <a:srgbClr val="B21F15"/>
              </a:highlight>
              <a:latin typeface="Roboto"/>
              <a:ea typeface="Roboto"/>
              <a:cs typeface="Roboto"/>
              <a:sym typeface="Roboto"/>
            </a:endParaRPr>
          </a:p>
          <a:p>
            <a:pPr indent="-314325" lvl="0" marL="711200" rtl="0" algn="l">
              <a:lnSpc>
                <a:spcPct val="115000"/>
              </a:lnSpc>
              <a:spcBef>
                <a:spcPts val="0"/>
              </a:spcBef>
              <a:spcAft>
                <a:spcPts val="0"/>
              </a:spcAft>
              <a:buClr>
                <a:srgbClr val="FFF2CC"/>
              </a:buClr>
              <a:buSzPts val="1350"/>
              <a:buFont typeface="Roboto"/>
              <a:buAutoNum type="arabicPeriod"/>
            </a:pPr>
            <a:r>
              <a:rPr b="1" lang="en" sz="1350">
                <a:solidFill>
                  <a:srgbClr val="FFF2CC"/>
                </a:solidFill>
                <a:highlight>
                  <a:srgbClr val="B21F15"/>
                </a:highlight>
                <a:latin typeface="Roboto"/>
                <a:ea typeface="Roboto"/>
                <a:cs typeface="Roboto"/>
                <a:sym typeface="Roboto"/>
              </a:rPr>
              <a:t>Animal Rights Commission</a:t>
            </a:r>
            <a:endParaRPr b="1" sz="1350">
              <a:solidFill>
                <a:srgbClr val="FFF2CC"/>
              </a:solidFill>
              <a:highlight>
                <a:srgbClr val="B21F15"/>
              </a:highlight>
              <a:latin typeface="Roboto"/>
              <a:ea typeface="Roboto"/>
              <a:cs typeface="Roboto"/>
              <a:sym typeface="Roboto"/>
            </a:endParaRPr>
          </a:p>
          <a:p>
            <a:pPr indent="-314325" lvl="0" marL="711200" rtl="0" algn="l">
              <a:lnSpc>
                <a:spcPct val="115000"/>
              </a:lnSpc>
              <a:spcBef>
                <a:spcPts val="0"/>
              </a:spcBef>
              <a:spcAft>
                <a:spcPts val="0"/>
              </a:spcAft>
              <a:buClr>
                <a:srgbClr val="FFF2CC"/>
              </a:buClr>
              <a:buSzPts val="1350"/>
              <a:buFont typeface="Roboto"/>
              <a:buAutoNum type="arabicPeriod"/>
            </a:pPr>
            <a:r>
              <a:rPr b="1" lang="en" sz="1350">
                <a:solidFill>
                  <a:srgbClr val="FFF2CC"/>
                </a:solidFill>
                <a:highlight>
                  <a:srgbClr val="B21F15"/>
                </a:highlight>
                <a:latin typeface="Roboto"/>
                <a:ea typeface="Roboto"/>
                <a:cs typeface="Roboto"/>
                <a:sym typeface="Roboto"/>
              </a:rPr>
              <a:t>Arts &amp; Culture Commission</a:t>
            </a:r>
            <a:endParaRPr b="1" sz="1350">
              <a:solidFill>
                <a:srgbClr val="FFF2CC"/>
              </a:solidFill>
              <a:highlight>
                <a:srgbClr val="B21F15"/>
              </a:highlight>
              <a:latin typeface="Roboto"/>
              <a:ea typeface="Roboto"/>
              <a:cs typeface="Roboto"/>
              <a:sym typeface="Roboto"/>
            </a:endParaRPr>
          </a:p>
          <a:p>
            <a:pPr indent="-314325" lvl="0" marL="711200" rtl="0" algn="l">
              <a:lnSpc>
                <a:spcPct val="115000"/>
              </a:lnSpc>
              <a:spcBef>
                <a:spcPts val="0"/>
              </a:spcBef>
              <a:spcAft>
                <a:spcPts val="0"/>
              </a:spcAft>
              <a:buClr>
                <a:srgbClr val="FFF2CC"/>
              </a:buClr>
              <a:buSzPts val="1350"/>
              <a:buFont typeface="Roboto"/>
              <a:buAutoNum type="arabicPeriod"/>
            </a:pPr>
            <a:r>
              <a:rPr b="1" lang="en" sz="1350">
                <a:solidFill>
                  <a:srgbClr val="FFF2CC"/>
                </a:solidFill>
                <a:highlight>
                  <a:srgbClr val="B21F15"/>
                </a:highlight>
                <a:latin typeface="Roboto"/>
                <a:ea typeface="Roboto"/>
                <a:cs typeface="Roboto"/>
                <a:sym typeface="Roboto"/>
              </a:rPr>
              <a:t>Asian Commission</a:t>
            </a:r>
            <a:endParaRPr b="1" sz="1350">
              <a:solidFill>
                <a:srgbClr val="FFF2CC"/>
              </a:solidFill>
              <a:highlight>
                <a:srgbClr val="B21F15"/>
              </a:highlight>
              <a:latin typeface="Roboto"/>
              <a:ea typeface="Roboto"/>
              <a:cs typeface="Roboto"/>
              <a:sym typeface="Roboto"/>
            </a:endParaRPr>
          </a:p>
          <a:p>
            <a:pPr indent="-314325" lvl="0" marL="711200" rtl="0" algn="l">
              <a:lnSpc>
                <a:spcPct val="115000"/>
              </a:lnSpc>
              <a:spcBef>
                <a:spcPts val="0"/>
              </a:spcBef>
              <a:spcAft>
                <a:spcPts val="0"/>
              </a:spcAft>
              <a:buClr>
                <a:srgbClr val="FFF2CC"/>
              </a:buClr>
              <a:buSzPts val="1350"/>
              <a:buFont typeface="Roboto"/>
              <a:buAutoNum type="arabicPeriod"/>
            </a:pPr>
            <a:r>
              <a:rPr b="1" lang="en" sz="1350">
                <a:solidFill>
                  <a:srgbClr val="FFF2CC"/>
                </a:solidFill>
                <a:highlight>
                  <a:srgbClr val="B21F15"/>
                </a:highlight>
                <a:latin typeface="Roboto"/>
                <a:ea typeface="Roboto"/>
                <a:cs typeface="Roboto"/>
                <a:sym typeface="Roboto"/>
              </a:rPr>
              <a:t>Civil Liberties Commission</a:t>
            </a:r>
            <a:endParaRPr b="1" sz="1350">
              <a:solidFill>
                <a:srgbClr val="FFF2CC"/>
              </a:solidFill>
              <a:highlight>
                <a:srgbClr val="B21F15"/>
              </a:highlight>
              <a:latin typeface="Roboto"/>
              <a:ea typeface="Roboto"/>
              <a:cs typeface="Roboto"/>
              <a:sym typeface="Roboto"/>
            </a:endParaRPr>
          </a:p>
          <a:p>
            <a:pPr indent="-314325" lvl="0" marL="711200" rtl="0" algn="l">
              <a:lnSpc>
                <a:spcPct val="115000"/>
              </a:lnSpc>
              <a:spcBef>
                <a:spcPts val="0"/>
              </a:spcBef>
              <a:spcAft>
                <a:spcPts val="0"/>
              </a:spcAft>
              <a:buClr>
                <a:srgbClr val="FFF2CC"/>
              </a:buClr>
              <a:buSzPts val="1350"/>
              <a:buFont typeface="Roboto"/>
              <a:buAutoNum type="arabicPeriod"/>
            </a:pPr>
            <a:r>
              <a:rPr b="1" lang="en" sz="1350">
                <a:solidFill>
                  <a:srgbClr val="FFF2CC"/>
                </a:solidFill>
                <a:highlight>
                  <a:srgbClr val="B21F15"/>
                </a:highlight>
                <a:latin typeface="Roboto"/>
                <a:ea typeface="Roboto"/>
                <a:cs typeface="Roboto"/>
                <a:sym typeface="Roboto"/>
              </a:rPr>
              <a:t>Environmental Commission</a:t>
            </a:r>
            <a:endParaRPr b="1" sz="1350">
              <a:solidFill>
                <a:srgbClr val="FFF2CC"/>
              </a:solidFill>
              <a:highlight>
                <a:srgbClr val="B21F15"/>
              </a:highlight>
              <a:latin typeface="Roboto"/>
              <a:ea typeface="Roboto"/>
              <a:cs typeface="Roboto"/>
              <a:sym typeface="Roboto"/>
            </a:endParaRPr>
          </a:p>
          <a:p>
            <a:pPr indent="-314325" lvl="0" marL="711200" rtl="0" algn="l">
              <a:lnSpc>
                <a:spcPct val="115000"/>
              </a:lnSpc>
              <a:spcBef>
                <a:spcPts val="0"/>
              </a:spcBef>
              <a:spcAft>
                <a:spcPts val="0"/>
              </a:spcAft>
              <a:buClr>
                <a:srgbClr val="FFF2CC"/>
              </a:buClr>
              <a:buSzPts val="1350"/>
              <a:buFont typeface="Roboto"/>
              <a:buAutoNum type="arabicPeriod"/>
            </a:pPr>
            <a:r>
              <a:rPr b="1" lang="en" sz="1350">
                <a:solidFill>
                  <a:srgbClr val="FFF2CC"/>
                </a:solidFill>
                <a:highlight>
                  <a:srgbClr val="B21F15"/>
                </a:highlight>
                <a:latin typeface="Roboto"/>
                <a:ea typeface="Roboto"/>
                <a:cs typeface="Roboto"/>
                <a:sym typeface="Roboto"/>
              </a:rPr>
              <a:t>Health &amp; Disability Commission</a:t>
            </a:r>
            <a:endParaRPr b="1" sz="1350">
              <a:solidFill>
                <a:srgbClr val="FFF2CC"/>
              </a:solidFill>
              <a:highlight>
                <a:srgbClr val="B21F15"/>
              </a:highlight>
              <a:latin typeface="Roboto"/>
              <a:ea typeface="Roboto"/>
              <a:cs typeface="Roboto"/>
              <a:sym typeface="Roboto"/>
            </a:endParaRPr>
          </a:p>
          <a:p>
            <a:pPr indent="0" lvl="0" marL="457200" rtl="0" algn="l">
              <a:lnSpc>
                <a:spcPct val="115000"/>
              </a:lnSpc>
              <a:spcBef>
                <a:spcPts val="0"/>
              </a:spcBef>
              <a:spcAft>
                <a:spcPts val="0"/>
              </a:spcAft>
              <a:buNone/>
            </a:pPr>
            <a:r>
              <a:t/>
            </a:r>
            <a:endParaRPr b="1" sz="1350">
              <a:solidFill>
                <a:srgbClr val="FFF2CC"/>
              </a:solidFill>
              <a:highlight>
                <a:srgbClr val="B21F15"/>
              </a:highlight>
              <a:latin typeface="Roboto"/>
              <a:ea typeface="Roboto"/>
              <a:cs typeface="Roboto"/>
              <a:sym typeface="Roboto"/>
            </a:endParaRPr>
          </a:p>
        </p:txBody>
      </p:sp>
      <p:sp>
        <p:nvSpPr>
          <p:cNvPr id="468" name="Google Shape;468;p91"/>
          <p:cNvSpPr txBox="1"/>
          <p:nvPr/>
        </p:nvSpPr>
        <p:spPr>
          <a:xfrm>
            <a:off x="6287700" y="1221475"/>
            <a:ext cx="2856000" cy="39846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b="1" lang="en" sz="1350">
                <a:solidFill>
                  <a:srgbClr val="FFFF00"/>
                </a:solidFill>
                <a:highlight>
                  <a:srgbClr val="ADADAD"/>
                </a:highlight>
                <a:latin typeface="Roboto"/>
                <a:ea typeface="Roboto"/>
                <a:cs typeface="Roboto"/>
                <a:sym typeface="Roboto"/>
              </a:rPr>
              <a:t>cont’d.</a:t>
            </a:r>
            <a:endParaRPr b="1" sz="1350">
              <a:solidFill>
                <a:srgbClr val="FFFF00"/>
              </a:solidFill>
              <a:highlight>
                <a:srgbClr val="ADADAD"/>
              </a:highlight>
              <a:latin typeface="Roboto"/>
              <a:ea typeface="Roboto"/>
              <a:cs typeface="Roboto"/>
              <a:sym typeface="Roboto"/>
            </a:endParaRPr>
          </a:p>
          <a:p>
            <a:pPr indent="0" lvl="0" marL="457200" rtl="0" algn="l">
              <a:lnSpc>
                <a:spcPct val="115000"/>
              </a:lnSpc>
              <a:spcBef>
                <a:spcPts val="0"/>
              </a:spcBef>
              <a:spcAft>
                <a:spcPts val="0"/>
              </a:spcAft>
              <a:buNone/>
            </a:pPr>
            <a:r>
              <a:rPr b="1" lang="en" sz="1350">
                <a:solidFill>
                  <a:srgbClr val="FFFF00"/>
                </a:solidFill>
                <a:highlight>
                  <a:srgbClr val="ADADAD"/>
                </a:highlight>
                <a:latin typeface="Roboto"/>
                <a:ea typeface="Roboto"/>
                <a:cs typeface="Roboto"/>
                <a:sym typeface="Roboto"/>
              </a:rPr>
              <a:t>8. </a:t>
            </a:r>
            <a:r>
              <a:rPr b="1" lang="en" sz="1350">
                <a:solidFill>
                  <a:srgbClr val="FFFF00"/>
                </a:solidFill>
                <a:highlight>
                  <a:srgbClr val="ADADAD"/>
                </a:highlight>
                <a:latin typeface="Roboto"/>
                <a:ea typeface="Roboto"/>
                <a:cs typeface="Roboto"/>
                <a:sym typeface="Roboto"/>
              </a:rPr>
              <a:t>History Commission</a:t>
            </a:r>
            <a:endParaRPr b="1" sz="1350">
              <a:solidFill>
                <a:srgbClr val="FFFF00"/>
              </a:solidFill>
              <a:highlight>
                <a:srgbClr val="ADADAD"/>
              </a:highlight>
              <a:latin typeface="Roboto"/>
              <a:ea typeface="Roboto"/>
              <a:cs typeface="Roboto"/>
              <a:sym typeface="Roboto"/>
            </a:endParaRPr>
          </a:p>
          <a:p>
            <a:pPr indent="0" lvl="0" marL="457200" rtl="0" algn="l">
              <a:lnSpc>
                <a:spcPct val="115000"/>
              </a:lnSpc>
              <a:spcBef>
                <a:spcPts val="0"/>
              </a:spcBef>
              <a:spcAft>
                <a:spcPts val="0"/>
              </a:spcAft>
              <a:buNone/>
            </a:pPr>
            <a:r>
              <a:rPr b="1" lang="en" sz="1350">
                <a:solidFill>
                  <a:srgbClr val="FFFF00"/>
                </a:solidFill>
                <a:highlight>
                  <a:srgbClr val="ADADAD"/>
                </a:highlight>
                <a:latin typeface="Roboto"/>
                <a:ea typeface="Roboto"/>
                <a:cs typeface="Roboto"/>
                <a:sym typeface="Roboto"/>
              </a:rPr>
              <a:t>9. Indigenous Peoples    Commission</a:t>
            </a:r>
            <a:endParaRPr b="1" sz="1350">
              <a:solidFill>
                <a:srgbClr val="FFFF00"/>
              </a:solidFill>
              <a:highlight>
                <a:srgbClr val="ADADAD"/>
              </a:highlight>
              <a:latin typeface="Roboto"/>
              <a:ea typeface="Roboto"/>
              <a:cs typeface="Roboto"/>
              <a:sym typeface="Roboto"/>
            </a:endParaRPr>
          </a:p>
          <a:p>
            <a:pPr indent="0" lvl="0" marL="457200" rtl="0" algn="l">
              <a:lnSpc>
                <a:spcPct val="115000"/>
              </a:lnSpc>
              <a:spcBef>
                <a:spcPts val="0"/>
              </a:spcBef>
              <a:spcAft>
                <a:spcPts val="0"/>
              </a:spcAft>
              <a:buNone/>
            </a:pPr>
            <a:r>
              <a:rPr b="1" lang="en" sz="1350">
                <a:solidFill>
                  <a:srgbClr val="FFFF00"/>
                </a:solidFill>
                <a:highlight>
                  <a:srgbClr val="ADADAD"/>
                </a:highlight>
                <a:latin typeface="Roboto"/>
                <a:ea typeface="Roboto"/>
                <a:cs typeface="Roboto"/>
                <a:sym typeface="Roboto"/>
              </a:rPr>
              <a:t>10.Jewish Commission</a:t>
            </a:r>
            <a:endParaRPr b="1" sz="1350">
              <a:solidFill>
                <a:srgbClr val="FFFF00"/>
              </a:solidFill>
              <a:highlight>
                <a:srgbClr val="ADADAD"/>
              </a:highlight>
              <a:latin typeface="Roboto"/>
              <a:ea typeface="Roboto"/>
              <a:cs typeface="Roboto"/>
              <a:sym typeface="Roboto"/>
            </a:endParaRPr>
          </a:p>
          <a:p>
            <a:pPr indent="0" lvl="0" marL="457200" rtl="0" algn="l">
              <a:lnSpc>
                <a:spcPct val="115000"/>
              </a:lnSpc>
              <a:spcBef>
                <a:spcPts val="0"/>
              </a:spcBef>
              <a:spcAft>
                <a:spcPts val="0"/>
              </a:spcAft>
              <a:buNone/>
            </a:pPr>
            <a:r>
              <a:rPr b="1" lang="en" sz="1350">
                <a:solidFill>
                  <a:srgbClr val="FFFF00"/>
                </a:solidFill>
                <a:highlight>
                  <a:srgbClr val="ADADAD"/>
                </a:highlight>
                <a:latin typeface="Roboto"/>
                <a:ea typeface="Roboto"/>
                <a:cs typeface="Roboto"/>
                <a:sym typeface="Roboto"/>
              </a:rPr>
              <a:t>11. Labor Commission</a:t>
            </a:r>
            <a:endParaRPr b="1" sz="1350">
              <a:solidFill>
                <a:srgbClr val="FFFF00"/>
              </a:solidFill>
              <a:highlight>
                <a:srgbClr val="ADADAD"/>
              </a:highlight>
              <a:latin typeface="Roboto"/>
              <a:ea typeface="Roboto"/>
              <a:cs typeface="Roboto"/>
              <a:sym typeface="Roboto"/>
            </a:endParaRPr>
          </a:p>
          <a:p>
            <a:pPr indent="0" lvl="0" marL="457200" rtl="0" algn="l">
              <a:lnSpc>
                <a:spcPct val="115000"/>
              </a:lnSpc>
              <a:spcBef>
                <a:spcPts val="0"/>
              </a:spcBef>
              <a:spcAft>
                <a:spcPts val="0"/>
              </a:spcAft>
              <a:buNone/>
            </a:pPr>
            <a:r>
              <a:rPr b="1" lang="en" sz="1350">
                <a:solidFill>
                  <a:srgbClr val="FFFF00"/>
                </a:solidFill>
                <a:highlight>
                  <a:srgbClr val="ADADAD"/>
                </a:highlight>
                <a:latin typeface="Roboto"/>
                <a:ea typeface="Roboto"/>
                <a:cs typeface="Roboto"/>
                <a:sym typeface="Roboto"/>
              </a:rPr>
              <a:t>12. Legislative &amp; Electoral Commission</a:t>
            </a:r>
            <a:endParaRPr b="1" sz="1350">
              <a:solidFill>
                <a:srgbClr val="FFFF00"/>
              </a:solidFill>
              <a:highlight>
                <a:srgbClr val="ADADAD"/>
              </a:highlight>
              <a:latin typeface="Roboto"/>
              <a:ea typeface="Roboto"/>
              <a:cs typeface="Roboto"/>
              <a:sym typeface="Roboto"/>
            </a:endParaRPr>
          </a:p>
          <a:p>
            <a:pPr indent="0" lvl="0" marL="457200" rtl="0" algn="l">
              <a:lnSpc>
                <a:spcPct val="115000"/>
              </a:lnSpc>
              <a:spcBef>
                <a:spcPts val="0"/>
              </a:spcBef>
              <a:spcAft>
                <a:spcPts val="0"/>
              </a:spcAft>
              <a:buNone/>
            </a:pPr>
            <a:r>
              <a:rPr b="1" lang="en" sz="1350">
                <a:solidFill>
                  <a:srgbClr val="FFFF00"/>
                </a:solidFill>
                <a:highlight>
                  <a:srgbClr val="ADADAD"/>
                </a:highlight>
                <a:latin typeface="Roboto"/>
                <a:ea typeface="Roboto"/>
                <a:cs typeface="Roboto"/>
                <a:sym typeface="Roboto"/>
              </a:rPr>
              <a:t>13. LGBTQ+ Commission</a:t>
            </a:r>
            <a:endParaRPr b="1" sz="1350">
              <a:solidFill>
                <a:srgbClr val="FFFF00"/>
              </a:solidFill>
              <a:highlight>
                <a:srgbClr val="ADADAD"/>
              </a:highlight>
              <a:latin typeface="Roboto"/>
              <a:ea typeface="Roboto"/>
              <a:cs typeface="Roboto"/>
              <a:sym typeface="Roboto"/>
            </a:endParaRPr>
          </a:p>
          <a:p>
            <a:pPr indent="0" lvl="0" marL="457200" rtl="0" algn="l">
              <a:lnSpc>
                <a:spcPct val="115000"/>
              </a:lnSpc>
              <a:spcBef>
                <a:spcPts val="0"/>
              </a:spcBef>
              <a:spcAft>
                <a:spcPts val="0"/>
              </a:spcAft>
              <a:buNone/>
            </a:pPr>
            <a:r>
              <a:rPr b="1" lang="en" sz="1350">
                <a:solidFill>
                  <a:srgbClr val="FFFF00"/>
                </a:solidFill>
                <a:highlight>
                  <a:srgbClr val="ADADAD"/>
                </a:highlight>
                <a:latin typeface="Roboto"/>
                <a:ea typeface="Roboto"/>
                <a:cs typeface="Roboto"/>
                <a:sym typeface="Roboto"/>
              </a:rPr>
              <a:t>14. Peace &amp; Solidarity Commission</a:t>
            </a:r>
            <a:endParaRPr b="1" sz="1350">
              <a:solidFill>
                <a:srgbClr val="FFFF00"/>
              </a:solidFill>
              <a:highlight>
                <a:srgbClr val="ADADAD"/>
              </a:highlight>
              <a:latin typeface="Roboto"/>
              <a:ea typeface="Roboto"/>
              <a:cs typeface="Roboto"/>
              <a:sym typeface="Roboto"/>
            </a:endParaRPr>
          </a:p>
          <a:p>
            <a:pPr indent="0" lvl="0" marL="457200" rtl="0" algn="l">
              <a:lnSpc>
                <a:spcPct val="115000"/>
              </a:lnSpc>
              <a:spcBef>
                <a:spcPts val="0"/>
              </a:spcBef>
              <a:spcAft>
                <a:spcPts val="0"/>
              </a:spcAft>
              <a:buNone/>
            </a:pPr>
            <a:r>
              <a:rPr b="1" lang="en" sz="1350">
                <a:solidFill>
                  <a:srgbClr val="FFFF00"/>
                </a:solidFill>
                <a:highlight>
                  <a:srgbClr val="ADADAD"/>
                </a:highlight>
                <a:latin typeface="Roboto"/>
                <a:ea typeface="Roboto"/>
                <a:cs typeface="Roboto"/>
                <a:sym typeface="Roboto"/>
              </a:rPr>
              <a:t>15. Religious Affairs Commission</a:t>
            </a:r>
            <a:endParaRPr b="1" sz="1350">
              <a:solidFill>
                <a:srgbClr val="FFFF00"/>
              </a:solidFill>
              <a:highlight>
                <a:srgbClr val="ADADAD"/>
              </a:highlight>
              <a:latin typeface="Roboto"/>
              <a:ea typeface="Roboto"/>
              <a:cs typeface="Roboto"/>
              <a:sym typeface="Roboto"/>
            </a:endParaRPr>
          </a:p>
          <a:p>
            <a:pPr indent="0" lvl="0" marL="457200" rtl="0" algn="l">
              <a:lnSpc>
                <a:spcPct val="115000"/>
              </a:lnSpc>
              <a:spcBef>
                <a:spcPts val="0"/>
              </a:spcBef>
              <a:spcAft>
                <a:spcPts val="0"/>
              </a:spcAft>
              <a:buNone/>
            </a:pPr>
            <a:r>
              <a:rPr b="1" lang="en" sz="1350">
                <a:solidFill>
                  <a:srgbClr val="FFFF00"/>
                </a:solidFill>
                <a:highlight>
                  <a:srgbClr val="ADADAD"/>
                </a:highlight>
                <a:latin typeface="Roboto"/>
                <a:ea typeface="Roboto"/>
                <a:cs typeface="Roboto"/>
                <a:sym typeface="Roboto"/>
              </a:rPr>
              <a:t>16. Veteran’s Commission</a:t>
            </a:r>
            <a:endParaRPr b="1" sz="1350">
              <a:solidFill>
                <a:srgbClr val="FFFF00"/>
              </a:solidFill>
              <a:highlight>
                <a:srgbClr val="ADADAD"/>
              </a:highlight>
              <a:latin typeface="Roboto"/>
              <a:ea typeface="Roboto"/>
              <a:cs typeface="Roboto"/>
              <a:sym typeface="Roboto"/>
            </a:endParaRPr>
          </a:p>
          <a:p>
            <a:pPr indent="0" lvl="0" marL="457200" rtl="0" algn="l">
              <a:lnSpc>
                <a:spcPct val="115000"/>
              </a:lnSpc>
              <a:spcBef>
                <a:spcPts val="0"/>
              </a:spcBef>
              <a:spcAft>
                <a:spcPts val="0"/>
              </a:spcAft>
              <a:buNone/>
            </a:pPr>
            <a:r>
              <a:rPr b="1" lang="en" sz="1350">
                <a:solidFill>
                  <a:srgbClr val="FFFF00"/>
                </a:solidFill>
                <a:highlight>
                  <a:srgbClr val="ADADAD"/>
                </a:highlight>
                <a:latin typeface="Roboto"/>
                <a:ea typeface="Roboto"/>
                <a:cs typeface="Roboto"/>
                <a:sym typeface="Roboto"/>
              </a:rPr>
              <a:t>17. Women’s Commission</a:t>
            </a:r>
            <a:endParaRPr b="1" sz="1350">
              <a:solidFill>
                <a:srgbClr val="FFFF00"/>
              </a:solidFill>
              <a:highlight>
                <a:srgbClr val="ADADAD"/>
              </a:highlight>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pic>
        <p:nvPicPr>
          <p:cNvPr id="473" name="Google Shape;473;p92"/>
          <p:cNvPicPr preferRelativeResize="0"/>
          <p:nvPr/>
        </p:nvPicPr>
        <p:blipFill rotWithShape="1">
          <a:blip r:embed="rId3">
            <a:alphaModFix/>
          </a:blip>
          <a:srcRect b="0" l="0" r="0" t="0"/>
          <a:stretch/>
        </p:blipFill>
        <p:spPr>
          <a:xfrm>
            <a:off x="3988800" y="140400"/>
            <a:ext cx="1166400" cy="1166400"/>
          </a:xfrm>
          <a:prstGeom prst="rect">
            <a:avLst/>
          </a:prstGeom>
          <a:noFill/>
          <a:ln>
            <a:noFill/>
          </a:ln>
        </p:spPr>
      </p:pic>
      <p:sp>
        <p:nvSpPr>
          <p:cNvPr id="474" name="Google Shape;474;p92"/>
          <p:cNvSpPr txBox="1"/>
          <p:nvPr/>
        </p:nvSpPr>
        <p:spPr>
          <a:xfrm>
            <a:off x="230975" y="178200"/>
            <a:ext cx="3691200" cy="478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E4E5B8"/>
                </a:solidFill>
                <a:highlight>
                  <a:srgbClr val="B21F15"/>
                </a:highlight>
              </a:rPr>
              <a:t>Communist Party of Ireland</a:t>
            </a:r>
            <a:endParaRPr b="1" sz="1600">
              <a:solidFill>
                <a:srgbClr val="E4E5B8"/>
              </a:solidFill>
              <a:highlight>
                <a:srgbClr val="B21F15"/>
              </a:highlight>
            </a:endParaRPr>
          </a:p>
          <a:p>
            <a:pPr indent="0" lvl="0" marL="0" rtl="0" algn="ctr">
              <a:spcBef>
                <a:spcPts val="0"/>
              </a:spcBef>
              <a:spcAft>
                <a:spcPts val="0"/>
              </a:spcAft>
              <a:buNone/>
            </a:pPr>
            <a:r>
              <a:t/>
            </a:r>
            <a:endParaRPr b="1" sz="1600">
              <a:solidFill>
                <a:srgbClr val="E4E5B8"/>
              </a:solidFill>
              <a:highlight>
                <a:srgbClr val="B21F15"/>
              </a:highlight>
            </a:endParaRPr>
          </a:p>
          <a:p>
            <a:pPr indent="0" lvl="0" marL="0" rtl="0" algn="just">
              <a:spcBef>
                <a:spcPts val="0"/>
              </a:spcBef>
              <a:spcAft>
                <a:spcPts val="0"/>
              </a:spcAft>
              <a:buNone/>
            </a:pPr>
            <a:r>
              <a:rPr lang="en" sz="1500">
                <a:solidFill>
                  <a:srgbClr val="E4E5B8"/>
                </a:solidFill>
                <a:highlight>
                  <a:srgbClr val="B21F15"/>
                </a:highlight>
              </a:rPr>
              <a:t> “…there are of course bourgeois forms of feminism, LGBT+ activism, anti-racism etc. that are actively opposed to the emancipation of the working class, and hostile to communism. This is not in doubt. </a:t>
            </a:r>
            <a:endParaRPr sz="1500">
              <a:solidFill>
                <a:srgbClr val="E4E5B8"/>
              </a:solidFill>
              <a:highlight>
                <a:srgbClr val="B21F15"/>
              </a:highlight>
            </a:endParaRPr>
          </a:p>
          <a:p>
            <a:pPr indent="0" lvl="0" marL="0" rtl="0" algn="just">
              <a:spcBef>
                <a:spcPts val="0"/>
              </a:spcBef>
              <a:spcAft>
                <a:spcPts val="0"/>
              </a:spcAft>
              <a:buNone/>
            </a:pPr>
            <a:r>
              <a:rPr lang="en" sz="1500">
                <a:solidFill>
                  <a:srgbClr val="E4E5B8"/>
                </a:solidFill>
                <a:highlight>
                  <a:srgbClr val="B21F15"/>
                </a:highlight>
              </a:rPr>
              <a:t>However, it does not follow that the struggles of women, trans comrades, victims of racism and other forms of bigotry and prejudice are in any way counter-revolutionary or anti-communist simply because there exist bourgeois interests who attempt to co-opt them. </a:t>
            </a:r>
            <a:endParaRPr sz="1500">
              <a:solidFill>
                <a:srgbClr val="E4E5B8"/>
              </a:solidFill>
              <a:highlight>
                <a:srgbClr val="B21F15"/>
              </a:highlight>
            </a:endParaRPr>
          </a:p>
          <a:p>
            <a:pPr indent="0" lvl="0" marL="0" rtl="0" algn="l">
              <a:spcBef>
                <a:spcPts val="0"/>
              </a:spcBef>
              <a:spcAft>
                <a:spcPts val="0"/>
              </a:spcAft>
              <a:buNone/>
            </a:pPr>
            <a:r>
              <a:rPr lang="en" sz="1500">
                <a:solidFill>
                  <a:srgbClr val="E4E5B8"/>
                </a:solidFill>
                <a:highlight>
                  <a:srgbClr val="B21F15"/>
                </a:highlight>
              </a:rPr>
              <a:t> </a:t>
            </a:r>
            <a:endParaRPr sz="1500">
              <a:solidFill>
                <a:srgbClr val="E4E5B8"/>
              </a:solidFill>
              <a:highlight>
                <a:srgbClr val="B21F15"/>
              </a:highlight>
            </a:endParaRPr>
          </a:p>
          <a:p>
            <a:pPr indent="0" lvl="0" marL="0" rtl="0" algn="l">
              <a:spcBef>
                <a:spcPts val="0"/>
              </a:spcBef>
              <a:spcAft>
                <a:spcPts val="0"/>
              </a:spcAft>
              <a:buNone/>
            </a:pPr>
            <a:r>
              <a:rPr lang="en" sz="1500">
                <a:solidFill>
                  <a:srgbClr val="E4E5B8"/>
                </a:solidFill>
                <a:highlight>
                  <a:srgbClr val="B21F15"/>
                </a:highlight>
              </a:rPr>
              <a:t>To think and act otherwise is to fall into </a:t>
            </a:r>
            <a:r>
              <a:rPr b="1" lang="en" sz="1500">
                <a:solidFill>
                  <a:srgbClr val="E4E5B8"/>
                </a:solidFill>
                <a:highlight>
                  <a:srgbClr val="B21F15"/>
                </a:highlight>
              </a:rPr>
              <a:t>the trap of chauvinism.”</a:t>
            </a:r>
            <a:endParaRPr b="1" sz="1500">
              <a:solidFill>
                <a:srgbClr val="E4E5B8"/>
              </a:solidFill>
              <a:highlight>
                <a:srgbClr val="B21F15"/>
              </a:highlight>
            </a:endParaRPr>
          </a:p>
          <a:p>
            <a:pPr indent="0" lvl="0" marL="0" rtl="0" algn="l">
              <a:spcBef>
                <a:spcPts val="0"/>
              </a:spcBef>
              <a:spcAft>
                <a:spcPts val="0"/>
              </a:spcAft>
              <a:buNone/>
            </a:pPr>
            <a:r>
              <a:t/>
            </a:r>
            <a:endParaRPr b="1" sz="1500">
              <a:solidFill>
                <a:srgbClr val="E4E5B8"/>
              </a:solidFill>
              <a:highlight>
                <a:srgbClr val="B21F15"/>
              </a:highlight>
            </a:endParaRPr>
          </a:p>
          <a:p>
            <a:pPr indent="0" lvl="0" marL="0" rtl="0" algn="r">
              <a:spcBef>
                <a:spcPts val="0"/>
              </a:spcBef>
              <a:spcAft>
                <a:spcPts val="0"/>
              </a:spcAft>
              <a:buNone/>
            </a:pPr>
            <a:r>
              <a:rPr b="1" i="1" lang="en" sz="1200">
                <a:solidFill>
                  <a:srgbClr val="E4E5B8"/>
                </a:solidFill>
                <a:highlight>
                  <a:srgbClr val="B21F15"/>
                </a:highlight>
                <a:uFill>
                  <a:noFill/>
                </a:uFill>
                <a:hlinkClick r:id="rId4">
                  <a:extLst>
                    <a:ext uri="{A12FA001-AC4F-418D-AE19-62706E023703}">
                      <ahyp:hlinkClr val="tx"/>
                    </a:ext>
                  </a:extLst>
                </a:hlinkClick>
              </a:rPr>
              <a:t>Raymond Ó Dubhghaill</a:t>
            </a:r>
            <a:endParaRPr b="1" i="1" sz="1500">
              <a:solidFill>
                <a:srgbClr val="E4E5B8"/>
              </a:solidFill>
              <a:highlight>
                <a:srgbClr val="B21F15"/>
              </a:highlight>
            </a:endParaRPr>
          </a:p>
        </p:txBody>
      </p:sp>
      <p:sp>
        <p:nvSpPr>
          <p:cNvPr id="475" name="Google Shape;475;p92"/>
          <p:cNvSpPr txBox="1"/>
          <p:nvPr/>
        </p:nvSpPr>
        <p:spPr>
          <a:xfrm>
            <a:off x="5454425" y="515250"/>
            <a:ext cx="3464400" cy="433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FFFF00"/>
                </a:solidFill>
                <a:highlight>
                  <a:srgbClr val="303030"/>
                </a:highlight>
                <a:latin typeface="Times New Roman"/>
                <a:ea typeface="Times New Roman"/>
                <a:cs typeface="Times New Roman"/>
                <a:sym typeface="Times New Roman"/>
              </a:rPr>
              <a:t>‘Most human beings are speciesists. The following chapters show that ordinary human beings—not a few exceptionally cruel or heartless humans, but the overwhelming majority of humans—take an active part in, acquiesce in, and allow their taxes to pay for practices that require the exploitation and suffering  of other species in order to promote the most trivial interests of our own species.’</a:t>
            </a:r>
            <a:endParaRPr sz="1700">
              <a:solidFill>
                <a:srgbClr val="FFFF00"/>
              </a:solidFill>
              <a:highlight>
                <a:srgbClr val="303030"/>
              </a:highlight>
              <a:latin typeface="Times New Roman"/>
              <a:ea typeface="Times New Roman"/>
              <a:cs typeface="Times New Roman"/>
              <a:sym typeface="Times New Roman"/>
            </a:endParaRPr>
          </a:p>
          <a:p>
            <a:pPr indent="0" lvl="0" marL="0" rtl="0" algn="l">
              <a:spcBef>
                <a:spcPts val="0"/>
              </a:spcBef>
              <a:spcAft>
                <a:spcPts val="0"/>
              </a:spcAft>
              <a:buNone/>
            </a:pPr>
            <a:r>
              <a:t/>
            </a:r>
            <a:endParaRPr sz="1700">
              <a:solidFill>
                <a:srgbClr val="FFFF00"/>
              </a:solidFill>
              <a:highlight>
                <a:srgbClr val="303030"/>
              </a:highlight>
              <a:latin typeface="Times New Roman"/>
              <a:ea typeface="Times New Roman"/>
              <a:cs typeface="Times New Roman"/>
              <a:sym typeface="Times New Roman"/>
            </a:endParaRPr>
          </a:p>
          <a:p>
            <a:pPr indent="0" lvl="0" marL="0" rtl="0" algn="l">
              <a:spcBef>
                <a:spcPts val="0"/>
              </a:spcBef>
              <a:spcAft>
                <a:spcPts val="0"/>
              </a:spcAft>
              <a:buNone/>
            </a:pPr>
            <a:r>
              <a:rPr i="1" lang="en" sz="1700">
                <a:solidFill>
                  <a:srgbClr val="FFFF00"/>
                </a:solidFill>
                <a:highlight>
                  <a:srgbClr val="303030"/>
                </a:highlight>
                <a:latin typeface="Times New Roman"/>
                <a:ea typeface="Times New Roman"/>
                <a:cs typeface="Times New Roman"/>
                <a:sym typeface="Times New Roman"/>
              </a:rPr>
              <a:t>Animal Liberation   by P. Singer</a:t>
            </a:r>
            <a:endParaRPr i="1" sz="1700">
              <a:solidFill>
                <a:srgbClr val="FFFF00"/>
              </a:solidFill>
              <a:highlight>
                <a:srgbClr val="303030"/>
              </a:highlight>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93"/>
          <p:cNvSpPr txBox="1"/>
          <p:nvPr>
            <p:ph idx="4294967295" type="title"/>
          </p:nvPr>
        </p:nvSpPr>
        <p:spPr>
          <a:xfrm>
            <a:off x="311760" y="3312720"/>
            <a:ext cx="8520120" cy="84132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4E5B8"/>
              </a:buClr>
              <a:buSzPts val="5200"/>
              <a:buFont typeface="Georgia"/>
              <a:buNone/>
            </a:pPr>
            <a:r>
              <a:rPr b="0" i="0" lang="en" sz="5200" u="none" cap="none" strike="noStrike">
                <a:solidFill>
                  <a:srgbClr val="E4E5B8"/>
                </a:solidFill>
                <a:latin typeface="Georgia"/>
                <a:ea typeface="Georgia"/>
                <a:cs typeface="Georgia"/>
                <a:sym typeface="Georgia"/>
              </a:rPr>
              <a:t>3: Reality Changes</a:t>
            </a:r>
            <a:endParaRPr b="0" i="0" sz="5200" u="none" cap="none" strike="noStrike">
              <a:solidFill>
                <a:srgbClr val="000000"/>
              </a:solidFill>
              <a:latin typeface="Arial"/>
              <a:ea typeface="Arial"/>
              <a:cs typeface="Arial"/>
              <a:sym typeface="Arial"/>
            </a:endParaRPr>
          </a:p>
        </p:txBody>
      </p:sp>
      <p:pic>
        <p:nvPicPr>
          <p:cNvPr id="481" name="Google Shape;481;p93"/>
          <p:cNvPicPr preferRelativeResize="0"/>
          <p:nvPr/>
        </p:nvPicPr>
        <p:blipFill rotWithShape="1">
          <a:blip r:embed="rId3">
            <a:alphaModFix/>
          </a:blip>
          <a:srcRect b="0" l="0" r="0" t="0"/>
          <a:stretch/>
        </p:blipFill>
        <p:spPr>
          <a:xfrm>
            <a:off x="3648960" y="897840"/>
            <a:ext cx="1845720" cy="18457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485" name="Shape 485"/>
        <p:cNvGrpSpPr/>
        <p:nvPr/>
      </p:nvGrpSpPr>
      <p:grpSpPr>
        <a:xfrm>
          <a:off x="0" y="0"/>
          <a:ext cx="0" cy="0"/>
          <a:chOff x="0" y="0"/>
          <a:chExt cx="0" cy="0"/>
        </a:xfrm>
      </p:grpSpPr>
      <p:sp>
        <p:nvSpPr>
          <p:cNvPr id="486" name="Google Shape;486;p94"/>
          <p:cNvSpPr txBox="1"/>
          <p:nvPr>
            <p:ph idx="4294967295" type="title"/>
          </p:nvPr>
        </p:nvSpPr>
        <p:spPr>
          <a:xfrm>
            <a:off x="143100" y="115475"/>
            <a:ext cx="4269000" cy="42507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15000"/>
              </a:lnSpc>
              <a:spcBef>
                <a:spcPts val="1200"/>
              </a:spcBef>
              <a:spcAft>
                <a:spcPts val="0"/>
              </a:spcAft>
              <a:buClr>
                <a:schemeClr val="dk1"/>
              </a:buClr>
              <a:buSzPct val="68750"/>
              <a:buFont typeface="Arial"/>
              <a:buNone/>
            </a:pPr>
            <a:r>
              <a:rPr lang="en" sz="1600">
                <a:solidFill>
                  <a:srgbClr val="E4E5B8"/>
                </a:solidFill>
                <a:latin typeface="Georgia"/>
                <a:ea typeface="Georgia"/>
                <a:cs typeface="Georgia"/>
                <a:sym typeface="Georgia"/>
              </a:rPr>
              <a:t>Animal Liberation pg 318       </a:t>
            </a:r>
            <a:r>
              <a:rPr i="1" lang="en" sz="1600">
                <a:solidFill>
                  <a:srgbClr val="E4E5B8"/>
                </a:solidFill>
                <a:latin typeface="Georgia"/>
                <a:ea typeface="Georgia"/>
                <a:cs typeface="Georgia"/>
                <a:sym typeface="Georgia"/>
              </a:rPr>
              <a:t>Peter Singer</a:t>
            </a:r>
            <a:endParaRPr i="1" sz="1600">
              <a:solidFill>
                <a:srgbClr val="E4E5B8"/>
              </a:solidFill>
              <a:latin typeface="Georgia"/>
              <a:ea typeface="Georgia"/>
              <a:cs typeface="Georgia"/>
              <a:sym typeface="Georgia"/>
            </a:endParaRPr>
          </a:p>
          <a:p>
            <a:pPr indent="0" lvl="0" marL="0" rtl="0" algn="l">
              <a:lnSpc>
                <a:spcPct val="115000"/>
              </a:lnSpc>
              <a:spcBef>
                <a:spcPts val="1200"/>
              </a:spcBef>
              <a:spcAft>
                <a:spcPts val="0"/>
              </a:spcAft>
              <a:buClr>
                <a:schemeClr val="dk1"/>
              </a:buClr>
              <a:buSzPct val="68750"/>
              <a:buFont typeface="Arial"/>
              <a:buNone/>
            </a:pPr>
            <a:r>
              <a:rPr lang="en" sz="1600">
                <a:solidFill>
                  <a:srgbClr val="E4E5B8"/>
                </a:solidFill>
                <a:latin typeface="Georgia"/>
                <a:ea typeface="Georgia"/>
                <a:cs typeface="Georgia"/>
                <a:sym typeface="Georgia"/>
              </a:rPr>
              <a:t>How can anyone who has not made a thorough study of the topic possibly know that the problem of animal suffering is less serious than problems of human suffering? </a:t>
            </a:r>
            <a:endParaRPr sz="1600">
              <a:solidFill>
                <a:srgbClr val="E4E5B8"/>
              </a:solidFill>
              <a:latin typeface="Georgia"/>
              <a:ea typeface="Georgia"/>
              <a:cs typeface="Georgia"/>
              <a:sym typeface="Georgia"/>
            </a:endParaRPr>
          </a:p>
          <a:p>
            <a:pPr indent="0" lvl="0" marL="0" rtl="0" algn="ctr">
              <a:lnSpc>
                <a:spcPct val="115000"/>
              </a:lnSpc>
              <a:spcBef>
                <a:spcPts val="1200"/>
              </a:spcBef>
              <a:spcAft>
                <a:spcPts val="0"/>
              </a:spcAft>
              <a:buClr>
                <a:schemeClr val="dk1"/>
              </a:buClr>
              <a:buSzPct val="68750"/>
              <a:buFont typeface="Arial"/>
              <a:buNone/>
            </a:pPr>
            <a:r>
              <a:rPr lang="en" sz="1600">
                <a:solidFill>
                  <a:srgbClr val="E4E5B8"/>
                </a:solidFill>
                <a:latin typeface="Georgia"/>
                <a:ea typeface="Georgia"/>
                <a:cs typeface="Georgia"/>
                <a:sym typeface="Georgia"/>
              </a:rPr>
              <a:t>But pain is pain, </a:t>
            </a:r>
            <a:endParaRPr sz="1600">
              <a:solidFill>
                <a:srgbClr val="E4E5B8"/>
              </a:solidFill>
              <a:latin typeface="Georgia"/>
              <a:ea typeface="Georgia"/>
              <a:cs typeface="Georgia"/>
              <a:sym typeface="Georgia"/>
            </a:endParaRPr>
          </a:p>
          <a:p>
            <a:pPr indent="0" lvl="0" marL="0" rtl="0" algn="l">
              <a:lnSpc>
                <a:spcPct val="115000"/>
              </a:lnSpc>
              <a:spcBef>
                <a:spcPts val="1200"/>
              </a:spcBef>
              <a:spcAft>
                <a:spcPts val="0"/>
              </a:spcAft>
              <a:buClr>
                <a:schemeClr val="dk1"/>
              </a:buClr>
              <a:buSzPct val="68750"/>
              <a:buFont typeface="Arial"/>
              <a:buNone/>
            </a:pPr>
            <a:r>
              <a:rPr lang="en" sz="1600">
                <a:solidFill>
                  <a:srgbClr val="E4E5B8"/>
                </a:solidFill>
                <a:latin typeface="Georgia"/>
                <a:ea typeface="Georgia"/>
                <a:cs typeface="Georgia"/>
                <a:sym typeface="Georgia"/>
              </a:rPr>
              <a:t>and the importance of preventing unnecessary pain and suffering does not diminish because the being that suffers is not a member of our species. What would we think of someone who said that “whites come first” and that therefore poverty in Africa does not pose as serious a problem as poverty in Europe?  </a:t>
            </a:r>
            <a:endParaRPr sz="1600">
              <a:solidFill>
                <a:srgbClr val="E4E5B8"/>
              </a:solidFill>
              <a:latin typeface="Georgia"/>
              <a:ea typeface="Georgia"/>
              <a:cs typeface="Georgia"/>
              <a:sym typeface="Georgia"/>
            </a:endParaRPr>
          </a:p>
          <a:p>
            <a:pPr indent="0" lvl="0" marL="0" marR="0" rtl="0" algn="ctr">
              <a:lnSpc>
                <a:spcPct val="100000"/>
              </a:lnSpc>
              <a:spcBef>
                <a:spcPts val="0"/>
              </a:spcBef>
              <a:spcAft>
                <a:spcPts val="0"/>
              </a:spcAft>
              <a:buClr>
                <a:srgbClr val="E4E5B8"/>
              </a:buClr>
              <a:buSzPct val="262500"/>
              <a:buFont typeface="Georgia"/>
              <a:buNone/>
            </a:pPr>
            <a:r>
              <a:t/>
            </a:r>
            <a:endParaRPr sz="1600">
              <a:solidFill>
                <a:srgbClr val="E4E5B8"/>
              </a:solidFill>
              <a:latin typeface="Georgia"/>
              <a:ea typeface="Georgia"/>
              <a:cs typeface="Georgia"/>
              <a:sym typeface="Georgia"/>
            </a:endParaRPr>
          </a:p>
        </p:txBody>
      </p:sp>
      <p:sp>
        <p:nvSpPr>
          <p:cNvPr id="487" name="Google Shape;487;p94"/>
          <p:cNvSpPr txBox="1"/>
          <p:nvPr/>
        </p:nvSpPr>
        <p:spPr>
          <a:xfrm>
            <a:off x="4774850" y="262050"/>
            <a:ext cx="4157400" cy="410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500">
                <a:solidFill>
                  <a:srgbClr val="FFF2CC"/>
                </a:solidFill>
                <a:latin typeface="Times New Roman"/>
                <a:ea typeface="Times New Roman"/>
                <a:cs typeface="Times New Roman"/>
                <a:sym typeface="Times New Roman"/>
              </a:rPr>
              <a:t>“If ‘human problems come first’ I cannot help wondering what exactly it is that they are doing for human beings that compels them to continue to support the wasteful, ruthless exploitation of [other species].”</a:t>
            </a:r>
            <a:endParaRPr sz="1500">
              <a:solidFill>
                <a:srgbClr val="FFF2CC"/>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t/>
            </a:r>
            <a:endParaRPr sz="1500">
              <a:solidFill>
                <a:srgbClr val="FFF2CC"/>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a:solidFill>
                  <a:schemeClr val="lt1"/>
                </a:solidFill>
              </a:rPr>
              <a:t>AS COMMUNISTS we are late on the scene.  The </a:t>
            </a:r>
            <a:r>
              <a:rPr lang="en">
                <a:solidFill>
                  <a:schemeClr val="lt1"/>
                </a:solidFill>
              </a:rPr>
              <a:t>bourgeoisie have been on the scene since 1866. Does this mean we have nothing to offer?</a:t>
            </a:r>
            <a:endParaRPr>
              <a:solidFill>
                <a:schemeClr val="lt1"/>
              </a:solidFill>
            </a:endParaRPr>
          </a:p>
          <a:p>
            <a:pPr indent="0" lvl="0" marL="0" rtl="0" algn="l">
              <a:lnSpc>
                <a:spcPct val="115000"/>
              </a:lnSpc>
              <a:spcBef>
                <a:spcPts val="1200"/>
              </a:spcBef>
              <a:spcAft>
                <a:spcPts val="0"/>
              </a:spcAft>
              <a:buNone/>
            </a:pPr>
            <a:r>
              <a:rPr lang="en">
                <a:solidFill>
                  <a:schemeClr val="lt1"/>
                </a:solidFill>
              </a:rPr>
              <a:t>What about Central Planning?</a:t>
            </a:r>
            <a:endParaRPr>
              <a:solidFill>
                <a:schemeClr val="lt1"/>
              </a:solidFill>
            </a:endParaRPr>
          </a:p>
          <a:p>
            <a:pPr indent="0" lvl="0" marL="0" rtl="0" algn="l">
              <a:lnSpc>
                <a:spcPct val="115000"/>
              </a:lnSpc>
              <a:spcBef>
                <a:spcPts val="1200"/>
              </a:spcBef>
              <a:spcAft>
                <a:spcPts val="0"/>
              </a:spcAft>
              <a:buNone/>
            </a:pPr>
            <a:r>
              <a:rPr lang="en">
                <a:solidFill>
                  <a:schemeClr val="lt1"/>
                </a:solidFill>
              </a:rPr>
              <a:t>Eliminating the profit motive?</a:t>
            </a:r>
            <a:endParaRPr>
              <a:solidFill>
                <a:schemeClr val="lt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lt1"/>
                </a:solidFill>
              </a:rPr>
              <a:t>What about the liberation of all exploited workers regardless the species?</a:t>
            </a:r>
            <a:endParaRPr>
              <a:solidFill>
                <a:schemeClr val="lt1"/>
              </a:solidFill>
            </a:endParaRPr>
          </a:p>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95"/>
          <p:cNvSpPr txBox="1"/>
          <p:nvPr/>
        </p:nvSpPr>
        <p:spPr>
          <a:xfrm>
            <a:off x="239950" y="146575"/>
            <a:ext cx="4468200" cy="495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just">
              <a:spcBef>
                <a:spcPts val="0"/>
              </a:spcBef>
              <a:spcAft>
                <a:spcPts val="0"/>
              </a:spcAft>
              <a:buNone/>
            </a:pPr>
            <a:r>
              <a:rPr lang="en" sz="1600">
                <a:solidFill>
                  <a:schemeClr val="lt1"/>
                </a:solidFill>
                <a:highlight>
                  <a:srgbClr val="B21F15"/>
                </a:highlight>
              </a:rPr>
              <a:t>“As a business gets larger, it begins to enjoy a different kind of advantage having less to do with efficiencies of operation, and more to do with its ability to wield economic and political power, by itself or in conjunction with others.</a:t>
            </a:r>
            <a:endParaRPr sz="1600">
              <a:solidFill>
                <a:schemeClr val="lt1"/>
              </a:solidFill>
              <a:highlight>
                <a:srgbClr val="B21F15"/>
              </a:highlight>
            </a:endParaRPr>
          </a:p>
          <a:p>
            <a:pPr indent="0" lvl="0" marL="0" rtl="0" algn="just">
              <a:spcBef>
                <a:spcPts val="0"/>
              </a:spcBef>
              <a:spcAft>
                <a:spcPts val="0"/>
              </a:spcAft>
              <a:buNone/>
            </a:pPr>
            <a:r>
              <a:rPr lang="en" sz="1600">
                <a:solidFill>
                  <a:schemeClr val="lt1"/>
                </a:solidFill>
                <a:highlight>
                  <a:srgbClr val="B21F15"/>
                </a:highlight>
              </a:rPr>
              <a:t>In other words, a firm may not actually become more efficient as it gets larger but </a:t>
            </a:r>
            <a:endParaRPr sz="1600">
              <a:solidFill>
                <a:schemeClr val="lt1"/>
              </a:solidFill>
              <a:highlight>
                <a:srgbClr val="B21F15"/>
              </a:highlight>
            </a:endParaRPr>
          </a:p>
          <a:p>
            <a:pPr indent="0" lvl="0" marL="0" rtl="0" algn="l">
              <a:spcBef>
                <a:spcPts val="0"/>
              </a:spcBef>
              <a:spcAft>
                <a:spcPts val="0"/>
              </a:spcAft>
              <a:buNone/>
            </a:pPr>
            <a:r>
              <a:t/>
            </a:r>
            <a:endParaRPr sz="1600">
              <a:solidFill>
                <a:schemeClr val="lt1"/>
              </a:solidFill>
              <a:highlight>
                <a:srgbClr val="B21F15"/>
              </a:highlight>
            </a:endParaRPr>
          </a:p>
          <a:p>
            <a:pPr indent="0" lvl="0" marL="0" rtl="0" algn="l">
              <a:spcBef>
                <a:spcPts val="0"/>
              </a:spcBef>
              <a:spcAft>
                <a:spcPts val="0"/>
              </a:spcAft>
              <a:buNone/>
            </a:pPr>
            <a:r>
              <a:rPr lang="en" sz="1900">
                <a:solidFill>
                  <a:schemeClr val="lt1"/>
                </a:solidFill>
                <a:highlight>
                  <a:srgbClr val="B21F15"/>
                </a:highlight>
              </a:rPr>
              <a:t>may become better at raising prices </a:t>
            </a:r>
            <a:endParaRPr sz="1900">
              <a:solidFill>
                <a:schemeClr val="lt1"/>
              </a:solidFill>
              <a:highlight>
                <a:srgbClr val="B21F15"/>
              </a:highlight>
            </a:endParaRPr>
          </a:p>
          <a:p>
            <a:pPr indent="0" lvl="0" marL="0" rtl="0" algn="l">
              <a:spcBef>
                <a:spcPts val="0"/>
              </a:spcBef>
              <a:spcAft>
                <a:spcPts val="0"/>
              </a:spcAft>
              <a:buNone/>
            </a:pPr>
            <a:r>
              <a:rPr lang="en" sz="1900">
                <a:solidFill>
                  <a:schemeClr val="lt1"/>
                </a:solidFill>
                <a:highlight>
                  <a:srgbClr val="B21F15"/>
                </a:highlight>
              </a:rPr>
              <a:t>or keeping out competitors.”</a:t>
            </a:r>
            <a:r>
              <a:rPr lang="en" sz="1500">
                <a:solidFill>
                  <a:schemeClr val="lt1"/>
                </a:solidFill>
                <a:highlight>
                  <a:srgbClr val="B21F15"/>
                </a:highlight>
              </a:rPr>
              <a:t> </a:t>
            </a:r>
            <a:endParaRPr sz="1500">
              <a:solidFill>
                <a:schemeClr val="lt1"/>
              </a:solidFill>
              <a:highlight>
                <a:srgbClr val="B21F15"/>
              </a:highlight>
            </a:endParaRPr>
          </a:p>
          <a:p>
            <a:pPr indent="0" lvl="0" marL="0" rtl="0" algn="l">
              <a:spcBef>
                <a:spcPts val="0"/>
              </a:spcBef>
              <a:spcAft>
                <a:spcPts val="0"/>
              </a:spcAft>
              <a:buNone/>
            </a:pPr>
            <a:r>
              <a:t/>
            </a:r>
            <a:endParaRPr sz="1600">
              <a:solidFill>
                <a:schemeClr val="lt1"/>
              </a:solidFill>
              <a:highlight>
                <a:srgbClr val="B21F15"/>
              </a:highlight>
            </a:endParaRPr>
          </a:p>
          <a:p>
            <a:pPr indent="0" lvl="0" marL="0" rtl="0" algn="l">
              <a:spcBef>
                <a:spcPts val="0"/>
              </a:spcBef>
              <a:spcAft>
                <a:spcPts val="0"/>
              </a:spcAft>
              <a:buNone/>
            </a:pPr>
            <a:r>
              <a:rPr lang="en" sz="1600">
                <a:solidFill>
                  <a:schemeClr val="lt1"/>
                </a:solidFill>
                <a:highlight>
                  <a:srgbClr val="B21F15"/>
                </a:highlight>
              </a:rPr>
              <a:t>This is as true in agriculture as in other sectors.</a:t>
            </a:r>
            <a:endParaRPr>
              <a:solidFill>
                <a:schemeClr val="lt1"/>
              </a:solidFill>
              <a:highlight>
                <a:srgbClr val="B21F15"/>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highlight>
                <a:srgbClr val="B21F15"/>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93" name="Google Shape;493;p95"/>
          <p:cNvSpPr txBox="1"/>
          <p:nvPr/>
        </p:nvSpPr>
        <p:spPr>
          <a:xfrm>
            <a:off x="4974725" y="408625"/>
            <a:ext cx="3891000" cy="3386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600">
                <a:solidFill>
                  <a:srgbClr val="FFFF00"/>
                </a:solidFill>
                <a:highlight>
                  <a:srgbClr val="B21F15"/>
                </a:highlight>
              </a:rPr>
              <a:t>“The overall trend of increasing consolidation in the meat industry has continued since 2000, evolving into what today is a highly concentrated </a:t>
            </a:r>
            <a:r>
              <a:rPr lang="en" sz="1600">
                <a:solidFill>
                  <a:srgbClr val="FFFF00"/>
                </a:solidFill>
                <a:highlight>
                  <a:srgbClr val="B21F15"/>
                </a:highlight>
                <a:uFill>
                  <a:noFill/>
                </a:uFill>
                <a:hlinkClick r:id="rId3">
                  <a:extLst>
                    <a:ext uri="{A12FA001-AC4F-418D-AE19-62706E023703}">
                      <ahyp:hlinkClr val="tx"/>
                    </a:ext>
                  </a:extLst>
                </a:hlinkClick>
              </a:rPr>
              <a:t>global meat complex</a:t>
            </a:r>
            <a:r>
              <a:rPr lang="en" sz="1600">
                <a:solidFill>
                  <a:srgbClr val="FFFF00"/>
                </a:solidFill>
                <a:highlight>
                  <a:srgbClr val="B21F15"/>
                </a:highlight>
              </a:rPr>
              <a:t> controlling inputs, production and processing of mass quantities of food animals.</a:t>
            </a:r>
            <a:endParaRPr sz="1600">
              <a:solidFill>
                <a:srgbClr val="FFFF00"/>
              </a:solidFill>
              <a:highlight>
                <a:srgbClr val="B21F15"/>
              </a:highlight>
            </a:endParaRPr>
          </a:p>
          <a:p>
            <a:pPr indent="0" lvl="0" marL="0" rtl="0" algn="just">
              <a:spcBef>
                <a:spcPts val="0"/>
              </a:spcBef>
              <a:spcAft>
                <a:spcPts val="0"/>
              </a:spcAft>
              <a:buNone/>
            </a:pPr>
            <a:r>
              <a:t/>
            </a:r>
            <a:endParaRPr sz="1600">
              <a:solidFill>
                <a:srgbClr val="FFFF00"/>
              </a:solidFill>
              <a:highlight>
                <a:srgbClr val="B21F15"/>
              </a:highlight>
            </a:endParaRPr>
          </a:p>
          <a:p>
            <a:pPr indent="0" lvl="0" marL="0" rtl="0" algn="just">
              <a:spcBef>
                <a:spcPts val="0"/>
              </a:spcBef>
              <a:spcAft>
                <a:spcPts val="0"/>
              </a:spcAft>
              <a:buNone/>
            </a:pPr>
            <a:r>
              <a:rPr lang="en" sz="1600">
                <a:solidFill>
                  <a:srgbClr val="FFFF00"/>
                </a:solidFill>
                <a:highlight>
                  <a:srgbClr val="B21F15"/>
                </a:highlight>
              </a:rPr>
              <a:t> Reports of the USDA’s Economic Research Service and Grain Inspection, Packers and Stockyards Administration (GIPSA) was </a:t>
            </a:r>
            <a:r>
              <a:rPr lang="en" sz="1600">
                <a:solidFill>
                  <a:srgbClr val="FFFF00"/>
                </a:solidFill>
                <a:highlight>
                  <a:srgbClr val="B21F15"/>
                </a:highlight>
                <a:uFill>
                  <a:noFill/>
                </a:uFill>
                <a:hlinkClick r:id="rId4">
                  <a:extLst>
                    <a:ext uri="{A12FA001-AC4F-418D-AE19-62706E023703}">
                      <ahyp:hlinkClr val="tx"/>
                    </a:ext>
                  </a:extLst>
                </a:hlinkClick>
              </a:rPr>
              <a:t>shuttered by the Trump administration</a:t>
            </a:r>
            <a:r>
              <a:rPr lang="en">
                <a:solidFill>
                  <a:srgbClr val="FFFF00"/>
                </a:solidFill>
                <a:highlight>
                  <a:srgbClr val="B21F15"/>
                </a:highlight>
              </a:rPr>
              <a:t> in 2016.”</a:t>
            </a:r>
            <a:endParaRPr>
              <a:solidFill>
                <a:srgbClr val="FFFF00"/>
              </a:solidFill>
              <a:highlight>
                <a:srgbClr val="B21F15"/>
              </a:highlight>
            </a:endParaRPr>
          </a:p>
        </p:txBody>
      </p:sp>
      <p:sp>
        <p:nvSpPr>
          <p:cNvPr id="494" name="Google Shape;494;p95"/>
          <p:cNvSpPr txBox="1"/>
          <p:nvPr/>
        </p:nvSpPr>
        <p:spPr>
          <a:xfrm>
            <a:off x="139200" y="3993100"/>
            <a:ext cx="8865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700">
                <a:solidFill>
                  <a:schemeClr val="dk1"/>
                </a:solidFill>
              </a:rPr>
              <a:t>https://www.iatp.org/documents/revisiting-crisis-design-corporate-concentration-agriculture</a:t>
            </a:r>
            <a:endParaRPr sz="1700"/>
          </a:p>
        </p:txBody>
      </p:sp>
      <p:sp>
        <p:nvSpPr>
          <p:cNvPr id="495" name="Google Shape;495;p95"/>
          <p:cNvSpPr txBox="1"/>
          <p:nvPr/>
        </p:nvSpPr>
        <p:spPr>
          <a:xfrm>
            <a:off x="2712350" y="4439500"/>
            <a:ext cx="40347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Institute for Agriculture and Trade Policy</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78"/>
          <p:cNvSpPr txBox="1"/>
          <p:nvPr>
            <p:ph type="title"/>
          </p:nvPr>
        </p:nvSpPr>
        <p:spPr>
          <a:xfrm>
            <a:off x="311760" y="1545480"/>
            <a:ext cx="8520120" cy="2052360"/>
          </a:xfrm>
          <a:prstGeom prst="rect">
            <a:avLst/>
          </a:prstGeom>
          <a:noFill/>
          <a:ln>
            <a:noFill/>
          </a:ln>
        </p:spPr>
        <p:txBody>
          <a:bodyPr anchorCtr="0" anchor="b" bIns="91425" lIns="0" spcFirstLastPara="1" rIns="0" wrap="square" tIns="91425">
            <a:normAutofit/>
          </a:bodyPr>
          <a:lstStyle/>
          <a:p>
            <a:pPr indent="0" lvl="0" marL="0" rtl="0" algn="ctr">
              <a:lnSpc>
                <a:spcPct val="100000"/>
              </a:lnSpc>
              <a:spcBef>
                <a:spcPts val="0"/>
              </a:spcBef>
              <a:spcAft>
                <a:spcPts val="0"/>
              </a:spcAft>
              <a:buClr>
                <a:srgbClr val="E4E5B8"/>
              </a:buClr>
              <a:buSzPts val="5200"/>
              <a:buFont typeface="Georgia"/>
              <a:buNone/>
            </a:pPr>
            <a:r>
              <a:rPr lang="en" sz="5200">
                <a:solidFill>
                  <a:srgbClr val="E4E5B8"/>
                </a:solidFill>
                <a:latin typeface="Georgia"/>
                <a:ea typeface="Georgia"/>
                <a:cs typeface="Georgia"/>
                <a:sym typeface="Georgia"/>
              </a:rPr>
              <a:t>Why Animal Rights?</a:t>
            </a:r>
            <a:endParaRPr b="0" sz="5200" strike="noStrike">
              <a:solidFill>
                <a:srgbClr val="000000"/>
              </a:solidFill>
              <a:latin typeface="Arial"/>
              <a:ea typeface="Arial"/>
              <a:cs typeface="Arial"/>
              <a:sym typeface="Arial"/>
            </a:endParaRPr>
          </a:p>
        </p:txBody>
      </p:sp>
      <p:sp>
        <p:nvSpPr>
          <p:cNvPr id="365" name="Google Shape;365;p78"/>
          <p:cNvSpPr txBox="1"/>
          <p:nvPr>
            <p:ph idx="1" type="subTitle"/>
          </p:nvPr>
        </p:nvSpPr>
        <p:spPr>
          <a:xfrm>
            <a:off x="311760" y="3608640"/>
            <a:ext cx="8520120" cy="792360"/>
          </a:xfrm>
          <a:prstGeom prst="rect">
            <a:avLst/>
          </a:prstGeom>
          <a:noFill/>
          <a:ln>
            <a:noFill/>
          </a:ln>
        </p:spPr>
        <p:txBody>
          <a:bodyPr anchorCtr="0" anchor="t" bIns="91425" lIns="0" spcFirstLastPara="1" rIns="0" wrap="square" tIns="91425">
            <a:normAutofit/>
          </a:bodyPr>
          <a:lstStyle/>
          <a:p>
            <a:pPr indent="0" lvl="0" marL="0" marR="0" rtl="0" algn="ctr">
              <a:lnSpc>
                <a:spcPct val="100000"/>
              </a:lnSpc>
              <a:spcBef>
                <a:spcPts val="0"/>
              </a:spcBef>
              <a:spcAft>
                <a:spcPts val="0"/>
              </a:spcAft>
              <a:buClr>
                <a:srgbClr val="E4E5B8"/>
              </a:buClr>
              <a:buSzPts val="2800"/>
              <a:buFont typeface="Georgia"/>
              <a:buNone/>
            </a:pPr>
            <a:r>
              <a:rPr b="0" i="0" lang="en" sz="2800" u="none" cap="none" strike="noStrike">
                <a:solidFill>
                  <a:srgbClr val="E4E5B8"/>
                </a:solidFill>
                <a:latin typeface="Georgia"/>
                <a:ea typeface="Georgia"/>
                <a:cs typeface="Georgia"/>
                <a:sym typeface="Georgia"/>
              </a:rPr>
              <a:t>PSMLS </a:t>
            </a:r>
            <a:r>
              <a:rPr lang="en" sz="2800">
                <a:solidFill>
                  <a:srgbClr val="E4E5B8"/>
                </a:solidFill>
                <a:latin typeface="Georgia"/>
                <a:ea typeface="Georgia"/>
                <a:cs typeface="Georgia"/>
                <a:sym typeface="Georgia"/>
              </a:rPr>
              <a:t>09</a:t>
            </a:r>
            <a:r>
              <a:rPr b="0" i="0" lang="en" sz="2800" u="none" cap="none" strike="noStrike">
                <a:solidFill>
                  <a:srgbClr val="E4E5B8"/>
                </a:solidFill>
                <a:latin typeface="Georgia"/>
                <a:ea typeface="Georgia"/>
                <a:cs typeface="Georgia"/>
                <a:sym typeface="Georgia"/>
              </a:rPr>
              <a:t>/</a:t>
            </a:r>
            <a:r>
              <a:rPr lang="en" sz="2800">
                <a:solidFill>
                  <a:srgbClr val="E4E5B8"/>
                </a:solidFill>
                <a:latin typeface="Georgia"/>
                <a:ea typeface="Georgia"/>
                <a:cs typeface="Georgia"/>
                <a:sym typeface="Georgia"/>
              </a:rPr>
              <a:t>05</a:t>
            </a:r>
            <a:r>
              <a:rPr b="0" i="0" lang="en" sz="2800" u="none" cap="none" strike="noStrike">
                <a:solidFill>
                  <a:srgbClr val="E4E5B8"/>
                </a:solidFill>
                <a:latin typeface="Georgia"/>
                <a:ea typeface="Georgia"/>
                <a:cs typeface="Georgia"/>
                <a:sym typeface="Georgia"/>
              </a:rPr>
              <a:t>/</a:t>
            </a:r>
            <a:r>
              <a:rPr lang="en" sz="2800">
                <a:solidFill>
                  <a:srgbClr val="E4E5B8"/>
                </a:solidFill>
                <a:latin typeface="Georgia"/>
                <a:ea typeface="Georgia"/>
                <a:cs typeface="Georgia"/>
                <a:sym typeface="Georgia"/>
              </a:rPr>
              <a:t>23</a:t>
            </a:r>
            <a:r>
              <a:rPr b="0" i="0" lang="en" sz="2800" u="none" cap="none" strike="noStrike">
                <a:solidFill>
                  <a:srgbClr val="E4E5B8"/>
                </a:solidFill>
                <a:latin typeface="Georgia"/>
                <a:ea typeface="Georgia"/>
                <a:cs typeface="Georgia"/>
                <a:sym typeface="Georgia"/>
              </a:rPr>
              <a:t> - </a:t>
            </a:r>
            <a:r>
              <a:rPr lang="en" sz="2800">
                <a:solidFill>
                  <a:srgbClr val="E4E5B8"/>
                </a:solidFill>
                <a:latin typeface="Georgia"/>
                <a:ea typeface="Georgia"/>
                <a:cs typeface="Georgia"/>
                <a:sym typeface="Georgia"/>
              </a:rPr>
              <a:t>09</a:t>
            </a:r>
            <a:r>
              <a:rPr b="0" i="0" lang="en" sz="2800" u="none" cap="none" strike="noStrike">
                <a:solidFill>
                  <a:srgbClr val="E4E5B8"/>
                </a:solidFill>
                <a:latin typeface="Georgia"/>
                <a:ea typeface="Georgia"/>
                <a:cs typeface="Georgia"/>
                <a:sym typeface="Georgia"/>
              </a:rPr>
              <a:t>/</a:t>
            </a:r>
            <a:r>
              <a:rPr lang="en" sz="2800">
                <a:solidFill>
                  <a:srgbClr val="E4E5B8"/>
                </a:solidFill>
                <a:latin typeface="Georgia"/>
                <a:ea typeface="Georgia"/>
                <a:cs typeface="Georgia"/>
                <a:sym typeface="Georgia"/>
              </a:rPr>
              <a:t>07</a:t>
            </a:r>
            <a:r>
              <a:rPr b="0" i="0" lang="en" sz="2800" u="none" cap="none" strike="noStrike">
                <a:solidFill>
                  <a:srgbClr val="E4E5B8"/>
                </a:solidFill>
                <a:latin typeface="Georgia"/>
                <a:ea typeface="Georgia"/>
                <a:cs typeface="Georgia"/>
                <a:sym typeface="Georgia"/>
              </a:rPr>
              <a:t>/</a:t>
            </a:r>
            <a:r>
              <a:rPr lang="en" sz="2800">
                <a:solidFill>
                  <a:srgbClr val="E4E5B8"/>
                </a:solidFill>
                <a:latin typeface="Georgia"/>
                <a:ea typeface="Georgia"/>
                <a:cs typeface="Georgia"/>
                <a:sym typeface="Georgia"/>
              </a:rPr>
              <a:t>23</a:t>
            </a:r>
            <a:endParaRPr b="0" i="0" sz="2800" u="none" cap="none" strike="noStrike">
              <a:latin typeface="Arial"/>
              <a:ea typeface="Arial"/>
              <a:cs typeface="Arial"/>
              <a:sym typeface="Arial"/>
            </a:endParaRPr>
          </a:p>
        </p:txBody>
      </p:sp>
      <p:pic>
        <p:nvPicPr>
          <p:cNvPr id="366" name="Google Shape;366;p78"/>
          <p:cNvPicPr preferRelativeResize="0"/>
          <p:nvPr/>
        </p:nvPicPr>
        <p:blipFill rotWithShape="1">
          <a:blip r:embed="rId3">
            <a:alphaModFix/>
          </a:blip>
          <a:srcRect b="0" l="0" r="0" t="0"/>
          <a:stretch/>
        </p:blipFill>
        <p:spPr>
          <a:xfrm>
            <a:off x="3349800" y="224280"/>
            <a:ext cx="2444040" cy="24440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99" name="Shape 499"/>
        <p:cNvGrpSpPr/>
        <p:nvPr/>
      </p:nvGrpSpPr>
      <p:grpSpPr>
        <a:xfrm>
          <a:off x="0" y="0"/>
          <a:ext cx="0" cy="0"/>
          <a:chOff x="0" y="0"/>
          <a:chExt cx="0" cy="0"/>
        </a:xfrm>
      </p:grpSpPr>
      <p:sp>
        <p:nvSpPr>
          <p:cNvPr id="500" name="Google Shape;500;p96"/>
          <p:cNvSpPr/>
          <p:nvPr/>
        </p:nvSpPr>
        <p:spPr>
          <a:xfrm>
            <a:off x="0" y="0"/>
            <a:ext cx="9143640" cy="1100880"/>
          </a:xfrm>
          <a:prstGeom prst="rect">
            <a:avLst/>
          </a:prstGeom>
          <a:solidFill>
            <a:srgbClr val="303030"/>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1" name="Google Shape;501;p96"/>
          <p:cNvPicPr preferRelativeResize="0"/>
          <p:nvPr/>
        </p:nvPicPr>
        <p:blipFill rotWithShape="1">
          <a:blip r:embed="rId3">
            <a:alphaModFix/>
          </a:blip>
          <a:srcRect b="0" l="0" r="0" t="0"/>
          <a:stretch/>
        </p:blipFill>
        <p:spPr>
          <a:xfrm>
            <a:off x="406440" y="112680"/>
            <a:ext cx="875880" cy="875880"/>
          </a:xfrm>
          <a:prstGeom prst="rect">
            <a:avLst/>
          </a:prstGeom>
          <a:noFill/>
          <a:ln>
            <a:noFill/>
          </a:ln>
        </p:spPr>
      </p:pic>
      <p:pic>
        <p:nvPicPr>
          <p:cNvPr id="502" name="Google Shape;502;p96"/>
          <p:cNvPicPr preferRelativeResize="0"/>
          <p:nvPr/>
        </p:nvPicPr>
        <p:blipFill>
          <a:blip r:embed="rId4">
            <a:alphaModFix/>
          </a:blip>
          <a:stretch>
            <a:fillRect/>
          </a:stretch>
        </p:blipFill>
        <p:spPr>
          <a:xfrm>
            <a:off x="152400" y="1253280"/>
            <a:ext cx="5980512" cy="3737820"/>
          </a:xfrm>
          <a:prstGeom prst="rect">
            <a:avLst/>
          </a:prstGeom>
          <a:noFill/>
          <a:ln>
            <a:noFill/>
          </a:ln>
        </p:spPr>
      </p:pic>
      <p:sp>
        <p:nvSpPr>
          <p:cNvPr id="503" name="Google Shape;503;p96"/>
          <p:cNvSpPr txBox="1"/>
          <p:nvPr/>
        </p:nvSpPr>
        <p:spPr>
          <a:xfrm>
            <a:off x="1869975" y="219050"/>
            <a:ext cx="69246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rgbClr val="B21F15"/>
                </a:solidFill>
              </a:rPr>
              <a:t>         Kill Capitalism - Not Animals (CPI)</a:t>
            </a:r>
            <a:endParaRPr>
              <a:solidFill>
                <a:srgbClr val="B21F15"/>
              </a:solidFill>
            </a:endParaRPr>
          </a:p>
          <a:p>
            <a:pPr indent="0" lvl="0" marL="0" rtl="0" algn="l">
              <a:spcBef>
                <a:spcPts val="0"/>
              </a:spcBef>
              <a:spcAft>
                <a:spcPts val="0"/>
              </a:spcAft>
              <a:buNone/>
            </a:pPr>
            <a:r>
              <a:rPr lang="en" sz="2000">
                <a:solidFill>
                  <a:srgbClr val="B21F15"/>
                </a:solidFill>
              </a:rPr>
              <a:t>https://socialistvoice.ie/2019/08/kill-capitalism-not-animals/</a:t>
            </a:r>
            <a:endParaRPr sz="2000">
              <a:solidFill>
                <a:srgbClr val="B21F15"/>
              </a:solidFill>
            </a:endParaRPr>
          </a:p>
        </p:txBody>
      </p:sp>
      <p:sp>
        <p:nvSpPr>
          <p:cNvPr id="504" name="Google Shape;504;p96"/>
          <p:cNvSpPr txBox="1"/>
          <p:nvPr/>
        </p:nvSpPr>
        <p:spPr>
          <a:xfrm>
            <a:off x="6026300" y="1204250"/>
            <a:ext cx="3021300" cy="379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Clr>
                <a:schemeClr val="dk1"/>
              </a:buClr>
              <a:buSzPts val="1100"/>
              <a:buFont typeface="Arial"/>
              <a:buNone/>
            </a:pPr>
            <a:r>
              <a:rPr lang="en" sz="1300">
                <a:solidFill>
                  <a:schemeClr val="lt1"/>
                </a:solidFill>
                <a:latin typeface="Playfair Display"/>
                <a:ea typeface="Playfair Display"/>
                <a:cs typeface="Playfair Display"/>
                <a:sym typeface="Playfair Display"/>
              </a:rPr>
              <a:t>“The food we eat masks so much cruelty. The fact that we can sit down and eat a piece of chicken without thinking about the horrendous conditions under which chickens are industrially bred in this country is a sign of the dangers of capitalism, how capitalism has colonised our minds. The fact that we look no further than the commodity itself, the fact that we refuse to understand the relationships that underlie the commodities that we use on a daily basis.”</a:t>
            </a:r>
            <a:endParaRPr sz="1300">
              <a:solidFill>
                <a:schemeClr val="lt1"/>
              </a:solidFill>
              <a:latin typeface="Playfair Display"/>
              <a:ea typeface="Playfair Display"/>
              <a:cs typeface="Playfair Display"/>
              <a:sym typeface="Playfair Display"/>
            </a:endParaRPr>
          </a:p>
          <a:p>
            <a:pPr indent="0" lvl="0" marL="0" rtl="0" algn="ctr">
              <a:lnSpc>
                <a:spcPct val="115000"/>
              </a:lnSpc>
              <a:spcBef>
                <a:spcPts val="1500"/>
              </a:spcBef>
              <a:spcAft>
                <a:spcPts val="1200"/>
              </a:spcAft>
              <a:buClr>
                <a:schemeClr val="dk1"/>
              </a:buClr>
              <a:buSzPts val="1100"/>
              <a:buFont typeface="Arial"/>
              <a:buNone/>
            </a:pPr>
            <a:r>
              <a:rPr lang="en" sz="1300">
                <a:solidFill>
                  <a:schemeClr val="lt1"/>
                </a:solidFill>
                <a:latin typeface="Playfair Display"/>
                <a:ea typeface="Playfair Display"/>
                <a:cs typeface="Playfair Display"/>
                <a:sym typeface="Playfair Display"/>
              </a:rPr>
              <a:t>Angela Davis.</a:t>
            </a:r>
            <a:endParaRPr sz="1300">
              <a:solidFill>
                <a:schemeClr val="lt1"/>
              </a:solidFill>
              <a:latin typeface="Playfair Display"/>
              <a:ea typeface="Playfair Display"/>
              <a:cs typeface="Playfair Display"/>
              <a:sym typeface="Playfair Displ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97"/>
          <p:cNvSpPr txBox="1"/>
          <p:nvPr>
            <p:ph type="title"/>
          </p:nvPr>
        </p:nvSpPr>
        <p:spPr>
          <a:xfrm>
            <a:off x="311760" y="444960"/>
            <a:ext cx="8520000" cy="572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800">
                <a:solidFill>
                  <a:srgbClr val="E4E5B8"/>
                </a:solidFill>
              </a:rPr>
              <a:t>What is to be Done?</a:t>
            </a:r>
            <a:endParaRPr sz="2800">
              <a:solidFill>
                <a:srgbClr val="E4E5B8"/>
              </a:solidFill>
            </a:endParaRPr>
          </a:p>
        </p:txBody>
      </p:sp>
      <p:sp>
        <p:nvSpPr>
          <p:cNvPr id="510" name="Google Shape;510;p97"/>
          <p:cNvSpPr txBox="1"/>
          <p:nvPr>
            <p:ph idx="1" type="body"/>
          </p:nvPr>
        </p:nvSpPr>
        <p:spPr>
          <a:xfrm>
            <a:off x="311760" y="1152360"/>
            <a:ext cx="4157700" cy="3416100"/>
          </a:xfrm>
          <a:prstGeom prst="rect">
            <a:avLst/>
          </a:prstGeom>
        </p:spPr>
        <p:txBody>
          <a:bodyPr anchorCtr="0" anchor="t" bIns="0" lIns="0" spcFirstLastPara="1" rIns="0" wrap="square" tIns="0">
            <a:normAutofit fontScale="70000"/>
          </a:bodyPr>
          <a:lstStyle/>
          <a:p>
            <a:pPr indent="-353060" lvl="0" marL="457200" rtl="0" algn="l">
              <a:spcBef>
                <a:spcPts val="0"/>
              </a:spcBef>
              <a:spcAft>
                <a:spcPts val="0"/>
              </a:spcAft>
              <a:buClr>
                <a:srgbClr val="E4E5B8"/>
              </a:buClr>
              <a:buSzPct val="100000"/>
              <a:buChar char="●"/>
            </a:pPr>
            <a:r>
              <a:rPr lang="en" sz="2800">
                <a:solidFill>
                  <a:srgbClr val="E4E5B8"/>
                </a:solidFill>
              </a:rPr>
              <a:t>Unity within the PCUSA that all species subject to exploitation, oppression, and </a:t>
            </a:r>
            <a:r>
              <a:rPr lang="en" sz="2800">
                <a:solidFill>
                  <a:srgbClr val="E4E5B8"/>
                </a:solidFill>
              </a:rPr>
              <a:t>suffering</a:t>
            </a:r>
            <a:r>
              <a:rPr lang="en" sz="2800">
                <a:solidFill>
                  <a:srgbClr val="E4E5B8"/>
                </a:solidFill>
              </a:rPr>
              <a:t> under  the Capitalist’s quest for profits, be recognized as “workers.”</a:t>
            </a:r>
            <a:endParaRPr sz="2800">
              <a:solidFill>
                <a:srgbClr val="E4E5B8"/>
              </a:solidFill>
            </a:endParaRPr>
          </a:p>
          <a:p>
            <a:pPr indent="0" lvl="0" marL="457200" rtl="0" algn="l">
              <a:spcBef>
                <a:spcPts val="0"/>
              </a:spcBef>
              <a:spcAft>
                <a:spcPts val="0"/>
              </a:spcAft>
              <a:buNone/>
            </a:pPr>
            <a:r>
              <a:t/>
            </a:r>
            <a:endParaRPr sz="2800">
              <a:solidFill>
                <a:srgbClr val="E4E5B8"/>
              </a:solidFill>
            </a:endParaRPr>
          </a:p>
          <a:p>
            <a:pPr indent="-353060" lvl="0" marL="457200" rtl="0" algn="l">
              <a:spcBef>
                <a:spcPts val="0"/>
              </a:spcBef>
              <a:spcAft>
                <a:spcPts val="0"/>
              </a:spcAft>
              <a:buClr>
                <a:srgbClr val="E4E5B8"/>
              </a:buClr>
              <a:buSzPct val="100000"/>
              <a:buChar char="●"/>
            </a:pPr>
            <a:r>
              <a:rPr lang="en" sz="2800">
                <a:solidFill>
                  <a:srgbClr val="E4E5B8"/>
                </a:solidFill>
              </a:rPr>
              <a:t>Promote Central Planning as the Communist Value that will eliminate the needless exploitation of our land and the needless suffering of all species. </a:t>
            </a:r>
            <a:endParaRPr sz="2800">
              <a:solidFill>
                <a:srgbClr val="E4E5B8"/>
              </a:solidFill>
            </a:endParaRPr>
          </a:p>
        </p:txBody>
      </p:sp>
      <p:sp>
        <p:nvSpPr>
          <p:cNvPr id="511" name="Google Shape;511;p97"/>
          <p:cNvSpPr txBox="1"/>
          <p:nvPr>
            <p:ph idx="2" type="body"/>
          </p:nvPr>
        </p:nvSpPr>
        <p:spPr>
          <a:xfrm>
            <a:off x="4677840" y="1152360"/>
            <a:ext cx="4157700" cy="34161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The Animal Rights Commission PCUSA</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Meets monthly - 3rd Wednesday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Current Educational :</a:t>
            </a:r>
            <a:endParaRPr/>
          </a:p>
          <a:p>
            <a:pPr indent="0" lvl="0" marL="0" rtl="0" algn="ctr">
              <a:spcBef>
                <a:spcPts val="0"/>
              </a:spcBef>
              <a:spcAft>
                <a:spcPts val="0"/>
              </a:spcAft>
              <a:buNone/>
            </a:pPr>
            <a:r>
              <a:rPr lang="en"/>
              <a:t>     Animal Liberation </a:t>
            </a:r>
            <a:r>
              <a:rPr i="1" lang="en"/>
              <a:t>by Peter Singer</a:t>
            </a:r>
            <a:endParaRPr i="1"/>
          </a:p>
          <a:p>
            <a:pPr indent="0" lvl="0" marL="0" rtl="0" algn="l">
              <a:spcBef>
                <a:spcPts val="0"/>
              </a:spcBef>
              <a:spcAft>
                <a:spcPts val="0"/>
              </a:spcAft>
              <a:buNone/>
            </a:pPr>
            <a:r>
              <a:t/>
            </a:r>
            <a:endParaRPr/>
          </a:p>
          <a:p>
            <a:pPr indent="0" lvl="0" marL="0" rtl="0" algn="l">
              <a:spcBef>
                <a:spcPts val="0"/>
              </a:spcBef>
              <a:spcAft>
                <a:spcPts val="0"/>
              </a:spcAft>
              <a:buNone/>
            </a:pPr>
            <a:r>
              <a:rPr lang="en"/>
              <a:t>Mission:</a:t>
            </a:r>
            <a:endParaRPr/>
          </a:p>
          <a:p>
            <a:pPr indent="0" lvl="0" marL="0" rtl="0" algn="ctr">
              <a:spcBef>
                <a:spcPts val="0"/>
              </a:spcBef>
              <a:spcAft>
                <a:spcPts val="0"/>
              </a:spcAft>
              <a:buNone/>
            </a:pPr>
            <a:r>
              <a:rPr lang="en"/>
              <a:t>    To incorporate all species in the         struggle against capitalism.</a:t>
            </a:r>
            <a:endParaRPr/>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98"/>
          <p:cNvSpPr txBox="1"/>
          <p:nvPr/>
        </p:nvSpPr>
        <p:spPr>
          <a:xfrm>
            <a:off x="2779800" y="248725"/>
            <a:ext cx="35844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100">
                <a:solidFill>
                  <a:srgbClr val="E4E5B8"/>
                </a:solidFill>
              </a:rPr>
              <a:t>DISCUSSION</a:t>
            </a:r>
            <a:endParaRPr sz="4100">
              <a:solidFill>
                <a:srgbClr val="E4E5B8"/>
              </a:solidFill>
            </a:endParaRPr>
          </a:p>
        </p:txBody>
      </p:sp>
      <p:pic>
        <p:nvPicPr>
          <p:cNvPr id="517" name="Google Shape;517;p98"/>
          <p:cNvPicPr preferRelativeResize="0"/>
          <p:nvPr/>
        </p:nvPicPr>
        <p:blipFill>
          <a:blip r:embed="rId3">
            <a:alphaModFix/>
          </a:blip>
          <a:stretch>
            <a:fillRect/>
          </a:stretch>
        </p:blipFill>
        <p:spPr>
          <a:xfrm>
            <a:off x="4951751" y="1175975"/>
            <a:ext cx="2653173" cy="3662725"/>
          </a:xfrm>
          <a:prstGeom prst="rect">
            <a:avLst/>
          </a:prstGeom>
          <a:noFill/>
          <a:ln>
            <a:noFill/>
          </a:ln>
        </p:spPr>
      </p:pic>
      <p:pic>
        <p:nvPicPr>
          <p:cNvPr id="518" name="Google Shape;518;p98"/>
          <p:cNvPicPr preferRelativeResize="0"/>
          <p:nvPr/>
        </p:nvPicPr>
        <p:blipFill>
          <a:blip r:embed="rId4">
            <a:alphaModFix/>
          </a:blip>
          <a:stretch>
            <a:fillRect/>
          </a:stretch>
        </p:blipFill>
        <p:spPr>
          <a:xfrm>
            <a:off x="472200" y="1410900"/>
            <a:ext cx="3471192" cy="342780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99"/>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99"/>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Announcements</a:t>
            </a:r>
            <a:endParaRPr>
              <a:solidFill>
                <a:srgbClr val="E4E5B8"/>
              </a:solidFill>
              <a:latin typeface="Georgia"/>
              <a:ea typeface="Georgia"/>
              <a:cs typeface="Georgia"/>
              <a:sym typeface="Georgia"/>
            </a:endParaRPr>
          </a:p>
        </p:txBody>
      </p:sp>
      <p:pic>
        <p:nvPicPr>
          <p:cNvPr id="525" name="Google Shape;525;p99"/>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526" name="Google Shape;526;p99"/>
          <p:cNvSpPr txBox="1"/>
          <p:nvPr/>
        </p:nvSpPr>
        <p:spPr>
          <a:xfrm>
            <a:off x="406550" y="1585525"/>
            <a:ext cx="8096400" cy="1847100"/>
          </a:xfrm>
          <a:prstGeom prst="rect">
            <a:avLst/>
          </a:prstGeom>
          <a:noFill/>
          <a:ln>
            <a:noFill/>
          </a:ln>
        </p:spPr>
        <p:txBody>
          <a:bodyPr anchorCtr="0" anchor="t" bIns="91425" lIns="91425" spcFirstLastPara="1" rIns="91425" wrap="square" tIns="91425">
            <a:spAutoFit/>
          </a:bodyPr>
          <a:lstStyle/>
          <a:p>
            <a:pPr indent="-342900" lvl="0" marL="457200" rtl="0" algn="l">
              <a:lnSpc>
                <a:spcPct val="100000"/>
              </a:lnSpc>
              <a:spcBef>
                <a:spcPts val="0"/>
              </a:spcBef>
              <a:spcAft>
                <a:spcPts val="0"/>
              </a:spcAft>
              <a:buClr>
                <a:srgbClr val="FFFF00"/>
              </a:buClr>
              <a:buSzPts val="1800"/>
              <a:buFont typeface="Georgia"/>
              <a:buChar char="●"/>
            </a:pPr>
            <a:r>
              <a:rPr b="1" lang="en" sz="1800">
                <a:solidFill>
                  <a:srgbClr val="FFFF00"/>
                </a:solidFill>
                <a:latin typeface="Georgia"/>
                <a:ea typeface="Georgia"/>
                <a:cs typeface="Georgia"/>
                <a:sym typeface="Georgia"/>
              </a:rPr>
              <a:t>THE KONONOVITCH BROTHERS NEED US, SHARE THIS ARTICLE:</a:t>
            </a:r>
            <a:endParaRPr b="1" sz="1800">
              <a:solidFill>
                <a:srgbClr val="FFFF00"/>
              </a:solidFill>
              <a:latin typeface="Georgia"/>
              <a:ea typeface="Georgia"/>
              <a:cs typeface="Georgia"/>
              <a:sym typeface="Georgia"/>
            </a:endParaRPr>
          </a:p>
          <a:p>
            <a:pPr indent="0" lvl="0" marL="457200" rtl="0" algn="l">
              <a:lnSpc>
                <a:spcPct val="100000"/>
              </a:lnSpc>
              <a:spcBef>
                <a:spcPts val="0"/>
              </a:spcBef>
              <a:spcAft>
                <a:spcPts val="0"/>
              </a:spcAft>
              <a:buNone/>
            </a:pPr>
            <a:r>
              <a:rPr b="1" lang="en" sz="1800">
                <a:solidFill>
                  <a:srgbClr val="FFFF00"/>
                </a:solidFill>
                <a:latin typeface="Georgia"/>
                <a:ea typeface="Georgia"/>
                <a:cs typeface="Georgia"/>
                <a:sym typeface="Georgia"/>
              </a:rPr>
              <a:t>	https://dailyworkerusa.com/stop-the-kiev-regimes-calls-for-the-murder-of-the-kononovitch-brothers/</a:t>
            </a:r>
            <a:endParaRPr b="1" sz="1800">
              <a:solidFill>
                <a:srgbClr val="FFFF00"/>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800">
              <a:solidFill>
                <a:srgbClr val="E4E5B8"/>
              </a:solidFill>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100"/>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00"/>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Volunteers Needed!</a:t>
            </a:r>
            <a:endParaRPr>
              <a:solidFill>
                <a:srgbClr val="E4E5B8"/>
              </a:solidFill>
              <a:latin typeface="Georgia"/>
              <a:ea typeface="Georgia"/>
              <a:cs typeface="Georgia"/>
              <a:sym typeface="Georgia"/>
            </a:endParaRPr>
          </a:p>
        </p:txBody>
      </p:sp>
      <p:pic>
        <p:nvPicPr>
          <p:cNvPr id="533" name="Google Shape;533;p100"/>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534" name="Google Shape;534;p100"/>
          <p:cNvSpPr txBox="1"/>
          <p:nvPr/>
        </p:nvSpPr>
        <p:spPr>
          <a:xfrm>
            <a:off x="523800" y="1150750"/>
            <a:ext cx="8096400" cy="3648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2500">
                <a:solidFill>
                  <a:srgbClr val="E4E5B8"/>
                </a:solidFill>
                <a:latin typeface="Georgia"/>
                <a:ea typeface="Georgia"/>
                <a:cs typeface="Georgia"/>
                <a:sym typeface="Georgia"/>
              </a:rPr>
              <a:t>We are in need of volunteers for the staff of the People’s School! Here’s a few roles we need filled:</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People to help manage posting on our social media and podcast platforms</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Video Editors, Audio Editors, Graphic Designers, Artists, Narrators</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Facilitators, Web Controls, Moderators</a:t>
            </a:r>
            <a:endParaRPr sz="2500">
              <a:solidFill>
                <a:srgbClr val="E4E5B8"/>
              </a:solidFill>
              <a:latin typeface="Georgia"/>
              <a:ea typeface="Georgia"/>
              <a:cs typeface="Georgia"/>
              <a:sym typeface="Georgia"/>
            </a:endParaRPr>
          </a:p>
          <a:p>
            <a:pPr indent="0" lvl="0" marL="0" rtl="0" algn="l">
              <a:lnSpc>
                <a:spcPct val="100000"/>
              </a:lnSpc>
              <a:spcBef>
                <a:spcPts val="0"/>
              </a:spcBef>
              <a:spcAft>
                <a:spcPts val="0"/>
              </a:spcAft>
              <a:buNone/>
            </a:pPr>
            <a:r>
              <a:rPr lang="en" sz="2500">
                <a:solidFill>
                  <a:srgbClr val="E4E5B8"/>
                </a:solidFill>
                <a:latin typeface="Georgia"/>
                <a:ea typeface="Georgia"/>
                <a:cs typeface="Georgia"/>
                <a:sym typeface="Georgia"/>
              </a:rPr>
              <a:t>Email </a:t>
            </a:r>
            <a:r>
              <a:rPr lang="en" sz="2500" u="sng">
                <a:solidFill>
                  <a:schemeClr val="hlink"/>
                </a:solidFill>
                <a:latin typeface="Georgia"/>
                <a:ea typeface="Georgia"/>
                <a:cs typeface="Georgia"/>
                <a:sym typeface="Georgia"/>
                <a:hlinkClick r:id="rId4"/>
              </a:rPr>
              <a:t>info@peoplesschool.us</a:t>
            </a:r>
            <a:r>
              <a:rPr lang="en" sz="2500">
                <a:solidFill>
                  <a:srgbClr val="E4E5B8"/>
                </a:solidFill>
                <a:latin typeface="Georgia"/>
                <a:ea typeface="Georgia"/>
                <a:cs typeface="Georgia"/>
                <a:sym typeface="Georgia"/>
              </a:rPr>
              <a:t> if you’re interested and try to attend our next staff meeting on Sept 7th if possible.</a:t>
            </a:r>
            <a:endParaRPr sz="2500">
              <a:solidFill>
                <a:srgbClr val="E4E5B8"/>
              </a:solidFill>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101"/>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01"/>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PSMLS Propaganda</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sz="1911">
                <a:solidFill>
                  <a:srgbClr val="E4E5B8"/>
                </a:solidFill>
                <a:latin typeface="Georgia"/>
                <a:ea typeface="Georgia"/>
                <a:cs typeface="Georgia"/>
                <a:sym typeface="Georgia"/>
              </a:rPr>
              <a:t>peoplesschool.us/media &amp; peoplesschool.us/store</a:t>
            </a:r>
            <a:endParaRPr sz="1911">
              <a:solidFill>
                <a:srgbClr val="E4E5B8"/>
              </a:solidFill>
              <a:latin typeface="Georgia"/>
              <a:ea typeface="Georgia"/>
              <a:cs typeface="Georgia"/>
              <a:sym typeface="Georgia"/>
            </a:endParaRPr>
          </a:p>
        </p:txBody>
      </p:sp>
      <p:pic>
        <p:nvPicPr>
          <p:cNvPr id="541" name="Google Shape;541;p101"/>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542" name="Google Shape;542;p101"/>
          <p:cNvSpPr txBox="1"/>
          <p:nvPr>
            <p:ph type="title"/>
          </p:nvPr>
        </p:nvSpPr>
        <p:spPr>
          <a:xfrm>
            <a:off x="406550" y="1101300"/>
            <a:ext cx="72498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Materials to help promote the school!</a:t>
            </a:r>
            <a:endParaRPr>
              <a:solidFill>
                <a:srgbClr val="E4E5B8"/>
              </a:solidFill>
              <a:latin typeface="Georgia"/>
              <a:ea typeface="Georgia"/>
              <a:cs typeface="Georgia"/>
              <a:sym typeface="Georgia"/>
            </a:endParaRPr>
          </a:p>
        </p:txBody>
      </p:sp>
      <p:pic>
        <p:nvPicPr>
          <p:cNvPr id="543" name="Google Shape;543;p101"/>
          <p:cNvPicPr preferRelativeResize="0"/>
          <p:nvPr/>
        </p:nvPicPr>
        <p:blipFill>
          <a:blip r:embed="rId4">
            <a:alphaModFix/>
          </a:blip>
          <a:stretch>
            <a:fillRect/>
          </a:stretch>
        </p:blipFill>
        <p:spPr>
          <a:xfrm>
            <a:off x="6970450" y="3612225"/>
            <a:ext cx="2110175" cy="1430275"/>
          </a:xfrm>
          <a:prstGeom prst="rect">
            <a:avLst/>
          </a:prstGeom>
          <a:noFill/>
          <a:ln>
            <a:noFill/>
          </a:ln>
        </p:spPr>
      </p:pic>
      <p:pic>
        <p:nvPicPr>
          <p:cNvPr id="544" name="Google Shape;544;p101"/>
          <p:cNvPicPr preferRelativeResize="0"/>
          <p:nvPr/>
        </p:nvPicPr>
        <p:blipFill>
          <a:blip r:embed="rId5">
            <a:alphaModFix/>
          </a:blip>
          <a:stretch>
            <a:fillRect/>
          </a:stretch>
        </p:blipFill>
        <p:spPr>
          <a:xfrm>
            <a:off x="1110475" y="1574025"/>
            <a:ext cx="1557200" cy="2099601"/>
          </a:xfrm>
          <a:prstGeom prst="rect">
            <a:avLst/>
          </a:prstGeom>
          <a:noFill/>
          <a:ln>
            <a:noFill/>
          </a:ln>
        </p:spPr>
      </p:pic>
      <p:pic>
        <p:nvPicPr>
          <p:cNvPr id="545" name="Google Shape;545;p101"/>
          <p:cNvPicPr preferRelativeResize="0"/>
          <p:nvPr/>
        </p:nvPicPr>
        <p:blipFill>
          <a:blip r:embed="rId6">
            <a:alphaModFix/>
          </a:blip>
          <a:stretch>
            <a:fillRect/>
          </a:stretch>
        </p:blipFill>
        <p:spPr>
          <a:xfrm>
            <a:off x="186900" y="1173975"/>
            <a:ext cx="876300" cy="1311800"/>
          </a:xfrm>
          <a:prstGeom prst="rect">
            <a:avLst/>
          </a:prstGeom>
          <a:noFill/>
          <a:ln>
            <a:noFill/>
          </a:ln>
        </p:spPr>
      </p:pic>
      <p:pic>
        <p:nvPicPr>
          <p:cNvPr id="546" name="Google Shape;546;p101"/>
          <p:cNvPicPr preferRelativeResize="0"/>
          <p:nvPr/>
        </p:nvPicPr>
        <p:blipFill>
          <a:blip r:embed="rId7">
            <a:alphaModFix/>
          </a:blip>
          <a:stretch>
            <a:fillRect/>
          </a:stretch>
        </p:blipFill>
        <p:spPr>
          <a:xfrm>
            <a:off x="2714954" y="1677975"/>
            <a:ext cx="4157696" cy="3196750"/>
          </a:xfrm>
          <a:prstGeom prst="rect">
            <a:avLst/>
          </a:prstGeom>
          <a:noFill/>
          <a:ln>
            <a:noFill/>
          </a:ln>
        </p:spPr>
      </p:pic>
      <p:pic>
        <p:nvPicPr>
          <p:cNvPr id="547" name="Google Shape;547;p101"/>
          <p:cNvPicPr preferRelativeResize="0"/>
          <p:nvPr/>
        </p:nvPicPr>
        <p:blipFill>
          <a:blip r:embed="rId8">
            <a:alphaModFix/>
          </a:blip>
          <a:stretch>
            <a:fillRect/>
          </a:stretch>
        </p:blipFill>
        <p:spPr>
          <a:xfrm>
            <a:off x="6919924" y="1173975"/>
            <a:ext cx="2034325" cy="2365575"/>
          </a:xfrm>
          <a:prstGeom prst="rect">
            <a:avLst/>
          </a:prstGeom>
          <a:noFill/>
          <a:ln>
            <a:noFill/>
          </a:ln>
        </p:spPr>
      </p:pic>
      <p:pic>
        <p:nvPicPr>
          <p:cNvPr id="548" name="Google Shape;548;p101"/>
          <p:cNvPicPr preferRelativeResize="0"/>
          <p:nvPr/>
        </p:nvPicPr>
        <p:blipFill>
          <a:blip r:embed="rId9">
            <a:alphaModFix/>
          </a:blip>
          <a:stretch>
            <a:fillRect/>
          </a:stretch>
        </p:blipFill>
        <p:spPr>
          <a:xfrm>
            <a:off x="95900" y="3730700"/>
            <a:ext cx="1368875" cy="1311800"/>
          </a:xfrm>
          <a:prstGeom prst="rect">
            <a:avLst/>
          </a:prstGeom>
          <a:noFill/>
          <a:ln>
            <a:noFill/>
          </a:ln>
        </p:spPr>
      </p:pic>
      <p:pic>
        <p:nvPicPr>
          <p:cNvPr id="549" name="Google Shape;549;p101"/>
          <p:cNvPicPr preferRelativeResize="0"/>
          <p:nvPr/>
        </p:nvPicPr>
        <p:blipFill rotWithShape="1">
          <a:blip r:embed="rId10">
            <a:alphaModFix/>
          </a:blip>
          <a:srcRect b="0" l="14221" r="16062" t="0"/>
          <a:stretch/>
        </p:blipFill>
        <p:spPr>
          <a:xfrm>
            <a:off x="186900" y="2550187"/>
            <a:ext cx="876300" cy="1116100"/>
          </a:xfrm>
          <a:prstGeom prst="rect">
            <a:avLst/>
          </a:prstGeom>
          <a:noFill/>
          <a:ln>
            <a:noFill/>
          </a:ln>
        </p:spPr>
      </p:pic>
      <p:pic>
        <p:nvPicPr>
          <p:cNvPr id="550" name="Google Shape;550;p101"/>
          <p:cNvPicPr preferRelativeResize="0"/>
          <p:nvPr/>
        </p:nvPicPr>
        <p:blipFill>
          <a:blip r:embed="rId11">
            <a:alphaModFix/>
          </a:blip>
          <a:stretch>
            <a:fillRect/>
          </a:stretch>
        </p:blipFill>
        <p:spPr>
          <a:xfrm>
            <a:off x="1412950" y="3730700"/>
            <a:ext cx="1254725" cy="1254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554" name="Shape 554"/>
        <p:cNvGrpSpPr/>
        <p:nvPr/>
      </p:nvGrpSpPr>
      <p:grpSpPr>
        <a:xfrm>
          <a:off x="0" y="0"/>
          <a:ext cx="0" cy="0"/>
          <a:chOff x="0" y="0"/>
          <a:chExt cx="0" cy="0"/>
        </a:xfrm>
      </p:grpSpPr>
      <p:sp>
        <p:nvSpPr>
          <p:cNvPr id="555" name="Google Shape;555;p102"/>
          <p:cNvSpPr/>
          <p:nvPr/>
        </p:nvSpPr>
        <p:spPr>
          <a:xfrm>
            <a:off x="0" y="0"/>
            <a:ext cx="9144000" cy="1101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02"/>
          <p:cNvSpPr txBox="1"/>
          <p:nvPr>
            <p:ph type="title"/>
          </p:nvPr>
        </p:nvSpPr>
        <p:spPr>
          <a:xfrm>
            <a:off x="1658025" y="16745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latin typeface="Georgia"/>
                <a:ea typeface="Georgia"/>
                <a:cs typeface="Georgia"/>
                <a:sym typeface="Georgia"/>
              </a:rPr>
              <a:t>New Outlook Publishers</a:t>
            </a:r>
            <a:endParaRPr>
              <a:solidFill>
                <a:schemeClr val="lt1"/>
              </a:solidFill>
              <a:latin typeface="Georgia"/>
              <a:ea typeface="Georgia"/>
              <a:cs typeface="Georgia"/>
              <a:sym typeface="Georgia"/>
            </a:endParaRPr>
          </a:p>
          <a:p>
            <a:pPr indent="0" lvl="0" marL="0" rtl="0" algn="l">
              <a:spcBef>
                <a:spcPts val="0"/>
              </a:spcBef>
              <a:spcAft>
                <a:spcPts val="0"/>
              </a:spcAft>
              <a:buNone/>
            </a:pPr>
            <a:r>
              <a:rPr lang="en" sz="1911">
                <a:solidFill>
                  <a:schemeClr val="lt1"/>
                </a:solidFill>
                <a:latin typeface="Georgia"/>
                <a:ea typeface="Georgia"/>
                <a:cs typeface="Georgia"/>
                <a:sym typeface="Georgia"/>
              </a:rPr>
              <a:t>newoutlookpublishers.store</a:t>
            </a:r>
            <a:endParaRPr sz="1911">
              <a:solidFill>
                <a:schemeClr val="lt1"/>
              </a:solidFill>
              <a:latin typeface="Georgia"/>
              <a:ea typeface="Georgia"/>
              <a:cs typeface="Georgia"/>
              <a:sym typeface="Georgia"/>
            </a:endParaRPr>
          </a:p>
        </p:txBody>
      </p:sp>
      <p:pic>
        <p:nvPicPr>
          <p:cNvPr id="557" name="Google Shape;557;p102"/>
          <p:cNvPicPr preferRelativeResize="0"/>
          <p:nvPr/>
        </p:nvPicPr>
        <p:blipFill>
          <a:blip r:embed="rId3">
            <a:alphaModFix/>
          </a:blip>
          <a:stretch>
            <a:fillRect/>
          </a:stretch>
        </p:blipFill>
        <p:spPr>
          <a:xfrm>
            <a:off x="7870100" y="112500"/>
            <a:ext cx="876299" cy="876299"/>
          </a:xfrm>
          <a:prstGeom prst="rect">
            <a:avLst/>
          </a:prstGeom>
          <a:noFill/>
          <a:ln>
            <a:noFill/>
          </a:ln>
        </p:spPr>
      </p:pic>
      <p:sp>
        <p:nvSpPr>
          <p:cNvPr id="558" name="Google Shape;558;p102"/>
          <p:cNvSpPr txBox="1"/>
          <p:nvPr>
            <p:ph type="title"/>
          </p:nvPr>
        </p:nvSpPr>
        <p:spPr>
          <a:xfrm>
            <a:off x="898350" y="1141625"/>
            <a:ext cx="72498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00FFFF"/>
                </a:solidFill>
                <a:latin typeface="Georgia"/>
                <a:ea typeface="Georgia"/>
                <a:cs typeface="Georgia"/>
                <a:sym typeface="Georgia"/>
              </a:rPr>
              <a:t>Latest Releases</a:t>
            </a:r>
            <a:endParaRPr>
              <a:solidFill>
                <a:srgbClr val="00FFFF"/>
              </a:solidFill>
              <a:latin typeface="Georgia"/>
              <a:ea typeface="Georgia"/>
              <a:cs typeface="Georgia"/>
              <a:sym typeface="Georgia"/>
            </a:endParaRPr>
          </a:p>
        </p:txBody>
      </p:sp>
      <p:sp>
        <p:nvSpPr>
          <p:cNvPr id="559" name="Google Shape;559;p102"/>
          <p:cNvSpPr/>
          <p:nvPr/>
        </p:nvSpPr>
        <p:spPr>
          <a:xfrm>
            <a:off x="404375" y="1754650"/>
            <a:ext cx="1956300" cy="3079200"/>
          </a:xfrm>
          <a:prstGeom prst="bevel">
            <a:avLst>
              <a:gd fmla="val 12500" name="adj"/>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0" name="Google Shape;560;p102"/>
          <p:cNvSpPr/>
          <p:nvPr/>
        </p:nvSpPr>
        <p:spPr>
          <a:xfrm>
            <a:off x="2513038" y="1754650"/>
            <a:ext cx="1956300" cy="3079200"/>
          </a:xfrm>
          <a:prstGeom prst="bevel">
            <a:avLst>
              <a:gd fmla="val 12500" name="adj"/>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1" name="Google Shape;561;p102"/>
          <p:cNvSpPr/>
          <p:nvPr/>
        </p:nvSpPr>
        <p:spPr>
          <a:xfrm>
            <a:off x="4621725" y="1754650"/>
            <a:ext cx="1956300" cy="3079200"/>
          </a:xfrm>
          <a:prstGeom prst="bevel">
            <a:avLst>
              <a:gd fmla="val 12500" name="adj"/>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2" name="Google Shape;562;p102"/>
          <p:cNvSpPr/>
          <p:nvPr/>
        </p:nvSpPr>
        <p:spPr>
          <a:xfrm>
            <a:off x="6730400" y="1754650"/>
            <a:ext cx="1956300" cy="3079200"/>
          </a:xfrm>
          <a:prstGeom prst="bevel">
            <a:avLst>
              <a:gd fmla="val 12500" name="adj"/>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63" name="Google Shape;563;p102"/>
          <p:cNvPicPr preferRelativeResize="0"/>
          <p:nvPr/>
        </p:nvPicPr>
        <p:blipFill>
          <a:blip r:embed="rId4">
            <a:alphaModFix/>
          </a:blip>
          <a:stretch>
            <a:fillRect/>
          </a:stretch>
        </p:blipFill>
        <p:spPr>
          <a:xfrm>
            <a:off x="404377" y="112500"/>
            <a:ext cx="884495" cy="876300"/>
          </a:xfrm>
          <a:prstGeom prst="rect">
            <a:avLst/>
          </a:prstGeom>
          <a:noFill/>
          <a:ln>
            <a:noFill/>
          </a:ln>
        </p:spPr>
      </p:pic>
      <p:pic>
        <p:nvPicPr>
          <p:cNvPr id="564" name="Google Shape;564;p102"/>
          <p:cNvPicPr preferRelativeResize="0"/>
          <p:nvPr/>
        </p:nvPicPr>
        <p:blipFill>
          <a:blip r:embed="rId5">
            <a:alphaModFix/>
          </a:blip>
          <a:stretch>
            <a:fillRect/>
          </a:stretch>
        </p:blipFill>
        <p:spPr>
          <a:xfrm>
            <a:off x="4872837" y="2199112"/>
            <a:ext cx="1454075" cy="2190275"/>
          </a:xfrm>
          <a:prstGeom prst="rect">
            <a:avLst/>
          </a:prstGeom>
          <a:noFill/>
          <a:ln>
            <a:noFill/>
          </a:ln>
        </p:spPr>
      </p:pic>
      <p:pic>
        <p:nvPicPr>
          <p:cNvPr id="565" name="Google Shape;565;p102"/>
          <p:cNvPicPr preferRelativeResize="0"/>
          <p:nvPr/>
        </p:nvPicPr>
        <p:blipFill>
          <a:blip r:embed="rId6">
            <a:alphaModFix/>
          </a:blip>
          <a:stretch>
            <a:fillRect/>
          </a:stretch>
        </p:blipFill>
        <p:spPr>
          <a:xfrm>
            <a:off x="6981497" y="2199833"/>
            <a:ext cx="1454100" cy="2188841"/>
          </a:xfrm>
          <a:prstGeom prst="rect">
            <a:avLst/>
          </a:prstGeom>
          <a:noFill/>
          <a:ln>
            <a:noFill/>
          </a:ln>
        </p:spPr>
      </p:pic>
      <p:pic>
        <p:nvPicPr>
          <p:cNvPr descr="https://i0.wp.com/newoutlookpublishers.store/wp-content/uploads/2023/09/kypnrj-front-shortedge-384.jpg?fit=384%2C576&amp;ssl=1" id="566" name="Google Shape;566;p102"/>
          <p:cNvPicPr preferRelativeResize="0"/>
          <p:nvPr/>
        </p:nvPicPr>
        <p:blipFill>
          <a:blip r:embed="rId7">
            <a:alphaModFix/>
          </a:blip>
          <a:stretch>
            <a:fillRect/>
          </a:stretch>
        </p:blipFill>
        <p:spPr>
          <a:xfrm>
            <a:off x="655475" y="2203675"/>
            <a:ext cx="1454100" cy="2181150"/>
          </a:xfrm>
          <a:prstGeom prst="rect">
            <a:avLst/>
          </a:prstGeom>
          <a:noFill/>
          <a:ln>
            <a:noFill/>
          </a:ln>
        </p:spPr>
      </p:pic>
      <p:pic>
        <p:nvPicPr>
          <p:cNvPr descr="https://i0.wp.com/newoutlookpublishers.store/wp-content/uploads/2023/08/jvr9qg-front-shortedge-384.jpg?fit=384%2C576&amp;ssl=1" id="567" name="Google Shape;567;p102"/>
          <p:cNvPicPr preferRelativeResize="0"/>
          <p:nvPr/>
        </p:nvPicPr>
        <p:blipFill>
          <a:blip r:embed="rId8">
            <a:alphaModFix/>
          </a:blip>
          <a:stretch>
            <a:fillRect/>
          </a:stretch>
        </p:blipFill>
        <p:spPr>
          <a:xfrm>
            <a:off x="2764150" y="2203675"/>
            <a:ext cx="1454100" cy="2181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0DAB"/>
        </a:solidFill>
      </p:bgPr>
    </p:bg>
    <p:spTree>
      <p:nvGrpSpPr>
        <p:cNvPr id="571" name="Shape 571"/>
        <p:cNvGrpSpPr/>
        <p:nvPr/>
      </p:nvGrpSpPr>
      <p:grpSpPr>
        <a:xfrm>
          <a:off x="0" y="0"/>
          <a:ext cx="0" cy="0"/>
          <a:chOff x="0" y="0"/>
          <a:chExt cx="0" cy="0"/>
        </a:xfrm>
      </p:grpSpPr>
      <p:sp>
        <p:nvSpPr>
          <p:cNvPr id="572" name="Google Shape;572;p103"/>
          <p:cNvSpPr/>
          <p:nvPr/>
        </p:nvSpPr>
        <p:spPr>
          <a:xfrm>
            <a:off x="0" y="0"/>
            <a:ext cx="9144000" cy="1101300"/>
          </a:xfrm>
          <a:prstGeom prst="rect">
            <a:avLst/>
          </a:prstGeom>
          <a:solidFill>
            <a:srgbClr val="1A0DAB"/>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03"/>
          <p:cNvSpPr txBox="1"/>
          <p:nvPr>
            <p:ph type="title"/>
          </p:nvPr>
        </p:nvSpPr>
        <p:spPr>
          <a:xfrm>
            <a:off x="1658025" y="16745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Harry Bridges School of Labor</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sz="1911">
                <a:solidFill>
                  <a:srgbClr val="E4E5B8"/>
                </a:solidFill>
                <a:latin typeface="Georgia"/>
                <a:ea typeface="Georgia"/>
                <a:cs typeface="Georgia"/>
                <a:sym typeface="Georgia"/>
              </a:rPr>
              <a:t>luel.us/laborschool/</a:t>
            </a:r>
            <a:endParaRPr sz="1911">
              <a:solidFill>
                <a:srgbClr val="E4E5B8"/>
              </a:solidFill>
              <a:latin typeface="Georgia"/>
              <a:ea typeface="Georgia"/>
              <a:cs typeface="Georgia"/>
              <a:sym typeface="Georgia"/>
            </a:endParaRPr>
          </a:p>
        </p:txBody>
      </p:sp>
      <p:sp>
        <p:nvSpPr>
          <p:cNvPr id="574" name="Google Shape;574;p103"/>
          <p:cNvSpPr txBox="1"/>
          <p:nvPr>
            <p:ph type="title"/>
          </p:nvPr>
        </p:nvSpPr>
        <p:spPr>
          <a:xfrm>
            <a:off x="185075" y="1187950"/>
            <a:ext cx="5251200" cy="526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SzPts val="990"/>
              <a:buNone/>
            </a:pPr>
            <a:r>
              <a:rPr lang="en" sz="2120">
                <a:solidFill>
                  <a:srgbClr val="E4E5B8"/>
                </a:solidFill>
                <a:latin typeface="Georgia"/>
                <a:ea typeface="Georgia"/>
                <a:cs typeface="Georgia"/>
                <a:sym typeface="Georgia"/>
              </a:rPr>
              <a:t>The Harry Bridges School of Labor is a monthly class held 2x per month. Classes cover a variety of topics aimed at building class conscious among union members.</a:t>
            </a:r>
            <a:endParaRPr sz="2120">
              <a:solidFill>
                <a:srgbClr val="E4E5B8"/>
              </a:solidFill>
              <a:latin typeface="Georgia"/>
              <a:ea typeface="Georgia"/>
              <a:cs typeface="Georgia"/>
              <a:sym typeface="Georgia"/>
            </a:endParaRPr>
          </a:p>
          <a:p>
            <a:pPr indent="0" lvl="0" marL="0" rtl="0" algn="just">
              <a:spcBef>
                <a:spcPts val="0"/>
              </a:spcBef>
              <a:spcAft>
                <a:spcPts val="0"/>
              </a:spcAft>
              <a:buSzPts val="990"/>
              <a:buNone/>
            </a:pPr>
            <a:r>
              <a:t/>
            </a:r>
            <a:endParaRPr sz="2120">
              <a:solidFill>
                <a:srgbClr val="E4E5B8"/>
              </a:solidFill>
              <a:latin typeface="Georgia"/>
              <a:ea typeface="Georgia"/>
              <a:cs typeface="Georgia"/>
              <a:sym typeface="Georgia"/>
            </a:endParaRPr>
          </a:p>
          <a:p>
            <a:pPr indent="0" lvl="0" marL="0" rtl="0" algn="just">
              <a:spcBef>
                <a:spcPts val="0"/>
              </a:spcBef>
              <a:spcAft>
                <a:spcPts val="0"/>
              </a:spcAft>
              <a:buSzPts val="990"/>
              <a:buNone/>
            </a:pPr>
            <a:r>
              <a:rPr lang="en" sz="2120">
                <a:solidFill>
                  <a:srgbClr val="E4E5B8"/>
                </a:solidFill>
                <a:latin typeface="Georgia"/>
                <a:ea typeface="Georgia"/>
                <a:cs typeface="Georgia"/>
                <a:sym typeface="Georgia"/>
              </a:rPr>
              <a:t>September’s class is “How to Connect with Conservative Workers Through Class-Oriented Trade Unionism” and is Sept 6th, at 9 pm EST and the second session is on Sept 9th, at 7 pm EST. </a:t>
            </a:r>
            <a:endParaRPr sz="2120">
              <a:solidFill>
                <a:srgbClr val="E4E5B8"/>
              </a:solidFill>
              <a:latin typeface="Georgia"/>
              <a:ea typeface="Georgia"/>
              <a:cs typeface="Georgia"/>
              <a:sym typeface="Georgia"/>
            </a:endParaRPr>
          </a:p>
        </p:txBody>
      </p:sp>
      <p:sp>
        <p:nvSpPr>
          <p:cNvPr id="575" name="Google Shape;575;p103"/>
          <p:cNvSpPr/>
          <p:nvPr/>
        </p:nvSpPr>
        <p:spPr>
          <a:xfrm>
            <a:off x="5543975" y="1338600"/>
            <a:ext cx="3142800" cy="3118800"/>
          </a:xfrm>
          <a:prstGeom prst="bevel">
            <a:avLst>
              <a:gd fmla="val 12500" name="adj"/>
            </a:avLst>
          </a:prstGeom>
          <a:solidFill>
            <a:srgbClr val="1A0DA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76" name="Google Shape;576;p103"/>
          <p:cNvPicPr preferRelativeResize="0"/>
          <p:nvPr/>
        </p:nvPicPr>
        <p:blipFill>
          <a:blip r:embed="rId3">
            <a:alphaModFix/>
          </a:blip>
          <a:stretch>
            <a:fillRect/>
          </a:stretch>
        </p:blipFill>
        <p:spPr>
          <a:xfrm>
            <a:off x="404375" y="112500"/>
            <a:ext cx="859485" cy="876299"/>
          </a:xfrm>
          <a:prstGeom prst="rect">
            <a:avLst/>
          </a:prstGeom>
          <a:noFill/>
          <a:ln>
            <a:noFill/>
          </a:ln>
        </p:spPr>
      </p:pic>
      <p:pic>
        <p:nvPicPr>
          <p:cNvPr id="577" name="Google Shape;577;p103"/>
          <p:cNvPicPr preferRelativeResize="0"/>
          <p:nvPr/>
        </p:nvPicPr>
        <p:blipFill>
          <a:blip r:embed="rId4">
            <a:alphaModFix/>
          </a:blip>
          <a:stretch>
            <a:fillRect/>
          </a:stretch>
        </p:blipFill>
        <p:spPr>
          <a:xfrm>
            <a:off x="7827300" y="112500"/>
            <a:ext cx="859475" cy="859475"/>
          </a:xfrm>
          <a:prstGeom prst="rect">
            <a:avLst/>
          </a:prstGeom>
          <a:noFill/>
          <a:ln>
            <a:noFill/>
          </a:ln>
        </p:spPr>
      </p:pic>
      <p:pic>
        <p:nvPicPr>
          <p:cNvPr id="578" name="Google Shape;578;p103"/>
          <p:cNvPicPr preferRelativeResize="0"/>
          <p:nvPr/>
        </p:nvPicPr>
        <p:blipFill>
          <a:blip r:embed="rId5">
            <a:alphaModFix/>
          </a:blip>
          <a:stretch>
            <a:fillRect/>
          </a:stretch>
        </p:blipFill>
        <p:spPr>
          <a:xfrm>
            <a:off x="5919900" y="1714325"/>
            <a:ext cx="2382027" cy="238202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104"/>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04"/>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Legal Drive</a:t>
            </a:r>
            <a:endParaRPr>
              <a:solidFill>
                <a:srgbClr val="E4E5B8"/>
              </a:solidFill>
              <a:latin typeface="Georgia"/>
              <a:ea typeface="Georgia"/>
              <a:cs typeface="Georgia"/>
              <a:sym typeface="Georgia"/>
            </a:endParaRPr>
          </a:p>
        </p:txBody>
      </p:sp>
      <p:pic>
        <p:nvPicPr>
          <p:cNvPr id="585" name="Google Shape;585;p104"/>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586" name="Google Shape;586;p104"/>
          <p:cNvSpPr txBox="1"/>
          <p:nvPr/>
        </p:nvSpPr>
        <p:spPr>
          <a:xfrm>
            <a:off x="406550" y="1101300"/>
            <a:ext cx="4911300" cy="3978900"/>
          </a:xfrm>
          <a:prstGeom prst="rect">
            <a:avLst/>
          </a:prstGeom>
          <a:noFill/>
          <a:ln>
            <a:noFill/>
          </a:ln>
        </p:spPr>
        <p:txBody>
          <a:bodyPr anchorCtr="0" anchor="t" bIns="91425" lIns="91425" spcFirstLastPara="1" rIns="91425" wrap="square" tIns="91425">
            <a:spAutoFit/>
          </a:bodyPr>
          <a:lstStyle/>
          <a:p>
            <a:pPr indent="0" lvl="0" marL="457200" rtl="0" algn="l">
              <a:lnSpc>
                <a:spcPct val="100000"/>
              </a:lnSpc>
              <a:spcBef>
                <a:spcPts val="0"/>
              </a:spcBef>
              <a:spcAft>
                <a:spcPts val="0"/>
              </a:spcAft>
              <a:buNone/>
            </a:pPr>
            <a:r>
              <a:rPr b="1" lang="en" sz="1450">
                <a:solidFill>
                  <a:srgbClr val="E4E5B8"/>
                </a:solidFill>
                <a:latin typeface="Georgia"/>
                <a:ea typeface="Georgia"/>
                <a:cs typeface="Georgia"/>
                <a:sym typeface="Georgia"/>
              </a:rPr>
              <a:t>Last year we were attacked and sabotaged by ultraleft wreckers</a:t>
            </a:r>
            <a:r>
              <a:rPr lang="en" sz="1450">
                <a:solidFill>
                  <a:srgbClr val="E4E5B8"/>
                </a:solidFill>
                <a:latin typeface="Georgia"/>
                <a:ea typeface="Georgia"/>
                <a:cs typeface="Georgia"/>
                <a:sym typeface="Georgia"/>
              </a:rPr>
              <a:t> that tried to </a:t>
            </a:r>
            <a:r>
              <a:rPr b="1" lang="en" sz="1450">
                <a:solidFill>
                  <a:srgbClr val="E4E5B8"/>
                </a:solidFill>
                <a:latin typeface="Georgia"/>
                <a:ea typeface="Georgia"/>
                <a:cs typeface="Georgia"/>
                <a:sym typeface="Georgia"/>
              </a:rPr>
              <a:t>steal the PSMLS</a:t>
            </a:r>
            <a:r>
              <a:rPr lang="en" sz="1450">
                <a:solidFill>
                  <a:srgbClr val="E4E5B8"/>
                </a:solidFill>
                <a:latin typeface="Georgia"/>
                <a:ea typeface="Georgia"/>
                <a:cs typeface="Georgia"/>
                <a:sym typeface="Georgia"/>
              </a:rPr>
              <a:t> and </a:t>
            </a:r>
            <a:r>
              <a:rPr b="1" lang="en" sz="1450">
                <a:solidFill>
                  <a:srgbClr val="E4E5B8"/>
                </a:solidFill>
                <a:latin typeface="Georgia"/>
                <a:ea typeface="Georgia"/>
                <a:cs typeface="Georgia"/>
                <a:sym typeface="Georgia"/>
              </a:rPr>
              <a:t>destroy the PCUSA</a:t>
            </a:r>
            <a:r>
              <a:rPr lang="en" sz="1450">
                <a:solidFill>
                  <a:srgbClr val="E4E5B8"/>
                </a:solidFill>
                <a:latin typeface="Georgia"/>
                <a:ea typeface="Georgia"/>
                <a:cs typeface="Georgia"/>
                <a:sym typeface="Georgia"/>
              </a:rPr>
              <a:t>. </a:t>
            </a:r>
            <a:r>
              <a:rPr b="1" lang="en" sz="1450">
                <a:solidFill>
                  <a:srgbClr val="E4E5B8"/>
                </a:solidFill>
                <a:latin typeface="Georgia"/>
                <a:ea typeface="Georgia"/>
                <a:cs typeface="Georgia"/>
                <a:sym typeface="Georgia"/>
              </a:rPr>
              <a:t>They failed</a:t>
            </a:r>
            <a:r>
              <a:rPr lang="en" sz="1450">
                <a:solidFill>
                  <a:srgbClr val="E4E5B8"/>
                </a:solidFill>
                <a:latin typeface="Georgia"/>
                <a:ea typeface="Georgia"/>
                <a:cs typeface="Georgia"/>
                <a:sym typeface="Georgia"/>
              </a:rPr>
              <a:t>, but they </a:t>
            </a:r>
            <a:r>
              <a:rPr b="1" lang="en" sz="1450">
                <a:solidFill>
                  <a:srgbClr val="E4E5B8"/>
                </a:solidFill>
                <a:latin typeface="Georgia"/>
                <a:ea typeface="Georgia"/>
                <a:cs typeface="Georgia"/>
                <a:sym typeface="Georgia"/>
              </a:rPr>
              <a:t>will be held accountable</a:t>
            </a:r>
            <a:r>
              <a:rPr lang="en" sz="1450">
                <a:solidFill>
                  <a:srgbClr val="E4E5B8"/>
                </a:solidFill>
                <a:latin typeface="Georgia"/>
                <a:ea typeface="Georgia"/>
                <a:cs typeface="Georgia"/>
                <a:sym typeface="Georgia"/>
              </a:rPr>
              <a:t> and there are still things they took from us that we’ve not got back, like videos, imagery, audio etc. That is why we still need donations to the legal drive.</a:t>
            </a:r>
            <a:endParaRPr sz="14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4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lang="en" sz="1450">
                <a:solidFill>
                  <a:srgbClr val="E4E5B8"/>
                </a:solidFill>
                <a:latin typeface="Georgia"/>
                <a:ea typeface="Georgia"/>
                <a:cs typeface="Georgia"/>
                <a:sym typeface="Georgia"/>
              </a:rPr>
              <a:t>If you support the school and want to see us continue to improve and keep delivering this education 51 weeks a year, please pitch in whatever you can and support the GoFundMe for the legal drive @ </a:t>
            </a:r>
            <a:r>
              <a:rPr lang="en" sz="1450" u="sng">
                <a:solidFill>
                  <a:schemeClr val="hlink"/>
                </a:solidFill>
                <a:latin typeface="Georgia"/>
                <a:ea typeface="Georgia"/>
                <a:cs typeface="Georgia"/>
                <a:sym typeface="Georgia"/>
                <a:hlinkClick r:id="rId4"/>
              </a:rPr>
              <a:t>https://www.gofundme.com/f/legal-fund-to-defend-against-wreckers</a:t>
            </a:r>
            <a:r>
              <a:rPr lang="en" sz="1450">
                <a:solidFill>
                  <a:srgbClr val="E4E5B8"/>
                </a:solidFill>
                <a:latin typeface="Georgia"/>
                <a:ea typeface="Georgia"/>
                <a:cs typeface="Georgia"/>
                <a:sym typeface="Georgia"/>
              </a:rPr>
              <a:t>. </a:t>
            </a:r>
            <a:endParaRPr sz="14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4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lang="en" sz="1450">
                <a:solidFill>
                  <a:srgbClr val="E4E5B8"/>
                </a:solidFill>
                <a:latin typeface="Georgia"/>
                <a:ea typeface="Georgia"/>
                <a:cs typeface="Georgia"/>
                <a:sym typeface="Georgia"/>
              </a:rPr>
              <a:t>Anything helps!</a:t>
            </a:r>
            <a:endParaRPr sz="1450">
              <a:solidFill>
                <a:srgbClr val="E4E5B8"/>
              </a:solidFill>
              <a:latin typeface="Georgia"/>
              <a:ea typeface="Georgia"/>
              <a:cs typeface="Georgia"/>
              <a:sym typeface="Georgia"/>
            </a:endParaRPr>
          </a:p>
        </p:txBody>
      </p:sp>
      <p:pic>
        <p:nvPicPr>
          <p:cNvPr id="587" name="Google Shape;587;p104"/>
          <p:cNvPicPr preferRelativeResize="0"/>
          <p:nvPr/>
        </p:nvPicPr>
        <p:blipFill>
          <a:blip r:embed="rId5">
            <a:alphaModFix/>
          </a:blip>
          <a:stretch>
            <a:fillRect/>
          </a:stretch>
        </p:blipFill>
        <p:spPr>
          <a:xfrm>
            <a:off x="5470250" y="264300"/>
            <a:ext cx="3521350" cy="2960556"/>
          </a:xfrm>
          <a:prstGeom prst="rect">
            <a:avLst/>
          </a:prstGeom>
          <a:noFill/>
          <a:ln>
            <a:noFill/>
          </a:ln>
        </p:spPr>
      </p:pic>
      <p:pic>
        <p:nvPicPr>
          <p:cNvPr id="588" name="Google Shape;588;p104"/>
          <p:cNvPicPr preferRelativeResize="0"/>
          <p:nvPr/>
        </p:nvPicPr>
        <p:blipFill>
          <a:blip r:embed="rId6">
            <a:alphaModFix/>
          </a:blip>
          <a:stretch>
            <a:fillRect/>
          </a:stretch>
        </p:blipFill>
        <p:spPr>
          <a:xfrm>
            <a:off x="6416887" y="3224856"/>
            <a:ext cx="1628084" cy="161384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pic>
        <p:nvPicPr>
          <p:cNvPr id="593" name="Google Shape;593;p105"/>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594" name="Google Shape;594;p105"/>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English with lyrics, 1933, the New Singers" id="595" name="Google Shape;595;p105" title="The Internationale">
            <a:hlinkClick r:id="rId4"/>
          </p:cNvPr>
          <p:cNvPicPr preferRelativeResize="0"/>
          <p:nvPr/>
        </p:nvPicPr>
        <p:blipFill>
          <a:blip r:embed="rId5">
            <a:alphaModFix/>
          </a:blip>
          <a:stretch>
            <a:fillRect/>
          </a:stretch>
        </p:blipFill>
        <p:spPr>
          <a:xfrm>
            <a:off x="1645925" y="1089200"/>
            <a:ext cx="5869500" cy="3476450"/>
          </a:xfrm>
          <a:prstGeom prst="rect">
            <a:avLst/>
          </a:prstGeom>
          <a:noFill/>
          <a:ln>
            <a:noFill/>
          </a:ln>
        </p:spPr>
      </p:pic>
      <p:sp>
        <p:nvSpPr>
          <p:cNvPr id="596" name="Google Shape;596;p105"/>
          <p:cNvSpPr txBox="1"/>
          <p:nvPr/>
        </p:nvSpPr>
        <p:spPr>
          <a:xfrm>
            <a:off x="1655375" y="4565650"/>
            <a:ext cx="58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The Internationale</a:t>
            </a:r>
            <a:r>
              <a:rPr lang="en">
                <a:solidFill>
                  <a:srgbClr val="E4E5B8"/>
                </a:solidFill>
                <a:latin typeface="Georgia"/>
                <a:ea typeface="Georgia"/>
                <a:cs typeface="Georgia"/>
                <a:sym typeface="Georgia"/>
              </a:rPr>
              <a:t> - 1933 American Version by “The New Singers”</a:t>
            </a:r>
            <a:endParaRPr>
              <a:solidFill>
                <a:srgbClr val="E4E5B8"/>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1000"/>
                                        <p:tgtEl>
                                          <p:spTgt spid="5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79"/>
          <p:cNvSpPr txBox="1"/>
          <p:nvPr/>
        </p:nvSpPr>
        <p:spPr>
          <a:xfrm>
            <a:off x="3003750" y="345825"/>
            <a:ext cx="3691500" cy="7851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3900">
                <a:solidFill>
                  <a:srgbClr val="E4E5B8"/>
                </a:solidFill>
                <a:latin typeface="Georgia"/>
                <a:ea typeface="Georgia"/>
                <a:cs typeface="Georgia"/>
                <a:sym typeface="Georgia"/>
              </a:rPr>
              <a:t>Introduction</a:t>
            </a:r>
            <a:endParaRPr b="1" sz="3900">
              <a:solidFill>
                <a:srgbClr val="E4E5B8"/>
              </a:solidFill>
              <a:latin typeface="Georgia"/>
              <a:ea typeface="Georgia"/>
              <a:cs typeface="Georgia"/>
              <a:sym typeface="Georgia"/>
            </a:endParaRPr>
          </a:p>
        </p:txBody>
      </p:sp>
      <p:sp>
        <p:nvSpPr>
          <p:cNvPr id="372" name="Google Shape;372;p79"/>
          <p:cNvSpPr txBox="1"/>
          <p:nvPr/>
        </p:nvSpPr>
        <p:spPr>
          <a:xfrm>
            <a:off x="185750" y="1237125"/>
            <a:ext cx="8740800" cy="7695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rgbClr val="E4E5B8"/>
                </a:solidFill>
                <a:latin typeface="Georgia"/>
                <a:ea typeface="Georgia"/>
                <a:cs typeface="Georgia"/>
                <a:sym typeface="Georgia"/>
              </a:rPr>
              <a:t>The Animal Rights subject is being presented </a:t>
            </a:r>
            <a:endParaRPr b="1" sz="1900">
              <a:solidFill>
                <a:srgbClr val="E4E5B8"/>
              </a:solidFill>
              <a:latin typeface="Georgia"/>
              <a:ea typeface="Georgia"/>
              <a:cs typeface="Georgia"/>
              <a:sym typeface="Georgia"/>
            </a:endParaRPr>
          </a:p>
          <a:p>
            <a:pPr indent="0" lvl="0" marL="0" rtl="0" algn="ctr">
              <a:spcBef>
                <a:spcPts val="0"/>
              </a:spcBef>
              <a:spcAft>
                <a:spcPts val="0"/>
              </a:spcAft>
              <a:buNone/>
            </a:pPr>
            <a:r>
              <a:rPr b="1" lang="en" sz="1900">
                <a:solidFill>
                  <a:srgbClr val="E4E5B8"/>
                </a:solidFill>
                <a:latin typeface="Georgia"/>
                <a:ea typeface="Georgia"/>
                <a:cs typeface="Georgia"/>
                <a:sym typeface="Georgia"/>
              </a:rPr>
              <a:t>from a dialectical perspective, not a moral perspective</a:t>
            </a:r>
            <a:endParaRPr b="1" sz="1900">
              <a:solidFill>
                <a:srgbClr val="E4E5B8"/>
              </a:solidFill>
              <a:latin typeface="Georgia"/>
              <a:ea typeface="Georgia"/>
              <a:cs typeface="Georgia"/>
              <a:sym typeface="Georgia"/>
            </a:endParaRPr>
          </a:p>
        </p:txBody>
      </p:sp>
      <p:sp>
        <p:nvSpPr>
          <p:cNvPr id="373" name="Google Shape;373;p79"/>
          <p:cNvSpPr txBox="1"/>
          <p:nvPr/>
        </p:nvSpPr>
        <p:spPr>
          <a:xfrm>
            <a:off x="185743" y="2300912"/>
            <a:ext cx="8675400" cy="24474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solidFill>
                  <a:srgbClr val="E4E5B8"/>
                </a:solidFill>
                <a:latin typeface="Georgia"/>
                <a:ea typeface="Georgia"/>
                <a:cs typeface="Georgia"/>
                <a:sym typeface="Georgia"/>
              </a:rPr>
              <a:t>THE FOLLOWING PRESENTATION  ENCOMPASSES:</a:t>
            </a:r>
            <a:endParaRPr b="1" sz="2100">
              <a:solidFill>
                <a:srgbClr val="E4E5B8"/>
              </a:solidFill>
              <a:latin typeface="Georgia"/>
              <a:ea typeface="Georgia"/>
              <a:cs typeface="Georgia"/>
              <a:sym typeface="Georgia"/>
            </a:endParaRPr>
          </a:p>
          <a:p>
            <a:pPr indent="0" lvl="0" marL="0" rtl="0" algn="ctr">
              <a:spcBef>
                <a:spcPts val="0"/>
              </a:spcBef>
              <a:spcAft>
                <a:spcPts val="0"/>
              </a:spcAft>
              <a:buNone/>
            </a:pPr>
            <a:r>
              <a:rPr b="1" lang="en" sz="2100">
                <a:solidFill>
                  <a:srgbClr val="E4E5B8"/>
                </a:solidFill>
                <a:latin typeface="Georgia"/>
                <a:ea typeface="Georgia"/>
                <a:cs typeface="Georgia"/>
                <a:sym typeface="Georgia"/>
              </a:rPr>
              <a:t>CHAUVINISM (SPECIESISM)</a:t>
            </a:r>
            <a:endParaRPr b="1" sz="2100">
              <a:solidFill>
                <a:srgbClr val="E4E5B8"/>
              </a:solidFill>
              <a:latin typeface="Georgia"/>
              <a:ea typeface="Georgia"/>
              <a:cs typeface="Georgia"/>
              <a:sym typeface="Georgia"/>
            </a:endParaRPr>
          </a:p>
          <a:p>
            <a:pPr indent="0" lvl="0" marL="0" rtl="0" algn="ctr">
              <a:spcBef>
                <a:spcPts val="0"/>
              </a:spcBef>
              <a:spcAft>
                <a:spcPts val="0"/>
              </a:spcAft>
              <a:buNone/>
            </a:pPr>
            <a:r>
              <a:rPr b="1" lang="en" sz="2100">
                <a:solidFill>
                  <a:srgbClr val="E4E5B8"/>
                </a:solidFill>
                <a:latin typeface="Georgia"/>
                <a:ea typeface="Georgia"/>
                <a:cs typeface="Georgia"/>
                <a:sym typeface="Georgia"/>
              </a:rPr>
              <a:t>EXPLOITATION</a:t>
            </a:r>
            <a:endParaRPr b="1" sz="2100">
              <a:solidFill>
                <a:srgbClr val="E4E5B8"/>
              </a:solidFill>
              <a:latin typeface="Georgia"/>
              <a:ea typeface="Georgia"/>
              <a:cs typeface="Georgia"/>
              <a:sym typeface="Georgia"/>
            </a:endParaRPr>
          </a:p>
          <a:p>
            <a:pPr indent="0" lvl="0" marL="0" rtl="0" algn="ctr">
              <a:spcBef>
                <a:spcPts val="0"/>
              </a:spcBef>
              <a:spcAft>
                <a:spcPts val="0"/>
              </a:spcAft>
              <a:buNone/>
            </a:pPr>
            <a:r>
              <a:rPr b="1" lang="en" sz="2100">
                <a:solidFill>
                  <a:srgbClr val="E4E5B8"/>
                </a:solidFill>
                <a:latin typeface="Georgia"/>
                <a:ea typeface="Georgia"/>
                <a:cs typeface="Georgia"/>
                <a:sym typeface="Georgia"/>
              </a:rPr>
              <a:t>OPPRESSION</a:t>
            </a:r>
            <a:endParaRPr b="1" sz="2100">
              <a:solidFill>
                <a:srgbClr val="E4E5B8"/>
              </a:solidFill>
              <a:latin typeface="Georgia"/>
              <a:ea typeface="Georgia"/>
              <a:cs typeface="Georgia"/>
              <a:sym typeface="Georgia"/>
            </a:endParaRPr>
          </a:p>
          <a:p>
            <a:pPr indent="0" lvl="0" marL="0" rtl="0" algn="ctr">
              <a:spcBef>
                <a:spcPts val="0"/>
              </a:spcBef>
              <a:spcAft>
                <a:spcPts val="0"/>
              </a:spcAft>
              <a:buNone/>
            </a:pPr>
            <a:r>
              <a:rPr b="1" lang="en" sz="2100">
                <a:solidFill>
                  <a:srgbClr val="E4E5B8"/>
                </a:solidFill>
                <a:latin typeface="Georgia"/>
                <a:ea typeface="Georgia"/>
                <a:cs typeface="Georgia"/>
                <a:sym typeface="Georgia"/>
              </a:rPr>
              <a:t>CRUELTY</a:t>
            </a:r>
            <a:endParaRPr b="1" sz="2100">
              <a:solidFill>
                <a:srgbClr val="E4E5B8"/>
              </a:solidFill>
              <a:latin typeface="Georgia"/>
              <a:ea typeface="Georgia"/>
              <a:cs typeface="Georgia"/>
              <a:sym typeface="Georgia"/>
            </a:endParaRPr>
          </a:p>
          <a:p>
            <a:pPr indent="0" lvl="0" marL="0" rtl="0" algn="ctr">
              <a:spcBef>
                <a:spcPts val="0"/>
              </a:spcBef>
              <a:spcAft>
                <a:spcPts val="0"/>
              </a:spcAft>
              <a:buNone/>
            </a:pPr>
            <a:r>
              <a:rPr b="1" lang="en" sz="2100">
                <a:solidFill>
                  <a:srgbClr val="E4E5B8"/>
                </a:solidFill>
                <a:latin typeface="Georgia"/>
                <a:ea typeface="Georgia"/>
                <a:cs typeface="Georgia"/>
                <a:sym typeface="Georgia"/>
              </a:rPr>
              <a:t>SLAVE LABOR</a:t>
            </a:r>
            <a:endParaRPr b="1" sz="2100">
              <a:solidFill>
                <a:srgbClr val="E4E5B8"/>
              </a:solidFill>
              <a:latin typeface="Georgia"/>
              <a:ea typeface="Georgia"/>
              <a:cs typeface="Georgia"/>
              <a:sym typeface="Georgia"/>
            </a:endParaRPr>
          </a:p>
          <a:p>
            <a:pPr indent="0" lvl="0" marL="0" rtl="0" algn="ctr">
              <a:spcBef>
                <a:spcPts val="0"/>
              </a:spcBef>
              <a:spcAft>
                <a:spcPts val="0"/>
              </a:spcAft>
              <a:buNone/>
            </a:pPr>
            <a:r>
              <a:rPr b="1" lang="en" sz="2100">
                <a:solidFill>
                  <a:srgbClr val="E4E5B8"/>
                </a:solidFill>
                <a:latin typeface="Georgia"/>
                <a:ea typeface="Georgia"/>
                <a:cs typeface="Georgia"/>
                <a:sym typeface="Georgia"/>
              </a:rPr>
              <a:t>CULLING</a:t>
            </a:r>
            <a:endParaRPr b="1" sz="2100">
              <a:solidFill>
                <a:srgbClr val="E4E5B8"/>
              </a:solidFill>
              <a:latin typeface="Georgia"/>
              <a:ea typeface="Georgia"/>
              <a:cs typeface="Georgia"/>
              <a:sym typeface="Georgia"/>
            </a:endParaRPr>
          </a:p>
        </p:txBody>
      </p:sp>
      <p:pic>
        <p:nvPicPr>
          <p:cNvPr id="374" name="Google Shape;374;p79"/>
          <p:cNvPicPr preferRelativeResize="0"/>
          <p:nvPr/>
        </p:nvPicPr>
        <p:blipFill>
          <a:blip r:embed="rId3">
            <a:alphaModFix/>
          </a:blip>
          <a:stretch>
            <a:fillRect/>
          </a:stretch>
        </p:blipFill>
        <p:spPr>
          <a:xfrm>
            <a:off x="6992319" y="2695651"/>
            <a:ext cx="1692375" cy="1977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80"/>
          <p:cNvSpPr txBox="1"/>
          <p:nvPr>
            <p:ph idx="4294967295" type="title"/>
          </p:nvPr>
        </p:nvSpPr>
        <p:spPr>
          <a:xfrm>
            <a:off x="253440" y="1830600"/>
            <a:ext cx="4044960" cy="1482120"/>
          </a:xfrm>
          <a:prstGeom prst="rect">
            <a:avLst/>
          </a:prstGeom>
          <a:noFill/>
          <a:ln>
            <a:noFill/>
          </a:ln>
        </p:spPr>
        <p:txBody>
          <a:bodyPr anchorCtr="0" anchor="b" bIns="91425" lIns="91425" spcFirstLastPara="1" rIns="91425" wrap="square" tIns="91425">
            <a:normAutofit fontScale="91000"/>
          </a:bodyPr>
          <a:lstStyle/>
          <a:p>
            <a:pPr indent="0" lvl="0" marL="0" marR="0" rtl="0" algn="ctr">
              <a:lnSpc>
                <a:spcPct val="100000"/>
              </a:lnSpc>
              <a:spcBef>
                <a:spcPts val="0"/>
              </a:spcBef>
              <a:spcAft>
                <a:spcPts val="0"/>
              </a:spcAft>
              <a:buClr>
                <a:srgbClr val="E4E5B8"/>
              </a:buClr>
              <a:buSzPct val="100000"/>
              <a:buFont typeface="Georgia"/>
              <a:buNone/>
            </a:pPr>
            <a:r>
              <a:rPr b="0" i="0" lang="en" sz="4200" u="none" cap="none" strike="noStrike">
                <a:solidFill>
                  <a:srgbClr val="E4E5B8"/>
                </a:solidFill>
                <a:latin typeface="Georgia"/>
                <a:ea typeface="Georgia"/>
                <a:cs typeface="Georgia"/>
                <a:sym typeface="Georgia"/>
              </a:rPr>
              <a:t>What we’ll be learning today:</a:t>
            </a:r>
            <a:endParaRPr b="0" i="0" sz="4200" u="none" cap="none" strike="noStrike">
              <a:solidFill>
                <a:srgbClr val="000000"/>
              </a:solidFill>
              <a:latin typeface="Arial"/>
              <a:ea typeface="Arial"/>
              <a:cs typeface="Arial"/>
              <a:sym typeface="Arial"/>
            </a:endParaRPr>
          </a:p>
        </p:txBody>
      </p:sp>
      <p:sp>
        <p:nvSpPr>
          <p:cNvPr id="380" name="Google Shape;380;p80"/>
          <p:cNvSpPr txBox="1"/>
          <p:nvPr>
            <p:ph idx="4294967295" type="body"/>
          </p:nvPr>
        </p:nvSpPr>
        <p:spPr>
          <a:xfrm>
            <a:off x="4850280" y="724320"/>
            <a:ext cx="3836520" cy="3694680"/>
          </a:xfrm>
          <a:prstGeom prst="rect">
            <a:avLst/>
          </a:prstGeom>
          <a:noFill/>
          <a:ln>
            <a:noFill/>
          </a:ln>
        </p:spPr>
        <p:txBody>
          <a:bodyPr anchorCtr="0" anchor="ctr" bIns="91425" lIns="91425" spcFirstLastPara="1" rIns="91425" wrap="square" tIns="91425">
            <a:normAutofit fontScale="92500" lnSpcReduction="20000"/>
          </a:bodyPr>
          <a:lstStyle/>
          <a:p>
            <a:pPr indent="-355081" lvl="0" marL="457200" marR="0" rtl="0" algn="l">
              <a:lnSpc>
                <a:spcPct val="115000"/>
              </a:lnSpc>
              <a:spcBef>
                <a:spcPts val="0"/>
              </a:spcBef>
              <a:spcAft>
                <a:spcPts val="0"/>
              </a:spcAft>
              <a:buClr>
                <a:srgbClr val="E4E5B8"/>
              </a:buClr>
              <a:buSzPct val="100000"/>
              <a:buFont typeface="Times New Roman"/>
              <a:buChar char="●"/>
            </a:pPr>
            <a:r>
              <a:rPr b="1" lang="en">
                <a:solidFill>
                  <a:srgbClr val="E4E5B8"/>
                </a:solidFill>
                <a:latin typeface="Times New Roman"/>
                <a:ea typeface="Times New Roman"/>
                <a:cs typeface="Times New Roman"/>
                <a:sym typeface="Times New Roman"/>
              </a:rPr>
              <a:t>Why the PCUSA, as a Marxist-Leninist Communist Party considers Animal Rights as an upcoming issue,  a new frontier for the workers movement.</a:t>
            </a:r>
            <a:endParaRPr b="1" i="0" sz="18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SzPct val="100000"/>
              <a:buFont typeface="Arial"/>
              <a:buNone/>
            </a:pPr>
            <a:r>
              <a:t/>
            </a:r>
            <a:endParaRPr b="1" i="0" sz="1800" u="none" cap="none" strike="noStrike">
              <a:solidFill>
                <a:srgbClr val="000000"/>
              </a:solidFill>
              <a:latin typeface="Times New Roman"/>
              <a:ea typeface="Times New Roman"/>
              <a:cs typeface="Times New Roman"/>
              <a:sym typeface="Times New Roman"/>
            </a:endParaRPr>
          </a:p>
          <a:p>
            <a:pPr indent="-310832" lvl="0" marL="457200" marR="0" rtl="0" algn="l">
              <a:lnSpc>
                <a:spcPct val="115000"/>
              </a:lnSpc>
              <a:spcBef>
                <a:spcPts val="0"/>
              </a:spcBef>
              <a:spcAft>
                <a:spcPts val="0"/>
              </a:spcAft>
              <a:buClr>
                <a:srgbClr val="E4E5B8"/>
              </a:buClr>
              <a:buSzPct val="77777"/>
              <a:buFont typeface="Times New Roman"/>
              <a:buChar char="●"/>
            </a:pPr>
            <a:r>
              <a:rPr b="1" lang="en">
                <a:solidFill>
                  <a:srgbClr val="E4E5B8"/>
                </a:solidFill>
                <a:latin typeface="Times New Roman"/>
                <a:ea typeface="Times New Roman"/>
                <a:cs typeface="Times New Roman"/>
                <a:sym typeface="Times New Roman"/>
              </a:rPr>
              <a:t>A short historical perspective of exploitation viewed through the lens of Dialectical Materialism.</a:t>
            </a:r>
            <a:endParaRPr b="1">
              <a:solidFill>
                <a:srgbClr val="E4E5B8"/>
              </a:solidFill>
              <a:latin typeface="Times New Roman"/>
              <a:ea typeface="Times New Roman"/>
              <a:cs typeface="Times New Roman"/>
              <a:sym typeface="Times New Roman"/>
            </a:endParaRPr>
          </a:p>
          <a:p>
            <a:pPr indent="457200" lvl="0" marL="0" marR="0" rtl="0" algn="l">
              <a:lnSpc>
                <a:spcPct val="115000"/>
              </a:lnSpc>
              <a:spcBef>
                <a:spcPts val="0"/>
              </a:spcBef>
              <a:spcAft>
                <a:spcPts val="0"/>
              </a:spcAft>
              <a:buClr>
                <a:srgbClr val="E4E5B8"/>
              </a:buClr>
              <a:buSzPct val="100000"/>
              <a:buFont typeface="Georgia"/>
              <a:buNone/>
            </a:pPr>
            <a:r>
              <a:t/>
            </a:r>
            <a:endParaRPr b="1">
              <a:solidFill>
                <a:srgbClr val="E4E5B8"/>
              </a:solidFill>
              <a:latin typeface="Times New Roman"/>
              <a:ea typeface="Times New Roman"/>
              <a:cs typeface="Times New Roman"/>
              <a:sym typeface="Times New Roman"/>
            </a:endParaRPr>
          </a:p>
          <a:p>
            <a:pPr indent="-310832" lvl="0" marL="457200" marR="0" rtl="0" algn="l">
              <a:lnSpc>
                <a:spcPct val="115000"/>
              </a:lnSpc>
              <a:spcBef>
                <a:spcPts val="0"/>
              </a:spcBef>
              <a:spcAft>
                <a:spcPts val="0"/>
              </a:spcAft>
              <a:buClr>
                <a:srgbClr val="E4E5B8"/>
              </a:buClr>
              <a:buSzPct val="77777"/>
              <a:buFont typeface="Times New Roman"/>
              <a:buChar char="●"/>
            </a:pPr>
            <a:r>
              <a:rPr b="1" lang="en">
                <a:solidFill>
                  <a:srgbClr val="E4E5B8"/>
                </a:solidFill>
                <a:latin typeface="Times New Roman"/>
                <a:ea typeface="Times New Roman"/>
                <a:cs typeface="Times New Roman"/>
                <a:sym typeface="Times New Roman"/>
              </a:rPr>
              <a:t>An analysis of the present day conditions regarding the exploitation of one species over another.</a:t>
            </a:r>
            <a:endParaRPr b="1" i="0" sz="1800" u="none" cap="none" strike="noStrike">
              <a:solidFill>
                <a:srgbClr val="E4E5B8"/>
              </a:solidFill>
              <a:latin typeface="Times New Roman"/>
              <a:ea typeface="Times New Roman"/>
              <a:cs typeface="Times New Roman"/>
              <a:sym typeface="Times New Roman"/>
            </a:endParaRPr>
          </a:p>
        </p:txBody>
      </p:sp>
      <p:pic>
        <p:nvPicPr>
          <p:cNvPr id="381" name="Google Shape;381;p80"/>
          <p:cNvPicPr preferRelativeResize="0"/>
          <p:nvPr/>
        </p:nvPicPr>
        <p:blipFill rotWithShape="1">
          <a:blip r:embed="rId3">
            <a:alphaModFix/>
          </a:blip>
          <a:srcRect b="0" l="0" r="0" t="0"/>
          <a:stretch/>
        </p:blipFill>
        <p:spPr>
          <a:xfrm>
            <a:off x="204840" y="205560"/>
            <a:ext cx="1053360" cy="10533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81"/>
          <p:cNvSpPr txBox="1"/>
          <p:nvPr>
            <p:ph idx="4294967295" type="title"/>
          </p:nvPr>
        </p:nvSpPr>
        <p:spPr>
          <a:xfrm>
            <a:off x="490900" y="2571750"/>
            <a:ext cx="8340900" cy="1845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E4E5B8"/>
              </a:buClr>
              <a:buSzPts val="5200"/>
              <a:buFont typeface="Georgia"/>
              <a:buNone/>
            </a:pPr>
            <a:r>
              <a:rPr lang="en" sz="5200">
                <a:solidFill>
                  <a:srgbClr val="E4E5B8"/>
                </a:solidFill>
                <a:latin typeface="Georgia"/>
                <a:ea typeface="Georgia"/>
                <a:cs typeface="Georgia"/>
                <a:sym typeface="Georgia"/>
              </a:rPr>
              <a:t>2</a:t>
            </a:r>
            <a:r>
              <a:rPr b="0" i="0" lang="en" sz="5200" u="none" cap="none" strike="noStrike">
                <a:solidFill>
                  <a:srgbClr val="E4E5B8"/>
                </a:solidFill>
                <a:latin typeface="Georgia"/>
                <a:ea typeface="Georgia"/>
                <a:cs typeface="Georgia"/>
                <a:sym typeface="Georgia"/>
              </a:rPr>
              <a:t>:</a:t>
            </a:r>
            <a:r>
              <a:rPr b="0" i="0" lang="en" sz="5100" u="none" cap="none" strike="noStrike">
                <a:solidFill>
                  <a:srgbClr val="E4E5B8"/>
                </a:solidFill>
                <a:latin typeface="Georgia"/>
                <a:ea typeface="Georgia"/>
                <a:cs typeface="Georgia"/>
                <a:sym typeface="Georgia"/>
              </a:rPr>
              <a:t> </a:t>
            </a:r>
            <a:r>
              <a:rPr lang="en" sz="3800">
                <a:solidFill>
                  <a:srgbClr val="E4E5B8"/>
                </a:solidFill>
                <a:latin typeface="Georgia"/>
                <a:ea typeface="Georgia"/>
                <a:cs typeface="Georgia"/>
                <a:sym typeface="Georgia"/>
              </a:rPr>
              <a:t>“</a:t>
            </a:r>
            <a:r>
              <a:rPr b="0" i="0" lang="en" sz="3800" u="none" cap="none" strike="noStrike">
                <a:solidFill>
                  <a:srgbClr val="E4E5B8"/>
                </a:solidFill>
                <a:latin typeface="Georgia"/>
                <a:ea typeface="Georgia"/>
                <a:cs typeface="Georgia"/>
                <a:sym typeface="Georgia"/>
              </a:rPr>
              <a:t>the</a:t>
            </a:r>
            <a:r>
              <a:rPr lang="en" sz="3800">
                <a:solidFill>
                  <a:srgbClr val="E4E5B8"/>
                </a:solidFill>
                <a:latin typeface="Georgia"/>
                <a:ea typeface="Georgia"/>
                <a:cs typeface="Georgia"/>
                <a:sym typeface="Georgia"/>
              </a:rPr>
              <a:t> process of</a:t>
            </a:r>
            <a:r>
              <a:rPr b="0" i="0" lang="en" sz="3800" u="none" cap="none" strike="noStrike">
                <a:solidFill>
                  <a:srgbClr val="E4E5B8"/>
                </a:solidFill>
                <a:latin typeface="Georgia"/>
                <a:ea typeface="Georgia"/>
                <a:cs typeface="Georgia"/>
                <a:sym typeface="Georgia"/>
              </a:rPr>
              <a:t> develop</a:t>
            </a:r>
            <a:r>
              <a:rPr lang="en" sz="3800">
                <a:solidFill>
                  <a:srgbClr val="E4E5B8"/>
                </a:solidFill>
                <a:latin typeface="Georgia"/>
                <a:ea typeface="Georgia"/>
                <a:cs typeface="Georgia"/>
                <a:sym typeface="Georgia"/>
              </a:rPr>
              <a:t>ment in nature and society which passes from insignificant quantitative changes to open and fundamental changes”</a:t>
            </a:r>
            <a:endParaRPr b="0" i="0" sz="3800" u="none" cap="none" strike="noStrike">
              <a:solidFill>
                <a:srgbClr val="000000"/>
              </a:solidFill>
              <a:latin typeface="Arial"/>
              <a:ea typeface="Arial"/>
              <a:cs typeface="Arial"/>
              <a:sym typeface="Arial"/>
            </a:endParaRPr>
          </a:p>
        </p:txBody>
      </p:sp>
      <p:pic>
        <p:nvPicPr>
          <p:cNvPr id="387" name="Google Shape;387;p81"/>
          <p:cNvPicPr preferRelativeResize="0"/>
          <p:nvPr/>
        </p:nvPicPr>
        <p:blipFill rotWithShape="1">
          <a:blip r:embed="rId3">
            <a:alphaModFix/>
          </a:blip>
          <a:srcRect b="0" l="0" r="0" t="0"/>
          <a:stretch/>
        </p:blipFill>
        <p:spPr>
          <a:xfrm>
            <a:off x="490910" y="191165"/>
            <a:ext cx="1845720" cy="1845720"/>
          </a:xfrm>
          <a:prstGeom prst="rect">
            <a:avLst/>
          </a:prstGeom>
          <a:noFill/>
          <a:ln>
            <a:noFill/>
          </a:ln>
        </p:spPr>
      </p:pic>
      <p:sp>
        <p:nvSpPr>
          <p:cNvPr id="388" name="Google Shape;388;p81"/>
          <p:cNvSpPr txBox="1"/>
          <p:nvPr/>
        </p:nvSpPr>
        <p:spPr>
          <a:xfrm>
            <a:off x="3538400" y="621425"/>
            <a:ext cx="34884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Dialectics</a:t>
            </a:r>
            <a:endParaRPr sz="5200">
              <a:solidFill>
                <a:srgbClr val="E4E5B8"/>
              </a:solidFill>
              <a:latin typeface="Georgia"/>
              <a:ea typeface="Georgia"/>
              <a:cs typeface="Georgia"/>
              <a:sym typeface="Georgia"/>
            </a:endParaRPr>
          </a:p>
          <a:p>
            <a:pPr indent="0" lvl="0" marL="0" rtl="0" algn="ctr">
              <a:spcBef>
                <a:spcPts val="0"/>
              </a:spcBef>
              <a:spcAft>
                <a:spcPts val="0"/>
              </a:spcAft>
              <a:buNone/>
            </a:pPr>
            <a:r>
              <a:rPr lang="en" sz="1900">
                <a:solidFill>
                  <a:srgbClr val="E4E5B8"/>
                </a:solidFill>
                <a:latin typeface="Georgia"/>
                <a:ea typeface="Georgia"/>
                <a:cs typeface="Georgia"/>
                <a:sym typeface="Georgia"/>
              </a:rPr>
              <a:t>(History C.P.U.S.)</a:t>
            </a:r>
            <a:endParaRPr sz="1900">
              <a:solidFill>
                <a:srgbClr val="E4E5B8"/>
              </a:solidFill>
              <a:latin typeface="Georgia"/>
              <a:ea typeface="Georgia"/>
              <a:cs typeface="Georgia"/>
              <a:sym typeface="Georgia"/>
            </a:endParaRPr>
          </a:p>
          <a:p>
            <a:pPr indent="0" lvl="0" marL="0" rtl="0" algn="ctr">
              <a:spcBef>
                <a:spcPts val="0"/>
              </a:spcBef>
              <a:spcAft>
                <a:spcPts val="0"/>
              </a:spcAft>
              <a:buNone/>
            </a:pPr>
            <a:r>
              <a:rPr lang="en" sz="1900">
                <a:solidFill>
                  <a:srgbClr val="E4E5B8"/>
                </a:solidFill>
                <a:latin typeface="Georgia"/>
                <a:ea typeface="Georgia"/>
                <a:cs typeface="Georgia"/>
                <a:sym typeface="Georgia"/>
              </a:rPr>
              <a:t>Marxist Glossary Book - </a:t>
            </a:r>
            <a:r>
              <a:rPr i="1" lang="en" sz="1900">
                <a:solidFill>
                  <a:srgbClr val="E4E5B8"/>
                </a:solidFill>
                <a:latin typeface="Georgia"/>
                <a:ea typeface="Georgia"/>
                <a:cs typeface="Georgia"/>
                <a:sym typeface="Georgia"/>
              </a:rPr>
              <a:t>Gould</a:t>
            </a:r>
            <a:endParaRPr i="1" sz="1900">
              <a:solidFill>
                <a:srgbClr val="E4E5B8"/>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82"/>
          <p:cNvSpPr txBox="1"/>
          <p:nvPr/>
        </p:nvSpPr>
        <p:spPr>
          <a:xfrm>
            <a:off x="89450" y="1171075"/>
            <a:ext cx="4328400" cy="3388500"/>
          </a:xfrm>
          <a:prstGeom prst="rect">
            <a:avLst/>
          </a:prstGeom>
          <a:noFill/>
          <a:ln>
            <a:noFill/>
          </a:ln>
        </p:spPr>
        <p:txBody>
          <a:bodyPr anchorCtr="0" anchor="t" bIns="91425" lIns="91425" spcFirstLastPara="1" rIns="91425" wrap="square" tIns="91425">
            <a:spAutoFit/>
          </a:bodyPr>
          <a:lstStyle/>
          <a:p>
            <a:pPr indent="-355600" lvl="0" marL="457200" rtl="0" algn="ctr">
              <a:lnSpc>
                <a:spcPct val="115000"/>
              </a:lnSpc>
              <a:spcBef>
                <a:spcPts val="1200"/>
              </a:spcBef>
              <a:spcAft>
                <a:spcPts val="0"/>
              </a:spcAft>
              <a:buClr>
                <a:schemeClr val="lt1"/>
              </a:buClr>
              <a:buSzPts val="2000"/>
              <a:buChar char="●"/>
            </a:pPr>
            <a:r>
              <a:rPr lang="en" sz="2300">
                <a:solidFill>
                  <a:schemeClr val="lt1"/>
                </a:solidFill>
              </a:rPr>
              <a:t>What was once thought true can change with new scientific discoveries and small incremental changes in society which must continually be viewed through the lens of Dialectical Materialism.</a:t>
            </a:r>
            <a:endParaRPr sz="2100"/>
          </a:p>
        </p:txBody>
      </p:sp>
      <p:sp>
        <p:nvSpPr>
          <p:cNvPr id="394" name="Google Shape;394;p82"/>
          <p:cNvSpPr txBox="1"/>
          <p:nvPr/>
        </p:nvSpPr>
        <p:spPr>
          <a:xfrm>
            <a:off x="4783675" y="142800"/>
            <a:ext cx="4055100" cy="485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600" u="sng">
                <a:solidFill>
                  <a:schemeClr val="lt1"/>
                </a:solidFill>
              </a:rPr>
              <a:t>The Level of Consciousness on various issues at various times was at a different level</a:t>
            </a:r>
            <a:endParaRPr sz="1600" u="sng">
              <a:solidFill>
                <a:schemeClr val="lt1"/>
              </a:solidFill>
            </a:endParaRPr>
          </a:p>
          <a:p>
            <a:pPr indent="0" lvl="0" marL="0" rtl="0" algn="ctr">
              <a:lnSpc>
                <a:spcPct val="115000"/>
              </a:lnSpc>
              <a:spcBef>
                <a:spcPts val="1200"/>
              </a:spcBef>
              <a:spcAft>
                <a:spcPts val="0"/>
              </a:spcAft>
              <a:buNone/>
            </a:pPr>
            <a:r>
              <a:rPr lang="en" sz="1600" u="sng">
                <a:solidFill>
                  <a:schemeClr val="lt1"/>
                </a:solidFill>
              </a:rPr>
              <a:t>For Example</a:t>
            </a:r>
            <a:endParaRPr sz="1600" u="sng">
              <a:solidFill>
                <a:schemeClr val="lt1"/>
              </a:solidFill>
            </a:endParaRPr>
          </a:p>
          <a:p>
            <a:pPr indent="-330200" lvl="0" marL="457200" rtl="0" algn="l">
              <a:lnSpc>
                <a:spcPct val="115000"/>
              </a:lnSpc>
              <a:spcBef>
                <a:spcPts val="1200"/>
              </a:spcBef>
              <a:spcAft>
                <a:spcPts val="0"/>
              </a:spcAft>
              <a:buClr>
                <a:schemeClr val="lt1"/>
              </a:buClr>
              <a:buSzPts val="1600"/>
              <a:buChar char="●"/>
            </a:pPr>
            <a:r>
              <a:rPr lang="en" sz="1600">
                <a:solidFill>
                  <a:schemeClr val="lt1"/>
                </a:solidFill>
              </a:rPr>
              <a:t>Thomas Jefferson owned slaves at the same time that he played a progressive role during the conflict with Britain (1770s)</a:t>
            </a:r>
            <a:endParaRPr sz="1600">
              <a:solidFill>
                <a:schemeClr val="lt1"/>
              </a:solidFill>
            </a:endParaRPr>
          </a:p>
          <a:p>
            <a:pPr indent="-330200" lvl="0" marL="457200" rtl="0" algn="l">
              <a:lnSpc>
                <a:spcPct val="115000"/>
              </a:lnSpc>
              <a:spcBef>
                <a:spcPts val="0"/>
              </a:spcBef>
              <a:spcAft>
                <a:spcPts val="0"/>
              </a:spcAft>
              <a:buClr>
                <a:schemeClr val="lt1"/>
              </a:buClr>
              <a:buSzPts val="1600"/>
              <a:buChar char="●"/>
            </a:pPr>
            <a:r>
              <a:rPr lang="en" sz="1600">
                <a:solidFill>
                  <a:schemeClr val="lt1"/>
                </a:solidFill>
              </a:rPr>
              <a:t>Climate Change or Global Warming was not on any agenda</a:t>
            </a:r>
            <a:endParaRPr sz="1600">
              <a:solidFill>
                <a:schemeClr val="lt1"/>
              </a:solidFill>
            </a:endParaRPr>
          </a:p>
          <a:p>
            <a:pPr indent="-330200" lvl="0" marL="457200" rtl="0" algn="l">
              <a:lnSpc>
                <a:spcPct val="115000"/>
              </a:lnSpc>
              <a:spcBef>
                <a:spcPts val="0"/>
              </a:spcBef>
              <a:spcAft>
                <a:spcPts val="0"/>
              </a:spcAft>
              <a:buClr>
                <a:schemeClr val="lt1"/>
              </a:buClr>
              <a:buSzPts val="1600"/>
              <a:buChar char="●"/>
            </a:pPr>
            <a:r>
              <a:rPr lang="en" sz="1600">
                <a:solidFill>
                  <a:schemeClr val="lt1"/>
                </a:solidFill>
              </a:rPr>
              <a:t>LGBT+ activity was criminalized</a:t>
            </a:r>
            <a:endParaRPr sz="1600">
              <a:solidFill>
                <a:schemeClr val="lt1"/>
              </a:solidFill>
            </a:endParaRPr>
          </a:p>
          <a:p>
            <a:pPr indent="-330200" lvl="0" marL="457200" rtl="0" algn="l">
              <a:lnSpc>
                <a:spcPct val="115000"/>
              </a:lnSpc>
              <a:spcBef>
                <a:spcPts val="0"/>
              </a:spcBef>
              <a:spcAft>
                <a:spcPts val="0"/>
              </a:spcAft>
              <a:buClr>
                <a:schemeClr val="lt1"/>
              </a:buClr>
              <a:buSzPts val="1600"/>
              <a:buChar char="●"/>
            </a:pPr>
            <a:r>
              <a:rPr lang="en" sz="1600">
                <a:solidFill>
                  <a:schemeClr val="lt1"/>
                </a:solidFill>
              </a:rPr>
              <a:t>Pollution and Extinction of Species was not on any agenda</a:t>
            </a:r>
            <a:br>
              <a:rPr lang="en" sz="1600">
                <a:solidFill>
                  <a:schemeClr val="lt1"/>
                </a:solidFill>
              </a:rPr>
            </a:br>
            <a:r>
              <a:rPr lang="en" sz="1600">
                <a:solidFill>
                  <a:schemeClr val="lt1"/>
                </a:solidFill>
              </a:rPr>
              <a:t> 	</a:t>
            </a:r>
            <a:endParaRPr sz="1600">
              <a:solidFill>
                <a:schemeClr val="lt1"/>
              </a:solidFill>
            </a:endParaRPr>
          </a:p>
          <a:p>
            <a:pPr indent="0" lvl="0" marL="0" rtl="0" algn="ctr">
              <a:lnSpc>
                <a:spcPct val="115000"/>
              </a:lnSpc>
              <a:spcBef>
                <a:spcPts val="1200"/>
              </a:spcBef>
              <a:spcAft>
                <a:spcPts val="0"/>
              </a:spcAft>
              <a:buNone/>
            </a:pPr>
            <a:r>
              <a:t/>
            </a:r>
            <a:endParaRPr sz="16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398" name="Shape 398"/>
        <p:cNvGrpSpPr/>
        <p:nvPr/>
      </p:nvGrpSpPr>
      <p:grpSpPr>
        <a:xfrm>
          <a:off x="0" y="0"/>
          <a:ext cx="0" cy="0"/>
          <a:chOff x="0" y="0"/>
          <a:chExt cx="0" cy="0"/>
        </a:xfrm>
      </p:grpSpPr>
      <p:sp>
        <p:nvSpPr>
          <p:cNvPr id="399" name="Google Shape;399;p83"/>
          <p:cNvSpPr txBox="1"/>
          <p:nvPr>
            <p:ph idx="4294967295" type="title"/>
          </p:nvPr>
        </p:nvSpPr>
        <p:spPr>
          <a:xfrm>
            <a:off x="203400" y="2137220"/>
            <a:ext cx="4044900" cy="1482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E4E5B8"/>
              </a:buClr>
              <a:buSzPts val="2058"/>
              <a:buFont typeface="Georgia"/>
              <a:buNone/>
            </a:pPr>
            <a:r>
              <a:rPr b="1" i="0" lang="en" sz="2658" u="none" cap="none" strike="noStrike">
                <a:solidFill>
                  <a:srgbClr val="E4E5B8"/>
                </a:solidFill>
                <a:latin typeface="Georgia"/>
                <a:ea typeface="Georgia"/>
                <a:cs typeface="Georgia"/>
                <a:sym typeface="Georgia"/>
              </a:rPr>
              <a:t>Marxist-Leninist ideology responds to continuing changes of material and societal conditions</a:t>
            </a:r>
            <a:endParaRPr b="1" i="0" sz="2658" u="none" cap="none" strike="noStrike">
              <a:solidFill>
                <a:srgbClr val="000000"/>
              </a:solidFill>
            </a:endParaRPr>
          </a:p>
        </p:txBody>
      </p:sp>
      <p:pic>
        <p:nvPicPr>
          <p:cNvPr id="400" name="Google Shape;400;p83"/>
          <p:cNvPicPr preferRelativeResize="0"/>
          <p:nvPr/>
        </p:nvPicPr>
        <p:blipFill rotWithShape="1">
          <a:blip r:embed="rId3">
            <a:alphaModFix/>
          </a:blip>
          <a:srcRect b="0" l="0" r="0" t="0"/>
          <a:stretch/>
        </p:blipFill>
        <p:spPr>
          <a:xfrm>
            <a:off x="203400" y="186480"/>
            <a:ext cx="1011240" cy="1011240"/>
          </a:xfrm>
          <a:prstGeom prst="rect">
            <a:avLst/>
          </a:prstGeom>
          <a:noFill/>
          <a:ln>
            <a:noFill/>
          </a:ln>
        </p:spPr>
      </p:pic>
      <p:sp>
        <p:nvSpPr>
          <p:cNvPr id="401" name="Google Shape;401;p83"/>
          <p:cNvSpPr txBox="1"/>
          <p:nvPr/>
        </p:nvSpPr>
        <p:spPr>
          <a:xfrm>
            <a:off x="4935150" y="141175"/>
            <a:ext cx="3929100" cy="520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t/>
            </a:r>
            <a:endParaRPr b="1" sz="1500">
              <a:solidFill>
                <a:schemeClr val="lt1"/>
              </a:solidFill>
            </a:endParaRPr>
          </a:p>
          <a:p>
            <a:pPr indent="0" lvl="0" marL="0" rtl="0" algn="ctr">
              <a:lnSpc>
                <a:spcPct val="115000"/>
              </a:lnSpc>
              <a:spcBef>
                <a:spcPts val="1200"/>
              </a:spcBef>
              <a:spcAft>
                <a:spcPts val="0"/>
              </a:spcAft>
              <a:buNone/>
            </a:pPr>
            <a:r>
              <a:rPr b="1" lang="en" sz="1700">
                <a:solidFill>
                  <a:schemeClr val="lt1"/>
                </a:solidFill>
              </a:rPr>
              <a:t>Changes in the Soviet Union were made possible as experience and the level of consciousness increased their world view, always utilizing the scientific method and dialectical materialism.</a:t>
            </a:r>
            <a:endParaRPr b="1" sz="1700">
              <a:solidFill>
                <a:schemeClr val="lt1"/>
              </a:solidFill>
            </a:endParaRPr>
          </a:p>
          <a:p>
            <a:pPr indent="0" lvl="0" marL="0" rtl="0" algn="l">
              <a:lnSpc>
                <a:spcPct val="115000"/>
              </a:lnSpc>
              <a:spcBef>
                <a:spcPts val="1200"/>
              </a:spcBef>
              <a:spcAft>
                <a:spcPts val="0"/>
              </a:spcAft>
              <a:buNone/>
            </a:pPr>
            <a:r>
              <a:rPr b="1" lang="en" sz="1700">
                <a:solidFill>
                  <a:schemeClr val="lt1"/>
                </a:solidFill>
              </a:rPr>
              <a:t>Example:</a:t>
            </a:r>
            <a:endParaRPr b="1" sz="1700">
              <a:solidFill>
                <a:schemeClr val="lt1"/>
              </a:solidFill>
            </a:endParaRPr>
          </a:p>
          <a:p>
            <a:pPr indent="0" lvl="0" marL="0" rtl="0" algn="l">
              <a:lnSpc>
                <a:spcPct val="115000"/>
              </a:lnSpc>
              <a:spcBef>
                <a:spcPts val="1200"/>
              </a:spcBef>
              <a:spcAft>
                <a:spcPts val="0"/>
              </a:spcAft>
              <a:buNone/>
            </a:pPr>
            <a:r>
              <a:rPr b="1" lang="en" sz="1700">
                <a:solidFill>
                  <a:schemeClr val="lt1"/>
                </a:solidFill>
              </a:rPr>
              <a:t>Soviet Union realized  that a Popular  Front strategy was needed  (1930's) against Fascism versus the previous reality (1920's) with the emphasis  on  class against class struggle. (Third Period)</a:t>
            </a:r>
            <a:endParaRPr b="1" sz="1700">
              <a:solidFill>
                <a:schemeClr val="lt1"/>
              </a:solidFill>
            </a:endParaRPr>
          </a:p>
          <a:p>
            <a:pPr indent="0" lvl="0" marL="0" rtl="0" algn="l">
              <a:lnSpc>
                <a:spcPct val="115000"/>
              </a:lnSpc>
              <a:spcBef>
                <a:spcPts val="1200"/>
              </a:spcBef>
              <a:spcAft>
                <a:spcPts val="0"/>
              </a:spcAft>
              <a:buNone/>
            </a:pPr>
            <a:r>
              <a:t/>
            </a:r>
            <a:endParaRPr b="1" sz="15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84"/>
          <p:cNvSpPr txBox="1"/>
          <p:nvPr/>
        </p:nvSpPr>
        <p:spPr>
          <a:xfrm>
            <a:off x="-59650" y="462175"/>
            <a:ext cx="4477500" cy="45231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lt1"/>
              </a:buClr>
              <a:buSzPts val="2000"/>
              <a:buChar char="●"/>
            </a:pPr>
            <a:r>
              <a:rPr b="1" lang="en" sz="2300">
                <a:solidFill>
                  <a:schemeClr val="lt1"/>
                </a:solidFill>
              </a:rPr>
              <a:t>Engels on Dialectics -</a:t>
            </a:r>
            <a:endParaRPr b="1" sz="2300">
              <a:solidFill>
                <a:schemeClr val="lt1"/>
              </a:solidFill>
            </a:endParaRPr>
          </a:p>
          <a:p>
            <a:pPr indent="-323850" lvl="0" marL="457200" rtl="0" algn="l">
              <a:lnSpc>
                <a:spcPct val="115000"/>
              </a:lnSpc>
              <a:spcBef>
                <a:spcPts val="0"/>
              </a:spcBef>
              <a:spcAft>
                <a:spcPts val="0"/>
              </a:spcAft>
              <a:buClr>
                <a:schemeClr val="lt1"/>
              </a:buClr>
              <a:buSzPts val="1500"/>
              <a:buChar char="●"/>
            </a:pPr>
            <a:r>
              <a:rPr b="1" lang="en" sz="1500">
                <a:solidFill>
                  <a:schemeClr val="lt1"/>
                </a:solidFill>
              </a:rPr>
              <a:t>Dialectics - “The science of the general </a:t>
            </a:r>
            <a:r>
              <a:rPr b="1" lang="en" sz="1500" u="sng">
                <a:solidFill>
                  <a:schemeClr val="lt1"/>
                </a:solidFill>
              </a:rPr>
              <a:t>laws of motion</a:t>
            </a:r>
            <a:r>
              <a:rPr b="1" lang="en" sz="1500">
                <a:solidFill>
                  <a:schemeClr val="lt1"/>
                </a:solidFill>
              </a:rPr>
              <a:t>, both of the external world and of human thought.”</a:t>
            </a:r>
            <a:endParaRPr b="1" sz="1500">
              <a:solidFill>
                <a:schemeClr val="lt1"/>
              </a:solidFill>
            </a:endParaRPr>
          </a:p>
          <a:p>
            <a:pPr indent="0" lvl="0" marL="457200" rtl="0" algn="l">
              <a:lnSpc>
                <a:spcPct val="115000"/>
              </a:lnSpc>
              <a:spcBef>
                <a:spcPts val="1200"/>
              </a:spcBef>
              <a:spcAft>
                <a:spcPts val="0"/>
              </a:spcAft>
              <a:buNone/>
            </a:pPr>
            <a:r>
              <a:t/>
            </a:r>
            <a:endParaRPr b="1" sz="1500">
              <a:solidFill>
                <a:schemeClr val="lt1"/>
              </a:solidFill>
            </a:endParaRPr>
          </a:p>
          <a:p>
            <a:pPr indent="-431800" lvl="0" marL="457200" rtl="0" algn="l">
              <a:lnSpc>
                <a:spcPct val="115000"/>
              </a:lnSpc>
              <a:spcBef>
                <a:spcPts val="1200"/>
              </a:spcBef>
              <a:spcAft>
                <a:spcPts val="0"/>
              </a:spcAft>
              <a:buClr>
                <a:schemeClr val="lt1"/>
              </a:buClr>
              <a:buSzPts val="3200"/>
              <a:buChar char="●"/>
            </a:pPr>
            <a:r>
              <a:rPr b="1" lang="en" sz="2000">
                <a:solidFill>
                  <a:schemeClr val="lt1"/>
                </a:solidFill>
              </a:rPr>
              <a:t> </a:t>
            </a:r>
            <a:r>
              <a:rPr b="1" lang="en" sz="2300">
                <a:solidFill>
                  <a:schemeClr val="lt1"/>
                </a:solidFill>
              </a:rPr>
              <a:t>Lenin on Dialectics</a:t>
            </a:r>
            <a:r>
              <a:rPr b="1" lang="en" sz="2000">
                <a:solidFill>
                  <a:schemeClr val="lt1"/>
                </a:solidFill>
              </a:rPr>
              <a:t> -</a:t>
            </a:r>
            <a:endParaRPr b="1" sz="2000">
              <a:solidFill>
                <a:schemeClr val="lt1"/>
              </a:solidFill>
            </a:endParaRPr>
          </a:p>
          <a:p>
            <a:pPr indent="-317500" lvl="0" marL="457200" rtl="0" algn="l">
              <a:lnSpc>
                <a:spcPct val="115000"/>
              </a:lnSpc>
              <a:spcBef>
                <a:spcPts val="0"/>
              </a:spcBef>
              <a:spcAft>
                <a:spcPts val="0"/>
              </a:spcAft>
              <a:buClr>
                <a:schemeClr val="lt1"/>
              </a:buClr>
              <a:buSzPts val="1400"/>
              <a:buChar char="●"/>
            </a:pPr>
            <a:r>
              <a:rPr b="1" lang="en">
                <a:solidFill>
                  <a:schemeClr val="lt1"/>
                </a:solidFill>
              </a:rPr>
              <a:t>“The reflection of nature in man’s thought must not be understood in a ‘dead manner,’ ‘abstractly,’ without movement, without contradiction, but as an </a:t>
            </a:r>
            <a:r>
              <a:rPr b="1" lang="en" u="sng">
                <a:solidFill>
                  <a:schemeClr val="lt1"/>
                </a:solidFill>
              </a:rPr>
              <a:t>eternal process of movement</a:t>
            </a:r>
            <a:r>
              <a:rPr b="1" lang="en">
                <a:solidFill>
                  <a:schemeClr val="lt1"/>
                </a:solidFill>
              </a:rPr>
              <a:t>, [with] the emergence of contradiction and their resolution.”</a:t>
            </a:r>
            <a:endParaRPr b="1">
              <a:solidFill>
                <a:schemeClr val="lt1"/>
              </a:solidFill>
            </a:endParaRPr>
          </a:p>
          <a:p>
            <a:pPr indent="0" lvl="0" marL="457200" rtl="0" algn="l">
              <a:lnSpc>
                <a:spcPct val="115000"/>
              </a:lnSpc>
              <a:spcBef>
                <a:spcPts val="1200"/>
              </a:spcBef>
              <a:spcAft>
                <a:spcPts val="1200"/>
              </a:spcAft>
              <a:buNone/>
            </a:pPr>
            <a:r>
              <a:t/>
            </a:r>
            <a:endParaRPr sz="2300">
              <a:solidFill>
                <a:schemeClr val="lt1"/>
              </a:solidFill>
            </a:endParaRPr>
          </a:p>
        </p:txBody>
      </p:sp>
      <p:sp>
        <p:nvSpPr>
          <p:cNvPr id="407" name="Google Shape;407;p84"/>
          <p:cNvSpPr txBox="1"/>
          <p:nvPr/>
        </p:nvSpPr>
        <p:spPr>
          <a:xfrm>
            <a:off x="4790650" y="343100"/>
            <a:ext cx="4055100" cy="463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a:solidFill>
                  <a:schemeClr val="lt1"/>
                </a:solidFill>
              </a:rPr>
              <a:t>“Throughout history, class struggle has been the main force of change. “ Marx</a:t>
            </a:r>
            <a:endParaRPr>
              <a:solidFill>
                <a:schemeClr val="lt1"/>
              </a:solidFill>
            </a:endParaRPr>
          </a:p>
          <a:p>
            <a:pPr indent="0" lvl="0" marL="0" rtl="0" algn="l">
              <a:lnSpc>
                <a:spcPct val="115000"/>
              </a:lnSpc>
              <a:spcBef>
                <a:spcPts val="1200"/>
              </a:spcBef>
              <a:spcAft>
                <a:spcPts val="0"/>
              </a:spcAft>
              <a:buNone/>
            </a:pPr>
            <a:r>
              <a:rPr lang="en">
                <a:solidFill>
                  <a:schemeClr val="lt1"/>
                </a:solidFill>
              </a:rPr>
              <a:t>Today, in the 21st century</a:t>
            </a:r>
            <a:r>
              <a:rPr lang="en">
                <a:solidFill>
                  <a:schemeClr val="lt1"/>
                </a:solidFill>
              </a:rPr>
              <a:t>, the current level of consciousness demands that we include other species that are suffering and oppressed under the yoke of monopoly capitalism.</a:t>
            </a:r>
            <a:endParaRPr>
              <a:solidFill>
                <a:schemeClr val="lt1"/>
              </a:solidFill>
            </a:endParaRPr>
          </a:p>
          <a:p>
            <a:pPr indent="0" lvl="0" marL="0" rtl="0" algn="l">
              <a:lnSpc>
                <a:spcPct val="115000"/>
              </a:lnSpc>
              <a:spcBef>
                <a:spcPts val="1200"/>
              </a:spcBef>
              <a:spcAft>
                <a:spcPts val="0"/>
              </a:spcAft>
              <a:buNone/>
            </a:pPr>
            <a:r>
              <a:rPr lang="en">
                <a:solidFill>
                  <a:schemeClr val="lt1"/>
                </a:solidFill>
              </a:rPr>
              <a:t>Entire species are extinct because of monopoly capitalism. Side effects include  pollution, destruction of habitat, excessive harvesting, etc.</a:t>
            </a:r>
            <a:endParaRPr>
              <a:solidFill>
                <a:schemeClr val="lt1"/>
              </a:solidFill>
            </a:endParaRPr>
          </a:p>
          <a:p>
            <a:pPr indent="0" lvl="0" marL="0" rtl="0" algn="l">
              <a:lnSpc>
                <a:spcPct val="115000"/>
              </a:lnSpc>
              <a:spcBef>
                <a:spcPts val="1200"/>
              </a:spcBef>
              <a:spcAft>
                <a:spcPts val="0"/>
              </a:spcAft>
              <a:buNone/>
            </a:pPr>
            <a:r>
              <a:rPr lang="en">
                <a:solidFill>
                  <a:schemeClr val="lt1"/>
                </a:solidFill>
              </a:rPr>
              <a:t>As communists, to leave behind other oppressed species while we fight for our freedom from oppression, sounds hypocritical. How do we justify this exclusionist attitude?</a:t>
            </a:r>
            <a:endParaRPr>
              <a:solidFill>
                <a:schemeClr val="lt1"/>
              </a:solidFill>
            </a:endParaRPr>
          </a:p>
          <a:p>
            <a:pPr indent="0" lvl="0" marL="0" rtl="0" algn="ctr">
              <a:lnSpc>
                <a:spcPct val="115000"/>
              </a:lnSpc>
              <a:spcBef>
                <a:spcPts val="1200"/>
              </a:spcBef>
              <a:spcAft>
                <a:spcPts val="0"/>
              </a:spcAft>
              <a:buNone/>
            </a:pPr>
            <a:r>
              <a:rPr lang="en">
                <a:solidFill>
                  <a:schemeClr val="lt1"/>
                </a:solidFill>
              </a:rPr>
              <a:t>Quote from an old PCUSA Labor Brochure:</a:t>
            </a:r>
            <a:endParaRPr>
              <a:solidFill>
                <a:schemeClr val="lt1"/>
              </a:solidFill>
            </a:endParaRPr>
          </a:p>
          <a:p>
            <a:pPr indent="0" lvl="0" marL="0" rtl="0" algn="ctr">
              <a:lnSpc>
                <a:spcPct val="115000"/>
              </a:lnSpc>
              <a:spcBef>
                <a:spcPts val="1200"/>
              </a:spcBef>
              <a:spcAft>
                <a:spcPts val="0"/>
              </a:spcAft>
              <a:buNone/>
            </a:pPr>
            <a:r>
              <a:rPr lang="en">
                <a:solidFill>
                  <a:schemeClr val="lt1"/>
                </a:solidFill>
              </a:rPr>
              <a:t>“We leave no one behind.”</a:t>
            </a:r>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411" name="Shape 411"/>
        <p:cNvGrpSpPr/>
        <p:nvPr/>
      </p:nvGrpSpPr>
      <p:grpSpPr>
        <a:xfrm>
          <a:off x="0" y="0"/>
          <a:ext cx="0" cy="0"/>
          <a:chOff x="0" y="0"/>
          <a:chExt cx="0" cy="0"/>
        </a:xfrm>
      </p:grpSpPr>
      <p:sp>
        <p:nvSpPr>
          <p:cNvPr id="412" name="Google Shape;412;p85"/>
          <p:cNvSpPr txBox="1"/>
          <p:nvPr>
            <p:ph idx="4294967295" type="title"/>
          </p:nvPr>
        </p:nvSpPr>
        <p:spPr>
          <a:xfrm>
            <a:off x="289800" y="1741320"/>
            <a:ext cx="4044960" cy="1482120"/>
          </a:xfrm>
          <a:prstGeom prst="rect">
            <a:avLst/>
          </a:prstGeom>
          <a:noFill/>
          <a:ln>
            <a:noFill/>
          </a:ln>
        </p:spPr>
        <p:txBody>
          <a:bodyPr anchorCtr="0" anchor="b" bIns="91425" lIns="91425" spcFirstLastPara="1" rIns="91425" wrap="square" tIns="91425">
            <a:normAutofit/>
          </a:bodyPr>
          <a:lstStyle/>
          <a:p>
            <a:pPr indent="0" lvl="0" marL="0" marR="0" rtl="0" algn="ctr">
              <a:lnSpc>
                <a:spcPct val="100000"/>
              </a:lnSpc>
              <a:spcBef>
                <a:spcPts val="0"/>
              </a:spcBef>
              <a:spcAft>
                <a:spcPts val="0"/>
              </a:spcAft>
              <a:buClr>
                <a:srgbClr val="E4E5B8"/>
              </a:buClr>
              <a:buSzPts val="4200"/>
              <a:buFont typeface="Georgia"/>
              <a:buNone/>
            </a:pPr>
            <a:r>
              <a:rPr b="0" i="0" lang="en" sz="4200" u="none" cap="none" strike="noStrike">
                <a:solidFill>
                  <a:srgbClr val="E4E5B8"/>
                </a:solidFill>
                <a:latin typeface="Georgia"/>
                <a:ea typeface="Georgia"/>
                <a:cs typeface="Georgia"/>
                <a:sym typeface="Georgia"/>
              </a:rPr>
              <a:t>What is exploitation?</a:t>
            </a:r>
            <a:endParaRPr b="0" i="0" sz="4200" u="none" cap="none" strike="noStrike">
              <a:solidFill>
                <a:srgbClr val="000000"/>
              </a:solidFill>
              <a:latin typeface="Arial"/>
              <a:ea typeface="Arial"/>
              <a:cs typeface="Arial"/>
              <a:sym typeface="Arial"/>
            </a:endParaRPr>
          </a:p>
        </p:txBody>
      </p:sp>
      <p:pic>
        <p:nvPicPr>
          <p:cNvPr id="413" name="Google Shape;413;p85"/>
          <p:cNvPicPr preferRelativeResize="0"/>
          <p:nvPr/>
        </p:nvPicPr>
        <p:blipFill rotWithShape="1">
          <a:blip r:embed="rId3">
            <a:alphaModFix/>
          </a:blip>
          <a:srcRect b="0" l="0" r="0" t="0"/>
          <a:stretch/>
        </p:blipFill>
        <p:spPr>
          <a:xfrm>
            <a:off x="203400" y="186480"/>
            <a:ext cx="1011240" cy="1011240"/>
          </a:xfrm>
          <a:prstGeom prst="rect">
            <a:avLst/>
          </a:prstGeom>
          <a:noFill/>
          <a:ln>
            <a:noFill/>
          </a:ln>
        </p:spPr>
      </p:pic>
      <p:sp>
        <p:nvSpPr>
          <p:cNvPr id="414" name="Google Shape;414;p85"/>
          <p:cNvSpPr txBox="1"/>
          <p:nvPr/>
        </p:nvSpPr>
        <p:spPr>
          <a:xfrm>
            <a:off x="4572000" y="285750"/>
            <a:ext cx="4383000" cy="6124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lang="en" sz="1800">
                <a:solidFill>
                  <a:schemeClr val="lt1"/>
                </a:solidFill>
              </a:rPr>
              <a:t>Exploitation </a:t>
            </a:r>
            <a:endParaRPr sz="1800">
              <a:solidFill>
                <a:schemeClr val="lt1"/>
              </a:solidFill>
            </a:endParaRPr>
          </a:p>
          <a:p>
            <a:pPr indent="-342900" lvl="0" marL="457200" rtl="0" algn="l">
              <a:lnSpc>
                <a:spcPct val="115000"/>
              </a:lnSpc>
              <a:spcBef>
                <a:spcPts val="1200"/>
              </a:spcBef>
              <a:spcAft>
                <a:spcPts val="0"/>
              </a:spcAft>
              <a:buClr>
                <a:schemeClr val="lt1"/>
              </a:buClr>
              <a:buSzPts val="1800"/>
              <a:buChar char="●"/>
            </a:pPr>
            <a:r>
              <a:rPr lang="en" sz="1800">
                <a:solidFill>
                  <a:schemeClr val="lt1"/>
                </a:solidFill>
              </a:rPr>
              <a:t>Living off of another’s  labor regardless of the particular species being exploited.</a:t>
            </a:r>
            <a:endParaRPr sz="1800">
              <a:solidFill>
                <a:schemeClr val="lt1"/>
              </a:solidFill>
            </a:endParaRPr>
          </a:p>
          <a:p>
            <a:pPr indent="-342900" lvl="0" marL="457200" rtl="0" algn="l">
              <a:lnSpc>
                <a:spcPct val="115000"/>
              </a:lnSpc>
              <a:spcBef>
                <a:spcPts val="0"/>
              </a:spcBef>
              <a:spcAft>
                <a:spcPts val="0"/>
              </a:spcAft>
              <a:buClr>
                <a:schemeClr val="lt1"/>
              </a:buClr>
              <a:buSzPts val="1800"/>
              <a:buChar char="●"/>
            </a:pPr>
            <a:r>
              <a:t/>
            </a:r>
            <a:endParaRPr sz="1800">
              <a:solidFill>
                <a:schemeClr val="lt1"/>
              </a:solidFill>
            </a:endParaRPr>
          </a:p>
          <a:p>
            <a:pPr indent="-342900" lvl="0" marL="457200" rtl="0" algn="l">
              <a:lnSpc>
                <a:spcPct val="115000"/>
              </a:lnSpc>
              <a:spcBef>
                <a:spcPts val="0"/>
              </a:spcBef>
              <a:spcAft>
                <a:spcPts val="0"/>
              </a:spcAft>
              <a:buClr>
                <a:schemeClr val="lt1"/>
              </a:buClr>
              <a:buSzPts val="1800"/>
              <a:buChar char="●"/>
            </a:pPr>
            <a:r>
              <a:rPr lang="en" sz="1800">
                <a:solidFill>
                  <a:schemeClr val="lt1"/>
                </a:solidFill>
              </a:rPr>
              <a:t>Throughout history many</a:t>
            </a:r>
            <a:r>
              <a:rPr lang="en" sz="1800">
                <a:solidFill>
                  <a:schemeClr val="lt1"/>
                </a:solidFill>
              </a:rPr>
              <a:t> species were victims of </a:t>
            </a:r>
            <a:r>
              <a:rPr lang="en" sz="1800">
                <a:solidFill>
                  <a:schemeClr val="lt1"/>
                </a:solidFill>
              </a:rPr>
              <a:t>exploitation - used to further increase profits through increased productivity.</a:t>
            </a:r>
            <a:endParaRPr sz="1800">
              <a:solidFill>
                <a:schemeClr val="lt1"/>
              </a:solidFill>
            </a:endParaRPr>
          </a:p>
          <a:p>
            <a:pPr indent="-342900" lvl="0" marL="457200" rtl="0" algn="l">
              <a:lnSpc>
                <a:spcPct val="115000"/>
              </a:lnSpc>
              <a:spcBef>
                <a:spcPts val="0"/>
              </a:spcBef>
              <a:spcAft>
                <a:spcPts val="0"/>
              </a:spcAft>
              <a:buClr>
                <a:schemeClr val="lt1"/>
              </a:buClr>
              <a:buSzPts val="1800"/>
              <a:buChar char="●"/>
            </a:pPr>
            <a:r>
              <a:t/>
            </a:r>
            <a:endParaRPr sz="1800">
              <a:solidFill>
                <a:schemeClr val="lt1"/>
              </a:solidFill>
            </a:endParaRPr>
          </a:p>
          <a:p>
            <a:pPr indent="-342900" lvl="0" marL="457200" rtl="0" algn="l">
              <a:lnSpc>
                <a:spcPct val="115000"/>
              </a:lnSpc>
              <a:spcBef>
                <a:spcPts val="0"/>
              </a:spcBef>
              <a:spcAft>
                <a:spcPts val="0"/>
              </a:spcAft>
              <a:buClr>
                <a:schemeClr val="lt1"/>
              </a:buClr>
              <a:buSzPts val="1800"/>
              <a:buChar char="●"/>
            </a:pPr>
            <a:r>
              <a:rPr lang="en" sz="1800">
                <a:solidFill>
                  <a:schemeClr val="lt1"/>
                </a:solidFill>
              </a:rPr>
              <a:t>As newer implements were developed, (the plow), production (labor power) was increased by even more exploitation.</a:t>
            </a:r>
            <a:endParaRPr sz="1800">
              <a:solidFill>
                <a:schemeClr val="lt1"/>
              </a:solidFill>
            </a:endParaRPr>
          </a:p>
          <a:p>
            <a:pPr indent="0" lvl="0" marL="0" rtl="0" algn="l">
              <a:lnSpc>
                <a:spcPct val="115000"/>
              </a:lnSpc>
              <a:spcBef>
                <a:spcPts val="1200"/>
              </a:spcBef>
              <a:spcAft>
                <a:spcPts val="0"/>
              </a:spcAft>
              <a:buNone/>
            </a:pPr>
            <a:r>
              <a:t/>
            </a:r>
            <a:endParaRPr sz="1700">
              <a:solidFill>
                <a:schemeClr val="lt1"/>
              </a:solidFill>
            </a:endParaRPr>
          </a:p>
          <a:p>
            <a:pPr indent="0" lvl="0" marL="0" rtl="0" algn="l">
              <a:lnSpc>
                <a:spcPct val="115000"/>
              </a:lnSpc>
              <a:spcBef>
                <a:spcPts val="1200"/>
              </a:spcBef>
              <a:spcAft>
                <a:spcPts val="0"/>
              </a:spcAft>
              <a:buNone/>
            </a:pPr>
            <a:r>
              <a:rPr lang="en" sz="1700">
                <a:solidFill>
                  <a:schemeClr val="lt1"/>
                </a:solidFill>
              </a:rPr>
              <a:t> </a:t>
            </a:r>
            <a:endParaRPr sz="1700">
              <a:solidFill>
                <a:schemeClr val="lt1"/>
              </a:solidFill>
            </a:endParaRPr>
          </a:p>
          <a:p>
            <a:pPr indent="0" lvl="0" marL="0" rtl="0" algn="l">
              <a:lnSpc>
                <a:spcPct val="115000"/>
              </a:lnSpc>
              <a:spcBef>
                <a:spcPts val="1200"/>
              </a:spcBef>
              <a:spcAft>
                <a:spcPts val="0"/>
              </a:spcAft>
              <a:buNone/>
            </a:pPr>
            <a:r>
              <a:t/>
            </a:r>
            <a:endParaRPr sz="17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