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dd9ee1ca7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dd9ee1ca7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7dcd2f53b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7dcd2f53b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7dcd2f53b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7dcd2f53b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b4a22de6c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b4a22de6c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2ada5e43e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2ada5e43e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dcd2f53b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7dcd2f53b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7dcd2f53b4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7dcd2f53b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7dcd2f53b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7dcd2f53b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dcd2f53b4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7dcd2f53b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2ada5e43e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2ada5e43e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b4a22de6c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b4a22de6c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2ada5e43e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2ada5e43e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7e296f40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7e296f40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7e33001f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7e33001f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7e296f40b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7e296f40b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7e296f40b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7e296f40b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dcd2f53b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7dcd2f53b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7dcd2f53b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7dcd2f53b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7dcd2f53b4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7dcd2f53b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7dcd2f53b4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7dcd2f53b4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7e296f40b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7e296f40b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b4a22de6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b4a22de6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2ada5e43e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2ada5e43e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7dd9ee1c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7dd9ee1c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7dd9ee1ca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7dd9ee1ca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7dd9ee1ca7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7dd9ee1ca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7dd9ee1ca7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7dd9ee1ca7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3c1789aca2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3c1789aca2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b4a22de6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b4a22de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b4a22de6c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b4a22de6c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b4a22de6c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b4a22de6c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7dcd2f53b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7dcd2f53b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7dcd2f53b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7dcd2f53b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dcd2f53b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7dcd2f53b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7dd9ee1ca7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7dd9ee1ca7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hyperlink" Target="http://www.youtube.com/watch?v=4Uj1Lr5iurA" TargetMode="External"/><Relationship Id="rId5"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4.jpg"/><Relationship Id="rId5"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2.jpg"/><Relationship Id="rId5"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7.jpg"/><Relationship Id="rId5"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hyperlink" Target="http://www.youtube.com/watch?v=IZVWOWA2Hpk" TargetMode="External"/><Relationship Id="rId5"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27.jpg"/><Relationship Id="rId5"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hyperlink" Target="http://www.youtube.com/watch?v=m1SPKJ4HKTk" TargetMode="External"/><Relationship Id="rId5"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34.png"/><Relationship Id="rId5" Type="http://schemas.openxmlformats.org/officeDocument/2006/relationships/image" Target="../media/image3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46.jpg"/><Relationship Id="rId5"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hyperlink" Target="mailto:info@peoplesschool.u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44.png"/><Relationship Id="rId11" Type="http://schemas.openxmlformats.org/officeDocument/2006/relationships/image" Target="../media/image41.png"/><Relationship Id="rId10" Type="http://schemas.openxmlformats.org/officeDocument/2006/relationships/image" Target="../media/image43.png"/><Relationship Id="rId9" Type="http://schemas.openxmlformats.org/officeDocument/2006/relationships/image" Target="../media/image38.png"/><Relationship Id="rId5" Type="http://schemas.openxmlformats.org/officeDocument/2006/relationships/image" Target="../media/image49.png"/><Relationship Id="rId6" Type="http://schemas.openxmlformats.org/officeDocument/2006/relationships/image" Target="../media/image48.png"/><Relationship Id="rId7" Type="http://schemas.openxmlformats.org/officeDocument/2006/relationships/image" Target="../media/image42.png"/><Relationship Id="rId8"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55.png"/><Relationship Id="rId5" Type="http://schemas.openxmlformats.org/officeDocument/2006/relationships/image" Target="../media/image47.png"/><Relationship Id="rId6" Type="http://schemas.openxmlformats.org/officeDocument/2006/relationships/image" Target="../media/image54.jpg"/><Relationship Id="rId7" Type="http://schemas.openxmlformats.org/officeDocument/2006/relationships/image" Target="../media/image50.jpg"/><Relationship Id="rId8" Type="http://schemas.openxmlformats.org/officeDocument/2006/relationships/image" Target="../media/image5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hyperlink" Target="https://www.gofundme.com/f/legal-fund-to-defend-against-wreckers" TargetMode="External"/><Relationship Id="rId5" Type="http://schemas.openxmlformats.org/officeDocument/2006/relationships/image" Target="../media/image45.png"/><Relationship Id="rId6"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hyperlink" Target="http://www.youtube.com/watch?v=57tWbzDdx2s" TargetMode="External"/><Relationship Id="rId5" Type="http://schemas.openxmlformats.org/officeDocument/2006/relationships/image" Target="../media/image5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jpg"/><Relationship Id="rId5" Type="http://schemas.openxmlformats.org/officeDocument/2006/relationships/image" Target="../media/image3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jpg"/><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hyperlink" Target="http://www.youtube.com/watch?v=uDxw1j5K3O8" TargetMode="External"/><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55" name="Google Shape;55;p1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¡El Pueblo Unido! - The People United!</a:t>
            </a:r>
            <a:endParaRPr>
              <a:solidFill>
                <a:srgbClr val="E4E5B8"/>
              </a:solidFill>
              <a:latin typeface="Georgia"/>
              <a:ea typeface="Georgia"/>
              <a:cs typeface="Georgia"/>
              <a:sym typeface="Georgia"/>
            </a:endParaRPr>
          </a:p>
        </p:txBody>
      </p:sp>
      <p:pic>
        <p:nvPicPr>
          <p:cNvPr descr="The people, armed, will never be crushed.&#10;&#10;Flag at the start is of the Unidad Popular government, for whom the song was created.&#10;&quot;El Pueblo Undio Jamás Será Vencido&quot; (The People, United, Will Never Be Defeated) is a Chilean socialist song by Quilapayún in 1970. The song was set to be used as an anthem for Salvador Allende's Unidad Popular government, and it served as such for 3 years, before the U.S. sponsored coup overthrew the popular government and installed the fascist Pinochet dictatorship. At this point, the song took off internationally. Being translated into dozens of languages, performed by dozens of groups, the song became used to express international solidarity with Chile when it was most needed. Performed by my favourite choir, the Trieste Partisan Choir.&#10;&#10;&#10;&#10;¡El pueblo unido jamás será vencido!&#10;&#10;De pie, cantar,&#10;Que vamos a triunfar.&#10;Avanzan ya&#10;Banderas de unidad.&#10;Y tú vendrás&#10;Marchando junto a mí,&#10;Y así verás&#10;Tu canto y tu bandera florecer,&#10;La luz&#10;De un rojo amanecer&#10;Anuncia ya&#10;La vida que vendrá.&#10;&#10;De pie, marchar,&#10;El pueblo va a triunfar.&#10;Será mejor&#10;La vida que vendrá,&#10;A conquistar&#10;Nuestra felicidad,&#10;Y en un clamor&#10;Mil voces de combate se alzarán,&#10;Dirán&#10;Canción de libertad,&#10;Con decisión&#10;La patria vencerá.&#10;&#10;Y ahora el pueblo&#10;Que se alza en la lucha,&#10;Con voz de gigante,&#10;Gritando: ¡Adelante!&#10;&#10;¡El pueblo unido jamás será vencido!&#10;¡El pueblo unido jamás será vencido!&#10;&#10;&#10;La patria está&#10;Forjando la unidad.&#10;De norte a sur&#10;Se movilizará.&#10;Desde el salar&#10;Ardiente y mineral,&#10;Al bosque austral,&#10;Unidos en la lucha y el trabajo,&#10;Irán,&#10;La patria cubrirán,&#10;Su paso ya&#10;Anuncia el porvenir.&#10;&#10;De pie, cantar,&#10;El pueblo va a triunfar.&#10;Millones ya,&#10;Imponen la verdad.&#10;De acero son&#10;Ardiente batallón,&#10;Sus manos van&#10;Llevando la justicia y la razón,&#10;Mujer,&#10;Con fuego y con valor,&#10;Ya estás aquí&#10;Junto al trabajador.&#10;&#10;Y ahora el pueblo&#10;Que se alza en la lucha,&#10;Con voz de gigante,&#10;Gritando: ¡Adelante!&#10;&#10;¡El pueblo unido jamás será vencido!&#10;¡El pueblo unido jamás será vencido!" id="57" name="Google Shape;57;p13" title="&quot;El Pueblo Unido&quot; - Chilean Socialist Song (Yugoslav Choir)">
            <a:hlinkClick r:id="rId4"/>
          </p:cNvPr>
          <p:cNvPicPr preferRelativeResize="0"/>
          <p:nvPr/>
        </p:nvPicPr>
        <p:blipFill>
          <a:blip r:embed="rId5">
            <a:alphaModFix/>
          </a:blip>
          <a:stretch>
            <a:fillRect/>
          </a:stretch>
        </p:blipFill>
        <p:spPr>
          <a:xfrm>
            <a:off x="1645925" y="1089200"/>
            <a:ext cx="583545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Background</a:t>
            </a:r>
            <a:endParaRPr>
              <a:solidFill>
                <a:srgbClr val="E4E5B8"/>
              </a:solidFill>
              <a:latin typeface="Georgia"/>
              <a:ea typeface="Georgia"/>
              <a:cs typeface="Georgia"/>
              <a:sym typeface="Georgia"/>
            </a:endParaRPr>
          </a:p>
        </p:txBody>
      </p:sp>
      <p:pic>
        <p:nvPicPr>
          <p:cNvPr id="132" name="Google Shape;132;p22"/>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33" name="Google Shape;133;p22"/>
          <p:cNvSpPr txBox="1"/>
          <p:nvPr/>
        </p:nvSpPr>
        <p:spPr>
          <a:xfrm>
            <a:off x="406550" y="1101300"/>
            <a:ext cx="5756700" cy="40944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150">
                <a:solidFill>
                  <a:srgbClr val="E4E5B8"/>
                </a:solidFill>
                <a:latin typeface="Georgia"/>
                <a:ea typeface="Georgia"/>
                <a:cs typeface="Georgia"/>
                <a:sym typeface="Georgia"/>
              </a:rPr>
              <a:t>Sending the CIA he did! It actively destabilized Allende's government from the get go, beginning in 1970. Chile is the longest country on earth north to south, and also the narrowest, a mere 217 miles at its widest point. For this reason trucking was Chile's economic lifeline in the 70's. The CIA is very smart and very dialectical, so they figured that having independent small truckers go on strike would create the ultimate conditions to ruin the economy, and to turn the general population against Allende's UP government.</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So the CIA lavishly funded the trucker's strikes and the shutdown of small businessmen. In October 1972, the trucker's union calls for national strike. In January 1973, transportation workers go on strike in the capital of Santiago, followed by railroad workers. Self-defense organizations of merchants are created against government programs. Copper workers joined the strikes, including an unlimited strike that would last 74 days. The largest paper manufacturing plant is nationalized which infuriates the opposition. In May 1973, state of emergencies were declared in the province of Santiago, and in the copper producing central province.</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Tensions are mounting all over Chile and Allende declares: "using the law first, I will use revolutionary violence later if necessary." In retrospect, it's fair to say revolutionary violence should have been used first. The military is preparing for battle.</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p:txBody>
      </p:sp>
      <p:pic>
        <p:nvPicPr>
          <p:cNvPr id="134" name="Google Shape;134;p22"/>
          <p:cNvPicPr preferRelativeResize="0"/>
          <p:nvPr/>
        </p:nvPicPr>
        <p:blipFill>
          <a:blip r:embed="rId4">
            <a:alphaModFix/>
          </a:blip>
          <a:stretch>
            <a:fillRect/>
          </a:stretch>
        </p:blipFill>
        <p:spPr>
          <a:xfrm>
            <a:off x="6163250" y="1101299"/>
            <a:ext cx="2980750" cy="1677736"/>
          </a:xfrm>
          <a:prstGeom prst="rect">
            <a:avLst/>
          </a:prstGeom>
          <a:noFill/>
          <a:ln>
            <a:noFill/>
          </a:ln>
        </p:spPr>
      </p:pic>
      <p:pic>
        <p:nvPicPr>
          <p:cNvPr id="135" name="Google Shape;135;p22"/>
          <p:cNvPicPr preferRelativeResize="0"/>
          <p:nvPr/>
        </p:nvPicPr>
        <p:blipFill>
          <a:blip r:embed="rId5">
            <a:alphaModFix/>
          </a:blip>
          <a:stretch>
            <a:fillRect/>
          </a:stretch>
        </p:blipFill>
        <p:spPr>
          <a:xfrm>
            <a:off x="6163250" y="2779024"/>
            <a:ext cx="2980749" cy="1987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Background</a:t>
            </a:r>
            <a:endParaRPr>
              <a:solidFill>
                <a:srgbClr val="E4E5B8"/>
              </a:solidFill>
              <a:latin typeface="Georgia"/>
              <a:ea typeface="Georgia"/>
              <a:cs typeface="Georgia"/>
              <a:sym typeface="Georgia"/>
            </a:endParaRPr>
          </a:p>
        </p:txBody>
      </p:sp>
      <p:pic>
        <p:nvPicPr>
          <p:cNvPr id="142" name="Google Shape;142;p23"/>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43" name="Google Shape;143;p23"/>
          <p:cNvSpPr txBox="1"/>
          <p:nvPr/>
        </p:nvSpPr>
        <p:spPr>
          <a:xfrm>
            <a:off x="3151125" y="1101300"/>
            <a:ext cx="5756700" cy="4086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150">
                <a:solidFill>
                  <a:srgbClr val="E4E5B8"/>
                </a:solidFill>
                <a:latin typeface="Georgia"/>
                <a:ea typeface="Georgia"/>
                <a:cs typeface="Georgia"/>
                <a:sym typeface="Georgia"/>
              </a:rPr>
              <a:t>The military is preparing for battle. A dress rehearsal of September 11th takes place in June 1973 when a regiment of the Chilean army attempts to overthrow the government. The rebellion is put down by loyalist Commander-in-Chief Carlos Prats, but it's an ominous sign. In July an indefinite strike of the Confederation of Truck Owners of Chile begins. CIA's money is put into good use.</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On August 21st , Allende made a blunt mistake: he appointed Gustavo Leigh as head of the Air Force. Just 20 days later, Leigh would become the most radical member of the 4 men fascist junta who, hours after the coup, vowed that the military would "eradicate the Marxist cancer from our fatherland, until the last consequences.". A day later Carlos Prats resigned due to his belief he had lost the confidence of military officers.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That is when Allende made another fatal mistake and appointed Augusto Pinochet as Commander-in-Chief of the Army. It must be said Pinochet had openly posed as a loyalist of the UP and carefully kept hidden his future fascist agenda. Another general strike of unions is declared and joined by the Single Confederation of Professionals of Chile. On September 9th 1973, the High Command of the Armed Forces (Army, Navy, Air Force) plus the Carabineros de Chile (military police) set the date of the coup d'état for September 11th.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Now, Salvador Allende has only 48 hours left to live.</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p:txBody>
      </p:sp>
      <p:pic>
        <p:nvPicPr>
          <p:cNvPr id="144" name="Google Shape;144;p23"/>
          <p:cNvPicPr preferRelativeResize="0"/>
          <p:nvPr/>
        </p:nvPicPr>
        <p:blipFill rotWithShape="1">
          <a:blip r:embed="rId4">
            <a:alphaModFix/>
          </a:blip>
          <a:srcRect b="17837" l="0" r="0" t="0"/>
          <a:stretch/>
        </p:blipFill>
        <p:spPr>
          <a:xfrm>
            <a:off x="894875" y="3081650"/>
            <a:ext cx="1657499" cy="1764851"/>
          </a:xfrm>
          <a:prstGeom prst="rect">
            <a:avLst/>
          </a:prstGeom>
          <a:noFill/>
          <a:ln>
            <a:noFill/>
          </a:ln>
        </p:spPr>
      </p:pic>
      <p:pic>
        <p:nvPicPr>
          <p:cNvPr id="145" name="Google Shape;145;p23"/>
          <p:cNvPicPr preferRelativeResize="0"/>
          <p:nvPr/>
        </p:nvPicPr>
        <p:blipFill rotWithShape="1">
          <a:blip r:embed="rId5">
            <a:alphaModFix/>
          </a:blip>
          <a:srcRect b="13584" l="0" r="0" t="0"/>
          <a:stretch/>
        </p:blipFill>
        <p:spPr>
          <a:xfrm>
            <a:off x="894875" y="1054824"/>
            <a:ext cx="1657500" cy="2026826"/>
          </a:xfrm>
          <a:prstGeom prst="rect">
            <a:avLst/>
          </a:prstGeom>
          <a:noFill/>
          <a:ln>
            <a:noFill/>
          </a:ln>
        </p:spPr>
      </p:pic>
      <p:sp>
        <p:nvSpPr>
          <p:cNvPr id="146" name="Google Shape;146;p23"/>
          <p:cNvSpPr txBox="1"/>
          <p:nvPr/>
        </p:nvSpPr>
        <p:spPr>
          <a:xfrm>
            <a:off x="894875" y="2466050"/>
            <a:ext cx="263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E4E5B8"/>
                </a:solidFill>
                <a:latin typeface="Georgia"/>
                <a:ea typeface="Georgia"/>
                <a:cs typeface="Georgia"/>
                <a:sym typeface="Georgia"/>
              </a:rPr>
              <a:t>Gustavo</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Leigh</a:t>
            </a:r>
            <a:endParaRPr>
              <a:solidFill>
                <a:srgbClr val="E4E5B8"/>
              </a:solidFill>
              <a:latin typeface="Georgia"/>
              <a:ea typeface="Georgia"/>
              <a:cs typeface="Georgia"/>
              <a:sym typeface="Georgia"/>
            </a:endParaRPr>
          </a:p>
        </p:txBody>
      </p:sp>
      <p:sp>
        <p:nvSpPr>
          <p:cNvPr id="147" name="Google Shape;147;p23"/>
          <p:cNvSpPr txBox="1"/>
          <p:nvPr/>
        </p:nvSpPr>
        <p:spPr>
          <a:xfrm>
            <a:off x="894875" y="4230900"/>
            <a:ext cx="263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E4E5B8"/>
                </a:solidFill>
                <a:latin typeface="Georgia"/>
                <a:ea typeface="Georgia"/>
                <a:cs typeface="Georgia"/>
                <a:sym typeface="Georgia"/>
              </a:rPr>
              <a:t>Augusto</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Pinochet</a:t>
            </a:r>
            <a:endParaRPr>
              <a:solidFill>
                <a:srgbClr val="E4E5B8"/>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53" name="Google Shape;153;p24"/>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September 11th, 1973</a:t>
            </a:r>
            <a:endParaRPr sz="5200">
              <a:solidFill>
                <a:srgbClr val="E4E5B8"/>
              </a:solidFill>
              <a:latin typeface="Georgia"/>
              <a:ea typeface="Georgia"/>
              <a:cs typeface="Georgia"/>
              <a:sym typeface="Georgia"/>
            </a:endParaRPr>
          </a:p>
        </p:txBody>
      </p:sp>
      <p:pic>
        <p:nvPicPr>
          <p:cNvPr id="159" name="Google Shape;159;p25"/>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Chilean Coup of 1973</a:t>
            </a:r>
            <a:endParaRPr>
              <a:solidFill>
                <a:srgbClr val="E4E5B8"/>
              </a:solidFill>
              <a:latin typeface="Georgia"/>
              <a:ea typeface="Georgia"/>
              <a:cs typeface="Georgia"/>
              <a:sym typeface="Georgia"/>
            </a:endParaRPr>
          </a:p>
        </p:txBody>
      </p:sp>
      <p:pic>
        <p:nvPicPr>
          <p:cNvPr id="166" name="Google Shape;166;p26"/>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67" name="Google Shape;167;p26"/>
          <p:cNvSpPr txBox="1"/>
          <p:nvPr/>
        </p:nvSpPr>
        <p:spPr>
          <a:xfrm>
            <a:off x="529400" y="1101300"/>
            <a:ext cx="5756700" cy="383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September 11th, 1973</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200">
                <a:solidFill>
                  <a:srgbClr val="E4E5B8"/>
                </a:solidFill>
                <a:latin typeface="Georgia"/>
                <a:ea typeface="Georgia"/>
                <a:cs typeface="Georgia"/>
                <a:sym typeface="Georgia"/>
              </a:rPr>
              <a:t>7:00 AM, Valparaiso, Chile: The coup begins. The Chilean Navy captures the port city on the central coast of Chile, stations marine forces there and closes radio and television networks. The news of this is conveyed to Allende in Santiago, and the “Group of Personal Friends” (GAP), the armed guard of the Socialist Party of Chile serving as Allende’s bodyguard moved with him to the presidential palace.</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rPr lang="en" sz="1200">
                <a:solidFill>
                  <a:srgbClr val="E4E5B8"/>
                </a:solidFill>
                <a:latin typeface="Georgia"/>
                <a:ea typeface="Georgia"/>
                <a:cs typeface="Georgia"/>
                <a:sym typeface="Georgia"/>
              </a:rPr>
              <a:t>8:00 AM, Santiago Chile: The Chilean Army and Chilean Air Force have destroyed the radio and television stations in Santiago. Allende is unaware that the entire Chilean Armed Forces are implementing the coup, and at this point, is under the assumption that only the Chilean Navy has turned on him.</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rPr lang="en" sz="1200">
                <a:solidFill>
                  <a:srgbClr val="E4E5B8"/>
                </a:solidFill>
                <a:latin typeface="Georgia"/>
                <a:ea typeface="Georgia"/>
                <a:cs typeface="Georgia"/>
                <a:sym typeface="Georgia"/>
              </a:rPr>
              <a:t>He and Minister of Defense, Orlando Letelier, try to reach military leaders. Augusto Pinochet and Gustavo Leigh do not pick up. Navy Admiral Montero is unreachable as his telephone service and car were sabotaged by the coup plotters beforehand. The Director of the Chilean Police and Head of Investigations Police answer Allende and rush to the palace. Letelier then went to the Ministry of Defense and was arrested by Admiral Patricio Carvajal, and became the first prisoner of the coup.</a:t>
            </a:r>
            <a:endParaRPr sz="1200">
              <a:solidFill>
                <a:srgbClr val="E4E5B8"/>
              </a:solidFill>
              <a:latin typeface="Georgia"/>
              <a:ea typeface="Georgia"/>
              <a:cs typeface="Georgia"/>
              <a:sym typeface="Georgia"/>
            </a:endParaRPr>
          </a:p>
        </p:txBody>
      </p:sp>
      <p:pic>
        <p:nvPicPr>
          <p:cNvPr id="168" name="Google Shape;168;p26"/>
          <p:cNvPicPr preferRelativeResize="0"/>
          <p:nvPr/>
        </p:nvPicPr>
        <p:blipFill>
          <a:blip r:embed="rId4">
            <a:alphaModFix/>
          </a:blip>
          <a:stretch>
            <a:fillRect/>
          </a:stretch>
        </p:blipFill>
        <p:spPr>
          <a:xfrm>
            <a:off x="6286100" y="1101300"/>
            <a:ext cx="2857902" cy="2072262"/>
          </a:xfrm>
          <a:prstGeom prst="rect">
            <a:avLst/>
          </a:prstGeom>
          <a:noFill/>
          <a:ln>
            <a:noFill/>
          </a:ln>
        </p:spPr>
      </p:pic>
      <p:pic>
        <p:nvPicPr>
          <p:cNvPr id="169" name="Google Shape;169;p26"/>
          <p:cNvPicPr preferRelativeResize="0"/>
          <p:nvPr/>
        </p:nvPicPr>
        <p:blipFill>
          <a:blip r:embed="rId5">
            <a:alphaModFix/>
          </a:blip>
          <a:stretch>
            <a:fillRect/>
          </a:stretch>
        </p:blipFill>
        <p:spPr>
          <a:xfrm>
            <a:off x="6286100" y="3173550"/>
            <a:ext cx="2857902" cy="1665150"/>
          </a:xfrm>
          <a:prstGeom prst="rect">
            <a:avLst/>
          </a:prstGeom>
          <a:noFill/>
          <a:ln>
            <a:noFill/>
          </a:ln>
        </p:spPr>
      </p:pic>
      <p:sp>
        <p:nvSpPr>
          <p:cNvPr id="170" name="Google Shape;170;p26"/>
          <p:cNvSpPr txBox="1"/>
          <p:nvPr/>
        </p:nvSpPr>
        <p:spPr>
          <a:xfrm>
            <a:off x="6286100" y="3173550"/>
            <a:ext cx="263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E4E5B8"/>
                </a:solidFill>
                <a:latin typeface="Georgia"/>
                <a:ea typeface="Georgia"/>
                <a:cs typeface="Georgia"/>
                <a:sym typeface="Georgia"/>
              </a:rPr>
              <a:t>Orlando</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Letelier</a:t>
            </a:r>
            <a:endParaRPr>
              <a:solidFill>
                <a:srgbClr val="E4E5B8"/>
              </a:solidFill>
              <a:latin typeface="Georgia"/>
              <a:ea typeface="Georgia"/>
              <a:cs typeface="Georgia"/>
              <a:sym typeface="Georgia"/>
            </a:endParaRPr>
          </a:p>
        </p:txBody>
      </p:sp>
      <p:sp>
        <p:nvSpPr>
          <p:cNvPr id="171" name="Google Shape;171;p26"/>
          <p:cNvSpPr txBox="1"/>
          <p:nvPr/>
        </p:nvSpPr>
        <p:spPr>
          <a:xfrm>
            <a:off x="6311950" y="119700"/>
            <a:ext cx="2806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4E5B8"/>
                </a:solidFill>
                <a:latin typeface="Georgia"/>
                <a:ea typeface="Georgia"/>
                <a:cs typeface="Georgia"/>
                <a:sym typeface="Georgia"/>
              </a:rPr>
              <a:t>Side note: The date was no coincidence. Chile’s 1924 Junta Coup </a:t>
            </a:r>
            <a:r>
              <a:rPr lang="en" sz="1100">
                <a:solidFill>
                  <a:srgbClr val="E4E5B8"/>
                </a:solidFill>
                <a:latin typeface="Georgia"/>
                <a:ea typeface="Georgia"/>
                <a:cs typeface="Georgia"/>
                <a:sym typeface="Georgia"/>
              </a:rPr>
              <a:t>occurred</a:t>
            </a:r>
            <a:r>
              <a:rPr lang="en" sz="1100">
                <a:solidFill>
                  <a:srgbClr val="E4E5B8"/>
                </a:solidFill>
                <a:latin typeface="Georgia"/>
                <a:ea typeface="Georgia"/>
                <a:cs typeface="Georgia"/>
                <a:sym typeface="Georgia"/>
              </a:rPr>
              <a:t> on September 11th. This is why 9/11/73 was chosen for the date of the coup.</a:t>
            </a:r>
            <a:endParaRPr sz="1100">
              <a:solidFill>
                <a:srgbClr val="E4E5B8"/>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Chilean Coup of 1973</a:t>
            </a:r>
            <a:endParaRPr>
              <a:solidFill>
                <a:srgbClr val="E4E5B8"/>
              </a:solidFill>
              <a:latin typeface="Georgia"/>
              <a:ea typeface="Georgia"/>
              <a:cs typeface="Georgia"/>
              <a:sym typeface="Georgia"/>
            </a:endParaRPr>
          </a:p>
        </p:txBody>
      </p:sp>
      <p:pic>
        <p:nvPicPr>
          <p:cNvPr id="178" name="Google Shape;178;p2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79" name="Google Shape;179;p27"/>
          <p:cNvSpPr txBox="1"/>
          <p:nvPr/>
        </p:nvSpPr>
        <p:spPr>
          <a:xfrm>
            <a:off x="3151125" y="1101300"/>
            <a:ext cx="5756700" cy="383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September 11th, 1973</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200">
                <a:solidFill>
                  <a:srgbClr val="E4E5B8"/>
                </a:solidFill>
                <a:latin typeface="Georgia"/>
                <a:ea typeface="Georgia"/>
                <a:cs typeface="Georgia"/>
                <a:sym typeface="Georgia"/>
              </a:rPr>
              <a:t>9:00 AM: Chilean Military Forces control the entire nation of Chile, save for a pocket of Allende’s resistance around the presidential palace. The police abandoned Allende at the presidential palace at this time as well. General Leigh ordered a bombing of the palace by the Chilean Air Force, but was told it would take 40 minutes to arrive. Meanwhile, General Pinochet ordered his army to advance on the palace.</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rPr lang="en" sz="1200">
                <a:solidFill>
                  <a:srgbClr val="E4E5B8"/>
                </a:solidFill>
                <a:latin typeface="Georgia"/>
                <a:ea typeface="Georgia"/>
                <a:cs typeface="Georgia"/>
                <a:sym typeface="Georgia"/>
              </a:rPr>
              <a:t>The Presidential Palace was defended by GAP snipers, which slowed the advance of Chilean Armed Forces. General Arellano ordered support from helicopter gunships from the Chilean Army’s puma squadron. Then, the air support ordered by Leigh arrived and bombed the palace.</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rPr lang="en" sz="1200">
                <a:solidFill>
                  <a:srgbClr val="E4E5B8"/>
                </a:solidFill>
                <a:latin typeface="Georgia"/>
                <a:ea typeface="Georgia"/>
                <a:cs typeface="Georgia"/>
                <a:sym typeface="Georgia"/>
              </a:rPr>
              <a:t>11:00 AM: As the Presidential Palace itself is under assault, Allende, having refused to flee and launch a counter-coup, gives a farewell address to the nation, refusing to resign and give in to the fascists. Following this speech, the GAP continued defending the palace until 2:30 PM. It is believed that Allende died, allegedly by suicide with the AK-47 gifted by Fidel Castro, at 2:00 PM. The coup is successful, and the Pinochet era of fascism in Chile begins.</a:t>
            </a:r>
            <a:endParaRPr sz="1200">
              <a:solidFill>
                <a:srgbClr val="E4E5B8"/>
              </a:solidFill>
              <a:latin typeface="Georgia"/>
              <a:ea typeface="Georgia"/>
              <a:cs typeface="Georgia"/>
              <a:sym typeface="Georgia"/>
            </a:endParaRPr>
          </a:p>
        </p:txBody>
      </p:sp>
      <p:pic>
        <p:nvPicPr>
          <p:cNvPr id="180" name="Google Shape;180;p27"/>
          <p:cNvPicPr preferRelativeResize="0"/>
          <p:nvPr/>
        </p:nvPicPr>
        <p:blipFill>
          <a:blip r:embed="rId4">
            <a:alphaModFix/>
          </a:blip>
          <a:stretch>
            <a:fillRect/>
          </a:stretch>
        </p:blipFill>
        <p:spPr>
          <a:xfrm>
            <a:off x="0" y="1101300"/>
            <a:ext cx="3151125" cy="2294407"/>
          </a:xfrm>
          <a:prstGeom prst="rect">
            <a:avLst/>
          </a:prstGeom>
          <a:noFill/>
          <a:ln>
            <a:noFill/>
          </a:ln>
        </p:spPr>
      </p:pic>
      <p:pic>
        <p:nvPicPr>
          <p:cNvPr id="181" name="Google Shape;181;p27"/>
          <p:cNvPicPr preferRelativeResize="0"/>
          <p:nvPr/>
        </p:nvPicPr>
        <p:blipFill rotWithShape="1">
          <a:blip r:embed="rId5">
            <a:alphaModFix/>
          </a:blip>
          <a:srcRect b="18224" l="0" r="0" t="10362"/>
          <a:stretch/>
        </p:blipFill>
        <p:spPr>
          <a:xfrm>
            <a:off x="0" y="3395700"/>
            <a:ext cx="3151126" cy="15584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8"/>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87" name="Google Shape;187;p28"/>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Allende's Last Words</a:t>
            </a:r>
            <a:endParaRPr>
              <a:solidFill>
                <a:srgbClr val="E4E5B8"/>
              </a:solidFill>
              <a:latin typeface="Georgia"/>
              <a:ea typeface="Georgia"/>
              <a:cs typeface="Georgia"/>
              <a:sym typeface="Georgia"/>
            </a:endParaRPr>
          </a:p>
        </p:txBody>
      </p:sp>
      <p:pic>
        <p:nvPicPr>
          <p:cNvPr descr="Salvador Allende's final words, recorded on September 11, 1973, while the armed forces took the capital. Hours later he'd die by his own hand, rather than being taken alive.&#10;&#10;See the full story here: https://youtu.be/RJLA2_Ho7X0&#10;&#10;#theother911 #chile #chileenresistencia" id="189" name="Google Shape;189;p28" title="Allende's Last Words: The First 9/11">
            <a:hlinkClick r:id="rId4"/>
          </p:cNvPr>
          <p:cNvPicPr preferRelativeResize="0"/>
          <p:nvPr/>
        </p:nvPicPr>
        <p:blipFill>
          <a:blip r:embed="rId5">
            <a:alphaModFix/>
          </a:blip>
          <a:stretch>
            <a:fillRect/>
          </a:stretch>
        </p:blipFill>
        <p:spPr>
          <a:xfrm>
            <a:off x="1655375" y="1089200"/>
            <a:ext cx="58502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Chilean Coup of 1973</a:t>
            </a:r>
            <a:endParaRPr>
              <a:solidFill>
                <a:srgbClr val="E4E5B8"/>
              </a:solidFill>
              <a:latin typeface="Georgia"/>
              <a:ea typeface="Georgia"/>
              <a:cs typeface="Georgia"/>
              <a:sym typeface="Georgia"/>
            </a:endParaRPr>
          </a:p>
        </p:txBody>
      </p:sp>
      <p:pic>
        <p:nvPicPr>
          <p:cNvPr id="196" name="Google Shape;196;p2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97" name="Google Shape;197;p29"/>
          <p:cNvSpPr txBox="1"/>
          <p:nvPr/>
        </p:nvSpPr>
        <p:spPr>
          <a:xfrm>
            <a:off x="529400" y="1036750"/>
            <a:ext cx="57567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Caravan of Death</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100">
                <a:solidFill>
                  <a:srgbClr val="E4E5B8"/>
                </a:solidFill>
                <a:latin typeface="Georgia"/>
                <a:ea typeface="Georgia"/>
                <a:cs typeface="Georgia"/>
                <a:sym typeface="Georgia"/>
              </a:rPr>
              <a:t>In the immediate aftermath of the coup and the coming to power of Augusto Pinochet, a death squad was formed out of the Chilean Army known as the “Caravan of Death”, which operated puma helicopters and went from prison to prison, carrying out the execution of a little less than 100 Chilean leftists between the coup and October 22nd, 1973. Members of this caravan included Manuel Contreras, a School of the Americas trained CIA agent that became head of the National Intelligence Directorate of Chile, and Sergio Arellano Stark, who was an aide of former president of Chile preceding Allende, Montalva. </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rPr lang="en" sz="1100">
                <a:solidFill>
                  <a:srgbClr val="E4E5B8"/>
                </a:solidFill>
                <a:latin typeface="Georgia"/>
                <a:ea typeface="Georgia"/>
                <a:cs typeface="Georgia"/>
                <a:sym typeface="Georgia"/>
              </a:rPr>
              <a:t>Victims were murdered by gunshots, stabbings, dismemberment and flight deaths (being tossed out from the helicopter, either over the Ocean, Andes mountains or Atacama Desert.) General Lagos explained why he didn’t return prisoners bodies to their families, saying “I was ashamed to see them. They were torn into pieces. So I wanted to put them together, at least leave them in a human form. Yes, their eyes were gouged out with knives, their jaws broken, their legs broken ... At the end they gave them the coup de grace. They were merciless. [...] The prisoners were killed so that they would die slowly. In other words, sometimes they [...] shot them [in] parts[: first, the legs, then the sexual organs, then the heart. In that order the machine guns were fired”</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00">
              <a:solidFill>
                <a:srgbClr val="E4E5B8"/>
              </a:solidFill>
              <a:latin typeface="Georgia"/>
              <a:ea typeface="Georgia"/>
              <a:cs typeface="Georgia"/>
              <a:sym typeface="Georgia"/>
            </a:endParaRPr>
          </a:p>
          <a:p>
            <a:pPr indent="457200" lvl="0" marL="0" rtl="0" algn="l">
              <a:spcBef>
                <a:spcPts val="0"/>
              </a:spcBef>
              <a:spcAft>
                <a:spcPts val="0"/>
              </a:spcAft>
              <a:buNone/>
            </a:pPr>
            <a:r>
              <a:rPr lang="en" sz="1100">
                <a:solidFill>
                  <a:srgbClr val="E4E5B8"/>
                </a:solidFill>
                <a:latin typeface="Georgia"/>
                <a:ea typeface="Georgia"/>
                <a:cs typeface="Georgia"/>
                <a:sym typeface="Georgia"/>
              </a:rPr>
              <a:t>Few involved were ever indicted for this, Pinochet cheated accountability with his death in 2004 and the United States has never apologized for being involved.</a:t>
            </a:r>
            <a:endParaRPr sz="1100">
              <a:solidFill>
                <a:srgbClr val="E4E5B8"/>
              </a:solidFill>
              <a:latin typeface="Georgia"/>
              <a:ea typeface="Georgia"/>
              <a:cs typeface="Georgia"/>
              <a:sym typeface="Georgia"/>
            </a:endParaRPr>
          </a:p>
        </p:txBody>
      </p:sp>
      <p:pic>
        <p:nvPicPr>
          <p:cNvPr id="198" name="Google Shape;198;p29"/>
          <p:cNvPicPr preferRelativeResize="0"/>
          <p:nvPr/>
        </p:nvPicPr>
        <p:blipFill>
          <a:blip r:embed="rId4">
            <a:alphaModFix/>
          </a:blip>
          <a:stretch>
            <a:fillRect/>
          </a:stretch>
        </p:blipFill>
        <p:spPr>
          <a:xfrm>
            <a:off x="6286100" y="1101300"/>
            <a:ext cx="2857900" cy="1936675"/>
          </a:xfrm>
          <a:prstGeom prst="rect">
            <a:avLst/>
          </a:prstGeom>
          <a:noFill/>
          <a:ln>
            <a:noFill/>
          </a:ln>
        </p:spPr>
      </p:pic>
      <p:pic>
        <p:nvPicPr>
          <p:cNvPr id="199" name="Google Shape;199;p29"/>
          <p:cNvPicPr preferRelativeResize="0"/>
          <p:nvPr/>
        </p:nvPicPr>
        <p:blipFill>
          <a:blip r:embed="rId5">
            <a:alphaModFix/>
          </a:blip>
          <a:stretch>
            <a:fillRect/>
          </a:stretch>
        </p:blipFill>
        <p:spPr>
          <a:xfrm>
            <a:off x="6286100" y="2975175"/>
            <a:ext cx="2857900" cy="2021975"/>
          </a:xfrm>
          <a:prstGeom prst="rect">
            <a:avLst/>
          </a:prstGeom>
          <a:noFill/>
          <a:ln>
            <a:noFill/>
          </a:ln>
        </p:spPr>
      </p:pic>
      <p:sp>
        <p:nvSpPr>
          <p:cNvPr id="200" name="Google Shape;200;p29"/>
          <p:cNvSpPr txBox="1"/>
          <p:nvPr/>
        </p:nvSpPr>
        <p:spPr>
          <a:xfrm>
            <a:off x="6286100" y="2359575"/>
            <a:ext cx="263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FFFF"/>
                </a:solidFill>
                <a:latin typeface="Georgia"/>
                <a:ea typeface="Georgia"/>
                <a:cs typeface="Georgia"/>
                <a:sym typeface="Georgia"/>
              </a:rPr>
              <a:t>Chilean SA-330</a:t>
            </a:r>
            <a:endParaRPr>
              <a:solidFill>
                <a:srgbClr val="00FFFF"/>
              </a:solidFill>
              <a:latin typeface="Georgia"/>
              <a:ea typeface="Georgia"/>
              <a:cs typeface="Georgia"/>
              <a:sym typeface="Georgia"/>
            </a:endParaRPr>
          </a:p>
          <a:p>
            <a:pPr indent="0" lvl="0" marL="0" rtl="0" algn="l">
              <a:spcBef>
                <a:spcPts val="0"/>
              </a:spcBef>
              <a:spcAft>
                <a:spcPts val="0"/>
              </a:spcAft>
              <a:buNone/>
            </a:pPr>
            <a:r>
              <a:rPr lang="en">
                <a:solidFill>
                  <a:srgbClr val="00FFFF"/>
                </a:solidFill>
                <a:latin typeface="Georgia"/>
                <a:ea typeface="Georgia"/>
                <a:cs typeface="Georgia"/>
                <a:sym typeface="Georgia"/>
              </a:rPr>
              <a:t>Puma Helicopter</a:t>
            </a:r>
            <a:endParaRPr>
              <a:solidFill>
                <a:srgbClr val="00FFFF"/>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 &amp; New Members Introductions</a:t>
            </a:r>
            <a:endParaRPr sz="5200">
              <a:solidFill>
                <a:srgbClr val="E4E5B8"/>
              </a:solidFill>
              <a:latin typeface="Georgia"/>
              <a:ea typeface="Georgia"/>
              <a:cs typeface="Georgia"/>
              <a:sym typeface="Georgia"/>
            </a:endParaRPr>
          </a:p>
        </p:txBody>
      </p:sp>
      <p:pic>
        <p:nvPicPr>
          <p:cNvPr id="206" name="Google Shape;206;p30"/>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213" name="Google Shape;213;p3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14" name="Google Shape;214;p31"/>
          <p:cNvSpPr txBox="1"/>
          <p:nvPr/>
        </p:nvSpPr>
        <p:spPr>
          <a:xfrm>
            <a:off x="472000" y="1464375"/>
            <a:ext cx="8096400" cy="3263100"/>
          </a:xfrm>
          <a:prstGeom prst="rect">
            <a:avLst/>
          </a:prstGeom>
          <a:noFill/>
          <a:ln>
            <a:noFill/>
          </a:ln>
        </p:spPr>
        <p:txBody>
          <a:bodyPr anchorCtr="0" anchor="t" bIns="91425" lIns="91425" spcFirstLastPara="1" rIns="91425" wrap="square" tIns="91425">
            <a:spAutoFit/>
          </a:bodyPr>
          <a:lstStyle/>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is your name, pronouns and state (or country/territory)?</a:t>
            </a:r>
            <a:endParaRPr sz="25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Where do you work? Is it unionized?</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How did you find out about the People’s School?</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do you think about </a:t>
            </a:r>
            <a:r>
              <a:rPr lang="en" sz="2500">
                <a:solidFill>
                  <a:srgbClr val="E4E5B8"/>
                </a:solidFill>
                <a:latin typeface="Georgia"/>
                <a:ea typeface="Georgia"/>
                <a:cs typeface="Georgia"/>
                <a:sym typeface="Georgia"/>
              </a:rPr>
              <a:t>tonight's</a:t>
            </a:r>
            <a:r>
              <a:rPr lang="en" sz="2500">
                <a:solidFill>
                  <a:srgbClr val="E4E5B8"/>
                </a:solidFill>
                <a:latin typeface="Georgia"/>
                <a:ea typeface="Georgia"/>
                <a:cs typeface="Georgia"/>
                <a:sym typeface="Georgia"/>
              </a:rPr>
              <a:t> class?</a:t>
            </a:r>
            <a:endParaRPr sz="2500">
              <a:solidFill>
                <a:srgbClr val="E4E5B8"/>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subTitle"/>
          </p:nvPr>
        </p:nvSpPr>
        <p:spPr>
          <a:xfrm>
            <a:off x="311700" y="4497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PSMLS </a:t>
            </a:r>
            <a:r>
              <a:rPr lang="en">
                <a:solidFill>
                  <a:srgbClr val="E4E5B8"/>
                </a:solidFill>
                <a:latin typeface="Georgia"/>
                <a:ea typeface="Georgia"/>
                <a:cs typeface="Georgia"/>
                <a:sym typeface="Georgia"/>
              </a:rPr>
              <a:t>mm/dd/yy - mm/dd/yy</a:t>
            </a:r>
            <a:endParaRPr>
              <a:solidFill>
                <a:srgbClr val="E4E5B8"/>
              </a:solidFill>
              <a:latin typeface="Georgia"/>
              <a:ea typeface="Georgia"/>
              <a:cs typeface="Georgia"/>
              <a:sym typeface="Georgia"/>
            </a:endParaRPr>
          </a:p>
        </p:txBody>
      </p:sp>
      <p:sp>
        <p:nvSpPr>
          <p:cNvPr id="63" name="Google Shape;63;p14"/>
          <p:cNvSpPr/>
          <p:nvPr/>
        </p:nvSpPr>
        <p:spPr>
          <a:xfrm>
            <a:off x="844950" y="357788"/>
            <a:ext cx="7454100" cy="41928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21F15"/>
              </a:solidFill>
            </a:endParaRPr>
          </a:p>
        </p:txBody>
      </p:sp>
      <p:pic>
        <p:nvPicPr>
          <p:cNvPr id="64" name="Google Shape;64;p1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Pinochet’s Chile and Operation Condor</a:t>
            </a:r>
            <a:endParaRPr sz="5200">
              <a:solidFill>
                <a:srgbClr val="E4E5B8"/>
              </a:solidFill>
              <a:latin typeface="Georgia"/>
              <a:ea typeface="Georgia"/>
              <a:cs typeface="Georgia"/>
              <a:sym typeface="Georgia"/>
            </a:endParaRPr>
          </a:p>
        </p:txBody>
      </p:sp>
      <p:pic>
        <p:nvPicPr>
          <p:cNvPr id="220" name="Google Shape;220;p32"/>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3"/>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3"/>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Repression Under Augusto Pinochet</a:t>
            </a:r>
            <a:endParaRPr>
              <a:solidFill>
                <a:srgbClr val="E4E5B8"/>
              </a:solidFill>
              <a:latin typeface="Georgia"/>
              <a:ea typeface="Georgia"/>
              <a:cs typeface="Georgia"/>
              <a:sym typeface="Georgia"/>
            </a:endParaRPr>
          </a:p>
        </p:txBody>
      </p:sp>
      <p:pic>
        <p:nvPicPr>
          <p:cNvPr id="227" name="Google Shape;227;p33"/>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28" name="Google Shape;228;p33"/>
          <p:cNvSpPr txBox="1"/>
          <p:nvPr/>
        </p:nvSpPr>
        <p:spPr>
          <a:xfrm>
            <a:off x="0" y="1101300"/>
            <a:ext cx="5756700" cy="36219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Under Augusto Pinochet’s 17 year reign, thousands of Chilean Communists and other Left Oppositionists were killed and thousands more disappeared. The numbers are still contested due to the unreliability of data recorded by the regime.</a:t>
            </a:r>
            <a:endParaRPr>
              <a:solidFill>
                <a:srgbClr val="E4E5B8"/>
              </a:solidFill>
              <a:latin typeface="Georgia"/>
              <a:ea typeface="Georgia"/>
              <a:cs typeface="Georgia"/>
              <a:sym typeface="Georgia"/>
            </a:endParaRPr>
          </a:p>
          <a:p>
            <a:pPr indent="0" lvl="0" marL="457200" rtl="0" algn="l">
              <a:lnSpc>
                <a:spcPct val="115000"/>
              </a:lnSpc>
              <a:spcBef>
                <a:spcPts val="0"/>
              </a:spcBef>
              <a:spcAft>
                <a:spcPts val="0"/>
              </a:spcAft>
              <a:buNone/>
            </a:pPr>
            <a:r>
              <a:t/>
            </a:r>
            <a:endParaRPr>
              <a:solidFill>
                <a:srgbClr val="E4E5B8"/>
              </a:solidFill>
              <a:latin typeface="Georgia"/>
              <a:ea typeface="Georgia"/>
              <a:cs typeface="Georgia"/>
              <a:sym typeface="Georgia"/>
            </a:endParaRPr>
          </a:p>
          <a:p>
            <a:pPr indent="-317500" lvl="0" marL="457200" rtl="0" algn="l">
              <a:lnSpc>
                <a:spcPct val="115000"/>
              </a:lnSpc>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200,000 Chileans were estimated to have been forcibly exiled and hundreds of thousands more left due to economic collapse following the coup.</a:t>
            </a:r>
            <a:endParaRPr>
              <a:solidFill>
                <a:srgbClr val="E4E5B8"/>
              </a:solidFill>
              <a:latin typeface="Georgia"/>
              <a:ea typeface="Georgia"/>
              <a:cs typeface="Georgia"/>
              <a:sym typeface="Georgia"/>
            </a:endParaRPr>
          </a:p>
          <a:p>
            <a:pPr indent="0" lvl="0" marL="457200" rtl="0" algn="l">
              <a:lnSpc>
                <a:spcPct val="115000"/>
              </a:lnSpc>
              <a:spcBef>
                <a:spcPts val="0"/>
              </a:spcBef>
              <a:spcAft>
                <a:spcPts val="0"/>
              </a:spcAft>
              <a:buNone/>
            </a:pPr>
            <a:r>
              <a:t/>
            </a:r>
            <a:endParaRPr>
              <a:solidFill>
                <a:srgbClr val="E4E5B8"/>
              </a:solidFill>
              <a:latin typeface="Georgia"/>
              <a:ea typeface="Georgia"/>
              <a:cs typeface="Georgia"/>
              <a:sym typeface="Georgia"/>
            </a:endParaRPr>
          </a:p>
          <a:p>
            <a:pPr indent="-317500" lvl="0" marL="457200" rtl="0" algn="l">
              <a:lnSpc>
                <a:spcPct val="115000"/>
              </a:lnSpc>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The Pinochet dictatorship created Concentration Camps, the most famous being the National Stadium which imprisoned and tortured 40,000 Communists and other Leftists and murdered thousands. </a:t>
            </a:r>
            <a:endParaRPr>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p:txBody>
      </p:sp>
      <p:pic>
        <p:nvPicPr>
          <p:cNvPr id="229" name="Google Shape;229;p33"/>
          <p:cNvPicPr preferRelativeResize="0"/>
          <p:nvPr/>
        </p:nvPicPr>
        <p:blipFill>
          <a:blip r:embed="rId4">
            <a:alphaModFix/>
          </a:blip>
          <a:stretch>
            <a:fillRect/>
          </a:stretch>
        </p:blipFill>
        <p:spPr>
          <a:xfrm>
            <a:off x="5618350" y="1101300"/>
            <a:ext cx="3525650" cy="2298725"/>
          </a:xfrm>
          <a:prstGeom prst="rect">
            <a:avLst/>
          </a:prstGeom>
          <a:noFill/>
          <a:ln>
            <a:noFill/>
          </a:ln>
        </p:spPr>
      </p:pic>
      <p:sp>
        <p:nvSpPr>
          <p:cNvPr id="230" name="Google Shape;230;p33"/>
          <p:cNvSpPr txBox="1"/>
          <p:nvPr/>
        </p:nvSpPr>
        <p:spPr>
          <a:xfrm>
            <a:off x="5789200" y="3543950"/>
            <a:ext cx="3169800" cy="5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4E5B8"/>
                </a:solidFill>
                <a:latin typeface="Georgia"/>
                <a:ea typeface="Georgia"/>
                <a:cs typeface="Georgia"/>
                <a:sym typeface="Georgia"/>
              </a:rPr>
              <a:t>Estadio Nacional in Chile being used as a Concentration Camp</a:t>
            </a:r>
            <a:endParaRPr>
              <a:solidFill>
                <a:srgbClr val="E4E5B8"/>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4"/>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Dirrecion de Inteligencia Nacional (DINA)</a:t>
            </a:r>
            <a:endParaRPr>
              <a:solidFill>
                <a:srgbClr val="E4E5B8"/>
              </a:solidFill>
              <a:latin typeface="Georgia"/>
              <a:ea typeface="Georgia"/>
              <a:cs typeface="Georgia"/>
              <a:sym typeface="Georgia"/>
            </a:endParaRPr>
          </a:p>
        </p:txBody>
      </p:sp>
      <p:pic>
        <p:nvPicPr>
          <p:cNvPr id="237" name="Google Shape;237;p34"/>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38" name="Google Shape;238;p34"/>
          <p:cNvSpPr txBox="1"/>
          <p:nvPr/>
        </p:nvSpPr>
        <p:spPr>
          <a:xfrm>
            <a:off x="0" y="1101300"/>
            <a:ext cx="57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E4E5B8"/>
              </a:solidFill>
              <a:latin typeface="Georgia"/>
              <a:ea typeface="Georgia"/>
              <a:cs typeface="Georgia"/>
              <a:sym typeface="Georgia"/>
            </a:endParaRPr>
          </a:p>
        </p:txBody>
      </p:sp>
      <p:sp>
        <p:nvSpPr>
          <p:cNvPr id="239" name="Google Shape;239;p34"/>
          <p:cNvSpPr txBox="1"/>
          <p:nvPr/>
        </p:nvSpPr>
        <p:spPr>
          <a:xfrm>
            <a:off x="5789200" y="3543950"/>
            <a:ext cx="3169800" cy="5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E4E5B8"/>
              </a:solidFill>
              <a:latin typeface="Georgia"/>
              <a:ea typeface="Georgia"/>
              <a:cs typeface="Georgia"/>
              <a:sym typeface="Georgia"/>
            </a:endParaRPr>
          </a:p>
        </p:txBody>
      </p:sp>
      <p:pic>
        <p:nvPicPr>
          <p:cNvPr id="240" name="Google Shape;240;p34"/>
          <p:cNvPicPr preferRelativeResize="0"/>
          <p:nvPr/>
        </p:nvPicPr>
        <p:blipFill>
          <a:blip r:embed="rId4">
            <a:alphaModFix/>
          </a:blip>
          <a:stretch>
            <a:fillRect/>
          </a:stretch>
        </p:blipFill>
        <p:spPr>
          <a:xfrm>
            <a:off x="5682575" y="1295738"/>
            <a:ext cx="3461424" cy="2053775"/>
          </a:xfrm>
          <a:prstGeom prst="rect">
            <a:avLst/>
          </a:prstGeom>
          <a:noFill/>
          <a:ln>
            <a:noFill/>
          </a:ln>
        </p:spPr>
      </p:pic>
      <p:sp>
        <p:nvSpPr>
          <p:cNvPr id="241" name="Google Shape;241;p34"/>
          <p:cNvSpPr txBox="1"/>
          <p:nvPr/>
        </p:nvSpPr>
        <p:spPr>
          <a:xfrm>
            <a:off x="5686475" y="3485250"/>
            <a:ext cx="3367800" cy="93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Logo of DINA</a:t>
            </a:r>
            <a:endParaRPr>
              <a:solidFill>
                <a:srgbClr val="E4E5B8"/>
              </a:solidFill>
              <a:latin typeface="Georgia"/>
              <a:ea typeface="Georgia"/>
              <a:cs typeface="Georgia"/>
              <a:sym typeface="Georgia"/>
            </a:endParaRPr>
          </a:p>
        </p:txBody>
      </p:sp>
      <p:sp>
        <p:nvSpPr>
          <p:cNvPr id="242" name="Google Shape;242;p34"/>
          <p:cNvSpPr txBox="1"/>
          <p:nvPr/>
        </p:nvSpPr>
        <p:spPr>
          <a:xfrm>
            <a:off x="95375" y="1225350"/>
            <a:ext cx="5429700" cy="3470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Established in November of 1973</a:t>
            </a:r>
            <a:endParaRPr>
              <a:solidFill>
                <a:srgbClr val="E4E5B8"/>
              </a:solidFill>
              <a:latin typeface="Georgia"/>
              <a:ea typeface="Georgia"/>
              <a:cs typeface="Georgia"/>
              <a:sym typeface="Georgia"/>
            </a:endParaRPr>
          </a:p>
          <a:p>
            <a:pPr indent="0" lvl="0" marL="457200" rtl="0" algn="l">
              <a:spcBef>
                <a:spcPts val="0"/>
              </a:spcBef>
              <a:spcAft>
                <a:spcPts val="0"/>
              </a:spcAft>
              <a:buNone/>
            </a:pPr>
            <a:r>
              <a:t/>
            </a:r>
            <a:endParaRPr>
              <a:solidFill>
                <a:srgbClr val="E4E5B8"/>
              </a:solidFill>
              <a:latin typeface="Georgia"/>
              <a:ea typeface="Georgia"/>
              <a:cs typeface="Georgia"/>
              <a:sym typeface="Georgia"/>
            </a:endParaRPr>
          </a:p>
          <a:p>
            <a:pPr indent="-317500" lvl="0" marL="45720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Dubbed “Pinochet’s Gestapo”</a:t>
            </a:r>
            <a:endParaRPr>
              <a:solidFill>
                <a:srgbClr val="E4E5B8"/>
              </a:solidFill>
              <a:latin typeface="Georgia"/>
              <a:ea typeface="Georgia"/>
              <a:cs typeface="Georgia"/>
              <a:sym typeface="Georgia"/>
            </a:endParaRPr>
          </a:p>
          <a:p>
            <a:pPr indent="0" lvl="0" marL="457200" rtl="0" algn="l">
              <a:spcBef>
                <a:spcPts val="0"/>
              </a:spcBef>
              <a:spcAft>
                <a:spcPts val="0"/>
              </a:spcAft>
              <a:buNone/>
            </a:pPr>
            <a:r>
              <a:t/>
            </a:r>
            <a:endParaRPr>
              <a:solidFill>
                <a:srgbClr val="E4E5B8"/>
              </a:solidFill>
              <a:latin typeface="Georgia"/>
              <a:ea typeface="Georgia"/>
              <a:cs typeface="Georgia"/>
              <a:sym typeface="Georgia"/>
            </a:endParaRPr>
          </a:p>
          <a:p>
            <a:pPr indent="-317500" lvl="0" marL="45720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Involved in the arrest and torture of left opposition voices</a:t>
            </a:r>
            <a:endParaRPr>
              <a:solidFill>
                <a:srgbClr val="E4E5B8"/>
              </a:solidFill>
              <a:latin typeface="Georgia"/>
              <a:ea typeface="Georgia"/>
              <a:cs typeface="Georgia"/>
              <a:sym typeface="Georgia"/>
            </a:endParaRPr>
          </a:p>
          <a:p>
            <a:pPr indent="0" lvl="0" marL="457200" rtl="0" algn="l">
              <a:spcBef>
                <a:spcPts val="0"/>
              </a:spcBef>
              <a:spcAft>
                <a:spcPts val="0"/>
              </a:spcAft>
              <a:buNone/>
            </a:pPr>
            <a:r>
              <a:t/>
            </a:r>
            <a:endParaRPr>
              <a:solidFill>
                <a:srgbClr val="E4E5B8"/>
              </a:solidFill>
              <a:latin typeface="Georgia"/>
              <a:ea typeface="Georgia"/>
              <a:cs typeface="Georgia"/>
              <a:sym typeface="Georgia"/>
            </a:endParaRPr>
          </a:p>
          <a:p>
            <a:pPr indent="-317500" lvl="0" marL="45720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Decree #521 allowed DINA to round up anyone under the the pretext of national emergency</a:t>
            </a:r>
            <a:endParaRPr>
              <a:solidFill>
                <a:srgbClr val="E4E5B8"/>
              </a:solidFill>
              <a:latin typeface="Georgia"/>
              <a:ea typeface="Georgia"/>
              <a:cs typeface="Georgia"/>
              <a:sym typeface="Georgia"/>
            </a:endParaRPr>
          </a:p>
          <a:p>
            <a:pPr indent="0" lvl="0" marL="457200" rtl="0" algn="l">
              <a:spcBef>
                <a:spcPts val="0"/>
              </a:spcBef>
              <a:spcAft>
                <a:spcPts val="0"/>
              </a:spcAft>
              <a:buNone/>
            </a:pPr>
            <a:r>
              <a:t/>
            </a:r>
            <a:endParaRPr>
              <a:solidFill>
                <a:srgbClr val="E4E5B8"/>
              </a:solidFill>
              <a:latin typeface="Georgia"/>
              <a:ea typeface="Georgia"/>
              <a:cs typeface="Georgia"/>
              <a:sym typeface="Georgia"/>
            </a:endParaRPr>
          </a:p>
          <a:p>
            <a:pPr indent="-317500" lvl="0" marL="45720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Worked to censor any pro-Allende/Popular Unity Party media and radio transmissions</a:t>
            </a:r>
            <a:endParaRPr>
              <a:solidFill>
                <a:srgbClr val="E4E5B8"/>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5"/>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Neoliberal “Shock Therapy” in Chile</a:t>
            </a:r>
            <a:endParaRPr>
              <a:solidFill>
                <a:srgbClr val="E4E5B8"/>
              </a:solidFill>
              <a:latin typeface="Georgia"/>
              <a:ea typeface="Georgia"/>
              <a:cs typeface="Georgia"/>
              <a:sym typeface="Georgia"/>
            </a:endParaRPr>
          </a:p>
        </p:txBody>
      </p:sp>
      <p:pic>
        <p:nvPicPr>
          <p:cNvPr id="249" name="Google Shape;249;p35"/>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50" name="Google Shape;250;p35"/>
          <p:cNvSpPr txBox="1"/>
          <p:nvPr/>
        </p:nvSpPr>
        <p:spPr>
          <a:xfrm>
            <a:off x="2791425" y="1101300"/>
            <a:ext cx="5756700" cy="4002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t/>
            </a:r>
            <a:endParaRPr>
              <a:solidFill>
                <a:srgbClr val="E4E5B8"/>
              </a:solidFill>
              <a:latin typeface="Georgia"/>
              <a:ea typeface="Georgia"/>
              <a:cs typeface="Georgia"/>
              <a:sym typeface="Georgia"/>
            </a:endParaRPr>
          </a:p>
        </p:txBody>
      </p:sp>
      <p:pic>
        <p:nvPicPr>
          <p:cNvPr id="251" name="Google Shape;251;p35"/>
          <p:cNvPicPr preferRelativeResize="0"/>
          <p:nvPr/>
        </p:nvPicPr>
        <p:blipFill>
          <a:blip r:embed="rId4">
            <a:alphaModFix/>
          </a:blip>
          <a:stretch>
            <a:fillRect/>
          </a:stretch>
        </p:blipFill>
        <p:spPr>
          <a:xfrm>
            <a:off x="0" y="1101288"/>
            <a:ext cx="4286800" cy="2449900"/>
          </a:xfrm>
          <a:prstGeom prst="rect">
            <a:avLst/>
          </a:prstGeom>
          <a:noFill/>
          <a:ln>
            <a:noFill/>
          </a:ln>
        </p:spPr>
      </p:pic>
      <p:sp>
        <p:nvSpPr>
          <p:cNvPr id="252" name="Google Shape;252;p35"/>
          <p:cNvSpPr txBox="1"/>
          <p:nvPr/>
        </p:nvSpPr>
        <p:spPr>
          <a:xfrm>
            <a:off x="4383375" y="1216200"/>
            <a:ext cx="4459500" cy="2415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Trained at the University of Chicago under Milton Friedman, the Chilean economists dubbed the “Chicago Boys” applied Neoliberal policies which set to reverse the Nationalization efforts under Allende and privatize most aspects of Chilean society.</a:t>
            </a:r>
            <a:endParaRPr>
              <a:solidFill>
                <a:srgbClr val="E4E5B8"/>
              </a:solidFill>
              <a:latin typeface="Georgia"/>
              <a:ea typeface="Georgia"/>
              <a:cs typeface="Georgia"/>
              <a:sym typeface="Georgia"/>
            </a:endParaRPr>
          </a:p>
          <a:p>
            <a:pPr indent="-317500" lvl="0" marL="45720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Under Pinochet the healthcare system, the pension system, and natural resources were privatized, a reversal from the Nationalization under Allende.</a:t>
            </a:r>
            <a:endParaRPr>
              <a:solidFill>
                <a:srgbClr val="E4E5B8"/>
              </a:solidFill>
              <a:latin typeface="Georgia"/>
              <a:ea typeface="Georgia"/>
              <a:cs typeface="Georgia"/>
              <a:sym typeface="Georgia"/>
            </a:endParaRPr>
          </a:p>
          <a:p>
            <a:pPr indent="-317500" lvl="0" marL="45720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American-based Multinational corporations such as Dow Chemical and Firestone regained control over the Chilean economy</a:t>
            </a:r>
            <a:endParaRPr>
              <a:solidFill>
                <a:srgbClr val="E4E5B8"/>
              </a:solidFill>
              <a:latin typeface="Georgia"/>
              <a:ea typeface="Georgia"/>
              <a:cs typeface="Georgia"/>
              <a:sym typeface="Georgia"/>
            </a:endParaRPr>
          </a:p>
          <a:p>
            <a:pPr indent="-317500" lvl="0" marL="457200" rtl="0" algn="l">
              <a:spcBef>
                <a:spcPts val="0"/>
              </a:spcBef>
              <a:spcAft>
                <a:spcPts val="0"/>
              </a:spcAft>
              <a:buClr>
                <a:srgbClr val="E4E5B8"/>
              </a:buClr>
              <a:buSzPts val="1400"/>
              <a:buFont typeface="Georgia"/>
              <a:buChar char="●"/>
            </a:pPr>
            <a:r>
              <a:rPr lang="en">
                <a:solidFill>
                  <a:srgbClr val="E4E5B8"/>
                </a:solidFill>
                <a:latin typeface="Georgia"/>
                <a:ea typeface="Georgia"/>
                <a:cs typeface="Georgia"/>
                <a:sym typeface="Georgia"/>
              </a:rPr>
              <a:t>The economic reforms under Pinochet resulted in the Economic Crisis of 1982</a:t>
            </a:r>
            <a:endParaRPr>
              <a:solidFill>
                <a:srgbClr val="E4E5B8"/>
              </a:solidFill>
              <a:latin typeface="Georgia"/>
              <a:ea typeface="Georgia"/>
              <a:cs typeface="Georgia"/>
              <a:sym typeface="Georgia"/>
            </a:endParaRPr>
          </a:p>
        </p:txBody>
      </p:sp>
      <p:sp>
        <p:nvSpPr>
          <p:cNvPr id="253" name="Google Shape;253;p35"/>
          <p:cNvSpPr txBox="1"/>
          <p:nvPr/>
        </p:nvSpPr>
        <p:spPr>
          <a:xfrm>
            <a:off x="406550" y="3597900"/>
            <a:ext cx="4134900" cy="10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4E5B8"/>
                </a:solidFill>
                <a:latin typeface="Georgia"/>
                <a:ea typeface="Georgia"/>
                <a:cs typeface="Georgia"/>
                <a:sym typeface="Georgia"/>
              </a:rPr>
              <a:t>Chicago Boys with Augusto Pinochet </a:t>
            </a:r>
            <a:endParaRPr>
              <a:solidFill>
                <a:srgbClr val="E4E5B8"/>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6"/>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6"/>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Neoliberal “Shock Therapy” in Chile</a:t>
            </a:r>
            <a:endParaRPr>
              <a:solidFill>
                <a:srgbClr val="E4E5B8"/>
              </a:solidFill>
              <a:latin typeface="Georgia"/>
              <a:ea typeface="Georgia"/>
              <a:cs typeface="Georgia"/>
              <a:sym typeface="Georgia"/>
            </a:endParaRPr>
          </a:p>
        </p:txBody>
      </p:sp>
      <p:pic>
        <p:nvPicPr>
          <p:cNvPr id="260" name="Google Shape;260;p36"/>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61" name="Google Shape;261;p36"/>
          <p:cNvSpPr txBox="1"/>
          <p:nvPr/>
        </p:nvSpPr>
        <p:spPr>
          <a:xfrm>
            <a:off x="2791425" y="1101300"/>
            <a:ext cx="5756700" cy="4002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t/>
            </a:r>
            <a:endParaRPr>
              <a:solidFill>
                <a:srgbClr val="E4E5B8"/>
              </a:solidFill>
              <a:latin typeface="Georgia"/>
              <a:ea typeface="Georgia"/>
              <a:cs typeface="Georgia"/>
              <a:sym typeface="Georgia"/>
            </a:endParaRPr>
          </a:p>
        </p:txBody>
      </p:sp>
      <p:pic>
        <p:nvPicPr>
          <p:cNvPr descr="In 1973, following the military coup against President Salvador Allende, a neoliberal and capitalist economic system was installed.  As a result of the measures that were implemented, Chile is currently one of the country with the highest social inequalities in the world. teleSUR http://multimedia.telesurtv.net/web/telesur/#!en/video/chile-la-politica-economica-neoliberal-creo-desigualdad-social" id="262" name="Google Shape;262;p36" title="Chile: Pinochet's neoliberal economic policy caused social inequality">
            <a:hlinkClick r:id="rId4"/>
          </p:cNvPr>
          <p:cNvPicPr preferRelativeResize="0"/>
          <p:nvPr/>
        </p:nvPicPr>
        <p:blipFill>
          <a:blip r:embed="rId5">
            <a:alphaModFix/>
          </a:blip>
          <a:stretch>
            <a:fillRect/>
          </a:stretch>
        </p:blipFill>
        <p:spPr>
          <a:xfrm>
            <a:off x="947099" y="1443949"/>
            <a:ext cx="7249800" cy="33823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Operation Condor</a:t>
            </a:r>
            <a:endParaRPr>
              <a:solidFill>
                <a:srgbClr val="E4E5B8"/>
              </a:solidFill>
              <a:latin typeface="Georgia"/>
              <a:ea typeface="Georgia"/>
              <a:cs typeface="Georgia"/>
              <a:sym typeface="Georgia"/>
            </a:endParaRPr>
          </a:p>
        </p:txBody>
      </p:sp>
      <p:pic>
        <p:nvPicPr>
          <p:cNvPr id="269" name="Google Shape;269;p3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70" name="Google Shape;270;p37"/>
          <p:cNvSpPr txBox="1"/>
          <p:nvPr/>
        </p:nvSpPr>
        <p:spPr>
          <a:xfrm>
            <a:off x="529400" y="1036750"/>
            <a:ext cx="5756700" cy="352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Training Fascist Death Squads</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a:solidFill>
                  <a:srgbClr val="E4E5B8"/>
                </a:solidFill>
                <a:latin typeface="Georgia"/>
                <a:ea typeface="Georgia"/>
                <a:cs typeface="Georgia"/>
                <a:sym typeface="Georgia"/>
              </a:rPr>
              <a:t>In 1946 the U.S. army founded the Latin American Training Center, located in the Panama Canal Zone. Its purpose was to train Latin American military personnel to use American made weapons. After the 1959 Cuban Revolution, Kennedy ordered the Center to focus on teaching anti-communist counter-insurgency tactics to Latin Americans. In 1963 the Center was renamed School of the Americas.</a:t>
            </a:r>
            <a:endParaRPr>
              <a:solidFill>
                <a:srgbClr val="E4E5B8"/>
              </a:solidFill>
              <a:latin typeface="Georgia"/>
              <a:ea typeface="Georgia"/>
              <a:cs typeface="Georgia"/>
              <a:sym typeface="Georgia"/>
            </a:endParaRPr>
          </a:p>
          <a:p>
            <a:pPr indent="457200" lvl="0" marL="0" rtl="0" algn="l">
              <a:spcBef>
                <a:spcPts val="0"/>
              </a:spcBef>
              <a:spcAft>
                <a:spcPts val="0"/>
              </a:spcAft>
              <a:buNone/>
            </a:pPr>
            <a:r>
              <a:t/>
            </a:r>
            <a:endParaRPr>
              <a:solidFill>
                <a:srgbClr val="E4E5B8"/>
              </a:solidFill>
              <a:latin typeface="Georgia"/>
              <a:ea typeface="Georgia"/>
              <a:cs typeface="Georgia"/>
              <a:sym typeface="Georgia"/>
            </a:endParaRPr>
          </a:p>
          <a:p>
            <a:pPr indent="457200" lvl="0" marL="0" rtl="0" algn="l">
              <a:spcBef>
                <a:spcPts val="0"/>
              </a:spcBef>
              <a:spcAft>
                <a:spcPts val="0"/>
              </a:spcAft>
              <a:buNone/>
            </a:pPr>
            <a:r>
              <a:rPr lang="en">
                <a:solidFill>
                  <a:srgbClr val="E4E5B8"/>
                </a:solidFill>
                <a:latin typeface="Georgia"/>
                <a:ea typeface="Georgia"/>
                <a:cs typeface="Georgia"/>
                <a:sym typeface="Georgia"/>
              </a:rPr>
              <a:t>Part of the training was learning torture techniques based on practical experience gained in the Vietnam and Algerian wars. It is estimated that 60k graduates put their newly acquired skills in practice in their home countries, as death squads operatives and assassins. In the 60's and 70's, plans were discussed at the School of the Americas about coordinating the internal Security Forces among Latin American countries in order to deal with perceived "Marxist subversion".</a:t>
            </a:r>
            <a:endParaRPr>
              <a:solidFill>
                <a:srgbClr val="E4E5B8"/>
              </a:solidFill>
              <a:latin typeface="Georgia"/>
              <a:ea typeface="Georgia"/>
              <a:cs typeface="Georgia"/>
              <a:sym typeface="Georgia"/>
            </a:endParaRPr>
          </a:p>
        </p:txBody>
      </p:sp>
      <p:pic>
        <p:nvPicPr>
          <p:cNvPr id="271" name="Google Shape;271;p37"/>
          <p:cNvPicPr preferRelativeResize="0"/>
          <p:nvPr/>
        </p:nvPicPr>
        <p:blipFill>
          <a:blip r:embed="rId4">
            <a:alphaModFix/>
          </a:blip>
          <a:stretch>
            <a:fillRect/>
          </a:stretch>
        </p:blipFill>
        <p:spPr>
          <a:xfrm>
            <a:off x="6438500" y="1375025"/>
            <a:ext cx="2553100" cy="2598049"/>
          </a:xfrm>
          <a:prstGeom prst="rect">
            <a:avLst/>
          </a:prstGeom>
          <a:noFill/>
          <a:ln>
            <a:noFill/>
          </a:ln>
        </p:spPr>
      </p:pic>
      <p:sp>
        <p:nvSpPr>
          <p:cNvPr id="272" name="Google Shape;272;p37"/>
          <p:cNvSpPr txBox="1"/>
          <p:nvPr/>
        </p:nvSpPr>
        <p:spPr>
          <a:xfrm>
            <a:off x="6438500" y="3973075"/>
            <a:ext cx="263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Logo of the School of the Americas</a:t>
            </a:r>
            <a:endParaRPr>
              <a:solidFill>
                <a:srgbClr val="E4E5B8"/>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Operation Condor</a:t>
            </a:r>
            <a:endParaRPr>
              <a:solidFill>
                <a:srgbClr val="E4E5B8"/>
              </a:solidFill>
              <a:latin typeface="Georgia"/>
              <a:ea typeface="Georgia"/>
              <a:cs typeface="Georgia"/>
              <a:sym typeface="Georgia"/>
            </a:endParaRPr>
          </a:p>
        </p:txBody>
      </p:sp>
      <p:pic>
        <p:nvPicPr>
          <p:cNvPr id="279" name="Google Shape;279;p3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80" name="Google Shape;280;p38"/>
          <p:cNvSpPr txBox="1"/>
          <p:nvPr/>
        </p:nvSpPr>
        <p:spPr>
          <a:xfrm>
            <a:off x="3151125" y="1101300"/>
            <a:ext cx="5756700" cy="37173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350">
                <a:solidFill>
                  <a:srgbClr val="E4E5B8"/>
                </a:solidFill>
                <a:latin typeface="Georgia"/>
                <a:ea typeface="Georgia"/>
                <a:cs typeface="Georgia"/>
                <a:sym typeface="Georgia"/>
              </a:rPr>
              <a:t>In early 1974, a few months after the Sept 11th coup in Chile, security officials from Argentina, Paraguay, Uruguay, Chile and Bolivia met in Buenos Aires, to plan coordinated actions.</a:t>
            </a:r>
            <a:endParaRPr sz="13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50">
              <a:solidFill>
                <a:srgbClr val="E4E5B8"/>
              </a:solidFill>
              <a:latin typeface="Georgia"/>
              <a:ea typeface="Georgia"/>
              <a:cs typeface="Georgia"/>
              <a:sym typeface="Georgia"/>
            </a:endParaRPr>
          </a:p>
          <a:p>
            <a:pPr indent="457200" lvl="0" marL="0" rtl="0" algn="l">
              <a:spcBef>
                <a:spcPts val="0"/>
              </a:spcBef>
              <a:spcAft>
                <a:spcPts val="0"/>
              </a:spcAft>
              <a:buNone/>
            </a:pPr>
            <a:r>
              <a:rPr lang="en" sz="1350">
                <a:solidFill>
                  <a:srgbClr val="E4E5B8"/>
                </a:solidFill>
                <a:latin typeface="Georgia"/>
                <a:ea typeface="Georgia"/>
                <a:cs typeface="Georgia"/>
                <a:sym typeface="Georgia"/>
              </a:rPr>
              <a:t>On November 25th, 1975 on the day of Pinochet's 60th birthday, the military intelligence of the 5 countries met in Santiago and officially created Plan Condor. 4 months later a military junta led by General Videla overthrew the government of Isabel Peron in Argentina, even though Isabel had let anti-communist death squads operate freely, and established a fascist dictatorship that lasted 7 years.</a:t>
            </a:r>
            <a:endParaRPr sz="13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50">
              <a:solidFill>
                <a:srgbClr val="E4E5B8"/>
              </a:solidFill>
              <a:latin typeface="Georgia"/>
              <a:ea typeface="Georgia"/>
              <a:cs typeface="Georgia"/>
              <a:sym typeface="Georgia"/>
            </a:endParaRPr>
          </a:p>
          <a:p>
            <a:pPr indent="457200" lvl="0" marL="0" rtl="0" algn="l">
              <a:spcBef>
                <a:spcPts val="0"/>
              </a:spcBef>
              <a:spcAft>
                <a:spcPts val="0"/>
              </a:spcAft>
              <a:buNone/>
            </a:pPr>
            <a:r>
              <a:rPr lang="en" sz="1350">
                <a:solidFill>
                  <a:srgbClr val="E4E5B8"/>
                </a:solidFill>
                <a:latin typeface="Georgia"/>
                <a:ea typeface="Georgia"/>
                <a:cs typeface="Georgia"/>
                <a:sym typeface="Georgia"/>
              </a:rPr>
              <a:t>Operation Condor in Argentina was implemented in the so-called Dirty War and resulted in the murder and disappearance of at least 30k people, often after brutal torture. During Operation Condor, "Death Flights" were put into practice in Argentina and Chile. Prisoners were thrown off helicopters or planes into the frigid waters of the South Atlantic or the South Pacific. Also on top of high Andes peaks.</a:t>
            </a:r>
            <a:endParaRPr sz="1350">
              <a:solidFill>
                <a:srgbClr val="E4E5B8"/>
              </a:solidFill>
              <a:latin typeface="Georgia"/>
              <a:ea typeface="Georgia"/>
              <a:cs typeface="Georgia"/>
              <a:sym typeface="Georgia"/>
            </a:endParaRPr>
          </a:p>
        </p:txBody>
      </p:sp>
      <p:pic>
        <p:nvPicPr>
          <p:cNvPr descr="The final voyage of Argentina's “death flights” - Buenos Aires Herald" id="281" name="Google Shape;281;p38"/>
          <p:cNvPicPr preferRelativeResize="0"/>
          <p:nvPr/>
        </p:nvPicPr>
        <p:blipFill>
          <a:blip r:embed="rId4">
            <a:alphaModFix/>
          </a:blip>
          <a:stretch>
            <a:fillRect/>
          </a:stretch>
        </p:blipFill>
        <p:spPr>
          <a:xfrm>
            <a:off x="0" y="1101300"/>
            <a:ext cx="3153999" cy="1825250"/>
          </a:xfrm>
          <a:prstGeom prst="rect">
            <a:avLst/>
          </a:prstGeom>
          <a:noFill/>
          <a:ln>
            <a:noFill/>
          </a:ln>
        </p:spPr>
      </p:pic>
      <p:pic>
        <p:nvPicPr>
          <p:cNvPr descr="How a Pinochet 'death flight' helicopter became UK gamepark prop | Chile |  The Guardian" id="282" name="Google Shape;282;p38"/>
          <p:cNvPicPr preferRelativeResize="0"/>
          <p:nvPr/>
        </p:nvPicPr>
        <p:blipFill>
          <a:blip r:embed="rId5">
            <a:alphaModFix/>
          </a:blip>
          <a:stretch>
            <a:fillRect/>
          </a:stretch>
        </p:blipFill>
        <p:spPr>
          <a:xfrm>
            <a:off x="0" y="2847650"/>
            <a:ext cx="3154000" cy="1892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Operation Condor</a:t>
            </a:r>
            <a:endParaRPr>
              <a:solidFill>
                <a:srgbClr val="E4E5B8"/>
              </a:solidFill>
              <a:latin typeface="Georgia"/>
              <a:ea typeface="Georgia"/>
              <a:cs typeface="Georgia"/>
              <a:sym typeface="Georgia"/>
            </a:endParaRPr>
          </a:p>
        </p:txBody>
      </p:sp>
      <p:pic>
        <p:nvPicPr>
          <p:cNvPr id="289" name="Google Shape;289;p3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90" name="Google Shape;290;p39"/>
          <p:cNvSpPr txBox="1"/>
          <p:nvPr/>
        </p:nvSpPr>
        <p:spPr>
          <a:xfrm>
            <a:off x="406550" y="1101300"/>
            <a:ext cx="5756700" cy="38403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250">
                <a:solidFill>
                  <a:srgbClr val="E4E5B8"/>
                </a:solidFill>
                <a:latin typeface="Georgia"/>
                <a:ea typeface="Georgia"/>
                <a:cs typeface="Georgia"/>
                <a:sym typeface="Georgia"/>
              </a:rPr>
              <a:t>Argentinian officers had learned this procedure from their French counterparts during the Algerian War from 1954 to 1962. The first to use "Death Flights" was Marcel Bigeard, call sign "Bruno", a former paratroop commander taken prisoner by the VietMinh at the Battle of Dien Bien Phu in 1954.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rPr lang="en" sz="1250">
                <a:solidFill>
                  <a:srgbClr val="E4E5B8"/>
                </a:solidFill>
                <a:latin typeface="Georgia"/>
                <a:ea typeface="Georgia"/>
                <a:cs typeface="Georgia"/>
                <a:sym typeface="Georgia"/>
              </a:rPr>
              <a:t>Sent to Algeria in 1956 after his release, he invented the "Death Flights" over the Mediterranean. It was Bigeard's superior, General Aussaresses who advised Pinochet and Videla on the use of torture, counter-insurgency warfare and "Death Flights" during Operation Condor, after he moved to Brazil in 1973.</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50">
              <a:solidFill>
                <a:srgbClr val="E4E5B8"/>
              </a:solidFill>
              <a:latin typeface="Georgia"/>
              <a:ea typeface="Georgia"/>
              <a:cs typeface="Georgia"/>
              <a:sym typeface="Georgia"/>
            </a:endParaRPr>
          </a:p>
          <a:p>
            <a:pPr indent="457200" lvl="0" marL="0" rtl="0" algn="l">
              <a:spcBef>
                <a:spcPts val="0"/>
              </a:spcBef>
              <a:spcAft>
                <a:spcPts val="0"/>
              </a:spcAft>
              <a:buNone/>
            </a:pPr>
            <a:r>
              <a:rPr lang="en" sz="1250">
                <a:solidFill>
                  <a:srgbClr val="E4E5B8"/>
                </a:solidFill>
                <a:latin typeface="Georgia"/>
                <a:ea typeface="Georgia"/>
                <a:cs typeface="Georgia"/>
                <a:sym typeface="Georgia"/>
              </a:rPr>
              <a:t>The primary target of Operation Condor were communist guerillas and sympathizers, but also included students, trade unionists, journalists, artists, just about any citizens suspected of being left wing. The front troops of Condor were the Chilean DINA and its Argentinian counterpart SIDE. In Chile, it is estimated that Condor was responsible for the murder and disappearance of 10k people. But Condor did not stop at the borders of Chile, Argentina, Uruguay, Paraguay and Bolivia. Opponents were targeted in France, Italy, Portugal, Mexico and the United States.</a:t>
            </a:r>
            <a:endParaRPr sz="1250">
              <a:solidFill>
                <a:srgbClr val="E4E5B8"/>
              </a:solidFill>
              <a:latin typeface="Georgia"/>
              <a:ea typeface="Georgia"/>
              <a:cs typeface="Georgia"/>
              <a:sym typeface="Georgia"/>
            </a:endParaRPr>
          </a:p>
        </p:txBody>
      </p:sp>
      <p:pic>
        <p:nvPicPr>
          <p:cNvPr id="291" name="Google Shape;291;p39"/>
          <p:cNvPicPr preferRelativeResize="0"/>
          <p:nvPr/>
        </p:nvPicPr>
        <p:blipFill>
          <a:blip r:embed="rId4">
            <a:alphaModFix/>
          </a:blip>
          <a:stretch>
            <a:fillRect/>
          </a:stretch>
        </p:blipFill>
        <p:spPr>
          <a:xfrm>
            <a:off x="6163250" y="1594163"/>
            <a:ext cx="2980750" cy="285457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Operation Condor</a:t>
            </a:r>
            <a:endParaRPr>
              <a:solidFill>
                <a:srgbClr val="E4E5B8"/>
              </a:solidFill>
              <a:latin typeface="Georgia"/>
              <a:ea typeface="Georgia"/>
              <a:cs typeface="Georgia"/>
              <a:sym typeface="Georgia"/>
            </a:endParaRPr>
          </a:p>
        </p:txBody>
      </p:sp>
      <p:pic>
        <p:nvPicPr>
          <p:cNvPr id="298" name="Google Shape;298;p4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99" name="Google Shape;299;p40"/>
          <p:cNvSpPr txBox="1"/>
          <p:nvPr/>
        </p:nvSpPr>
        <p:spPr>
          <a:xfrm>
            <a:off x="3151125" y="1101300"/>
            <a:ext cx="5756700" cy="37866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300">
                <a:solidFill>
                  <a:srgbClr val="E4E5B8"/>
                </a:solidFill>
                <a:latin typeface="Georgia"/>
                <a:ea typeface="Georgia"/>
                <a:cs typeface="Georgia"/>
                <a:sym typeface="Georgia"/>
              </a:rPr>
              <a:t>Orlando Letellier was a diplomat, economist, member of the Socialist Party, and Foreign Minister under Allende's presidency. He was imprisoned after September 11th and tortured by the régime. Released after intense international diplomatic pressure, Letellier took refuge in Venezuela.</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In 1975, Letellier moved to the U.S. where he was offered a position at the American University in Washington DC. He wrote articles condemning the 'Chicago Boys" free market economic policies being promoted by Pinochet under the fascist dictatorship. That is when the long arm of the Chilean secret police (DINA), reached out to him and assassinated him on September 21st, 1976 together with his American co-worker, in a car bomb terror attack.</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General Augusto Pinochet who left the presidency in 1990, was arrested in London in 1998 under genocide and terror charges but later released, and was never brought to trial for the murders, despite evidence implicating him as having ordered them. Pinochet died of a heart attack, at the age of 91, while at home in Santiago under house arrest.</a:t>
            </a:r>
            <a:endParaRPr sz="1300">
              <a:solidFill>
                <a:srgbClr val="E4E5B8"/>
              </a:solidFill>
              <a:latin typeface="Georgia"/>
              <a:ea typeface="Georgia"/>
              <a:cs typeface="Georgia"/>
              <a:sym typeface="Georgia"/>
            </a:endParaRPr>
          </a:p>
        </p:txBody>
      </p:sp>
      <p:pic>
        <p:nvPicPr>
          <p:cNvPr id="300" name="Google Shape;300;p40"/>
          <p:cNvPicPr preferRelativeResize="0"/>
          <p:nvPr/>
        </p:nvPicPr>
        <p:blipFill rotWithShape="1">
          <a:blip r:embed="rId4">
            <a:alphaModFix/>
          </a:blip>
          <a:srcRect b="18360" l="0" r="0" t="0"/>
          <a:stretch/>
        </p:blipFill>
        <p:spPr>
          <a:xfrm>
            <a:off x="0" y="1101300"/>
            <a:ext cx="3151124" cy="1786801"/>
          </a:xfrm>
          <a:prstGeom prst="rect">
            <a:avLst/>
          </a:prstGeom>
          <a:noFill/>
          <a:ln>
            <a:noFill/>
          </a:ln>
        </p:spPr>
      </p:pic>
      <p:pic>
        <p:nvPicPr>
          <p:cNvPr descr="Augusto Pinochet | Augusto Pinochet | The Guardian" id="301" name="Google Shape;301;p40"/>
          <p:cNvPicPr preferRelativeResize="0"/>
          <p:nvPr/>
        </p:nvPicPr>
        <p:blipFill>
          <a:blip r:embed="rId5">
            <a:alphaModFix/>
          </a:blip>
          <a:stretch>
            <a:fillRect/>
          </a:stretch>
        </p:blipFill>
        <p:spPr>
          <a:xfrm>
            <a:off x="0" y="2888100"/>
            <a:ext cx="3151125" cy="1890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1980 Constitution </a:t>
            </a:r>
            <a:endParaRPr>
              <a:solidFill>
                <a:srgbClr val="E4E5B8"/>
              </a:solidFill>
              <a:latin typeface="Georgia"/>
              <a:ea typeface="Georgia"/>
              <a:cs typeface="Georgia"/>
              <a:sym typeface="Georgia"/>
            </a:endParaRPr>
          </a:p>
        </p:txBody>
      </p:sp>
      <p:pic>
        <p:nvPicPr>
          <p:cNvPr id="308" name="Google Shape;308;p4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309" name="Google Shape;309;p41"/>
          <p:cNvSpPr txBox="1"/>
          <p:nvPr/>
        </p:nvSpPr>
        <p:spPr>
          <a:xfrm>
            <a:off x="406550" y="1101300"/>
            <a:ext cx="8259000" cy="37989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On September 11th 1980(Seven year anniversary of the Coup d’etat) a referendum was held to replace the 1925 Constitution.</a:t>
            </a:r>
            <a:endParaRPr sz="1200">
              <a:solidFill>
                <a:srgbClr val="E4E5B8"/>
              </a:solidFill>
              <a:latin typeface="Georgia"/>
              <a:ea typeface="Georgia"/>
              <a:cs typeface="Georgia"/>
              <a:sym typeface="Georgia"/>
            </a:endParaRPr>
          </a:p>
          <a:p>
            <a:pPr indent="0" lvl="0" marL="457200" rtl="0" algn="l">
              <a:lnSpc>
                <a:spcPct val="115000"/>
              </a:lnSpc>
              <a:spcBef>
                <a:spcPts val="0"/>
              </a:spcBef>
              <a:spcAft>
                <a:spcPts val="0"/>
              </a:spcAft>
              <a:buNone/>
            </a:pPr>
            <a:r>
              <a:t/>
            </a:r>
            <a:endParaRPr sz="1200">
              <a:solidFill>
                <a:srgbClr val="E4E5B8"/>
              </a:solidFill>
              <a:latin typeface="Georgia"/>
              <a:ea typeface="Georgia"/>
              <a:cs typeface="Georgia"/>
              <a:sym typeface="Georgia"/>
            </a:endParaRPr>
          </a:p>
          <a:p>
            <a:pPr indent="-304800" lvl="0" marL="457200" rtl="0" algn="l">
              <a:lnSpc>
                <a:spcPct val="115000"/>
              </a:lnSpc>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The new Constitution gave more power to the executive branch and the President and allowed Pinochet to remain in power for longer.</a:t>
            </a:r>
            <a:endParaRPr sz="1200">
              <a:solidFill>
                <a:srgbClr val="E4E5B8"/>
              </a:solidFill>
              <a:latin typeface="Georgia"/>
              <a:ea typeface="Georgia"/>
              <a:cs typeface="Georgia"/>
              <a:sym typeface="Georgia"/>
            </a:endParaRPr>
          </a:p>
          <a:p>
            <a:pPr indent="0" lvl="0" marL="457200" rtl="0" algn="l">
              <a:lnSpc>
                <a:spcPct val="115000"/>
              </a:lnSpc>
              <a:spcBef>
                <a:spcPts val="0"/>
              </a:spcBef>
              <a:spcAft>
                <a:spcPts val="0"/>
              </a:spcAft>
              <a:buNone/>
            </a:pPr>
            <a:r>
              <a:t/>
            </a:r>
            <a:endParaRPr sz="1200">
              <a:solidFill>
                <a:srgbClr val="E4E5B8"/>
              </a:solidFill>
              <a:latin typeface="Georgia"/>
              <a:ea typeface="Georgia"/>
              <a:cs typeface="Georgia"/>
              <a:sym typeface="Georgia"/>
            </a:endParaRPr>
          </a:p>
          <a:p>
            <a:pPr indent="-304800" lvl="0" marL="457200" rtl="0" algn="l">
              <a:lnSpc>
                <a:spcPct val="115000"/>
              </a:lnSpc>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The new constitution had provisions restricting political parties similar to those outlined in the Smith Act:</a:t>
            </a:r>
            <a:endParaRPr sz="1200">
              <a:solidFill>
                <a:srgbClr val="E4E5B8"/>
              </a:solidFill>
              <a:latin typeface="Georgia"/>
              <a:ea typeface="Georgia"/>
              <a:cs typeface="Georgia"/>
              <a:sym typeface="Georgia"/>
            </a:endParaRPr>
          </a:p>
          <a:p>
            <a:pPr indent="-304800" lvl="1" marL="914400" rtl="0" algn="l">
              <a:lnSpc>
                <a:spcPct val="115000"/>
              </a:lnSpc>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“Parties, movements or other forms of organization whose objectives, actions or conduct do not respect the basic principles of democratic and constitutional rule, who seek to establish a totalitarian system, as well as those which use violence, advocate or incite it as a method of political action, are unconstitutional. It will correspond to the Constitutional Court to declare this unconstitutionality.”</a:t>
            </a:r>
            <a:endParaRPr sz="1200">
              <a:solidFill>
                <a:srgbClr val="E4E5B8"/>
              </a:solidFill>
              <a:latin typeface="Georgia"/>
              <a:ea typeface="Georgia"/>
              <a:cs typeface="Georgia"/>
              <a:sym typeface="Georgia"/>
            </a:endParaRPr>
          </a:p>
          <a:p>
            <a:pPr indent="0" lvl="0" marL="914400" rtl="0" algn="l">
              <a:lnSpc>
                <a:spcPct val="115000"/>
              </a:lnSpc>
              <a:spcBef>
                <a:spcPts val="0"/>
              </a:spcBef>
              <a:spcAft>
                <a:spcPts val="0"/>
              </a:spcAft>
              <a:buNone/>
            </a:pPr>
            <a:r>
              <a:t/>
            </a:r>
            <a:endParaRPr sz="1200">
              <a:solidFill>
                <a:srgbClr val="E4E5B8"/>
              </a:solidFill>
              <a:latin typeface="Georgia"/>
              <a:ea typeface="Georgia"/>
              <a:cs typeface="Georgia"/>
              <a:sym typeface="Georgia"/>
            </a:endParaRPr>
          </a:p>
          <a:p>
            <a:pPr indent="-304800" lvl="0" marL="457200" rtl="0" algn="l">
              <a:lnSpc>
                <a:spcPct val="115000"/>
              </a:lnSpc>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The constitution restricted trade unions from “intervening in partisan political activities”</a:t>
            </a:r>
            <a:endParaRPr sz="1200">
              <a:solidFill>
                <a:srgbClr val="E4E5B8"/>
              </a:solidFill>
              <a:latin typeface="Georgia"/>
              <a:ea typeface="Georgia"/>
              <a:cs typeface="Georgia"/>
              <a:sym typeface="Georgia"/>
            </a:endParaRPr>
          </a:p>
          <a:p>
            <a:pPr indent="0" lvl="0" marL="457200" rtl="0" algn="l">
              <a:lnSpc>
                <a:spcPct val="115000"/>
              </a:lnSpc>
              <a:spcBef>
                <a:spcPts val="0"/>
              </a:spcBef>
              <a:spcAft>
                <a:spcPts val="0"/>
              </a:spcAft>
              <a:buNone/>
            </a:pPr>
            <a:r>
              <a:t/>
            </a:r>
            <a:endParaRPr sz="1200">
              <a:solidFill>
                <a:srgbClr val="E4E5B8"/>
              </a:solidFill>
              <a:latin typeface="Georgia"/>
              <a:ea typeface="Georgia"/>
              <a:cs typeface="Georgia"/>
              <a:sym typeface="Georgia"/>
            </a:endParaRPr>
          </a:p>
          <a:p>
            <a:pPr indent="-304800" lvl="0" marL="457200" rtl="0" algn="l">
              <a:lnSpc>
                <a:spcPct val="115000"/>
              </a:lnSpc>
              <a:spcBef>
                <a:spcPts val="0"/>
              </a:spcBef>
              <a:spcAft>
                <a:spcPts val="0"/>
              </a:spcAft>
              <a:buClr>
                <a:srgbClr val="E4E5B8"/>
              </a:buClr>
              <a:buSzPts val="1200"/>
              <a:buFont typeface="Georgia"/>
              <a:buChar char="●"/>
            </a:pPr>
            <a:r>
              <a:rPr lang="en" sz="1200">
                <a:solidFill>
                  <a:srgbClr val="E4E5B8"/>
                </a:solidFill>
                <a:latin typeface="Georgia"/>
                <a:ea typeface="Georgia"/>
                <a:cs typeface="Georgia"/>
                <a:sym typeface="Georgia"/>
              </a:rPr>
              <a:t>On top of being more restrictive, though the Constitutional Referendum had a majority vote of “yes”. The methods used for the referendum were criticized of being full of irregularities and anti-democratic.</a:t>
            </a:r>
            <a:endParaRPr sz="1200">
              <a:solidFill>
                <a:srgbClr val="E4E5B8"/>
              </a:solidFill>
              <a:latin typeface="Georgia"/>
              <a:ea typeface="Georgia"/>
              <a:cs typeface="Georgia"/>
              <a:sym typeface="Georgia"/>
            </a:endParaRPr>
          </a:p>
          <a:p>
            <a:pPr indent="0" lvl="0" marL="457200" rtl="0" algn="l">
              <a:lnSpc>
                <a:spcPct val="115000"/>
              </a:lnSpc>
              <a:spcBef>
                <a:spcPts val="0"/>
              </a:spcBef>
              <a:spcAft>
                <a:spcPts val="0"/>
              </a:spcAft>
              <a:buNone/>
            </a:pPr>
            <a:r>
              <a:t/>
            </a:r>
            <a:endParaRPr>
              <a:solidFill>
                <a:srgbClr val="E4E5B8"/>
              </a:solidFill>
              <a:latin typeface="Georgia"/>
              <a:ea typeface="Georgia"/>
              <a:cs typeface="Georgia"/>
              <a:sym typeface="Georgia"/>
            </a:endParaRPr>
          </a:p>
        </p:txBody>
      </p:sp>
      <p:sp>
        <p:nvSpPr>
          <p:cNvPr id="310" name="Google Shape;310;p41"/>
          <p:cNvSpPr txBox="1"/>
          <p:nvPr/>
        </p:nvSpPr>
        <p:spPr>
          <a:xfrm>
            <a:off x="5789200" y="3543950"/>
            <a:ext cx="3169800" cy="5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E4E5B8"/>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534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What we’ll be learning </a:t>
            </a:r>
            <a:r>
              <a:rPr lang="en">
                <a:solidFill>
                  <a:srgbClr val="E4E5B8"/>
                </a:solidFill>
                <a:latin typeface="Georgia"/>
                <a:ea typeface="Georgia"/>
                <a:cs typeface="Georgia"/>
                <a:sym typeface="Georgia"/>
              </a:rPr>
              <a:t>today</a:t>
            </a:r>
            <a:r>
              <a:rPr lang="en">
                <a:solidFill>
                  <a:srgbClr val="E4E5B8"/>
                </a:solidFill>
                <a:latin typeface="Georgia"/>
                <a:ea typeface="Georgia"/>
                <a:cs typeface="Georgia"/>
                <a:sym typeface="Georgia"/>
              </a:rPr>
              <a:t>:</a:t>
            </a:r>
            <a:endParaRPr>
              <a:solidFill>
                <a:srgbClr val="E4E5B8"/>
              </a:solidFill>
              <a:latin typeface="Georgia"/>
              <a:ea typeface="Georgia"/>
              <a:cs typeface="Georgia"/>
              <a:sym typeface="Georgia"/>
            </a:endParaRPr>
          </a:p>
        </p:txBody>
      </p:sp>
      <p:sp>
        <p:nvSpPr>
          <p:cNvPr id="70" name="Google Shape;70;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85000" lnSpcReduction="20000"/>
          </a:bodyPr>
          <a:lstStyle/>
          <a:p>
            <a:pPr indent="457200" lvl="0" marL="0" rtl="0" algn="just">
              <a:spcBef>
                <a:spcPts val="0"/>
              </a:spcBef>
              <a:spcAft>
                <a:spcPts val="0"/>
              </a:spcAft>
              <a:buNone/>
            </a:pPr>
            <a:r>
              <a:rPr lang="en">
                <a:solidFill>
                  <a:srgbClr val="E4E5B8"/>
                </a:solidFill>
                <a:latin typeface="Georgia"/>
                <a:ea typeface="Georgia"/>
                <a:cs typeface="Georgia"/>
                <a:sym typeface="Georgia"/>
              </a:rPr>
              <a:t>Yesterday was the 50th anniversary of the CIA sponsored overthrow of Salvador Allende's Popular Front government by the Chilean military. September 11th, 1973 marked the end of the progressive anti-imperialist régime in Chile, and the end of Salvador Allende's life. </a:t>
            </a:r>
            <a:endParaRPr>
              <a:solidFill>
                <a:srgbClr val="E4E5B8"/>
              </a:solidFill>
              <a:latin typeface="Georgia"/>
              <a:ea typeface="Georgia"/>
              <a:cs typeface="Georgia"/>
              <a:sym typeface="Georgia"/>
            </a:endParaRPr>
          </a:p>
          <a:p>
            <a:pPr indent="457200" lvl="0" marL="0" rtl="0" algn="just">
              <a:spcBef>
                <a:spcPts val="1200"/>
              </a:spcBef>
              <a:spcAft>
                <a:spcPts val="1200"/>
              </a:spcAft>
              <a:buNone/>
            </a:pPr>
            <a:r>
              <a:rPr lang="en">
                <a:solidFill>
                  <a:srgbClr val="E4E5B8"/>
                </a:solidFill>
                <a:latin typeface="Georgia"/>
                <a:ea typeface="Georgia"/>
                <a:cs typeface="Georgia"/>
                <a:sym typeface="Georgia"/>
              </a:rPr>
              <a:t>Thus began a dark era, the ushering of a 17 year brutal fascist military dictatorship, during which thousands of Chilean workers, peasants and intellectuals were tortured, murdered and disappeared.</a:t>
            </a:r>
            <a:endParaRPr>
              <a:solidFill>
                <a:srgbClr val="E4E5B8"/>
              </a:solidFill>
              <a:latin typeface="Georgia"/>
              <a:ea typeface="Georgia"/>
              <a:cs typeface="Georgia"/>
              <a:sym typeface="Georgia"/>
            </a:endParaRPr>
          </a:p>
        </p:txBody>
      </p:sp>
      <p:pic>
        <p:nvPicPr>
          <p:cNvPr id="71" name="Google Shape;71;p15"/>
          <p:cNvPicPr preferRelativeResize="0"/>
          <p:nvPr/>
        </p:nvPicPr>
        <p:blipFill>
          <a:blip r:embed="rId3">
            <a:alphaModFix/>
          </a:blip>
          <a:stretch>
            <a:fillRect/>
          </a:stretch>
        </p:blipFill>
        <p:spPr>
          <a:xfrm>
            <a:off x="204977" y="205725"/>
            <a:ext cx="1053650" cy="1053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2"/>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 &amp; Wrap Up Introductions</a:t>
            </a:r>
            <a:endParaRPr sz="5200">
              <a:solidFill>
                <a:srgbClr val="E4E5B8"/>
              </a:solidFill>
              <a:latin typeface="Georgia"/>
              <a:ea typeface="Georgia"/>
              <a:cs typeface="Georgia"/>
              <a:sym typeface="Georgia"/>
            </a:endParaRPr>
          </a:p>
        </p:txBody>
      </p:sp>
      <p:pic>
        <p:nvPicPr>
          <p:cNvPr id="316" name="Google Shape;316;p42"/>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3"/>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3"/>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Announcements</a:t>
            </a:r>
            <a:endParaRPr>
              <a:solidFill>
                <a:srgbClr val="E4E5B8"/>
              </a:solidFill>
              <a:latin typeface="Georgia"/>
              <a:ea typeface="Georgia"/>
              <a:cs typeface="Georgia"/>
              <a:sym typeface="Georgia"/>
            </a:endParaRPr>
          </a:p>
        </p:txBody>
      </p:sp>
      <p:pic>
        <p:nvPicPr>
          <p:cNvPr id="323" name="Google Shape;323;p43"/>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324" name="Google Shape;324;p43"/>
          <p:cNvSpPr txBox="1"/>
          <p:nvPr/>
        </p:nvSpPr>
        <p:spPr>
          <a:xfrm>
            <a:off x="406550" y="1585525"/>
            <a:ext cx="8096400" cy="18471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rgbClr val="FFFF00"/>
              </a:buClr>
              <a:buSzPts val="1800"/>
              <a:buFont typeface="Georgia"/>
              <a:buChar char="●"/>
            </a:pPr>
            <a:r>
              <a:rPr b="1" lang="en" sz="1800">
                <a:solidFill>
                  <a:srgbClr val="FFFF00"/>
                </a:solidFill>
                <a:latin typeface="Georgia"/>
                <a:ea typeface="Georgia"/>
                <a:cs typeface="Georgia"/>
                <a:sym typeface="Georgia"/>
              </a:rPr>
              <a:t>THE KONONOVITCH BROTHERS NEED US, SHARE THIS ARTICLE:</a:t>
            </a:r>
            <a:endParaRPr b="1" sz="1800">
              <a:solidFill>
                <a:srgbClr val="FFFF00"/>
              </a:solidFill>
              <a:latin typeface="Georgia"/>
              <a:ea typeface="Georgia"/>
              <a:cs typeface="Georgia"/>
              <a:sym typeface="Georgia"/>
            </a:endParaRPr>
          </a:p>
          <a:p>
            <a:pPr indent="0" lvl="0" marL="457200" rtl="0" algn="l">
              <a:lnSpc>
                <a:spcPct val="100000"/>
              </a:lnSpc>
              <a:spcBef>
                <a:spcPts val="0"/>
              </a:spcBef>
              <a:spcAft>
                <a:spcPts val="0"/>
              </a:spcAft>
              <a:buNone/>
            </a:pPr>
            <a:r>
              <a:rPr b="1" lang="en" sz="1800">
                <a:solidFill>
                  <a:srgbClr val="FFFF00"/>
                </a:solidFill>
                <a:latin typeface="Georgia"/>
                <a:ea typeface="Georgia"/>
                <a:cs typeface="Georgia"/>
                <a:sym typeface="Georgia"/>
              </a:rPr>
              <a:t>	https://dailyworkerusa.com/stop-the-kiev-regimes-calls-for-the-murder-of-the-kononovitch-brothers/</a:t>
            </a:r>
            <a:endParaRPr b="1" sz="1800">
              <a:solidFill>
                <a:srgbClr val="FFFF00"/>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800">
              <a:solidFill>
                <a:srgbClr val="E4E5B8"/>
              </a:solidFill>
              <a:latin typeface="Georgia"/>
              <a:ea typeface="Georgia"/>
              <a:cs typeface="Georgia"/>
              <a:sym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4"/>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4"/>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Volunteer!</a:t>
            </a:r>
            <a:endParaRPr>
              <a:solidFill>
                <a:srgbClr val="E4E5B8"/>
              </a:solidFill>
              <a:latin typeface="Georgia"/>
              <a:ea typeface="Georgia"/>
              <a:cs typeface="Georgia"/>
              <a:sym typeface="Georgia"/>
            </a:endParaRPr>
          </a:p>
        </p:txBody>
      </p:sp>
      <p:pic>
        <p:nvPicPr>
          <p:cNvPr id="331" name="Google Shape;331;p44"/>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332" name="Google Shape;332;p44"/>
          <p:cNvSpPr txBox="1"/>
          <p:nvPr/>
        </p:nvSpPr>
        <p:spPr>
          <a:xfrm>
            <a:off x="523800" y="1150750"/>
            <a:ext cx="8096400" cy="364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We are in need of volunteers for the staff of the People’s School! Here’s a few roles we need filled:</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People to help manage posting on our social media and podcast platforms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Video Editors, Audio Editors, Graphic Designers, Artists, Narrators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Facilitators, Web Controls, Moderators</a:t>
            </a:r>
            <a:endParaRPr sz="2500">
              <a:solidFill>
                <a:srgbClr val="E4E5B8"/>
              </a:solidFill>
              <a:latin typeface="Georgia"/>
              <a:ea typeface="Georgia"/>
              <a:cs typeface="Georgia"/>
              <a:sym typeface="Georgia"/>
            </a:endParaRPr>
          </a:p>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Email </a:t>
            </a:r>
            <a:r>
              <a:rPr lang="en" sz="2500" u="sng">
                <a:solidFill>
                  <a:schemeClr val="hlink"/>
                </a:solidFill>
                <a:latin typeface="Georgia"/>
                <a:ea typeface="Georgia"/>
                <a:cs typeface="Georgia"/>
                <a:sym typeface="Georgia"/>
                <a:hlinkClick r:id="rId4"/>
              </a:rPr>
              <a:t>info@peoplesschool.us</a:t>
            </a:r>
            <a:r>
              <a:rPr lang="en" sz="2500">
                <a:solidFill>
                  <a:srgbClr val="E4E5B8"/>
                </a:solidFill>
                <a:latin typeface="Georgia"/>
                <a:ea typeface="Georgia"/>
                <a:cs typeface="Georgia"/>
                <a:sym typeface="Georgia"/>
              </a:rPr>
              <a:t> if you’re interested and try to attend our next staff meeting on Oct 5th if possible.</a:t>
            </a:r>
            <a:endParaRPr sz="2500">
              <a:solidFill>
                <a:srgbClr val="E4E5B8"/>
              </a:solidFill>
              <a:latin typeface="Georgia"/>
              <a:ea typeface="Georgia"/>
              <a:cs typeface="Georgia"/>
              <a:sym typeface="Georgi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5"/>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5"/>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PSMLS Propaganda</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peoplesschool.us/media &amp; peoplesschool.us/store</a:t>
            </a:r>
            <a:endParaRPr sz="1911">
              <a:solidFill>
                <a:srgbClr val="E4E5B8"/>
              </a:solidFill>
              <a:latin typeface="Georgia"/>
              <a:ea typeface="Georgia"/>
              <a:cs typeface="Georgia"/>
              <a:sym typeface="Georgia"/>
            </a:endParaRPr>
          </a:p>
        </p:txBody>
      </p:sp>
      <p:pic>
        <p:nvPicPr>
          <p:cNvPr id="339" name="Google Shape;339;p45"/>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340" name="Google Shape;340;p45"/>
          <p:cNvSpPr txBox="1"/>
          <p:nvPr>
            <p:ph type="title"/>
          </p:nvPr>
        </p:nvSpPr>
        <p:spPr>
          <a:xfrm>
            <a:off x="406550" y="1101300"/>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Materials to help promote the school!</a:t>
            </a:r>
            <a:endParaRPr>
              <a:solidFill>
                <a:srgbClr val="E4E5B8"/>
              </a:solidFill>
              <a:latin typeface="Georgia"/>
              <a:ea typeface="Georgia"/>
              <a:cs typeface="Georgia"/>
              <a:sym typeface="Georgia"/>
            </a:endParaRPr>
          </a:p>
        </p:txBody>
      </p:sp>
      <p:pic>
        <p:nvPicPr>
          <p:cNvPr id="341" name="Google Shape;341;p45"/>
          <p:cNvPicPr preferRelativeResize="0"/>
          <p:nvPr/>
        </p:nvPicPr>
        <p:blipFill>
          <a:blip r:embed="rId4">
            <a:alphaModFix/>
          </a:blip>
          <a:stretch>
            <a:fillRect/>
          </a:stretch>
        </p:blipFill>
        <p:spPr>
          <a:xfrm>
            <a:off x="6970450" y="3612225"/>
            <a:ext cx="2110175" cy="1430275"/>
          </a:xfrm>
          <a:prstGeom prst="rect">
            <a:avLst/>
          </a:prstGeom>
          <a:noFill/>
          <a:ln>
            <a:noFill/>
          </a:ln>
        </p:spPr>
      </p:pic>
      <p:pic>
        <p:nvPicPr>
          <p:cNvPr id="342" name="Google Shape;342;p45"/>
          <p:cNvPicPr preferRelativeResize="0"/>
          <p:nvPr/>
        </p:nvPicPr>
        <p:blipFill>
          <a:blip r:embed="rId5">
            <a:alphaModFix/>
          </a:blip>
          <a:stretch>
            <a:fillRect/>
          </a:stretch>
        </p:blipFill>
        <p:spPr>
          <a:xfrm>
            <a:off x="1110475" y="1574025"/>
            <a:ext cx="1557200" cy="2099601"/>
          </a:xfrm>
          <a:prstGeom prst="rect">
            <a:avLst/>
          </a:prstGeom>
          <a:noFill/>
          <a:ln>
            <a:noFill/>
          </a:ln>
        </p:spPr>
      </p:pic>
      <p:pic>
        <p:nvPicPr>
          <p:cNvPr id="343" name="Google Shape;343;p45"/>
          <p:cNvPicPr preferRelativeResize="0"/>
          <p:nvPr/>
        </p:nvPicPr>
        <p:blipFill>
          <a:blip r:embed="rId6">
            <a:alphaModFix/>
          </a:blip>
          <a:stretch>
            <a:fillRect/>
          </a:stretch>
        </p:blipFill>
        <p:spPr>
          <a:xfrm>
            <a:off x="186900" y="1173975"/>
            <a:ext cx="876300" cy="1311800"/>
          </a:xfrm>
          <a:prstGeom prst="rect">
            <a:avLst/>
          </a:prstGeom>
          <a:noFill/>
          <a:ln>
            <a:noFill/>
          </a:ln>
        </p:spPr>
      </p:pic>
      <p:pic>
        <p:nvPicPr>
          <p:cNvPr id="344" name="Google Shape;344;p45"/>
          <p:cNvPicPr preferRelativeResize="0"/>
          <p:nvPr/>
        </p:nvPicPr>
        <p:blipFill>
          <a:blip r:embed="rId7">
            <a:alphaModFix/>
          </a:blip>
          <a:stretch>
            <a:fillRect/>
          </a:stretch>
        </p:blipFill>
        <p:spPr>
          <a:xfrm>
            <a:off x="2714954" y="1677975"/>
            <a:ext cx="4157696" cy="3196750"/>
          </a:xfrm>
          <a:prstGeom prst="rect">
            <a:avLst/>
          </a:prstGeom>
          <a:noFill/>
          <a:ln>
            <a:noFill/>
          </a:ln>
        </p:spPr>
      </p:pic>
      <p:pic>
        <p:nvPicPr>
          <p:cNvPr id="345" name="Google Shape;345;p45"/>
          <p:cNvPicPr preferRelativeResize="0"/>
          <p:nvPr/>
        </p:nvPicPr>
        <p:blipFill>
          <a:blip r:embed="rId8">
            <a:alphaModFix/>
          </a:blip>
          <a:stretch>
            <a:fillRect/>
          </a:stretch>
        </p:blipFill>
        <p:spPr>
          <a:xfrm>
            <a:off x="6919924" y="1173975"/>
            <a:ext cx="2034325" cy="2365575"/>
          </a:xfrm>
          <a:prstGeom prst="rect">
            <a:avLst/>
          </a:prstGeom>
          <a:noFill/>
          <a:ln>
            <a:noFill/>
          </a:ln>
        </p:spPr>
      </p:pic>
      <p:pic>
        <p:nvPicPr>
          <p:cNvPr id="346" name="Google Shape;346;p45"/>
          <p:cNvPicPr preferRelativeResize="0"/>
          <p:nvPr/>
        </p:nvPicPr>
        <p:blipFill>
          <a:blip r:embed="rId9">
            <a:alphaModFix/>
          </a:blip>
          <a:stretch>
            <a:fillRect/>
          </a:stretch>
        </p:blipFill>
        <p:spPr>
          <a:xfrm>
            <a:off x="95900" y="3730700"/>
            <a:ext cx="1368875" cy="1311800"/>
          </a:xfrm>
          <a:prstGeom prst="rect">
            <a:avLst/>
          </a:prstGeom>
          <a:noFill/>
          <a:ln>
            <a:noFill/>
          </a:ln>
        </p:spPr>
      </p:pic>
      <p:pic>
        <p:nvPicPr>
          <p:cNvPr id="347" name="Google Shape;347;p45"/>
          <p:cNvPicPr preferRelativeResize="0"/>
          <p:nvPr/>
        </p:nvPicPr>
        <p:blipFill rotWithShape="1">
          <a:blip r:embed="rId10">
            <a:alphaModFix/>
          </a:blip>
          <a:srcRect b="0" l="14221" r="16062" t="0"/>
          <a:stretch/>
        </p:blipFill>
        <p:spPr>
          <a:xfrm>
            <a:off x="186900" y="2550187"/>
            <a:ext cx="876300" cy="1116100"/>
          </a:xfrm>
          <a:prstGeom prst="rect">
            <a:avLst/>
          </a:prstGeom>
          <a:noFill/>
          <a:ln>
            <a:noFill/>
          </a:ln>
        </p:spPr>
      </p:pic>
      <p:pic>
        <p:nvPicPr>
          <p:cNvPr id="348" name="Google Shape;348;p45"/>
          <p:cNvPicPr preferRelativeResize="0"/>
          <p:nvPr/>
        </p:nvPicPr>
        <p:blipFill>
          <a:blip r:embed="rId11">
            <a:alphaModFix/>
          </a:blip>
          <a:stretch>
            <a:fillRect/>
          </a:stretch>
        </p:blipFill>
        <p:spPr>
          <a:xfrm>
            <a:off x="1412950" y="3730700"/>
            <a:ext cx="1254725" cy="1254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352" name="Shape 352"/>
        <p:cNvGrpSpPr/>
        <p:nvPr/>
      </p:nvGrpSpPr>
      <p:grpSpPr>
        <a:xfrm>
          <a:off x="0" y="0"/>
          <a:ext cx="0" cy="0"/>
          <a:chOff x="0" y="0"/>
          <a:chExt cx="0" cy="0"/>
        </a:xfrm>
      </p:grpSpPr>
      <p:sp>
        <p:nvSpPr>
          <p:cNvPr id="353" name="Google Shape;353;p46"/>
          <p:cNvSpPr/>
          <p:nvPr/>
        </p:nvSpPr>
        <p:spPr>
          <a:xfrm>
            <a:off x="0" y="0"/>
            <a:ext cx="9144000" cy="11013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6"/>
          <p:cNvSpPr txBox="1"/>
          <p:nvPr>
            <p:ph type="title"/>
          </p:nvPr>
        </p:nvSpPr>
        <p:spPr>
          <a:xfrm>
            <a:off x="1658025" y="16745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Georgia"/>
                <a:ea typeface="Georgia"/>
                <a:cs typeface="Georgia"/>
                <a:sym typeface="Georgia"/>
              </a:rPr>
              <a:t>New Outlook Publishers</a:t>
            </a:r>
            <a:endParaRPr>
              <a:solidFill>
                <a:schemeClr val="lt1"/>
              </a:solidFill>
              <a:latin typeface="Georgia"/>
              <a:ea typeface="Georgia"/>
              <a:cs typeface="Georgia"/>
              <a:sym typeface="Georgia"/>
            </a:endParaRPr>
          </a:p>
          <a:p>
            <a:pPr indent="0" lvl="0" marL="0" rtl="0" algn="l">
              <a:spcBef>
                <a:spcPts val="0"/>
              </a:spcBef>
              <a:spcAft>
                <a:spcPts val="0"/>
              </a:spcAft>
              <a:buNone/>
            </a:pPr>
            <a:r>
              <a:rPr lang="en" sz="1911">
                <a:solidFill>
                  <a:schemeClr val="lt1"/>
                </a:solidFill>
                <a:latin typeface="Georgia"/>
                <a:ea typeface="Georgia"/>
                <a:cs typeface="Georgia"/>
                <a:sym typeface="Georgia"/>
              </a:rPr>
              <a:t>newoutlookpublishers.store</a:t>
            </a:r>
            <a:endParaRPr sz="1911">
              <a:solidFill>
                <a:schemeClr val="lt1"/>
              </a:solidFill>
              <a:latin typeface="Georgia"/>
              <a:ea typeface="Georgia"/>
              <a:cs typeface="Georgia"/>
              <a:sym typeface="Georgia"/>
            </a:endParaRPr>
          </a:p>
        </p:txBody>
      </p:sp>
      <p:pic>
        <p:nvPicPr>
          <p:cNvPr id="355" name="Google Shape;355;p46"/>
          <p:cNvPicPr preferRelativeResize="0"/>
          <p:nvPr/>
        </p:nvPicPr>
        <p:blipFill>
          <a:blip r:embed="rId3">
            <a:alphaModFix/>
          </a:blip>
          <a:stretch>
            <a:fillRect/>
          </a:stretch>
        </p:blipFill>
        <p:spPr>
          <a:xfrm>
            <a:off x="7870100" y="112500"/>
            <a:ext cx="876299" cy="876299"/>
          </a:xfrm>
          <a:prstGeom prst="rect">
            <a:avLst/>
          </a:prstGeom>
          <a:noFill/>
          <a:ln>
            <a:noFill/>
          </a:ln>
        </p:spPr>
      </p:pic>
      <p:sp>
        <p:nvSpPr>
          <p:cNvPr id="356" name="Google Shape;356;p46"/>
          <p:cNvSpPr txBox="1"/>
          <p:nvPr>
            <p:ph type="title"/>
          </p:nvPr>
        </p:nvSpPr>
        <p:spPr>
          <a:xfrm>
            <a:off x="898350" y="1141625"/>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FFFF"/>
                </a:solidFill>
                <a:latin typeface="Georgia"/>
                <a:ea typeface="Georgia"/>
                <a:cs typeface="Georgia"/>
                <a:sym typeface="Georgia"/>
              </a:rPr>
              <a:t>Latest Releases</a:t>
            </a:r>
            <a:endParaRPr>
              <a:solidFill>
                <a:srgbClr val="00FFFF"/>
              </a:solidFill>
              <a:latin typeface="Georgia"/>
              <a:ea typeface="Georgia"/>
              <a:cs typeface="Georgia"/>
              <a:sym typeface="Georgia"/>
            </a:endParaRPr>
          </a:p>
        </p:txBody>
      </p:sp>
      <p:sp>
        <p:nvSpPr>
          <p:cNvPr id="357" name="Google Shape;357;p46"/>
          <p:cNvSpPr/>
          <p:nvPr/>
        </p:nvSpPr>
        <p:spPr>
          <a:xfrm>
            <a:off x="404375"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8" name="Google Shape;358;p46"/>
          <p:cNvSpPr/>
          <p:nvPr/>
        </p:nvSpPr>
        <p:spPr>
          <a:xfrm>
            <a:off x="2513038"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9" name="Google Shape;359;p46"/>
          <p:cNvSpPr/>
          <p:nvPr/>
        </p:nvSpPr>
        <p:spPr>
          <a:xfrm>
            <a:off x="4621725"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0" name="Google Shape;360;p46"/>
          <p:cNvSpPr/>
          <p:nvPr/>
        </p:nvSpPr>
        <p:spPr>
          <a:xfrm>
            <a:off x="6730400" y="1754650"/>
            <a:ext cx="1956300" cy="3079200"/>
          </a:xfrm>
          <a:prstGeom prst="bevel">
            <a:avLst>
              <a:gd fmla="val 12500" name="adj"/>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61" name="Google Shape;361;p46"/>
          <p:cNvPicPr preferRelativeResize="0"/>
          <p:nvPr/>
        </p:nvPicPr>
        <p:blipFill>
          <a:blip r:embed="rId4">
            <a:alphaModFix/>
          </a:blip>
          <a:stretch>
            <a:fillRect/>
          </a:stretch>
        </p:blipFill>
        <p:spPr>
          <a:xfrm>
            <a:off x="404377" y="112500"/>
            <a:ext cx="884495" cy="876300"/>
          </a:xfrm>
          <a:prstGeom prst="rect">
            <a:avLst/>
          </a:prstGeom>
          <a:noFill/>
          <a:ln>
            <a:noFill/>
          </a:ln>
        </p:spPr>
      </p:pic>
      <p:pic>
        <p:nvPicPr>
          <p:cNvPr id="362" name="Google Shape;362;p46"/>
          <p:cNvPicPr preferRelativeResize="0"/>
          <p:nvPr/>
        </p:nvPicPr>
        <p:blipFill>
          <a:blip r:embed="rId5">
            <a:alphaModFix/>
          </a:blip>
          <a:stretch>
            <a:fillRect/>
          </a:stretch>
        </p:blipFill>
        <p:spPr>
          <a:xfrm>
            <a:off x="6981512" y="2199112"/>
            <a:ext cx="1454075" cy="2190275"/>
          </a:xfrm>
          <a:prstGeom prst="rect">
            <a:avLst/>
          </a:prstGeom>
          <a:noFill/>
          <a:ln>
            <a:noFill/>
          </a:ln>
        </p:spPr>
      </p:pic>
      <p:pic>
        <p:nvPicPr>
          <p:cNvPr descr="https://i0.wp.com/newoutlookpublishers.store/wp-content/uploads/2023/09/kypnrj-front-shortedge-384.jpg?fit=384%2C576&amp;ssl=1" id="363" name="Google Shape;363;p46"/>
          <p:cNvPicPr preferRelativeResize="0"/>
          <p:nvPr/>
        </p:nvPicPr>
        <p:blipFill>
          <a:blip r:embed="rId6">
            <a:alphaModFix/>
          </a:blip>
          <a:stretch>
            <a:fillRect/>
          </a:stretch>
        </p:blipFill>
        <p:spPr>
          <a:xfrm>
            <a:off x="2764150" y="2199100"/>
            <a:ext cx="1454100" cy="2181150"/>
          </a:xfrm>
          <a:prstGeom prst="rect">
            <a:avLst/>
          </a:prstGeom>
          <a:noFill/>
          <a:ln>
            <a:noFill/>
          </a:ln>
        </p:spPr>
      </p:pic>
      <p:pic>
        <p:nvPicPr>
          <p:cNvPr descr="https://i0.wp.com/newoutlookpublishers.store/wp-content/uploads/2023/08/jvr9qg-front-shortedge-384.jpg?fit=384%2C576&amp;ssl=1" id="364" name="Google Shape;364;p46"/>
          <p:cNvPicPr preferRelativeResize="0"/>
          <p:nvPr/>
        </p:nvPicPr>
        <p:blipFill>
          <a:blip r:embed="rId7">
            <a:alphaModFix/>
          </a:blip>
          <a:stretch>
            <a:fillRect/>
          </a:stretch>
        </p:blipFill>
        <p:spPr>
          <a:xfrm>
            <a:off x="4872825" y="2199100"/>
            <a:ext cx="1454100" cy="2181150"/>
          </a:xfrm>
          <a:prstGeom prst="rect">
            <a:avLst/>
          </a:prstGeom>
          <a:noFill/>
          <a:ln>
            <a:noFill/>
          </a:ln>
        </p:spPr>
      </p:pic>
      <p:pic>
        <p:nvPicPr>
          <p:cNvPr descr="https://i0.wp.com/www.newoutlookpublishers.store/wp-content/uploads/2023/09/FundamentalsV3Front.jpg?fit=585%2C878&amp;ssl=1" id="365" name="Google Shape;365;p46"/>
          <p:cNvPicPr preferRelativeResize="0"/>
          <p:nvPr/>
        </p:nvPicPr>
        <p:blipFill>
          <a:blip r:embed="rId8">
            <a:alphaModFix/>
          </a:blip>
          <a:stretch>
            <a:fillRect/>
          </a:stretch>
        </p:blipFill>
        <p:spPr>
          <a:xfrm>
            <a:off x="655475" y="2202738"/>
            <a:ext cx="1454100" cy="21830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Legal Drive</a:t>
            </a:r>
            <a:endParaRPr>
              <a:solidFill>
                <a:srgbClr val="E4E5B8"/>
              </a:solidFill>
              <a:latin typeface="Georgia"/>
              <a:ea typeface="Georgia"/>
              <a:cs typeface="Georgia"/>
              <a:sym typeface="Georgia"/>
            </a:endParaRPr>
          </a:p>
        </p:txBody>
      </p:sp>
      <p:pic>
        <p:nvPicPr>
          <p:cNvPr id="372" name="Google Shape;372;p4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373" name="Google Shape;373;p47"/>
          <p:cNvSpPr txBox="1"/>
          <p:nvPr/>
        </p:nvSpPr>
        <p:spPr>
          <a:xfrm>
            <a:off x="406550" y="1101300"/>
            <a:ext cx="4911300" cy="39789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 sz="1450">
                <a:solidFill>
                  <a:srgbClr val="E4E5B8"/>
                </a:solidFill>
                <a:latin typeface="Georgia"/>
                <a:ea typeface="Georgia"/>
                <a:cs typeface="Georgia"/>
                <a:sym typeface="Georgia"/>
              </a:rPr>
              <a:t>Last year we were attacked and sabotaged by ultraleft wreckers</a:t>
            </a:r>
            <a:r>
              <a:rPr lang="en" sz="1450">
                <a:solidFill>
                  <a:srgbClr val="E4E5B8"/>
                </a:solidFill>
                <a:latin typeface="Georgia"/>
                <a:ea typeface="Georgia"/>
                <a:cs typeface="Georgia"/>
                <a:sym typeface="Georgia"/>
              </a:rPr>
              <a:t> that tried to </a:t>
            </a:r>
            <a:r>
              <a:rPr b="1" lang="en" sz="1450">
                <a:solidFill>
                  <a:srgbClr val="E4E5B8"/>
                </a:solidFill>
                <a:latin typeface="Georgia"/>
                <a:ea typeface="Georgia"/>
                <a:cs typeface="Georgia"/>
                <a:sym typeface="Georgia"/>
              </a:rPr>
              <a:t>steal the PSMLS</a:t>
            </a:r>
            <a:r>
              <a:rPr lang="en" sz="1450">
                <a:solidFill>
                  <a:srgbClr val="E4E5B8"/>
                </a:solidFill>
                <a:latin typeface="Georgia"/>
                <a:ea typeface="Georgia"/>
                <a:cs typeface="Georgia"/>
                <a:sym typeface="Georgia"/>
              </a:rPr>
              <a:t> and </a:t>
            </a:r>
            <a:r>
              <a:rPr b="1" lang="en" sz="1450">
                <a:solidFill>
                  <a:srgbClr val="E4E5B8"/>
                </a:solidFill>
                <a:latin typeface="Georgia"/>
                <a:ea typeface="Georgia"/>
                <a:cs typeface="Georgia"/>
                <a:sym typeface="Georgia"/>
              </a:rPr>
              <a:t>destroy the PCUSA</a:t>
            </a:r>
            <a:r>
              <a:rPr lang="en" sz="1450">
                <a:solidFill>
                  <a:srgbClr val="E4E5B8"/>
                </a:solidFill>
                <a:latin typeface="Georgia"/>
                <a:ea typeface="Georgia"/>
                <a:cs typeface="Georgia"/>
                <a:sym typeface="Georgia"/>
              </a:rPr>
              <a:t>. </a:t>
            </a:r>
            <a:r>
              <a:rPr b="1" lang="en" sz="1450">
                <a:solidFill>
                  <a:srgbClr val="E4E5B8"/>
                </a:solidFill>
                <a:latin typeface="Georgia"/>
                <a:ea typeface="Georgia"/>
                <a:cs typeface="Georgia"/>
                <a:sym typeface="Georgia"/>
              </a:rPr>
              <a:t>They failed</a:t>
            </a:r>
            <a:r>
              <a:rPr lang="en" sz="1450">
                <a:solidFill>
                  <a:srgbClr val="E4E5B8"/>
                </a:solidFill>
                <a:latin typeface="Georgia"/>
                <a:ea typeface="Georgia"/>
                <a:cs typeface="Georgia"/>
                <a:sym typeface="Georgia"/>
              </a:rPr>
              <a:t>, but they </a:t>
            </a:r>
            <a:r>
              <a:rPr b="1" lang="en" sz="1450">
                <a:solidFill>
                  <a:srgbClr val="E4E5B8"/>
                </a:solidFill>
                <a:latin typeface="Georgia"/>
                <a:ea typeface="Georgia"/>
                <a:cs typeface="Georgia"/>
                <a:sym typeface="Georgia"/>
              </a:rPr>
              <a:t>will be held accountable</a:t>
            </a:r>
            <a:r>
              <a:rPr lang="en" sz="1450">
                <a:solidFill>
                  <a:srgbClr val="E4E5B8"/>
                </a:solidFill>
                <a:latin typeface="Georgia"/>
                <a:ea typeface="Georgia"/>
                <a:cs typeface="Georgia"/>
                <a:sym typeface="Georgia"/>
              </a:rPr>
              <a:t> and there are still things they took from us that we’ve not got back, like videos, imagery, audio etc. That is why we still need donations to the legal drive.</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450">
                <a:solidFill>
                  <a:srgbClr val="E4E5B8"/>
                </a:solidFill>
                <a:latin typeface="Georgia"/>
                <a:ea typeface="Georgia"/>
                <a:cs typeface="Georgia"/>
                <a:sym typeface="Georgia"/>
              </a:rPr>
              <a:t>If you support the school and want to see us continue to improve and keep delivering this education 51 weeks a year, please pitch in whatever you can and support the GoFundMe for the legal drive @ </a:t>
            </a:r>
            <a:r>
              <a:rPr lang="en" sz="1450" u="sng">
                <a:solidFill>
                  <a:schemeClr val="hlink"/>
                </a:solidFill>
                <a:latin typeface="Georgia"/>
                <a:ea typeface="Georgia"/>
                <a:cs typeface="Georgia"/>
                <a:sym typeface="Georgia"/>
                <a:hlinkClick r:id="rId4"/>
              </a:rPr>
              <a:t>https://www.gofundme.com/f/legal-fund-to-defend-against-wreckers</a:t>
            </a:r>
            <a:r>
              <a:rPr lang="en" sz="1450">
                <a:solidFill>
                  <a:srgbClr val="E4E5B8"/>
                </a:solidFill>
                <a:latin typeface="Georgia"/>
                <a:ea typeface="Georgia"/>
                <a:cs typeface="Georgia"/>
                <a:sym typeface="Georgia"/>
              </a:rPr>
              <a:t>. </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4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450">
                <a:solidFill>
                  <a:srgbClr val="E4E5B8"/>
                </a:solidFill>
                <a:latin typeface="Georgia"/>
                <a:ea typeface="Georgia"/>
                <a:cs typeface="Georgia"/>
                <a:sym typeface="Georgia"/>
              </a:rPr>
              <a:t>Anything helps!</a:t>
            </a:r>
            <a:endParaRPr sz="1450">
              <a:solidFill>
                <a:srgbClr val="E4E5B8"/>
              </a:solidFill>
              <a:latin typeface="Georgia"/>
              <a:ea typeface="Georgia"/>
              <a:cs typeface="Georgia"/>
              <a:sym typeface="Georgia"/>
            </a:endParaRPr>
          </a:p>
        </p:txBody>
      </p:sp>
      <p:pic>
        <p:nvPicPr>
          <p:cNvPr id="374" name="Google Shape;374;p47"/>
          <p:cNvPicPr preferRelativeResize="0"/>
          <p:nvPr/>
        </p:nvPicPr>
        <p:blipFill>
          <a:blip r:embed="rId5">
            <a:alphaModFix/>
          </a:blip>
          <a:stretch>
            <a:fillRect/>
          </a:stretch>
        </p:blipFill>
        <p:spPr>
          <a:xfrm>
            <a:off x="5470250" y="264300"/>
            <a:ext cx="3521350" cy="2960556"/>
          </a:xfrm>
          <a:prstGeom prst="rect">
            <a:avLst/>
          </a:prstGeom>
          <a:noFill/>
          <a:ln>
            <a:noFill/>
          </a:ln>
        </p:spPr>
      </p:pic>
      <p:pic>
        <p:nvPicPr>
          <p:cNvPr id="375" name="Google Shape;375;p47"/>
          <p:cNvPicPr preferRelativeResize="0"/>
          <p:nvPr/>
        </p:nvPicPr>
        <p:blipFill>
          <a:blip r:embed="rId6">
            <a:alphaModFix/>
          </a:blip>
          <a:stretch>
            <a:fillRect/>
          </a:stretch>
        </p:blipFill>
        <p:spPr>
          <a:xfrm>
            <a:off x="6416887" y="3224856"/>
            <a:ext cx="1628084" cy="161384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48"/>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381" name="Google Shape;381;p48"/>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8"/>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¡Venceremos! - We Shall Prevail!</a:t>
            </a:r>
            <a:endParaRPr>
              <a:solidFill>
                <a:srgbClr val="E4E5B8"/>
              </a:solidFill>
              <a:latin typeface="Georgia"/>
              <a:ea typeface="Georgia"/>
              <a:cs typeface="Georgia"/>
              <a:sym typeface="Georgia"/>
            </a:endParaRPr>
          </a:p>
        </p:txBody>
      </p:sp>
      <p:pic>
        <p:nvPicPr>
          <p:cNvPr descr="On September 11th 1973, Pinochet, supported by the US, overthrew Allende's socialist government and later when in power repressed all leftist movements, especially the communist and socialist ones. Rest in peace, Allende.&#10;&#10;Lyrics:&#10;&#10;Desde el hondo crisol de la patria&#10;se levanta el clamor popular,&#10;ya se anuncia la nueva alborada,&#10;todo Chile comienza a cantar.&#10;&#10;Recordando al soldado valiente&#10;cuyo ejemplo lo hiciera inmortal,&#10;enfrentemos primero a la muerte,&#10;traicionar a la patria jamás.&#10;&#10;Venceremos, venceremos,&#10;mil cadenas habrá que romper,&#10;venceremos, venceremos,&#10;al fascismo sabremos vencer.&#10;&#10;Campesinos, soldados, mineros,&#10;la mujer de la patria también,&#10;estudiantes, empleados y obreros,&#10;cumpliremos con nuestro deber.&#10;&#10;Sembraremos las tierras de gloria,&#10;socialista será el porvenir,&#10;todos juntos haremos la historia,&#10;a cumplir, a cumplir, a cumplir.&#10;&#10;Venceremos, venceremos,&#10;mil cadenas habrá que romper,&#10;venceremos, venceremos,&#10;al fascismo sabremos vencer." id="383" name="Google Shape;383;p48" title="Quilapayun - ¡Venceremos!">
            <a:hlinkClick r:id="rId4"/>
          </p:cNvPr>
          <p:cNvPicPr preferRelativeResize="0"/>
          <p:nvPr/>
        </p:nvPicPr>
        <p:blipFill>
          <a:blip r:embed="rId5">
            <a:alphaModFix/>
          </a:blip>
          <a:stretch>
            <a:fillRect/>
          </a:stretch>
        </p:blipFill>
        <p:spPr>
          <a:xfrm>
            <a:off x="1645925" y="1089200"/>
            <a:ext cx="58502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Background</a:t>
            </a:r>
            <a:endParaRPr sz="5200">
              <a:solidFill>
                <a:srgbClr val="E4E5B8"/>
              </a:solidFill>
              <a:latin typeface="Georgia"/>
              <a:ea typeface="Georgia"/>
              <a:cs typeface="Georgia"/>
              <a:sym typeface="Georgia"/>
            </a:endParaRPr>
          </a:p>
        </p:txBody>
      </p:sp>
      <p:pic>
        <p:nvPicPr>
          <p:cNvPr id="77" name="Google Shape;77;p1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Background</a:t>
            </a:r>
            <a:endParaRPr>
              <a:solidFill>
                <a:srgbClr val="E4E5B8"/>
              </a:solidFill>
              <a:latin typeface="Georgia"/>
              <a:ea typeface="Georgia"/>
              <a:cs typeface="Georgia"/>
              <a:sym typeface="Georgia"/>
            </a:endParaRPr>
          </a:p>
        </p:txBody>
      </p:sp>
      <p:pic>
        <p:nvPicPr>
          <p:cNvPr id="84" name="Google Shape;84;p1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85" name="Google Shape;85;p17"/>
          <p:cNvSpPr txBox="1"/>
          <p:nvPr/>
        </p:nvSpPr>
        <p:spPr>
          <a:xfrm>
            <a:off x="529400" y="1101300"/>
            <a:ext cx="5756700" cy="370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Salvador Allende</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Let us recall the life of Salvador Allende, one of Latin America's greatest revolutionaries.</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Salvador Allende was born in 1908 in Santiago, capital of Chile. He was of Basque descent on his father's side, and of Belgian descent on his mother's side. He went to medical school and became a doctor. His field was social medicine. He was a leader of the union of doctors.</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300">
              <a:solidFill>
                <a:srgbClr val="E4E5B8"/>
              </a:solidFill>
              <a:latin typeface="Georgia"/>
              <a:ea typeface="Georgia"/>
              <a:cs typeface="Georgia"/>
              <a:sym typeface="Georgia"/>
            </a:endParaRPr>
          </a:p>
          <a:p>
            <a:pPr indent="457200" lvl="0" marL="0" rtl="0" algn="l">
              <a:spcBef>
                <a:spcPts val="0"/>
              </a:spcBef>
              <a:spcAft>
                <a:spcPts val="0"/>
              </a:spcAft>
              <a:buNone/>
            </a:pPr>
            <a:r>
              <a:rPr lang="en" sz="1300">
                <a:solidFill>
                  <a:srgbClr val="E4E5B8"/>
                </a:solidFill>
                <a:latin typeface="Georgia"/>
                <a:ea typeface="Georgia"/>
                <a:cs typeface="Georgia"/>
                <a:sym typeface="Georgia"/>
              </a:rPr>
              <a:t>At age 25 Allende co-founded the Socialist Party of Chile and became its president. In 1937 a Popular Front was formed in Chile, that included the Socialist Party, the Communist Party and other progressives. In 1938, the Popular Front won the elections and Allende became Minister of health at age 30. That is when progressive laws were enacted in Chile for the first time in history: safety laws for workers, maternal care, free school lunches, pensions for widows. Allende denounced the persecution of Jews by Hitler as early as 1938.</a:t>
            </a:r>
            <a:endParaRPr sz="1300">
              <a:solidFill>
                <a:srgbClr val="E4E5B8"/>
              </a:solidFill>
              <a:latin typeface="Georgia"/>
              <a:ea typeface="Georgia"/>
              <a:cs typeface="Georgia"/>
              <a:sym typeface="Georgia"/>
            </a:endParaRPr>
          </a:p>
        </p:txBody>
      </p:sp>
      <p:pic>
        <p:nvPicPr>
          <p:cNvPr id="86" name="Google Shape;86;p17"/>
          <p:cNvPicPr preferRelativeResize="0"/>
          <p:nvPr/>
        </p:nvPicPr>
        <p:blipFill>
          <a:blip r:embed="rId4">
            <a:alphaModFix/>
          </a:blip>
          <a:stretch>
            <a:fillRect/>
          </a:stretch>
        </p:blipFill>
        <p:spPr>
          <a:xfrm>
            <a:off x="6286100" y="988800"/>
            <a:ext cx="2857900" cy="3625966"/>
          </a:xfrm>
          <a:prstGeom prst="rect">
            <a:avLst/>
          </a:prstGeom>
          <a:noFill/>
          <a:ln>
            <a:noFill/>
          </a:ln>
        </p:spPr>
      </p:pic>
      <p:sp>
        <p:nvSpPr>
          <p:cNvPr id="87" name="Google Shape;87;p17"/>
          <p:cNvSpPr txBox="1"/>
          <p:nvPr/>
        </p:nvSpPr>
        <p:spPr>
          <a:xfrm>
            <a:off x="6286100" y="913475"/>
            <a:ext cx="263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E4E5B8"/>
                </a:solidFill>
                <a:latin typeface="Georgia"/>
                <a:ea typeface="Georgia"/>
                <a:cs typeface="Georgia"/>
                <a:sym typeface="Georgia"/>
              </a:rPr>
              <a:t>Salvador </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Allende</a:t>
            </a:r>
            <a:endParaRPr>
              <a:solidFill>
                <a:srgbClr val="E4E5B8"/>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Background</a:t>
            </a:r>
            <a:endParaRPr>
              <a:solidFill>
                <a:srgbClr val="E4E5B8"/>
              </a:solidFill>
              <a:latin typeface="Georgia"/>
              <a:ea typeface="Georgia"/>
              <a:cs typeface="Georgia"/>
              <a:sym typeface="Georgia"/>
            </a:endParaRPr>
          </a:p>
        </p:txBody>
      </p:sp>
      <p:pic>
        <p:nvPicPr>
          <p:cNvPr id="94" name="Google Shape;94;p1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95" name="Google Shape;95;p18"/>
          <p:cNvSpPr txBox="1"/>
          <p:nvPr/>
        </p:nvSpPr>
        <p:spPr>
          <a:xfrm>
            <a:off x="3151125" y="1101300"/>
            <a:ext cx="5756700" cy="36942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200">
                <a:solidFill>
                  <a:srgbClr val="E4E5B8"/>
                </a:solidFill>
                <a:latin typeface="Georgia"/>
                <a:ea typeface="Georgia"/>
                <a:cs typeface="Georgia"/>
                <a:sym typeface="Georgia"/>
              </a:rPr>
              <a:t>After the war, Allende served as senator and became president of the Senate in 1966. During the 50's he introduced laws that created the Chilean National Health Service, the very first universal health care system in the whole American continent, North and South.</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rPr lang="en" sz="1200">
                <a:solidFill>
                  <a:srgbClr val="E4E5B8"/>
                </a:solidFill>
                <a:latin typeface="Georgia"/>
                <a:ea typeface="Georgia"/>
                <a:cs typeface="Georgia"/>
                <a:sym typeface="Georgia"/>
              </a:rPr>
              <a:t>Allende ran for president of Chile 3 times in a row, unsuccessfully: in 1952, 1958, 1964. In Chile presidential elections took place every 6 years. Declassified documents revealed that throughout the 50's and 60's, the CIA was highly aware of Allende and viewed him as a major threat and a bad example for South America. During the 1964 elections, the CIA spent $6M to defeat Allende and assure the victory of his opponent Eduardo Frei.</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rPr lang="en" sz="1200">
                <a:solidFill>
                  <a:srgbClr val="E4E5B8"/>
                </a:solidFill>
                <a:latin typeface="Georgia"/>
                <a:ea typeface="Georgia"/>
                <a:cs typeface="Georgia"/>
                <a:sym typeface="Georgia"/>
              </a:rPr>
              <a:t>But the 4th time was a charm for Salvador Allende. In 1970 a Popular Front was once again formed in Chile, it was called Unidad Popular (Popular Unity), including communists, socialists and progressives. Allende was its leader and candidate for the 1970 elections, and received the highest score of 36.2% higher than 2 other rightists candidates. It wasn't the majority of the vote so the Senate had to elect the president according to the constitution. Allende won the presidency of Chile.</a:t>
            </a:r>
            <a:endParaRPr sz="1200">
              <a:solidFill>
                <a:srgbClr val="E4E5B8"/>
              </a:solidFill>
              <a:latin typeface="Georgia"/>
              <a:ea typeface="Georgia"/>
              <a:cs typeface="Georgia"/>
              <a:sym typeface="Georgia"/>
            </a:endParaRPr>
          </a:p>
        </p:txBody>
      </p:sp>
      <p:pic>
        <p:nvPicPr>
          <p:cNvPr descr="Salvador Allende | Historica Wiki | Fandom" id="96" name="Google Shape;96;p18"/>
          <p:cNvPicPr preferRelativeResize="0"/>
          <p:nvPr/>
        </p:nvPicPr>
        <p:blipFill>
          <a:blip r:embed="rId4">
            <a:alphaModFix/>
          </a:blip>
          <a:stretch>
            <a:fillRect/>
          </a:stretch>
        </p:blipFill>
        <p:spPr>
          <a:xfrm>
            <a:off x="0" y="1101300"/>
            <a:ext cx="3151125" cy="37830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Background</a:t>
            </a:r>
            <a:endParaRPr>
              <a:solidFill>
                <a:srgbClr val="E4E5B8"/>
              </a:solidFill>
              <a:latin typeface="Georgia"/>
              <a:ea typeface="Georgia"/>
              <a:cs typeface="Georgia"/>
              <a:sym typeface="Georgia"/>
            </a:endParaRPr>
          </a:p>
        </p:txBody>
      </p:sp>
      <p:pic>
        <p:nvPicPr>
          <p:cNvPr id="103" name="Google Shape;103;p1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04" name="Google Shape;104;p19"/>
          <p:cNvSpPr txBox="1"/>
          <p:nvPr/>
        </p:nvSpPr>
        <p:spPr>
          <a:xfrm>
            <a:off x="406550" y="1101300"/>
            <a:ext cx="5756700" cy="42483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200">
                <a:solidFill>
                  <a:srgbClr val="E4E5B8"/>
                </a:solidFill>
                <a:latin typeface="Georgia"/>
                <a:ea typeface="Georgia"/>
                <a:cs typeface="Georgia"/>
                <a:sym typeface="Georgia"/>
              </a:rPr>
              <a:t>To be noted that during that time a split was already evident inside the military. A wing represented by Commander-in-Chief René Schneider stood for the respect of the constitution at all costs, even if a leftist president was elected. General Schneider was assassinated by the fascist wing of the military, under CIA's control. A new Commander-in-Chief was named, it was Carlos Prats, who stayed loyal to Allende until the end. Carlos Prats was himself assassinated by Pinochet's secret service in Buenos Aires in 1974, a year after the September 11th coup.</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rPr lang="en" sz="1200">
                <a:solidFill>
                  <a:srgbClr val="E4E5B8"/>
                </a:solidFill>
                <a:latin typeface="Georgia"/>
                <a:ea typeface="Georgia"/>
                <a:cs typeface="Georgia"/>
                <a:sym typeface="Georgia"/>
              </a:rPr>
              <a:t>It is crystal clear that the CIA had Allende in its sights already in the 50's and 60's, long before his election as president. But after the 1970 elections, Allende turned into Nixon's and Kissinger's number one enemy, like Che and Fidel had been before him. The CIA was told to put an end to the Chilean experiment, by any means necessary and ASAP.</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rPr lang="en" sz="1200">
                <a:solidFill>
                  <a:srgbClr val="E4E5B8"/>
                </a:solidFill>
                <a:latin typeface="Georgia"/>
                <a:ea typeface="Georgia"/>
                <a:cs typeface="Georgia"/>
                <a:sym typeface="Georgia"/>
              </a:rPr>
              <a:t>As soon as he was elected, Allende began to implement a progressive program: he nationalized key industries such as copper mining and banking. He expanded public universal health care and free education. He implemented seizure of big land estates and redistributed them to landless peasants. Social security was expanded, public housing programs were launched. Mapuche peoples were integrated into public education.</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p:txBody>
      </p:sp>
      <p:pic>
        <p:nvPicPr>
          <p:cNvPr id="105" name="Google Shape;105;p19"/>
          <p:cNvPicPr preferRelativeResize="0"/>
          <p:nvPr/>
        </p:nvPicPr>
        <p:blipFill>
          <a:blip r:embed="rId4">
            <a:alphaModFix/>
          </a:blip>
          <a:stretch>
            <a:fillRect/>
          </a:stretch>
        </p:blipFill>
        <p:spPr>
          <a:xfrm>
            <a:off x="6163250" y="0"/>
            <a:ext cx="2980751" cy="2811520"/>
          </a:xfrm>
          <a:prstGeom prst="rect">
            <a:avLst/>
          </a:prstGeom>
          <a:noFill/>
          <a:ln>
            <a:noFill/>
          </a:ln>
        </p:spPr>
      </p:pic>
      <p:pic>
        <p:nvPicPr>
          <p:cNvPr id="106" name="Google Shape;106;p19"/>
          <p:cNvPicPr preferRelativeResize="0"/>
          <p:nvPr/>
        </p:nvPicPr>
        <p:blipFill>
          <a:blip r:embed="rId5">
            <a:alphaModFix/>
          </a:blip>
          <a:stretch>
            <a:fillRect/>
          </a:stretch>
        </p:blipFill>
        <p:spPr>
          <a:xfrm>
            <a:off x="6163250" y="2811526"/>
            <a:ext cx="2980751" cy="1976455"/>
          </a:xfrm>
          <a:prstGeom prst="rect">
            <a:avLst/>
          </a:prstGeom>
          <a:noFill/>
          <a:ln>
            <a:noFill/>
          </a:ln>
        </p:spPr>
      </p:pic>
      <p:sp>
        <p:nvSpPr>
          <p:cNvPr id="107" name="Google Shape;107;p19"/>
          <p:cNvSpPr txBox="1"/>
          <p:nvPr/>
        </p:nvSpPr>
        <p:spPr>
          <a:xfrm>
            <a:off x="6163250" y="1257800"/>
            <a:ext cx="263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E4E5B8"/>
                </a:solidFill>
                <a:latin typeface="Georgia"/>
                <a:ea typeface="Georgia"/>
                <a:cs typeface="Georgia"/>
                <a:sym typeface="Georgia"/>
              </a:rPr>
              <a:t>René </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Schneider</a:t>
            </a:r>
            <a:endParaRPr>
              <a:solidFill>
                <a:srgbClr val="E4E5B8"/>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Background</a:t>
            </a:r>
            <a:endParaRPr>
              <a:solidFill>
                <a:srgbClr val="E4E5B8"/>
              </a:solidFill>
              <a:latin typeface="Georgia"/>
              <a:ea typeface="Georgia"/>
              <a:cs typeface="Georgia"/>
              <a:sym typeface="Georgia"/>
            </a:endParaRPr>
          </a:p>
        </p:txBody>
      </p:sp>
      <p:pic>
        <p:nvPicPr>
          <p:cNvPr id="114" name="Google Shape;114;p2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15" name="Google Shape;115;p20"/>
          <p:cNvSpPr txBox="1"/>
          <p:nvPr/>
        </p:nvSpPr>
        <p:spPr>
          <a:xfrm>
            <a:off x="3151125" y="1101300"/>
            <a:ext cx="5756700" cy="42714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 sz="1150">
                <a:solidFill>
                  <a:srgbClr val="E4E5B8"/>
                </a:solidFill>
                <a:latin typeface="Georgia"/>
                <a:ea typeface="Georgia"/>
                <a:cs typeface="Georgia"/>
                <a:sym typeface="Georgia"/>
              </a:rPr>
              <a:t>In 1971, Allende committed the ultimate mortal sin in the eyes of Henry Kissinger, Nixon's National Security advisor. He re-established diplomatic relations with Socialist Cuba. Shortly after, in November 1971, Fidel made a triumphant visit to Chile where he stayed nearly one month. It was Fidel's very first visit to a South American country since the revolution.</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Fidel toured Chile from north to south, a distance of 4300km, north of the Tropic of Capricorn all the way to the southern tip of South America near Antarctica. Fidel met extensively with Allende, Luis Corvalan leader of the Communist Party and Carlos Altamirano leader of the Socialist Party. Fidel's trip culminated on December 2nd, 1971 with a giant meeting in Santiago's football stadium where he pronounced an historical farewell speech.</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rPr lang="en" sz="1150">
                <a:solidFill>
                  <a:srgbClr val="E4E5B8"/>
                </a:solidFill>
                <a:latin typeface="Georgia"/>
                <a:ea typeface="Georgia"/>
                <a:cs typeface="Georgia"/>
                <a:sym typeface="Georgia"/>
              </a:rPr>
              <a:t>Prior to leaving, Fidel gifted Allende an AK-47 with an engraved golden plate that said: "to my friend and Comrade-in-arms, Fidel Castro". Sadly, this is the rifle that Allende used to end his life on the early afternoon of September 11th, 1973, rather than be taken alive by the fascist beasts. Also in January 1972, a Soviet delegation visited Chile to discuss bilateral relations with the UP government. Obviously that wasn't lost on Kissinger. U.S. imperialism got frantically busy about Chile. Nixon's doctrine was: "If, in the wake of Vietnam, I can no longer send in the Marines, then I will send in the CIA".</a:t>
            </a:r>
            <a:endParaRPr sz="115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a:p>
            <a:pPr indent="457200" lvl="0" marL="0" rtl="0" algn="l">
              <a:spcBef>
                <a:spcPts val="0"/>
              </a:spcBef>
              <a:spcAft>
                <a:spcPts val="0"/>
              </a:spcAft>
              <a:buNone/>
            </a:pPr>
            <a:r>
              <a:t/>
            </a:r>
            <a:endParaRPr sz="1200">
              <a:solidFill>
                <a:srgbClr val="E4E5B8"/>
              </a:solidFill>
              <a:latin typeface="Georgia"/>
              <a:ea typeface="Georgia"/>
              <a:cs typeface="Georgia"/>
              <a:sym typeface="Georgia"/>
            </a:endParaRPr>
          </a:p>
        </p:txBody>
      </p:sp>
      <p:pic>
        <p:nvPicPr>
          <p:cNvPr id="116" name="Google Shape;116;p20"/>
          <p:cNvPicPr preferRelativeResize="0"/>
          <p:nvPr/>
        </p:nvPicPr>
        <p:blipFill>
          <a:blip r:embed="rId4">
            <a:alphaModFix/>
          </a:blip>
          <a:stretch>
            <a:fillRect/>
          </a:stretch>
        </p:blipFill>
        <p:spPr>
          <a:xfrm>
            <a:off x="296863" y="1101300"/>
            <a:ext cx="2557400" cy="1722250"/>
          </a:xfrm>
          <a:prstGeom prst="rect">
            <a:avLst/>
          </a:prstGeom>
          <a:noFill/>
          <a:ln>
            <a:noFill/>
          </a:ln>
        </p:spPr>
      </p:pic>
      <p:pic>
        <p:nvPicPr>
          <p:cNvPr id="117" name="Google Shape;117;p20"/>
          <p:cNvPicPr preferRelativeResize="0"/>
          <p:nvPr/>
        </p:nvPicPr>
        <p:blipFill>
          <a:blip r:embed="rId5">
            <a:alphaModFix/>
          </a:blip>
          <a:stretch>
            <a:fillRect/>
          </a:stretch>
        </p:blipFill>
        <p:spPr>
          <a:xfrm>
            <a:off x="296877" y="2823552"/>
            <a:ext cx="2557401" cy="19180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1"/>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23" name="Google Shape;123;p21"/>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1"/>
          <p:cNvSpPr txBox="1"/>
          <p:nvPr/>
        </p:nvSpPr>
        <p:spPr>
          <a:xfrm>
            <a:off x="1655375" y="4565650"/>
            <a:ext cx="585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Fidel Castro visits Chile</a:t>
            </a:r>
            <a:endParaRPr>
              <a:solidFill>
                <a:srgbClr val="E4E5B8"/>
              </a:solidFill>
              <a:latin typeface="Georgia"/>
              <a:ea typeface="Georgia"/>
              <a:cs typeface="Georgia"/>
              <a:sym typeface="Georgia"/>
            </a:endParaRPr>
          </a:p>
        </p:txBody>
      </p:sp>
      <p:pic>
        <p:nvPicPr>
          <p:cNvPr descr="INQUIRIES TO ACQUIRE VIDEOS SEND EMAIL TO: Archivodeportivo@yahoo.com.ar - Chile: The head of the Cuban government, Fidel Castro arrives at La Moneda Palace where he meets with President Salvador Allende. General views of pieces of paper thrown from the windows of a building. Later, Fidel Castro moves down a street with the Commander in Chief of the Chilean Army, General Carlos Prats Gonzalez and other authorities, to attend a ceremony where he pays tribute at the O'Higgins monument. (ambient sound)&#10;Reference: At 9:30 in the morning, Fidel Castro arrives at La Moneda to meet with Salvador Allende. Later, at the monument to O'Higgins and at the Tribute to José Martí in the commune of San Miguel, the crowd surrounded Castro. In San Miguel the Cuban leader addressed the crowd.&#10;Date: 1971&#10;Video Code: B-14178" id="125" name="Google Shape;125;p21" title="Cuban leader Fidel Castro with Salvador Allende at La Moneda Palace - 1971 ARCHIVE FOOTAGE">
            <a:hlinkClick r:id="rId4"/>
          </p:cNvPr>
          <p:cNvPicPr preferRelativeResize="0"/>
          <p:nvPr/>
        </p:nvPicPr>
        <p:blipFill>
          <a:blip r:embed="rId5">
            <a:alphaModFix/>
          </a:blip>
          <a:stretch>
            <a:fillRect/>
          </a:stretch>
        </p:blipFill>
        <p:spPr>
          <a:xfrm>
            <a:off x="1655375" y="1089200"/>
            <a:ext cx="5850600" cy="347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