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b4a22de6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b4a22de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868e66a0d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868e66a0d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868e66a0d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868e66a0d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868e66a0d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868e66a0d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868e66a0d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868e66a0d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868e66a0d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868e66a0d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68e66a0d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868e66a0d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868e66a0d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868e66a0d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68e66a0d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68e66a0d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68e66a0d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868e66a0d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68e66a0d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868e66a0d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2ada5e43e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2ada5e43e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b4a22de6c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b4a22de6c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2ada5e43e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2ada5e43e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868e66a0d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868e66a0d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868e66a0d8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868e66a0d8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868e66a0d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868e66a0d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2ada5e43e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2ada5e43e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f9301e6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7f9301e6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edcc43d4b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edcc43d4b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3c1789aca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3c1789aca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b4a22de6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b4a22de6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868e66a0d8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868e66a0d8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868e66a0d8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868e66a0d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3c1789aca2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3c1789aca2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868e66a0d8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868e66a0d8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b4a22de6c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b4a22de6c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868e66a0d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868e66a0d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b4a22de6c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b4a22de6c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868e66a0d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868e66a0d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b4a22de6c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b4a22de6c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2ada5e43e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2ada5e43e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hyperlink" Target="http://www.youtube.com/watch?v=rHomETco0MI" TargetMode="External"/><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hyperlink" Target="http://www.youtube.com/watch?v=k6P7IckXkaY" TargetMode="External"/><Relationship Id="rId5"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33.png"/><Relationship Id="rId6" Type="http://schemas.openxmlformats.org/officeDocument/2006/relationships/image" Target="../media/image4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31.jpg"/><Relationship Id="rId5"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hyperlink" Target="http://www.youtube.com/watch?v=Sg9sVEwr5n4" TargetMode="External"/><Relationship Id="rId5" Type="http://schemas.openxmlformats.org/officeDocument/2006/relationships/image" Target="../media/image4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hyperlink" Target="http://www.youtube.com/watch?v=Sg9sVEwr5n4" TargetMode="External"/><Relationship Id="rId5" Type="http://schemas.openxmlformats.org/officeDocument/2006/relationships/image" Target="../media/image4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hyperlink" Target="mailto:info@peoplesschool.u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0.png"/><Relationship Id="rId4" Type="http://schemas.openxmlformats.org/officeDocument/2006/relationships/image" Target="../media/image39.png"/><Relationship Id="rId11" Type="http://schemas.openxmlformats.org/officeDocument/2006/relationships/image" Target="../media/image38.png"/><Relationship Id="rId10" Type="http://schemas.openxmlformats.org/officeDocument/2006/relationships/image" Target="../media/image29.png"/><Relationship Id="rId9"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image" Target="../media/image20.png"/><Relationship Id="rId7" Type="http://schemas.openxmlformats.org/officeDocument/2006/relationships/image" Target="../media/image34.png"/><Relationship Id="rId8"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44.png"/><Relationship Id="rId5" Type="http://schemas.openxmlformats.org/officeDocument/2006/relationships/image" Target="../media/image37.jpg"/><Relationship Id="rId6" Type="http://schemas.openxmlformats.org/officeDocument/2006/relationships/image" Target="../media/image43.jpg"/><Relationship Id="rId7" Type="http://schemas.openxmlformats.org/officeDocument/2006/relationships/image" Target="../media/image36.jpg"/><Relationship Id="rId8" Type="http://schemas.openxmlformats.org/officeDocument/2006/relationships/image" Target="../media/image4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9.png"/><Relationship Id="rId4" Type="http://schemas.openxmlformats.org/officeDocument/2006/relationships/image" Target="../media/image47.png"/><Relationship Id="rId5"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hyperlink" Target="https://www.gofundme.com/f/legal-fund-to-defend-against-wreckers" TargetMode="External"/><Relationship Id="rId5" Type="http://schemas.openxmlformats.org/officeDocument/2006/relationships/image" Target="../media/image46.png"/><Relationship Id="rId6"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hyperlink" Target="http://www.youtube.com/watch?v=rHomETco0MI" TargetMode="External"/><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hyperlink" Target="http://www.youtube.com/watch?v=3PJuIVIZ72k" TargetMode="External"/><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55" name="Google Shape;55;p1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National Anthem of the USSR</a:t>
            </a:r>
            <a:r>
              <a:rPr lang="en">
                <a:solidFill>
                  <a:srgbClr val="E4E5B8"/>
                </a:solidFill>
                <a:latin typeface="Georgia"/>
                <a:ea typeface="Georgia"/>
                <a:cs typeface="Georgia"/>
                <a:sym typeface="Georgia"/>
              </a:rPr>
              <a:t> - 1984 Version</a:t>
            </a:r>
            <a:endParaRPr>
              <a:solidFill>
                <a:srgbClr val="E4E5B8"/>
              </a:solidFill>
              <a:latin typeface="Georgia"/>
              <a:ea typeface="Georgia"/>
              <a:cs typeface="Georgia"/>
              <a:sym typeface="Georgia"/>
            </a:endParaRPr>
          </a:p>
        </p:txBody>
      </p:sp>
      <p:pic>
        <p:nvPicPr>
          <p:cNvPr descr="Promotional Anthem of the Supreme Soviet, broadcast twice daily on Soviet State Television for many years.  This is the original 1984 version.  &#10;Fully restored, converted to stereo and widescreen.  Now subtitled in Russian, phonetic Russian and two new improved comprehensive translations in English and Spanish.&#10;Оригинал 1984 гимн Союза - широкоэкранный высокого качества." id="57" name="Google Shape;57;p13" title="OFFICIAL ANTHEM OF THE SUPREME SOVIET - 1984 VERSION">
            <a:hlinkClick r:id="rId4"/>
          </p:cNvPr>
          <p:cNvPicPr preferRelativeResize="0"/>
          <p:nvPr/>
        </p:nvPicPr>
        <p:blipFill>
          <a:blip r:embed="rId5">
            <a:alphaModFix/>
          </a:blip>
          <a:stretch>
            <a:fillRect/>
          </a:stretch>
        </p:blipFill>
        <p:spPr>
          <a:xfrm>
            <a:off x="1645925" y="1089200"/>
            <a:ext cx="58506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2"/>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The West Loves Yeltsin’s Coup</a:t>
            </a:r>
            <a:endParaRPr>
              <a:solidFill>
                <a:srgbClr val="E4E5B8"/>
              </a:solidFill>
              <a:latin typeface="Georgia"/>
              <a:ea typeface="Georgia"/>
              <a:cs typeface="Georgia"/>
              <a:sym typeface="Georgia"/>
            </a:endParaRPr>
          </a:p>
        </p:txBody>
      </p:sp>
      <p:pic>
        <p:nvPicPr>
          <p:cNvPr id="118" name="Google Shape;118;p22"/>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19" name="Google Shape;119;p22"/>
          <p:cNvSpPr txBox="1"/>
          <p:nvPr/>
        </p:nvSpPr>
        <p:spPr>
          <a:xfrm>
            <a:off x="529400" y="1101300"/>
            <a:ext cx="5756700" cy="395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Western Admiration for the Coup</a:t>
            </a:r>
            <a:endParaRPr sz="2100">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	Western imperialists, already having felt victorious from seeing the counter-revolution destroy the Soviet Union 2 years earlier, were happy to see Yeltsin crack down on the remnants of the Soviets and congratulated Yeltsin for it. President Bill Clinton said:</a:t>
            </a:r>
            <a:endParaRPr>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457200" lvl="0" marL="457200" rtl="0" algn="l">
              <a:spcBef>
                <a:spcPts val="0"/>
              </a:spcBef>
              <a:spcAft>
                <a:spcPts val="0"/>
              </a:spcAft>
              <a:buNone/>
            </a:pPr>
            <a:r>
              <a:rPr i="1" lang="en">
                <a:solidFill>
                  <a:srgbClr val="E4E5B8"/>
                </a:solidFill>
                <a:latin typeface="Georgia"/>
                <a:ea typeface="Georgia"/>
                <a:cs typeface="Georgia"/>
                <a:sym typeface="Georgia"/>
              </a:rPr>
              <a:t>“</a:t>
            </a:r>
            <a:r>
              <a:rPr i="1" lang="en">
                <a:solidFill>
                  <a:srgbClr val="E4E5B8"/>
                </a:solidFill>
                <a:latin typeface="Georgia"/>
                <a:ea typeface="Georgia"/>
                <a:cs typeface="Georgia"/>
                <a:sym typeface="Georgia"/>
              </a:rPr>
              <a:t>It is clear that the opposition forces started the conflict, and President Yeltsin had no other alternative but to try to restore order…The US supported Yeltsin because he is Russia's democratically-elected leader…I have no reason to doubt the personal commitment that President Yeltsin made to let the Russian people decide their own future in elections.”</a:t>
            </a:r>
            <a:endParaRPr i="1">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Various documents declassified by the National Security Archive, including telephone memorandums between Yeltsin and Clinton and other transcripts of US-Russian dialogue show the depth of this support.</a:t>
            </a:r>
            <a:endParaRPr>
              <a:solidFill>
                <a:srgbClr val="E4E5B8"/>
              </a:solidFill>
              <a:latin typeface="Georgia"/>
              <a:ea typeface="Georgia"/>
              <a:cs typeface="Georgia"/>
              <a:sym typeface="Georgia"/>
            </a:endParaRPr>
          </a:p>
        </p:txBody>
      </p:sp>
      <p:pic>
        <p:nvPicPr>
          <p:cNvPr id="120" name="Google Shape;120;p22"/>
          <p:cNvPicPr preferRelativeResize="0"/>
          <p:nvPr/>
        </p:nvPicPr>
        <p:blipFill>
          <a:blip r:embed="rId4">
            <a:alphaModFix/>
          </a:blip>
          <a:stretch>
            <a:fillRect/>
          </a:stretch>
        </p:blipFill>
        <p:spPr>
          <a:xfrm>
            <a:off x="6286100" y="1281725"/>
            <a:ext cx="2621725" cy="34956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24"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126" name="Google Shape;126;p23"/>
          <p:cNvSpPr txBox="1"/>
          <p:nvPr>
            <p:ph type="title"/>
          </p:nvPr>
        </p:nvSpPr>
        <p:spPr>
          <a:xfrm>
            <a:off x="289700" y="24409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580">
                <a:solidFill>
                  <a:srgbClr val="E4E5B8"/>
                </a:solidFill>
                <a:latin typeface="Georgia"/>
                <a:ea typeface="Georgia"/>
                <a:cs typeface="Georgia"/>
                <a:sym typeface="Georgia"/>
              </a:rPr>
              <a:t>NSA Archive Memorandum of Telephone Conversation on September 13th, 1993</a:t>
            </a:r>
            <a:endParaRPr sz="2580">
              <a:solidFill>
                <a:srgbClr val="E4E5B8"/>
              </a:solidFill>
              <a:latin typeface="Georgia"/>
              <a:ea typeface="Georgia"/>
              <a:cs typeface="Georgia"/>
              <a:sym typeface="Georgia"/>
            </a:endParaRPr>
          </a:p>
          <a:p>
            <a:pPr indent="0" lvl="0" marL="0" rtl="0" algn="ctr">
              <a:spcBef>
                <a:spcPts val="0"/>
              </a:spcBef>
              <a:spcAft>
                <a:spcPts val="0"/>
              </a:spcAft>
              <a:buNone/>
            </a:pPr>
            <a:r>
              <a:rPr lang="en" sz="2580">
                <a:solidFill>
                  <a:srgbClr val="E4E5B8"/>
                </a:solidFill>
                <a:latin typeface="Georgia"/>
                <a:ea typeface="Georgia"/>
                <a:cs typeface="Georgia"/>
                <a:sym typeface="Georgia"/>
              </a:rPr>
              <a:t>Between Yeltsin and Clinton</a:t>
            </a:r>
            <a:endParaRPr sz="2580">
              <a:solidFill>
                <a:srgbClr val="E4E5B8"/>
              </a:solidFill>
              <a:latin typeface="Georgia"/>
              <a:ea typeface="Georgia"/>
              <a:cs typeface="Georgia"/>
              <a:sym typeface="Georgia"/>
            </a:endParaRPr>
          </a:p>
        </p:txBody>
      </p:sp>
      <p:pic>
        <p:nvPicPr>
          <p:cNvPr id="127" name="Google Shape;127;p23"/>
          <p:cNvPicPr preferRelativeResize="0"/>
          <p:nvPr/>
        </p:nvPicPr>
        <p:blipFill>
          <a:blip r:embed="rId4">
            <a:alphaModFix/>
          </a:blip>
          <a:stretch>
            <a:fillRect/>
          </a:stretch>
        </p:blipFill>
        <p:spPr>
          <a:xfrm>
            <a:off x="5186725" y="152400"/>
            <a:ext cx="3409744" cy="4838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3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133" name="Google Shape;133;p24"/>
          <p:cNvSpPr txBox="1"/>
          <p:nvPr>
            <p:ph type="title"/>
          </p:nvPr>
        </p:nvSpPr>
        <p:spPr>
          <a:xfrm>
            <a:off x="289700" y="24409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580">
                <a:solidFill>
                  <a:srgbClr val="E4E5B8"/>
                </a:solidFill>
                <a:latin typeface="Georgia"/>
                <a:ea typeface="Georgia"/>
                <a:cs typeface="Georgia"/>
                <a:sym typeface="Georgia"/>
              </a:rPr>
              <a:t>NSA Archive Memorandum of Telephone Conversation on September 13th, 1993</a:t>
            </a:r>
            <a:endParaRPr sz="2580">
              <a:solidFill>
                <a:srgbClr val="E4E5B8"/>
              </a:solidFill>
              <a:latin typeface="Georgia"/>
              <a:ea typeface="Georgia"/>
              <a:cs typeface="Georgia"/>
              <a:sym typeface="Georgia"/>
            </a:endParaRPr>
          </a:p>
          <a:p>
            <a:pPr indent="0" lvl="0" marL="0" rtl="0" algn="ctr">
              <a:spcBef>
                <a:spcPts val="0"/>
              </a:spcBef>
              <a:spcAft>
                <a:spcPts val="0"/>
              </a:spcAft>
              <a:buNone/>
            </a:pPr>
            <a:r>
              <a:rPr lang="en" sz="2580">
                <a:solidFill>
                  <a:srgbClr val="E4E5B8"/>
                </a:solidFill>
                <a:latin typeface="Georgia"/>
                <a:ea typeface="Georgia"/>
                <a:cs typeface="Georgia"/>
                <a:sym typeface="Georgia"/>
              </a:rPr>
              <a:t>Between Yeltsin and Clinton</a:t>
            </a:r>
            <a:endParaRPr sz="2580">
              <a:solidFill>
                <a:srgbClr val="E4E5B8"/>
              </a:solidFill>
              <a:latin typeface="Georgia"/>
              <a:ea typeface="Georgia"/>
              <a:cs typeface="Georgia"/>
              <a:sym typeface="Georgia"/>
            </a:endParaRPr>
          </a:p>
        </p:txBody>
      </p:sp>
      <p:pic>
        <p:nvPicPr>
          <p:cNvPr id="134" name="Google Shape;134;p24"/>
          <p:cNvPicPr preferRelativeResize="0"/>
          <p:nvPr/>
        </p:nvPicPr>
        <p:blipFill>
          <a:blip r:embed="rId4">
            <a:alphaModFix/>
          </a:blip>
          <a:stretch>
            <a:fillRect/>
          </a:stretch>
        </p:blipFill>
        <p:spPr>
          <a:xfrm>
            <a:off x="5154450" y="152400"/>
            <a:ext cx="3300154" cy="4838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38" name="Shape 138"/>
        <p:cNvGrpSpPr/>
        <p:nvPr/>
      </p:nvGrpSpPr>
      <p:grpSpPr>
        <a:xfrm>
          <a:off x="0" y="0"/>
          <a:ext cx="0" cy="0"/>
          <a:chOff x="0" y="0"/>
          <a:chExt cx="0" cy="0"/>
        </a:xfrm>
      </p:grpSpPr>
      <p:pic>
        <p:nvPicPr>
          <p:cNvPr id="139" name="Google Shape;139;p25"/>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140" name="Google Shape;140;p25"/>
          <p:cNvSpPr txBox="1"/>
          <p:nvPr>
            <p:ph type="title"/>
          </p:nvPr>
        </p:nvSpPr>
        <p:spPr>
          <a:xfrm>
            <a:off x="289700" y="24409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580">
                <a:solidFill>
                  <a:srgbClr val="E4E5B8"/>
                </a:solidFill>
                <a:latin typeface="Georgia"/>
                <a:ea typeface="Georgia"/>
                <a:cs typeface="Georgia"/>
                <a:sym typeface="Georgia"/>
              </a:rPr>
              <a:t>NSA Archive Memorandum of Telephone Conversation on September 13th, 1993</a:t>
            </a:r>
            <a:endParaRPr sz="2580">
              <a:solidFill>
                <a:srgbClr val="E4E5B8"/>
              </a:solidFill>
              <a:latin typeface="Georgia"/>
              <a:ea typeface="Georgia"/>
              <a:cs typeface="Georgia"/>
              <a:sym typeface="Georgia"/>
            </a:endParaRPr>
          </a:p>
          <a:p>
            <a:pPr indent="0" lvl="0" marL="0" rtl="0" algn="ctr">
              <a:spcBef>
                <a:spcPts val="0"/>
              </a:spcBef>
              <a:spcAft>
                <a:spcPts val="0"/>
              </a:spcAft>
              <a:buNone/>
            </a:pPr>
            <a:r>
              <a:rPr lang="en" sz="2580">
                <a:solidFill>
                  <a:srgbClr val="E4E5B8"/>
                </a:solidFill>
                <a:latin typeface="Georgia"/>
                <a:ea typeface="Georgia"/>
                <a:cs typeface="Georgia"/>
                <a:sym typeface="Georgia"/>
              </a:rPr>
              <a:t>Between Yeltsin and Clinton</a:t>
            </a:r>
            <a:endParaRPr sz="2580">
              <a:solidFill>
                <a:srgbClr val="E4E5B8"/>
              </a:solidFill>
              <a:latin typeface="Georgia"/>
              <a:ea typeface="Georgia"/>
              <a:cs typeface="Georgia"/>
              <a:sym typeface="Georgia"/>
            </a:endParaRPr>
          </a:p>
        </p:txBody>
      </p:sp>
      <p:pic>
        <p:nvPicPr>
          <p:cNvPr id="141" name="Google Shape;141;p25"/>
          <p:cNvPicPr preferRelativeResize="0"/>
          <p:nvPr/>
        </p:nvPicPr>
        <p:blipFill>
          <a:blip r:embed="rId4">
            <a:alphaModFix/>
          </a:blip>
          <a:stretch>
            <a:fillRect/>
          </a:stretch>
        </p:blipFill>
        <p:spPr>
          <a:xfrm>
            <a:off x="5122150" y="152400"/>
            <a:ext cx="3549914"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6"/>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47" name="Google Shape;147;p26"/>
          <p:cNvSpPr/>
          <p:nvPr/>
        </p:nvSpPr>
        <p:spPr>
          <a:xfrm>
            <a:off x="1637250"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6"/>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Footage of </a:t>
            </a:r>
            <a:r>
              <a:rPr i="1" lang="en">
                <a:solidFill>
                  <a:srgbClr val="E4E5B8"/>
                </a:solidFill>
                <a:latin typeface="Georgia"/>
                <a:ea typeface="Georgia"/>
                <a:cs typeface="Georgia"/>
                <a:sym typeface="Georgia"/>
              </a:rPr>
              <a:t>Black October 1993.</a:t>
            </a:r>
            <a:endParaRPr>
              <a:solidFill>
                <a:srgbClr val="E4E5B8"/>
              </a:solidFill>
              <a:latin typeface="Georgia"/>
              <a:ea typeface="Georgia"/>
              <a:cs typeface="Georgia"/>
              <a:sym typeface="Georgia"/>
            </a:endParaRPr>
          </a:p>
        </p:txBody>
      </p:sp>
      <p:pic>
        <p:nvPicPr>
          <p:cNvPr descr="(31 Dec 1993) RUSSIA:  &#10;map of commonwealth of independent states; large communist flag across screen;  &#10;May Day clashes between pro and anti-Yeltsin demonstrators:  &#10;crowd advancing towards wall of police shields; &#10;crowd pushing against bus to turn it over;  &#10;police launching into crowd, militiaman kicking and hitting demonstrator;  &#10;truck ramming firefighting vehicle against railings (with firemen inside);  &#10;demonstrator with stick confronting militiaman;  &#10;burning vehicle;  &#10;(Yeltin's stormy relationship with congress)  &#10;ruslan khasbulatov,parliamentary speaker,speaking at podium in parliament; &#10;special session of congress voting to cancel Yeltsin's referendum on Yeltsin's new constitution;  &#10;Yeltsin walking out with a glum expression;  &#10;Yeltsin at podium granting himself special presidential powers;  &#10;sot english delegate &quot;of course I understand clearly what he was saying, but he was drunk&quot;; &#10;(White House occupation) &#10;night shot of White House;  &#10;night shot demonstrators milling around; &#10;Ruslan Khasbulatov, by candlelight from inside the surrounded White House, sot russian;  &#10;police attempting to break up crowd of communist sympathisers outside White House;  &#10;parliamentary supporters storm mayors office and television centre through broken glass door panels;  &#10;man raises red flag;  &#10;assault on White House; night shots of firing; &#10;van ramming door, tank being driven against truck breaking vehicle barricade;  &#10;tank through barricade;  &#10;ms White House being hit, explosion, smoke, falling debris;  &#10;zoom White House, broken windows, smoke;  &#10;cu window, fire;  &#10;snipers shooting;  &#10;soldiers behind barricades, shooting;  &#10;cu black smoke billowing out of White House windows;  &#10;pullout ws white house, smoke  &#10;rebels surrendering: group of men, walking, hands raised behind their heads;  &#10;old lady being helped across ladder assisted by soldier;  &#10;Khasbulatov and Rutskoy emerging from White House, getting into vehicle;  &#10;cu Rutskoy &amp; Khasbulatov sitting in bus;  &#10;ls White House, smoke-blackened top floors;  &#10;soldiers pulling down communist flag draped over statue;  &#10;Moscow curfew: Moscow streets empty  &#10;Gorbachev criticising press censorship;  &#10;Pravda; man reading Pravda newspaper  &#10;Pravda edition rolling out of presses  &#10;soldier ripping communist flag  &#10;embalmed body of Lenin, cu Lenin's head;  &#10;Lenin's tomb, guard of honour;  &#10;Lenin's mausoleum doors, no guards; &#10;Russian flag &#10; &#10;Find out more about AP Archive: http://www.aparchive.com/HowWeWork  &#10;Twitter: https://twitter.com/AP_Archive  &#10;Facebook: https://www.facebook.com/APArchives ​​ &#10;Instagram: https://www.instagram.com/APNews/ &#10; &#10; &#10;You can license this story through AP Archive: http://www.aparchive.com/metadata/youtube/bb78f8e45d2dc24724ac248a04760b80" id="149" name="Google Shape;149;p26" title="Russia: Yeltin's Stormy Relationship With Congress, White House Occupation">
            <a:hlinkClick r:id="rId4"/>
          </p:cNvPr>
          <p:cNvPicPr preferRelativeResize="0"/>
          <p:nvPr/>
        </p:nvPicPr>
        <p:blipFill>
          <a:blip r:embed="rId5">
            <a:alphaModFix/>
          </a:blip>
          <a:stretch>
            <a:fillRect/>
          </a:stretch>
        </p:blipFill>
        <p:spPr>
          <a:xfrm>
            <a:off x="1637250" y="1089200"/>
            <a:ext cx="58502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53" name="Shape 153"/>
        <p:cNvGrpSpPr/>
        <p:nvPr/>
      </p:nvGrpSpPr>
      <p:grpSpPr>
        <a:xfrm>
          <a:off x="0" y="0"/>
          <a:ext cx="0" cy="0"/>
          <a:chOff x="0" y="0"/>
          <a:chExt cx="0" cy="0"/>
        </a:xfrm>
      </p:grpSpPr>
      <p:pic>
        <p:nvPicPr>
          <p:cNvPr id="154" name="Google Shape;154;p27"/>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155" name="Google Shape;155;p27"/>
          <p:cNvSpPr txBox="1"/>
          <p:nvPr>
            <p:ph type="title"/>
          </p:nvPr>
        </p:nvSpPr>
        <p:spPr>
          <a:xfrm>
            <a:off x="289700" y="24409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580">
                <a:solidFill>
                  <a:srgbClr val="E4E5B8"/>
                </a:solidFill>
                <a:latin typeface="Georgia"/>
                <a:ea typeface="Georgia"/>
                <a:cs typeface="Georgia"/>
                <a:sym typeface="Georgia"/>
              </a:rPr>
              <a:t>NSA Archive Memorandum of Telephone Conversation on October 5th, 1993</a:t>
            </a:r>
            <a:endParaRPr sz="2580">
              <a:solidFill>
                <a:srgbClr val="E4E5B8"/>
              </a:solidFill>
              <a:latin typeface="Georgia"/>
              <a:ea typeface="Georgia"/>
              <a:cs typeface="Georgia"/>
              <a:sym typeface="Georgia"/>
            </a:endParaRPr>
          </a:p>
          <a:p>
            <a:pPr indent="0" lvl="0" marL="0" rtl="0" algn="ctr">
              <a:spcBef>
                <a:spcPts val="0"/>
              </a:spcBef>
              <a:spcAft>
                <a:spcPts val="0"/>
              </a:spcAft>
              <a:buNone/>
            </a:pPr>
            <a:r>
              <a:rPr lang="en" sz="2580">
                <a:solidFill>
                  <a:srgbClr val="E4E5B8"/>
                </a:solidFill>
                <a:latin typeface="Georgia"/>
                <a:ea typeface="Georgia"/>
                <a:cs typeface="Georgia"/>
                <a:sym typeface="Georgia"/>
              </a:rPr>
              <a:t>Between Yeltsin and Clinton</a:t>
            </a:r>
            <a:endParaRPr sz="2580">
              <a:solidFill>
                <a:srgbClr val="E4E5B8"/>
              </a:solidFill>
              <a:latin typeface="Georgia"/>
              <a:ea typeface="Georgia"/>
              <a:cs typeface="Georgia"/>
              <a:sym typeface="Georgia"/>
            </a:endParaRPr>
          </a:p>
        </p:txBody>
      </p:sp>
      <p:pic>
        <p:nvPicPr>
          <p:cNvPr id="156" name="Google Shape;156;p27"/>
          <p:cNvPicPr preferRelativeResize="0"/>
          <p:nvPr/>
        </p:nvPicPr>
        <p:blipFill>
          <a:blip r:embed="rId4">
            <a:alphaModFix/>
          </a:blip>
          <a:stretch>
            <a:fillRect/>
          </a:stretch>
        </p:blipFill>
        <p:spPr>
          <a:xfrm>
            <a:off x="5079125" y="152400"/>
            <a:ext cx="3520674"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60" name="Shape 160"/>
        <p:cNvGrpSpPr/>
        <p:nvPr/>
      </p:nvGrpSpPr>
      <p:grpSpPr>
        <a:xfrm>
          <a:off x="0" y="0"/>
          <a:ext cx="0" cy="0"/>
          <a:chOff x="0" y="0"/>
          <a:chExt cx="0" cy="0"/>
        </a:xfrm>
      </p:grpSpPr>
      <p:pic>
        <p:nvPicPr>
          <p:cNvPr id="161" name="Google Shape;161;p28"/>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162" name="Google Shape;162;p28"/>
          <p:cNvSpPr txBox="1"/>
          <p:nvPr>
            <p:ph type="title"/>
          </p:nvPr>
        </p:nvSpPr>
        <p:spPr>
          <a:xfrm>
            <a:off x="289700" y="24409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580">
                <a:solidFill>
                  <a:srgbClr val="E4E5B8"/>
                </a:solidFill>
                <a:latin typeface="Georgia"/>
                <a:ea typeface="Georgia"/>
                <a:cs typeface="Georgia"/>
                <a:sym typeface="Georgia"/>
              </a:rPr>
              <a:t>NSA Archive Memorandum of Telephone Conversation on October 5th, 1993</a:t>
            </a:r>
            <a:endParaRPr sz="2580">
              <a:solidFill>
                <a:srgbClr val="E4E5B8"/>
              </a:solidFill>
              <a:latin typeface="Georgia"/>
              <a:ea typeface="Georgia"/>
              <a:cs typeface="Georgia"/>
              <a:sym typeface="Georgia"/>
            </a:endParaRPr>
          </a:p>
          <a:p>
            <a:pPr indent="0" lvl="0" marL="0" rtl="0" algn="ctr">
              <a:spcBef>
                <a:spcPts val="0"/>
              </a:spcBef>
              <a:spcAft>
                <a:spcPts val="0"/>
              </a:spcAft>
              <a:buNone/>
            </a:pPr>
            <a:r>
              <a:rPr lang="en" sz="2580">
                <a:solidFill>
                  <a:srgbClr val="E4E5B8"/>
                </a:solidFill>
                <a:latin typeface="Georgia"/>
                <a:ea typeface="Georgia"/>
                <a:cs typeface="Georgia"/>
                <a:sym typeface="Georgia"/>
              </a:rPr>
              <a:t>Between Yeltsin and Clinton</a:t>
            </a:r>
            <a:endParaRPr sz="2580">
              <a:solidFill>
                <a:srgbClr val="E4E5B8"/>
              </a:solidFill>
              <a:latin typeface="Georgia"/>
              <a:ea typeface="Georgia"/>
              <a:cs typeface="Georgia"/>
              <a:sym typeface="Georgia"/>
            </a:endParaRPr>
          </a:p>
        </p:txBody>
      </p:sp>
      <p:pic>
        <p:nvPicPr>
          <p:cNvPr id="163" name="Google Shape;163;p28"/>
          <p:cNvPicPr preferRelativeResize="0"/>
          <p:nvPr/>
        </p:nvPicPr>
        <p:blipFill>
          <a:blip r:embed="rId4">
            <a:alphaModFix/>
          </a:blip>
          <a:stretch>
            <a:fillRect/>
          </a:stretch>
        </p:blipFill>
        <p:spPr>
          <a:xfrm>
            <a:off x="5219000" y="152400"/>
            <a:ext cx="3215018"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67" name="Shape 167"/>
        <p:cNvGrpSpPr/>
        <p:nvPr/>
      </p:nvGrpSpPr>
      <p:grpSpPr>
        <a:xfrm>
          <a:off x="0" y="0"/>
          <a:ext cx="0" cy="0"/>
          <a:chOff x="0" y="0"/>
          <a:chExt cx="0" cy="0"/>
        </a:xfrm>
      </p:grpSpPr>
      <p:pic>
        <p:nvPicPr>
          <p:cNvPr id="168" name="Google Shape;168;p29"/>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169" name="Google Shape;169;p29"/>
          <p:cNvSpPr txBox="1"/>
          <p:nvPr>
            <p:ph type="title"/>
          </p:nvPr>
        </p:nvSpPr>
        <p:spPr>
          <a:xfrm>
            <a:off x="289700" y="24409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580">
                <a:solidFill>
                  <a:srgbClr val="E4E5B8"/>
                </a:solidFill>
                <a:latin typeface="Georgia"/>
                <a:ea typeface="Georgia"/>
                <a:cs typeface="Georgia"/>
                <a:sym typeface="Georgia"/>
              </a:rPr>
              <a:t>NSA Archive Memorandum of Telephone Conversation on October 5th, 1993</a:t>
            </a:r>
            <a:endParaRPr sz="2580">
              <a:solidFill>
                <a:srgbClr val="E4E5B8"/>
              </a:solidFill>
              <a:latin typeface="Georgia"/>
              <a:ea typeface="Georgia"/>
              <a:cs typeface="Georgia"/>
              <a:sym typeface="Georgia"/>
            </a:endParaRPr>
          </a:p>
          <a:p>
            <a:pPr indent="0" lvl="0" marL="0" rtl="0" algn="ctr">
              <a:spcBef>
                <a:spcPts val="0"/>
              </a:spcBef>
              <a:spcAft>
                <a:spcPts val="0"/>
              </a:spcAft>
              <a:buNone/>
            </a:pPr>
            <a:r>
              <a:rPr lang="en" sz="2580">
                <a:solidFill>
                  <a:srgbClr val="E4E5B8"/>
                </a:solidFill>
                <a:latin typeface="Georgia"/>
                <a:ea typeface="Georgia"/>
                <a:cs typeface="Georgia"/>
                <a:sym typeface="Georgia"/>
              </a:rPr>
              <a:t>Between Yeltsin and Clinton</a:t>
            </a:r>
            <a:endParaRPr sz="2580">
              <a:solidFill>
                <a:srgbClr val="E4E5B8"/>
              </a:solidFill>
              <a:latin typeface="Georgia"/>
              <a:ea typeface="Georgia"/>
              <a:cs typeface="Georgia"/>
              <a:sym typeface="Georgia"/>
            </a:endParaRPr>
          </a:p>
        </p:txBody>
      </p:sp>
      <p:pic>
        <p:nvPicPr>
          <p:cNvPr id="170" name="Google Shape;170;p29"/>
          <p:cNvPicPr preferRelativeResize="0"/>
          <p:nvPr/>
        </p:nvPicPr>
        <p:blipFill>
          <a:blip r:embed="rId4">
            <a:alphaModFix/>
          </a:blip>
          <a:stretch>
            <a:fillRect/>
          </a:stretch>
        </p:blipFill>
        <p:spPr>
          <a:xfrm>
            <a:off x="5143700" y="152400"/>
            <a:ext cx="3428565" cy="4838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NATO Takes Advantage</a:t>
            </a:r>
            <a:endParaRPr>
              <a:solidFill>
                <a:srgbClr val="E4E5B8"/>
              </a:solidFill>
              <a:latin typeface="Georgia"/>
              <a:ea typeface="Georgia"/>
              <a:cs typeface="Georgia"/>
              <a:sym typeface="Georgia"/>
            </a:endParaRPr>
          </a:p>
        </p:txBody>
      </p:sp>
      <p:pic>
        <p:nvPicPr>
          <p:cNvPr id="177" name="Google Shape;177;p3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78" name="Google Shape;178;p30"/>
          <p:cNvSpPr txBox="1"/>
          <p:nvPr/>
        </p:nvSpPr>
        <p:spPr>
          <a:xfrm>
            <a:off x="529400" y="1101300"/>
            <a:ext cx="57567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Yeltsin</a:t>
            </a:r>
            <a:r>
              <a:rPr lang="en" sz="2100">
                <a:solidFill>
                  <a:srgbClr val="E4E5B8"/>
                </a:solidFill>
                <a:latin typeface="Georgia"/>
                <a:ea typeface="Georgia"/>
                <a:cs typeface="Georgia"/>
                <a:sym typeface="Georgia"/>
              </a:rPr>
              <a:t> Misinformed on NATO</a:t>
            </a:r>
            <a:endParaRPr sz="21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	In the talks that followed the events in October, Yeltsin began to bring up the discussion of NATO expansion and Russia’s national security concerns.</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	According to the National Security Archive, it was recorded in a Oct 20th cable that “[</a:t>
            </a:r>
            <a:r>
              <a:rPr lang="en" sz="1300">
                <a:solidFill>
                  <a:srgbClr val="E4E5B8"/>
                </a:solidFill>
                <a:latin typeface="Georgia"/>
                <a:ea typeface="Georgia"/>
                <a:cs typeface="Georgia"/>
                <a:sym typeface="Georgia"/>
              </a:rPr>
              <a:t>Chargé d'Affaires and future Ambassador to Russia] James Collins' view, "what the Russians hope to hear from you is that NATO is not moving precipitously and that any policy NATO adopts will apply equally to them." Their "neuralgic" attitude stems from the fear that they will "end up on the wrong side of a new division of Europe." Therefore, Collins counsels Christopher to make sure the Russians know that the U.S. is actively promoting Russia's "complete reintegration into the family of Western states."</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	On Oct 22nd, Secretary of State Warren Christopher meets with Yeltsin, and reveals to him Clinton’s proposal for a “Partnership for Peace”, which he leads Yeltsin to believe is an alternative to the expansion.</a:t>
            </a:r>
            <a:endParaRPr sz="1300">
              <a:solidFill>
                <a:srgbClr val="E4E5B8"/>
              </a:solidFill>
              <a:latin typeface="Georgia"/>
              <a:ea typeface="Georgia"/>
              <a:cs typeface="Georgia"/>
              <a:sym typeface="Georgia"/>
            </a:endParaRPr>
          </a:p>
        </p:txBody>
      </p:sp>
      <p:pic>
        <p:nvPicPr>
          <p:cNvPr id="179" name="Google Shape;179;p30"/>
          <p:cNvPicPr preferRelativeResize="0"/>
          <p:nvPr/>
        </p:nvPicPr>
        <p:blipFill>
          <a:blip r:embed="rId4">
            <a:alphaModFix/>
          </a:blip>
          <a:stretch>
            <a:fillRect/>
          </a:stretch>
        </p:blipFill>
        <p:spPr>
          <a:xfrm>
            <a:off x="6286100" y="1101295"/>
            <a:ext cx="2857901" cy="1404106"/>
          </a:xfrm>
          <a:prstGeom prst="rect">
            <a:avLst/>
          </a:prstGeom>
          <a:noFill/>
          <a:ln>
            <a:noFill/>
          </a:ln>
        </p:spPr>
      </p:pic>
      <p:pic>
        <p:nvPicPr>
          <p:cNvPr id="180" name="Google Shape;180;p30"/>
          <p:cNvPicPr preferRelativeResize="0"/>
          <p:nvPr/>
        </p:nvPicPr>
        <p:blipFill>
          <a:blip r:embed="rId5">
            <a:alphaModFix/>
          </a:blip>
          <a:stretch>
            <a:fillRect/>
          </a:stretch>
        </p:blipFill>
        <p:spPr>
          <a:xfrm>
            <a:off x="6286094" y="2505396"/>
            <a:ext cx="2857901" cy="441724"/>
          </a:xfrm>
          <a:prstGeom prst="rect">
            <a:avLst/>
          </a:prstGeom>
          <a:noFill/>
          <a:ln>
            <a:noFill/>
          </a:ln>
        </p:spPr>
      </p:pic>
      <p:pic>
        <p:nvPicPr>
          <p:cNvPr id="181" name="Google Shape;181;p30"/>
          <p:cNvPicPr preferRelativeResize="0"/>
          <p:nvPr/>
        </p:nvPicPr>
        <p:blipFill rotWithShape="1">
          <a:blip r:embed="rId6">
            <a:alphaModFix/>
          </a:blip>
          <a:srcRect b="29519" l="0" r="0" t="20337"/>
          <a:stretch/>
        </p:blipFill>
        <p:spPr>
          <a:xfrm>
            <a:off x="6286100" y="2947125"/>
            <a:ext cx="2857900" cy="2047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85" name="Shape 185"/>
        <p:cNvGrpSpPr/>
        <p:nvPr/>
      </p:nvGrpSpPr>
      <p:grpSpPr>
        <a:xfrm>
          <a:off x="0" y="0"/>
          <a:ext cx="0" cy="0"/>
          <a:chOff x="0" y="0"/>
          <a:chExt cx="0" cy="0"/>
        </a:xfrm>
      </p:grpSpPr>
      <p:pic>
        <p:nvPicPr>
          <p:cNvPr id="186" name="Google Shape;186;p31"/>
          <p:cNvPicPr preferRelativeResize="0"/>
          <p:nvPr/>
        </p:nvPicPr>
        <p:blipFill>
          <a:blip r:embed="rId3">
            <a:alphaModFix/>
          </a:blip>
          <a:stretch>
            <a:fillRect/>
          </a:stretch>
        </p:blipFill>
        <p:spPr>
          <a:xfrm>
            <a:off x="203575" y="186550"/>
            <a:ext cx="1011575" cy="1011575"/>
          </a:xfrm>
          <a:prstGeom prst="rect">
            <a:avLst/>
          </a:prstGeom>
          <a:noFill/>
          <a:ln>
            <a:noFill/>
          </a:ln>
        </p:spPr>
      </p:pic>
      <p:sp>
        <p:nvSpPr>
          <p:cNvPr id="187" name="Google Shape;187;p31"/>
          <p:cNvSpPr txBox="1"/>
          <p:nvPr>
            <p:ph type="title"/>
          </p:nvPr>
        </p:nvSpPr>
        <p:spPr>
          <a:xfrm>
            <a:off x="289700" y="24409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580">
                <a:solidFill>
                  <a:srgbClr val="E4E5B8"/>
                </a:solidFill>
                <a:latin typeface="Georgia"/>
                <a:ea typeface="Georgia"/>
                <a:cs typeface="Georgia"/>
                <a:sym typeface="Georgia"/>
              </a:rPr>
              <a:t>NSA Archive </a:t>
            </a:r>
            <a:endParaRPr sz="2580">
              <a:solidFill>
                <a:srgbClr val="E4E5B8"/>
              </a:solidFill>
              <a:latin typeface="Georgia"/>
              <a:ea typeface="Georgia"/>
              <a:cs typeface="Georgia"/>
              <a:sym typeface="Georgia"/>
            </a:endParaRPr>
          </a:p>
          <a:p>
            <a:pPr indent="0" lvl="0" marL="0" rtl="0" algn="ctr">
              <a:spcBef>
                <a:spcPts val="0"/>
              </a:spcBef>
              <a:spcAft>
                <a:spcPts val="0"/>
              </a:spcAft>
              <a:buNone/>
            </a:pPr>
            <a:r>
              <a:rPr lang="en" sz="2580">
                <a:solidFill>
                  <a:srgbClr val="E4E5B8"/>
                </a:solidFill>
                <a:latin typeface="Georgia"/>
                <a:ea typeface="Georgia"/>
                <a:cs typeface="Georgia"/>
                <a:sym typeface="Georgia"/>
              </a:rPr>
              <a:t>Secretary Christopher's Meeting with President Yeltsin</a:t>
            </a:r>
            <a:r>
              <a:rPr lang="en" sz="2580">
                <a:solidFill>
                  <a:srgbClr val="E4E5B8"/>
                </a:solidFill>
                <a:latin typeface="Georgia"/>
                <a:ea typeface="Georgia"/>
                <a:cs typeface="Georgia"/>
                <a:sym typeface="Georgia"/>
              </a:rPr>
              <a:t> on October 5th, 1993</a:t>
            </a:r>
            <a:endParaRPr sz="2580">
              <a:solidFill>
                <a:srgbClr val="E4E5B8"/>
              </a:solidFill>
              <a:latin typeface="Georgia"/>
              <a:ea typeface="Georgia"/>
              <a:cs typeface="Georgia"/>
              <a:sym typeface="Georgia"/>
            </a:endParaRPr>
          </a:p>
        </p:txBody>
      </p:sp>
      <p:pic>
        <p:nvPicPr>
          <p:cNvPr id="188" name="Google Shape;188;p31"/>
          <p:cNvPicPr preferRelativeResize="0"/>
          <p:nvPr/>
        </p:nvPicPr>
        <p:blipFill rotWithShape="1">
          <a:blip r:embed="rId4">
            <a:alphaModFix/>
          </a:blip>
          <a:srcRect b="0" l="0" r="0" t="51423"/>
          <a:stretch/>
        </p:blipFill>
        <p:spPr>
          <a:xfrm>
            <a:off x="4853150" y="1424675"/>
            <a:ext cx="3749600" cy="2350474"/>
          </a:xfrm>
          <a:prstGeom prst="rect">
            <a:avLst/>
          </a:prstGeom>
          <a:noFill/>
          <a:ln>
            <a:noFill/>
          </a:ln>
        </p:spPr>
      </p:pic>
      <p:pic>
        <p:nvPicPr>
          <p:cNvPr id="189" name="Google Shape;189;p31"/>
          <p:cNvPicPr preferRelativeResize="0"/>
          <p:nvPr/>
        </p:nvPicPr>
        <p:blipFill rotWithShape="1">
          <a:blip r:embed="rId4">
            <a:alphaModFix/>
          </a:blip>
          <a:srcRect b="84157" l="0" r="0" t="0"/>
          <a:stretch/>
        </p:blipFill>
        <p:spPr>
          <a:xfrm>
            <a:off x="4853150" y="658125"/>
            <a:ext cx="3749600" cy="766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subTitle"/>
          </p:nvPr>
        </p:nvSpPr>
        <p:spPr>
          <a:xfrm>
            <a:off x="311700" y="4497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PSMLS </a:t>
            </a:r>
            <a:r>
              <a:rPr lang="en">
                <a:solidFill>
                  <a:srgbClr val="E4E5B8"/>
                </a:solidFill>
                <a:latin typeface="Georgia"/>
                <a:ea typeface="Georgia"/>
                <a:cs typeface="Georgia"/>
                <a:sym typeface="Georgia"/>
              </a:rPr>
              <a:t>mm/dd/yy - mm/dd/yy</a:t>
            </a:r>
            <a:endParaRPr>
              <a:solidFill>
                <a:srgbClr val="E4E5B8"/>
              </a:solidFill>
              <a:latin typeface="Georgia"/>
              <a:ea typeface="Georgia"/>
              <a:cs typeface="Georgia"/>
              <a:sym typeface="Georgia"/>
            </a:endParaRPr>
          </a:p>
        </p:txBody>
      </p:sp>
      <p:sp>
        <p:nvSpPr>
          <p:cNvPr id="63" name="Google Shape;63;p14"/>
          <p:cNvSpPr/>
          <p:nvPr/>
        </p:nvSpPr>
        <p:spPr>
          <a:xfrm>
            <a:off x="844950" y="357788"/>
            <a:ext cx="7454100" cy="41928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21F15"/>
              </a:solidFill>
            </a:endParaRPr>
          </a:p>
        </p:txBody>
      </p:sp>
      <p:pic>
        <p:nvPicPr>
          <p:cNvPr id="64" name="Google Shape;64;p1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 &amp; New Members Introductions</a:t>
            </a:r>
            <a:endParaRPr sz="5200">
              <a:solidFill>
                <a:srgbClr val="E4E5B8"/>
              </a:solidFill>
              <a:latin typeface="Georgia"/>
              <a:ea typeface="Georgia"/>
              <a:cs typeface="Georgia"/>
              <a:sym typeface="Georgia"/>
            </a:endParaRPr>
          </a:p>
        </p:txBody>
      </p:sp>
      <p:pic>
        <p:nvPicPr>
          <p:cNvPr id="195" name="Google Shape;195;p32"/>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3"/>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202" name="Google Shape;202;p33"/>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03" name="Google Shape;203;p33"/>
          <p:cNvSpPr txBox="1"/>
          <p:nvPr/>
        </p:nvSpPr>
        <p:spPr>
          <a:xfrm>
            <a:off x="472000" y="1464375"/>
            <a:ext cx="8096400" cy="3263100"/>
          </a:xfrm>
          <a:prstGeom prst="rect">
            <a:avLst/>
          </a:prstGeom>
          <a:noFill/>
          <a:ln>
            <a:noFill/>
          </a:ln>
        </p:spPr>
        <p:txBody>
          <a:bodyPr anchorCtr="0" anchor="t" bIns="91425" lIns="91425" spcFirstLastPara="1" rIns="91425" wrap="square" tIns="91425">
            <a:spAutoFit/>
          </a:bodyPr>
          <a:lstStyle/>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is your name, pronouns and state (or country/territory)?</a:t>
            </a:r>
            <a:endParaRPr sz="25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Where do you work? Is it unionized?</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How did you find out about the People’s School?</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do you think about </a:t>
            </a:r>
            <a:r>
              <a:rPr lang="en" sz="2500">
                <a:solidFill>
                  <a:srgbClr val="E4E5B8"/>
                </a:solidFill>
                <a:latin typeface="Georgia"/>
                <a:ea typeface="Georgia"/>
                <a:cs typeface="Georgia"/>
                <a:sym typeface="Georgia"/>
              </a:rPr>
              <a:t>tonight's</a:t>
            </a:r>
            <a:r>
              <a:rPr lang="en" sz="2500">
                <a:solidFill>
                  <a:srgbClr val="E4E5B8"/>
                </a:solidFill>
                <a:latin typeface="Georgia"/>
                <a:ea typeface="Georgia"/>
                <a:cs typeface="Georgia"/>
                <a:sym typeface="Georgia"/>
              </a:rPr>
              <a:t> class?</a:t>
            </a:r>
            <a:endParaRPr sz="2500">
              <a:solidFill>
                <a:srgbClr val="E4E5B8"/>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Significance of Black October</a:t>
            </a:r>
            <a:endParaRPr sz="5200">
              <a:solidFill>
                <a:srgbClr val="E4E5B8"/>
              </a:solidFill>
              <a:latin typeface="Georgia"/>
              <a:ea typeface="Georgia"/>
              <a:cs typeface="Georgia"/>
              <a:sym typeface="Georgia"/>
            </a:endParaRPr>
          </a:p>
        </p:txBody>
      </p:sp>
      <p:pic>
        <p:nvPicPr>
          <p:cNvPr id="209" name="Google Shape;209;p34"/>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5"/>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Significance of Black October</a:t>
            </a:r>
            <a:endParaRPr>
              <a:solidFill>
                <a:srgbClr val="E4E5B8"/>
              </a:solidFill>
              <a:latin typeface="Georgia"/>
              <a:ea typeface="Georgia"/>
              <a:cs typeface="Georgia"/>
              <a:sym typeface="Georgia"/>
            </a:endParaRPr>
          </a:p>
        </p:txBody>
      </p:sp>
      <p:pic>
        <p:nvPicPr>
          <p:cNvPr id="216" name="Google Shape;216;p35"/>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17" name="Google Shape;217;p35"/>
          <p:cNvSpPr txBox="1"/>
          <p:nvPr/>
        </p:nvSpPr>
        <p:spPr>
          <a:xfrm>
            <a:off x="529400" y="1031850"/>
            <a:ext cx="5756700" cy="401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E4E5B8"/>
                </a:solidFill>
                <a:latin typeface="Georgia"/>
                <a:ea typeface="Georgia"/>
                <a:cs typeface="Georgia"/>
                <a:sym typeface="Georgia"/>
              </a:rPr>
              <a:t>Tragedy for Communists, Opportunity for Imperialists</a:t>
            </a:r>
            <a:endParaRPr sz="1800">
              <a:solidFill>
                <a:srgbClr val="E4E5B8"/>
              </a:solidFill>
              <a:latin typeface="Georgia"/>
              <a:ea typeface="Georgia"/>
              <a:cs typeface="Georgia"/>
              <a:sym typeface="Georgia"/>
            </a:endParaRPr>
          </a:p>
          <a:p>
            <a:pPr indent="0" lvl="0" marL="0" rtl="0" algn="l">
              <a:spcBef>
                <a:spcPts val="0"/>
              </a:spcBef>
              <a:spcAft>
                <a:spcPts val="0"/>
              </a:spcAft>
              <a:buNone/>
            </a:pPr>
            <a:r>
              <a:rPr lang="en" sz="1100">
                <a:solidFill>
                  <a:srgbClr val="E4E5B8"/>
                </a:solidFill>
                <a:latin typeface="Georgia"/>
                <a:ea typeface="Georgia"/>
                <a:cs typeface="Georgia"/>
                <a:sym typeface="Georgia"/>
              </a:rPr>
              <a:t>	Black October of 1993 showcased the worst violence against communists following the 1991 counter-revolution and remains a solemn memory in the minds of Russian communists. For the western imperialists, it was great to see communists facing this and it was an opportunity to swindle and exploit the Yeltsin government, who it quickly came to the fond praise of following the event.</a:t>
            </a:r>
            <a:endParaRPr sz="1100">
              <a:solidFill>
                <a:srgbClr val="E4E5B8"/>
              </a:solidFill>
              <a:latin typeface="Georgia"/>
              <a:ea typeface="Georgia"/>
              <a:cs typeface="Georgia"/>
              <a:sym typeface="Georgia"/>
            </a:endParaRPr>
          </a:p>
          <a:p>
            <a:pPr indent="0" lvl="0" marL="0" rtl="0" algn="l">
              <a:spcBef>
                <a:spcPts val="0"/>
              </a:spcBef>
              <a:spcAft>
                <a:spcPts val="0"/>
              </a:spcAft>
              <a:buNone/>
            </a:pPr>
            <a:r>
              <a:t/>
            </a:r>
            <a:endParaRPr sz="1100">
              <a:solidFill>
                <a:srgbClr val="E4E5B8"/>
              </a:solidFill>
              <a:latin typeface="Georgia"/>
              <a:ea typeface="Georgia"/>
              <a:cs typeface="Georgia"/>
              <a:sym typeface="Georgia"/>
            </a:endParaRPr>
          </a:p>
          <a:p>
            <a:pPr indent="0" lvl="0" marL="0" rtl="0" algn="l">
              <a:spcBef>
                <a:spcPts val="0"/>
              </a:spcBef>
              <a:spcAft>
                <a:spcPts val="0"/>
              </a:spcAft>
              <a:buNone/>
            </a:pPr>
            <a:r>
              <a:rPr lang="en" sz="1100">
                <a:solidFill>
                  <a:srgbClr val="E4E5B8"/>
                </a:solidFill>
                <a:latin typeface="Georgia"/>
                <a:ea typeface="Georgia"/>
                <a:cs typeface="Georgia"/>
                <a:sym typeface="Georgia"/>
              </a:rPr>
              <a:t>Michael Parenti said of this event in his 1997 book, Blackshirts and Reds, </a:t>
            </a:r>
            <a:endParaRPr sz="1100">
              <a:solidFill>
                <a:srgbClr val="E4E5B8"/>
              </a:solidFill>
              <a:latin typeface="Georgia"/>
              <a:ea typeface="Georgia"/>
              <a:cs typeface="Georgia"/>
              <a:sym typeface="Georgia"/>
            </a:endParaRPr>
          </a:p>
          <a:p>
            <a:pPr indent="457200" lvl="0" marL="457200" rtl="0" algn="l">
              <a:spcBef>
                <a:spcPts val="0"/>
              </a:spcBef>
              <a:spcAft>
                <a:spcPts val="0"/>
              </a:spcAft>
              <a:buNone/>
            </a:pPr>
            <a:r>
              <a:rPr lang="en" sz="1100">
                <a:solidFill>
                  <a:srgbClr val="E4E5B8"/>
                </a:solidFill>
                <a:latin typeface="Georgia"/>
                <a:ea typeface="Georgia"/>
                <a:cs typeface="Georgia"/>
                <a:sym typeface="Georgia"/>
              </a:rPr>
              <a:t>"In late 1993, facing strong popular resistance to his harsh free-market policies, Yeltsin went further. He forcibly disbanded the Russian parliament and every other elected representative body in the country, including municipal and regional councils. He abolished Russia's Constitutional Court and launched an armed attack upon the parliamentary building, killing an estimated two thousand resisters and demonstrators. Thousands more were jailed without charges or a trial, and hundreds of elected officials were placed under investigation. Yeltsin banned labor unions from all political activities, suppressed dozens of publications, exercised monopoly control over all broadcast media, and permanently outlawed fifteen political parties. He unilaterally scrapped the constitution and presented the public with a new one that gave the president nearly absolute power over policy while reducing the democratically elected parliament to virtual impotence. For these crimes he was hailed as a defender of democracy by U.S. leaders and media."</a:t>
            </a:r>
            <a:endParaRPr sz="1100">
              <a:solidFill>
                <a:srgbClr val="E4E5B8"/>
              </a:solidFill>
              <a:latin typeface="Georgia"/>
              <a:ea typeface="Georgia"/>
              <a:cs typeface="Georgia"/>
              <a:sym typeface="Georgia"/>
            </a:endParaRPr>
          </a:p>
        </p:txBody>
      </p:sp>
      <p:pic>
        <p:nvPicPr>
          <p:cNvPr id="218" name="Google Shape;218;p35"/>
          <p:cNvPicPr preferRelativeResize="0"/>
          <p:nvPr/>
        </p:nvPicPr>
        <p:blipFill>
          <a:blip r:embed="rId4">
            <a:alphaModFix/>
          </a:blip>
          <a:stretch>
            <a:fillRect/>
          </a:stretch>
        </p:blipFill>
        <p:spPr>
          <a:xfrm>
            <a:off x="6286100" y="2981350"/>
            <a:ext cx="2857900" cy="1935011"/>
          </a:xfrm>
          <a:prstGeom prst="rect">
            <a:avLst/>
          </a:prstGeom>
          <a:noFill/>
          <a:ln>
            <a:noFill/>
          </a:ln>
        </p:spPr>
      </p:pic>
      <p:pic>
        <p:nvPicPr>
          <p:cNvPr id="219" name="Google Shape;219;p35"/>
          <p:cNvPicPr preferRelativeResize="0"/>
          <p:nvPr/>
        </p:nvPicPr>
        <p:blipFill rotWithShape="1">
          <a:blip r:embed="rId5">
            <a:alphaModFix/>
          </a:blip>
          <a:srcRect b="50661" l="0" r="0" t="0"/>
          <a:stretch/>
        </p:blipFill>
        <p:spPr>
          <a:xfrm>
            <a:off x="6286100" y="1101292"/>
            <a:ext cx="2857901" cy="18800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6"/>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225" name="Google Shape;225;p36"/>
          <p:cNvSpPr/>
          <p:nvPr/>
        </p:nvSpPr>
        <p:spPr>
          <a:xfrm>
            <a:off x="1637250"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6"/>
          <p:cNvSpPr txBox="1"/>
          <p:nvPr/>
        </p:nvSpPr>
        <p:spPr>
          <a:xfrm>
            <a:off x="1655375" y="4565650"/>
            <a:ext cx="5850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solidFill>
                  <a:srgbClr val="E4E5B8"/>
                </a:solidFill>
                <a:latin typeface="Georgia"/>
                <a:ea typeface="Georgia"/>
                <a:cs typeface="Georgia"/>
                <a:sym typeface="Georgia"/>
              </a:rPr>
              <a:t>“They were us. We are them” - General Secretary Angelo D’Angelo in 2022 Class</a:t>
            </a:r>
            <a:endParaRPr sz="1200">
              <a:solidFill>
                <a:srgbClr val="E4E5B8"/>
              </a:solidFill>
              <a:latin typeface="Georgia"/>
              <a:ea typeface="Georgia"/>
              <a:cs typeface="Georgia"/>
              <a:sym typeface="Georgia"/>
            </a:endParaRPr>
          </a:p>
        </p:txBody>
      </p:sp>
      <p:pic>
        <p:nvPicPr>
          <p:cNvPr descr="Join us as we study the assault on the Supreme Soviet by forces of the Russian Federation in 1993, known as Black October, and its relation to the current day.&#10;&#10;Connect with PSMLS: https://linktr.ee/peoplesschool &#10;Sign up to join the PSMLS mailing list and get notified of new Zoom classes every Tuesday and Thursday: http://eepurl.com/h9YxPb&#10;&#10;Media Used in the Class:&#10;&#10;Tanks in Moscow, Blood on the Streets&#10;https://www.youtube.com/watch?v=gd0merHFvzg&#10;&#10;Article from NSA Archive on Yeltsin-Clinton Relationship&#10;https://nsarchive.gwu.edu/briefing-book/russia-programs/2018-10-04/yeltsin-shelled-russian-parliament-25-years-ago-us-praised-superb-handling&#10;&#10;Telephone Conversation Between Yeltsin and Clinton&#10;https://nsarchive.gwu.edu/media/16845/ocr&#10;&#10;Timestamps:&#10;0:00 PSMLS Introduction&#10;1:06 General Secretary Introduction&#10;2:10 Intervention in Ukraine is an Anti-Fascist Struggle Against NATO, the Fourth Reich&#10;3:30 Boris Yeltsin and his Dissolution of the CPSU&#10;5:10 Russia Today Video - Tanks in Moscow, Blood on the Streets&#10;9:30 Q&amp;A 1&#10;11:30 Putin is a Compromise&#10;14:30 Patriotic Union Between Communists and Russian Nationalists&#10;16:00 Yeltsin's Drunken Antics in D.C.&#10;19:10 Protection of the House of the Communists - RCWP&#10;27:55 Q&amp;A 2&#10;28:00 They Were Us, We Are Them&#10;32:40 Russian Patriotism Helps Us As Communists&#10;37:00 Economic Decline in Europe Pushes Radicalization&#10;41:00 A New Patriotic War&#10;42:12 Article from NSA Archive on Yeltsin-Clinton Relationship&#10;51:00 Q&amp;A 3&#10;52:30 The Destruction of Soviet Power Weakened the Working Class Worldwide&#10;1:02:05 Telephone Conversation Between Yeltsin and Clinton&#10;1:13:05 Q&amp;A 4&#10;1:17:30 Essence of Time" id="227" name="Google Shape;227;p36" title="Black October of 1993 - PSMLS Audio">
            <a:hlinkClick r:id="rId4"/>
          </p:cNvPr>
          <p:cNvPicPr preferRelativeResize="0"/>
          <p:nvPr/>
        </p:nvPicPr>
        <p:blipFill>
          <a:blip r:embed="rId5">
            <a:alphaModFix/>
          </a:blip>
          <a:stretch>
            <a:fillRect/>
          </a:stretch>
        </p:blipFill>
        <p:spPr>
          <a:xfrm>
            <a:off x="1637250" y="1089200"/>
            <a:ext cx="58506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7"/>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233" name="Google Shape;233;p37"/>
          <p:cNvSpPr/>
          <p:nvPr/>
        </p:nvSpPr>
        <p:spPr>
          <a:xfrm>
            <a:off x="1637250"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7"/>
          <p:cNvSpPr txBox="1"/>
          <p:nvPr/>
        </p:nvSpPr>
        <p:spPr>
          <a:xfrm>
            <a:off x="1655375" y="4565650"/>
            <a:ext cx="5850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solidFill>
                  <a:srgbClr val="E4E5B8"/>
                </a:solidFill>
                <a:latin typeface="Georgia"/>
                <a:ea typeface="Georgia"/>
                <a:cs typeface="Georgia"/>
                <a:sym typeface="Georgia"/>
              </a:rPr>
              <a:t>General Secretary Angelo D’Angelo relates to Ukraine in 2022 Class</a:t>
            </a:r>
            <a:endParaRPr sz="1200">
              <a:solidFill>
                <a:srgbClr val="E4E5B8"/>
              </a:solidFill>
              <a:latin typeface="Georgia"/>
              <a:ea typeface="Georgia"/>
              <a:cs typeface="Georgia"/>
              <a:sym typeface="Georgia"/>
            </a:endParaRPr>
          </a:p>
        </p:txBody>
      </p:sp>
      <p:pic>
        <p:nvPicPr>
          <p:cNvPr descr="Join us as we study the assault on the Supreme Soviet by forces of the Russian Federation in 1993, known as Black October, and its relation to the current day.&#10;&#10;Connect with PSMLS: https://linktr.ee/peoplesschool &#10;Sign up to join the PSMLS mailing list and get notified of new Zoom classes every Tuesday and Thursday: http://eepurl.com/h9YxPb&#10;&#10;Media Used in the Class:&#10;&#10;Tanks in Moscow, Blood on the Streets&#10;https://www.youtube.com/watch?v=gd0merHFvzg&#10;&#10;Article from NSA Archive on Yeltsin-Clinton Relationship&#10;https://nsarchive.gwu.edu/briefing-book/russia-programs/2018-10-04/yeltsin-shelled-russian-parliament-25-years-ago-us-praised-superb-handling&#10;&#10;Telephone Conversation Between Yeltsin and Clinton&#10;https://nsarchive.gwu.edu/media/16845/ocr&#10;&#10;Timestamps:&#10;0:00 PSMLS Introduction&#10;1:06 General Secretary Introduction&#10;2:10 Intervention in Ukraine is an Anti-Fascist Struggle Against NATO, the Fourth Reich&#10;3:30 Boris Yeltsin and his Dissolution of the CPSU&#10;5:10 Russia Today Video - Tanks in Moscow, Blood on the Streets&#10;9:30 Q&amp;A 1&#10;11:30 Putin is a Compromise&#10;14:30 Patriotic Union Between Communists and Russian Nationalists&#10;16:00 Yeltsin's Drunken Antics in D.C.&#10;19:10 Protection of the House of the Communists - RCWP&#10;27:55 Q&amp;A 2&#10;28:00 They Were Us, We Are Them&#10;32:40 Russian Patriotism Helps Us As Communists&#10;37:00 Economic Decline in Europe Pushes Radicalization&#10;41:00 A New Patriotic War&#10;42:12 Article from NSA Archive on Yeltsin-Clinton Relationship&#10;51:00 Q&amp;A 3&#10;52:30 The Destruction of Soviet Power Weakened the Working Class Worldwide&#10;1:02:05 Telephone Conversation Between Yeltsin and Clinton&#10;1:13:05 Q&amp;A 4&#10;1:17:30 Essence of Time" id="235" name="Google Shape;235;p37" title="Black October of 1993 - PSMLS Audio">
            <a:hlinkClick r:id="rId4"/>
          </p:cNvPr>
          <p:cNvPicPr preferRelativeResize="0"/>
          <p:nvPr/>
        </p:nvPicPr>
        <p:blipFill>
          <a:blip r:embed="rId5">
            <a:alphaModFix/>
          </a:blip>
          <a:stretch>
            <a:fillRect/>
          </a:stretch>
        </p:blipFill>
        <p:spPr>
          <a:xfrm>
            <a:off x="1637250" y="1089200"/>
            <a:ext cx="58506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 &amp; Wrap Up Introductions</a:t>
            </a:r>
            <a:endParaRPr sz="5200">
              <a:solidFill>
                <a:srgbClr val="E4E5B8"/>
              </a:solidFill>
              <a:latin typeface="Georgia"/>
              <a:ea typeface="Georgia"/>
              <a:cs typeface="Georgia"/>
              <a:sym typeface="Georgia"/>
            </a:endParaRPr>
          </a:p>
        </p:txBody>
      </p:sp>
      <p:pic>
        <p:nvPicPr>
          <p:cNvPr id="241" name="Google Shape;241;p38"/>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Announcements</a:t>
            </a:r>
            <a:endParaRPr>
              <a:solidFill>
                <a:srgbClr val="E4E5B8"/>
              </a:solidFill>
              <a:latin typeface="Georgia"/>
              <a:ea typeface="Georgia"/>
              <a:cs typeface="Georgia"/>
              <a:sym typeface="Georgia"/>
            </a:endParaRPr>
          </a:p>
        </p:txBody>
      </p:sp>
      <p:pic>
        <p:nvPicPr>
          <p:cNvPr id="248" name="Google Shape;248;p3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49" name="Google Shape;249;p39"/>
          <p:cNvSpPr txBox="1"/>
          <p:nvPr/>
        </p:nvSpPr>
        <p:spPr>
          <a:xfrm>
            <a:off x="406550" y="1585525"/>
            <a:ext cx="8096400" cy="18471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rgbClr val="FFFF00"/>
              </a:buClr>
              <a:buSzPts val="1800"/>
              <a:buFont typeface="Georgia"/>
              <a:buChar char="●"/>
            </a:pPr>
            <a:r>
              <a:rPr b="1" lang="en" sz="1800">
                <a:solidFill>
                  <a:srgbClr val="FFFF00"/>
                </a:solidFill>
                <a:latin typeface="Georgia"/>
                <a:ea typeface="Georgia"/>
                <a:cs typeface="Georgia"/>
                <a:sym typeface="Georgia"/>
              </a:rPr>
              <a:t>THE KONONOVITCH BROTHERS NEED US, SHARE THIS ARTICLE:</a:t>
            </a:r>
            <a:endParaRPr b="1" sz="1800">
              <a:solidFill>
                <a:srgbClr val="FFFF00"/>
              </a:solidFill>
              <a:latin typeface="Georgia"/>
              <a:ea typeface="Georgia"/>
              <a:cs typeface="Georgia"/>
              <a:sym typeface="Georgia"/>
            </a:endParaRPr>
          </a:p>
          <a:p>
            <a:pPr indent="0" lvl="0" marL="457200" rtl="0" algn="l">
              <a:lnSpc>
                <a:spcPct val="100000"/>
              </a:lnSpc>
              <a:spcBef>
                <a:spcPts val="0"/>
              </a:spcBef>
              <a:spcAft>
                <a:spcPts val="0"/>
              </a:spcAft>
              <a:buNone/>
            </a:pPr>
            <a:r>
              <a:rPr b="1" lang="en" sz="1800">
                <a:solidFill>
                  <a:srgbClr val="FFFF00"/>
                </a:solidFill>
                <a:latin typeface="Georgia"/>
                <a:ea typeface="Georgia"/>
                <a:cs typeface="Georgia"/>
                <a:sym typeface="Georgia"/>
              </a:rPr>
              <a:t>	https://dailyworkerusa.com/stop-the-kiev-regimes-calls-for-the-murder-of-the-kononovitch-brothers/</a:t>
            </a:r>
            <a:endParaRPr b="1" sz="1800">
              <a:solidFill>
                <a:srgbClr val="FFFF00"/>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800">
              <a:solidFill>
                <a:srgbClr val="E4E5B8"/>
              </a:solidFill>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Volunteers Needed!</a:t>
            </a:r>
            <a:endParaRPr>
              <a:solidFill>
                <a:srgbClr val="E4E5B8"/>
              </a:solidFill>
              <a:latin typeface="Georgia"/>
              <a:ea typeface="Georgia"/>
              <a:cs typeface="Georgia"/>
              <a:sym typeface="Georgia"/>
            </a:endParaRPr>
          </a:p>
        </p:txBody>
      </p:sp>
      <p:pic>
        <p:nvPicPr>
          <p:cNvPr id="256" name="Google Shape;256;p4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57" name="Google Shape;257;p40"/>
          <p:cNvSpPr txBox="1"/>
          <p:nvPr/>
        </p:nvSpPr>
        <p:spPr>
          <a:xfrm>
            <a:off x="523800" y="1150750"/>
            <a:ext cx="8096400" cy="364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We are in need of volunteers for the staff of the People’s School! Here’s a few roles we need filled:</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People to help manage posting on our social media and podcast platforms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Video Editors, Audio Editors, Graphic Designers, Artists, Narrators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Facilitators, Web Controls, Moderators</a:t>
            </a:r>
            <a:endParaRPr sz="2500">
              <a:solidFill>
                <a:srgbClr val="E4E5B8"/>
              </a:solidFill>
              <a:latin typeface="Georgia"/>
              <a:ea typeface="Georgia"/>
              <a:cs typeface="Georgia"/>
              <a:sym typeface="Georgia"/>
            </a:endParaRPr>
          </a:p>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Email </a:t>
            </a:r>
            <a:r>
              <a:rPr lang="en" sz="2500" u="sng">
                <a:solidFill>
                  <a:schemeClr val="hlink"/>
                </a:solidFill>
                <a:latin typeface="Georgia"/>
                <a:ea typeface="Georgia"/>
                <a:cs typeface="Georgia"/>
                <a:sym typeface="Georgia"/>
                <a:hlinkClick r:id="rId4"/>
              </a:rPr>
              <a:t>info@peoplesschool.us</a:t>
            </a:r>
            <a:r>
              <a:rPr lang="en" sz="2500">
                <a:solidFill>
                  <a:srgbClr val="E4E5B8"/>
                </a:solidFill>
                <a:latin typeface="Georgia"/>
                <a:ea typeface="Georgia"/>
                <a:cs typeface="Georgia"/>
                <a:sym typeface="Georgia"/>
              </a:rPr>
              <a:t> if you’re interested and try to attend our next staff meeting on Nov 2nd if possible.</a:t>
            </a:r>
            <a:endParaRPr sz="2500">
              <a:solidFill>
                <a:srgbClr val="E4E5B8"/>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PSMLS Propaganda</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peoplesschool.us/media &amp; peoplesschool.us/store</a:t>
            </a:r>
            <a:endParaRPr sz="1911">
              <a:solidFill>
                <a:srgbClr val="E4E5B8"/>
              </a:solidFill>
              <a:latin typeface="Georgia"/>
              <a:ea typeface="Georgia"/>
              <a:cs typeface="Georgia"/>
              <a:sym typeface="Georgia"/>
            </a:endParaRPr>
          </a:p>
        </p:txBody>
      </p:sp>
      <p:pic>
        <p:nvPicPr>
          <p:cNvPr id="264" name="Google Shape;264;p4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65" name="Google Shape;265;p41"/>
          <p:cNvSpPr txBox="1"/>
          <p:nvPr>
            <p:ph type="title"/>
          </p:nvPr>
        </p:nvSpPr>
        <p:spPr>
          <a:xfrm>
            <a:off x="406550" y="1101300"/>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Materials to help promote the school!</a:t>
            </a:r>
            <a:endParaRPr>
              <a:solidFill>
                <a:srgbClr val="E4E5B8"/>
              </a:solidFill>
              <a:latin typeface="Georgia"/>
              <a:ea typeface="Georgia"/>
              <a:cs typeface="Georgia"/>
              <a:sym typeface="Georgia"/>
            </a:endParaRPr>
          </a:p>
        </p:txBody>
      </p:sp>
      <p:pic>
        <p:nvPicPr>
          <p:cNvPr id="266" name="Google Shape;266;p41"/>
          <p:cNvPicPr preferRelativeResize="0"/>
          <p:nvPr/>
        </p:nvPicPr>
        <p:blipFill>
          <a:blip r:embed="rId4">
            <a:alphaModFix/>
          </a:blip>
          <a:stretch>
            <a:fillRect/>
          </a:stretch>
        </p:blipFill>
        <p:spPr>
          <a:xfrm>
            <a:off x="6970450" y="3612225"/>
            <a:ext cx="2110175" cy="1430275"/>
          </a:xfrm>
          <a:prstGeom prst="rect">
            <a:avLst/>
          </a:prstGeom>
          <a:noFill/>
          <a:ln>
            <a:noFill/>
          </a:ln>
        </p:spPr>
      </p:pic>
      <p:pic>
        <p:nvPicPr>
          <p:cNvPr id="267" name="Google Shape;267;p41"/>
          <p:cNvPicPr preferRelativeResize="0"/>
          <p:nvPr/>
        </p:nvPicPr>
        <p:blipFill>
          <a:blip r:embed="rId5">
            <a:alphaModFix/>
          </a:blip>
          <a:stretch>
            <a:fillRect/>
          </a:stretch>
        </p:blipFill>
        <p:spPr>
          <a:xfrm>
            <a:off x="1110475" y="1574025"/>
            <a:ext cx="1557200" cy="2099601"/>
          </a:xfrm>
          <a:prstGeom prst="rect">
            <a:avLst/>
          </a:prstGeom>
          <a:noFill/>
          <a:ln>
            <a:noFill/>
          </a:ln>
        </p:spPr>
      </p:pic>
      <p:pic>
        <p:nvPicPr>
          <p:cNvPr id="268" name="Google Shape;268;p41"/>
          <p:cNvPicPr preferRelativeResize="0"/>
          <p:nvPr/>
        </p:nvPicPr>
        <p:blipFill>
          <a:blip r:embed="rId6">
            <a:alphaModFix/>
          </a:blip>
          <a:stretch>
            <a:fillRect/>
          </a:stretch>
        </p:blipFill>
        <p:spPr>
          <a:xfrm>
            <a:off x="186900" y="1173975"/>
            <a:ext cx="876300" cy="1311800"/>
          </a:xfrm>
          <a:prstGeom prst="rect">
            <a:avLst/>
          </a:prstGeom>
          <a:noFill/>
          <a:ln>
            <a:noFill/>
          </a:ln>
        </p:spPr>
      </p:pic>
      <p:pic>
        <p:nvPicPr>
          <p:cNvPr id="269" name="Google Shape;269;p41"/>
          <p:cNvPicPr preferRelativeResize="0"/>
          <p:nvPr/>
        </p:nvPicPr>
        <p:blipFill>
          <a:blip r:embed="rId7">
            <a:alphaModFix/>
          </a:blip>
          <a:stretch>
            <a:fillRect/>
          </a:stretch>
        </p:blipFill>
        <p:spPr>
          <a:xfrm>
            <a:off x="2714954" y="1677975"/>
            <a:ext cx="4157696" cy="3196750"/>
          </a:xfrm>
          <a:prstGeom prst="rect">
            <a:avLst/>
          </a:prstGeom>
          <a:noFill/>
          <a:ln>
            <a:noFill/>
          </a:ln>
        </p:spPr>
      </p:pic>
      <p:pic>
        <p:nvPicPr>
          <p:cNvPr id="270" name="Google Shape;270;p41"/>
          <p:cNvPicPr preferRelativeResize="0"/>
          <p:nvPr/>
        </p:nvPicPr>
        <p:blipFill>
          <a:blip r:embed="rId8">
            <a:alphaModFix/>
          </a:blip>
          <a:stretch>
            <a:fillRect/>
          </a:stretch>
        </p:blipFill>
        <p:spPr>
          <a:xfrm>
            <a:off x="6919924" y="1173975"/>
            <a:ext cx="2034325" cy="2365575"/>
          </a:xfrm>
          <a:prstGeom prst="rect">
            <a:avLst/>
          </a:prstGeom>
          <a:noFill/>
          <a:ln>
            <a:noFill/>
          </a:ln>
        </p:spPr>
      </p:pic>
      <p:pic>
        <p:nvPicPr>
          <p:cNvPr id="271" name="Google Shape;271;p41"/>
          <p:cNvPicPr preferRelativeResize="0"/>
          <p:nvPr/>
        </p:nvPicPr>
        <p:blipFill>
          <a:blip r:embed="rId9">
            <a:alphaModFix/>
          </a:blip>
          <a:stretch>
            <a:fillRect/>
          </a:stretch>
        </p:blipFill>
        <p:spPr>
          <a:xfrm>
            <a:off x="95900" y="3730700"/>
            <a:ext cx="1368875" cy="1311800"/>
          </a:xfrm>
          <a:prstGeom prst="rect">
            <a:avLst/>
          </a:prstGeom>
          <a:noFill/>
          <a:ln>
            <a:noFill/>
          </a:ln>
        </p:spPr>
      </p:pic>
      <p:pic>
        <p:nvPicPr>
          <p:cNvPr id="272" name="Google Shape;272;p41"/>
          <p:cNvPicPr preferRelativeResize="0"/>
          <p:nvPr/>
        </p:nvPicPr>
        <p:blipFill rotWithShape="1">
          <a:blip r:embed="rId10">
            <a:alphaModFix/>
          </a:blip>
          <a:srcRect b="0" l="14221" r="16062" t="0"/>
          <a:stretch/>
        </p:blipFill>
        <p:spPr>
          <a:xfrm>
            <a:off x="186900" y="2550187"/>
            <a:ext cx="876300" cy="1116100"/>
          </a:xfrm>
          <a:prstGeom prst="rect">
            <a:avLst/>
          </a:prstGeom>
          <a:noFill/>
          <a:ln>
            <a:noFill/>
          </a:ln>
        </p:spPr>
      </p:pic>
      <p:pic>
        <p:nvPicPr>
          <p:cNvPr id="273" name="Google Shape;273;p41"/>
          <p:cNvPicPr preferRelativeResize="0"/>
          <p:nvPr/>
        </p:nvPicPr>
        <p:blipFill>
          <a:blip r:embed="rId11">
            <a:alphaModFix/>
          </a:blip>
          <a:stretch>
            <a:fillRect/>
          </a:stretch>
        </p:blipFill>
        <p:spPr>
          <a:xfrm>
            <a:off x="1412950" y="3730700"/>
            <a:ext cx="1254725" cy="1254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534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What we’ll be learning </a:t>
            </a:r>
            <a:r>
              <a:rPr lang="en">
                <a:solidFill>
                  <a:srgbClr val="E4E5B8"/>
                </a:solidFill>
                <a:latin typeface="Georgia"/>
                <a:ea typeface="Georgia"/>
                <a:cs typeface="Georgia"/>
                <a:sym typeface="Georgia"/>
              </a:rPr>
              <a:t>today</a:t>
            </a:r>
            <a:r>
              <a:rPr lang="en">
                <a:solidFill>
                  <a:srgbClr val="E4E5B8"/>
                </a:solidFill>
                <a:latin typeface="Georgia"/>
                <a:ea typeface="Georgia"/>
                <a:cs typeface="Georgia"/>
                <a:sym typeface="Georgia"/>
              </a:rPr>
              <a:t>:</a:t>
            </a:r>
            <a:endParaRPr>
              <a:solidFill>
                <a:srgbClr val="E4E5B8"/>
              </a:solidFill>
              <a:latin typeface="Georgia"/>
              <a:ea typeface="Georgia"/>
              <a:cs typeface="Georgia"/>
              <a:sym typeface="Georgia"/>
            </a:endParaRPr>
          </a:p>
        </p:txBody>
      </p:sp>
      <p:sp>
        <p:nvSpPr>
          <p:cNvPr id="70" name="Google Shape;70;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85000" lnSpcReduction="20000"/>
          </a:bodyPr>
          <a:lstStyle/>
          <a:p>
            <a:pPr indent="-325755" lvl="0" marL="457200" rtl="0" algn="l">
              <a:spcBef>
                <a:spcPts val="0"/>
              </a:spcBef>
              <a:spcAft>
                <a:spcPts val="0"/>
              </a:spcAft>
              <a:buClr>
                <a:srgbClr val="E4E5B8"/>
              </a:buClr>
              <a:buSzPct val="100000"/>
              <a:buFont typeface="Georgia"/>
              <a:buChar char="●"/>
            </a:pPr>
            <a:r>
              <a:rPr lang="en">
                <a:solidFill>
                  <a:srgbClr val="E4E5B8"/>
                </a:solidFill>
                <a:latin typeface="Georgia"/>
                <a:ea typeface="Georgia"/>
                <a:cs typeface="Georgia"/>
                <a:sym typeface="Georgia"/>
              </a:rPr>
              <a:t>The events of Black October 1993, including from the eyes of eyewitnesses to the event.</a:t>
            </a:r>
            <a:endParaRPr>
              <a:solidFill>
                <a:srgbClr val="E4E5B8"/>
              </a:solidFill>
              <a:latin typeface="Georgia"/>
              <a:ea typeface="Georgia"/>
              <a:cs typeface="Georgia"/>
              <a:sym typeface="Georgia"/>
            </a:endParaRPr>
          </a:p>
          <a:p>
            <a:pPr indent="0" lvl="0" marL="457200" rtl="0" algn="l">
              <a:spcBef>
                <a:spcPts val="1200"/>
              </a:spcBef>
              <a:spcAft>
                <a:spcPts val="0"/>
              </a:spcAft>
              <a:buNone/>
            </a:pPr>
            <a:r>
              <a:t/>
            </a:r>
            <a:endParaRPr>
              <a:solidFill>
                <a:srgbClr val="E4E5B8"/>
              </a:solidFill>
              <a:latin typeface="Georgia"/>
              <a:ea typeface="Georgia"/>
              <a:cs typeface="Georgia"/>
              <a:sym typeface="Georgia"/>
            </a:endParaRPr>
          </a:p>
          <a:p>
            <a:pPr indent="-325755" lvl="0" marL="457200" rtl="0" algn="l">
              <a:spcBef>
                <a:spcPts val="1200"/>
              </a:spcBef>
              <a:spcAft>
                <a:spcPts val="0"/>
              </a:spcAft>
              <a:buClr>
                <a:srgbClr val="E4E5B8"/>
              </a:buClr>
              <a:buSzPct val="100000"/>
              <a:buFont typeface="Georgia"/>
              <a:buChar char="●"/>
            </a:pPr>
            <a:r>
              <a:rPr lang="en">
                <a:solidFill>
                  <a:srgbClr val="E4E5B8"/>
                </a:solidFill>
                <a:latin typeface="Georgia"/>
                <a:ea typeface="Georgia"/>
                <a:cs typeface="Georgia"/>
                <a:sym typeface="Georgia"/>
              </a:rPr>
              <a:t>US and western support for the coup, and the misinforming of Yeltsin regarding the future of NATO.</a:t>
            </a:r>
            <a:endParaRPr>
              <a:solidFill>
                <a:srgbClr val="E4E5B8"/>
              </a:solidFill>
              <a:latin typeface="Georgia"/>
              <a:ea typeface="Georgia"/>
              <a:cs typeface="Georgia"/>
              <a:sym typeface="Georgia"/>
            </a:endParaRPr>
          </a:p>
          <a:p>
            <a:pPr indent="0" lvl="0" marL="457200" rtl="0" algn="l">
              <a:spcBef>
                <a:spcPts val="1200"/>
              </a:spcBef>
              <a:spcAft>
                <a:spcPts val="0"/>
              </a:spcAft>
              <a:buNone/>
            </a:pPr>
            <a:r>
              <a:t/>
            </a:r>
            <a:endParaRPr>
              <a:solidFill>
                <a:srgbClr val="E4E5B8"/>
              </a:solidFill>
              <a:latin typeface="Georgia"/>
              <a:ea typeface="Georgia"/>
              <a:cs typeface="Georgia"/>
              <a:sym typeface="Georgia"/>
            </a:endParaRPr>
          </a:p>
          <a:p>
            <a:pPr indent="-325755" lvl="0" marL="457200" rtl="0" algn="l">
              <a:spcBef>
                <a:spcPts val="1200"/>
              </a:spcBef>
              <a:spcAft>
                <a:spcPts val="0"/>
              </a:spcAft>
              <a:buClr>
                <a:srgbClr val="E4E5B8"/>
              </a:buClr>
              <a:buSzPct val="100000"/>
              <a:buFont typeface="Georgia"/>
              <a:buChar char="●"/>
            </a:pPr>
            <a:r>
              <a:rPr lang="en">
                <a:solidFill>
                  <a:srgbClr val="E4E5B8"/>
                </a:solidFill>
                <a:latin typeface="Georgia"/>
                <a:ea typeface="Georgia"/>
                <a:cs typeface="Georgia"/>
                <a:sym typeface="Georgia"/>
              </a:rPr>
              <a:t>The significance of Black October 1993, including audio excerpts from Angelo D’Angelo from last years class.</a:t>
            </a:r>
            <a:endParaRPr>
              <a:solidFill>
                <a:srgbClr val="E4E5B8"/>
              </a:solidFill>
              <a:latin typeface="Georgia"/>
              <a:ea typeface="Georgia"/>
              <a:cs typeface="Georgia"/>
              <a:sym typeface="Georgia"/>
            </a:endParaRPr>
          </a:p>
        </p:txBody>
      </p:sp>
      <p:pic>
        <p:nvPicPr>
          <p:cNvPr id="71" name="Google Shape;71;p15"/>
          <p:cNvPicPr preferRelativeResize="0"/>
          <p:nvPr/>
        </p:nvPicPr>
        <p:blipFill>
          <a:blip r:embed="rId3">
            <a:alphaModFix/>
          </a:blip>
          <a:stretch>
            <a:fillRect/>
          </a:stretch>
        </p:blipFill>
        <p:spPr>
          <a:xfrm>
            <a:off x="204977" y="205725"/>
            <a:ext cx="1053650" cy="1053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77" name="Shape 277"/>
        <p:cNvGrpSpPr/>
        <p:nvPr/>
      </p:nvGrpSpPr>
      <p:grpSpPr>
        <a:xfrm>
          <a:off x="0" y="0"/>
          <a:ext cx="0" cy="0"/>
          <a:chOff x="0" y="0"/>
          <a:chExt cx="0" cy="0"/>
        </a:xfrm>
      </p:grpSpPr>
      <p:sp>
        <p:nvSpPr>
          <p:cNvPr id="278" name="Google Shape;278;p42"/>
          <p:cNvSpPr/>
          <p:nvPr/>
        </p:nvSpPr>
        <p:spPr>
          <a:xfrm>
            <a:off x="0" y="0"/>
            <a:ext cx="9144000" cy="1101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2"/>
          <p:cNvSpPr txBox="1"/>
          <p:nvPr>
            <p:ph type="title"/>
          </p:nvPr>
        </p:nvSpPr>
        <p:spPr>
          <a:xfrm>
            <a:off x="1658025" y="16745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Georgia"/>
                <a:ea typeface="Georgia"/>
                <a:cs typeface="Georgia"/>
                <a:sym typeface="Georgia"/>
              </a:rPr>
              <a:t>New Outlook Publishers</a:t>
            </a:r>
            <a:endParaRPr>
              <a:solidFill>
                <a:schemeClr val="lt1"/>
              </a:solidFill>
              <a:latin typeface="Georgia"/>
              <a:ea typeface="Georgia"/>
              <a:cs typeface="Georgia"/>
              <a:sym typeface="Georgia"/>
            </a:endParaRPr>
          </a:p>
          <a:p>
            <a:pPr indent="0" lvl="0" marL="0" rtl="0" algn="l">
              <a:spcBef>
                <a:spcPts val="0"/>
              </a:spcBef>
              <a:spcAft>
                <a:spcPts val="0"/>
              </a:spcAft>
              <a:buNone/>
            </a:pPr>
            <a:r>
              <a:rPr lang="en" sz="1911">
                <a:solidFill>
                  <a:schemeClr val="lt1"/>
                </a:solidFill>
                <a:latin typeface="Georgia"/>
                <a:ea typeface="Georgia"/>
                <a:cs typeface="Georgia"/>
                <a:sym typeface="Georgia"/>
              </a:rPr>
              <a:t>newoutlookpublishers.store</a:t>
            </a:r>
            <a:endParaRPr sz="1911">
              <a:solidFill>
                <a:schemeClr val="lt1"/>
              </a:solidFill>
              <a:latin typeface="Georgia"/>
              <a:ea typeface="Georgia"/>
              <a:cs typeface="Georgia"/>
              <a:sym typeface="Georgia"/>
            </a:endParaRPr>
          </a:p>
        </p:txBody>
      </p:sp>
      <p:pic>
        <p:nvPicPr>
          <p:cNvPr id="280" name="Google Shape;280;p42"/>
          <p:cNvPicPr preferRelativeResize="0"/>
          <p:nvPr/>
        </p:nvPicPr>
        <p:blipFill>
          <a:blip r:embed="rId3">
            <a:alphaModFix/>
          </a:blip>
          <a:stretch>
            <a:fillRect/>
          </a:stretch>
        </p:blipFill>
        <p:spPr>
          <a:xfrm>
            <a:off x="7870100" y="112500"/>
            <a:ext cx="876299" cy="876299"/>
          </a:xfrm>
          <a:prstGeom prst="rect">
            <a:avLst/>
          </a:prstGeom>
          <a:noFill/>
          <a:ln>
            <a:noFill/>
          </a:ln>
        </p:spPr>
      </p:pic>
      <p:sp>
        <p:nvSpPr>
          <p:cNvPr id="281" name="Google Shape;281;p42"/>
          <p:cNvSpPr txBox="1"/>
          <p:nvPr>
            <p:ph type="title"/>
          </p:nvPr>
        </p:nvSpPr>
        <p:spPr>
          <a:xfrm>
            <a:off x="898350" y="1141625"/>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FFFF"/>
                </a:solidFill>
                <a:latin typeface="Georgia"/>
                <a:ea typeface="Georgia"/>
                <a:cs typeface="Georgia"/>
                <a:sym typeface="Georgia"/>
              </a:rPr>
              <a:t>Latest Releases</a:t>
            </a:r>
            <a:endParaRPr>
              <a:solidFill>
                <a:srgbClr val="00FFFF"/>
              </a:solidFill>
              <a:latin typeface="Georgia"/>
              <a:ea typeface="Georgia"/>
              <a:cs typeface="Georgia"/>
              <a:sym typeface="Georgia"/>
            </a:endParaRPr>
          </a:p>
        </p:txBody>
      </p:sp>
      <p:sp>
        <p:nvSpPr>
          <p:cNvPr id="282" name="Google Shape;282;p42"/>
          <p:cNvSpPr/>
          <p:nvPr/>
        </p:nvSpPr>
        <p:spPr>
          <a:xfrm>
            <a:off x="404375"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p42"/>
          <p:cNvSpPr/>
          <p:nvPr/>
        </p:nvSpPr>
        <p:spPr>
          <a:xfrm>
            <a:off x="2513038"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42"/>
          <p:cNvSpPr/>
          <p:nvPr/>
        </p:nvSpPr>
        <p:spPr>
          <a:xfrm>
            <a:off x="4621725"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5" name="Google Shape;285;p42"/>
          <p:cNvSpPr/>
          <p:nvPr/>
        </p:nvSpPr>
        <p:spPr>
          <a:xfrm>
            <a:off x="6730400"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6" name="Google Shape;286;p42"/>
          <p:cNvPicPr preferRelativeResize="0"/>
          <p:nvPr/>
        </p:nvPicPr>
        <p:blipFill>
          <a:blip r:embed="rId4">
            <a:alphaModFix/>
          </a:blip>
          <a:stretch>
            <a:fillRect/>
          </a:stretch>
        </p:blipFill>
        <p:spPr>
          <a:xfrm>
            <a:off x="404377" y="112500"/>
            <a:ext cx="884495" cy="876300"/>
          </a:xfrm>
          <a:prstGeom prst="rect">
            <a:avLst/>
          </a:prstGeom>
          <a:noFill/>
          <a:ln>
            <a:noFill/>
          </a:ln>
        </p:spPr>
      </p:pic>
      <p:pic>
        <p:nvPicPr>
          <p:cNvPr descr="https://i0.wp.com/newoutlookpublishers.store/wp-content/uploads/2023/09/qr2rrj-front-shortedge-384.jpg?fit=384%2C576&amp;ssl=1" id="287" name="Google Shape;287;p42"/>
          <p:cNvPicPr preferRelativeResize="0"/>
          <p:nvPr/>
        </p:nvPicPr>
        <p:blipFill>
          <a:blip r:embed="rId5">
            <a:alphaModFix/>
          </a:blip>
          <a:stretch>
            <a:fillRect/>
          </a:stretch>
        </p:blipFill>
        <p:spPr>
          <a:xfrm>
            <a:off x="6981500" y="2203675"/>
            <a:ext cx="1454100" cy="2181150"/>
          </a:xfrm>
          <a:prstGeom prst="rect">
            <a:avLst/>
          </a:prstGeom>
          <a:noFill/>
          <a:ln>
            <a:noFill/>
          </a:ln>
        </p:spPr>
      </p:pic>
      <p:pic>
        <p:nvPicPr>
          <p:cNvPr descr="https://i0.wp.com/newoutlookpublishers.store/wp-content/uploads/2023/09/82jw9y-front-shortedge-384.jpg?fit=384%2C576&amp;ssl=1" id="288" name="Google Shape;288;p42"/>
          <p:cNvPicPr preferRelativeResize="0"/>
          <p:nvPr/>
        </p:nvPicPr>
        <p:blipFill>
          <a:blip r:embed="rId6">
            <a:alphaModFix/>
          </a:blip>
          <a:stretch>
            <a:fillRect/>
          </a:stretch>
        </p:blipFill>
        <p:spPr>
          <a:xfrm>
            <a:off x="4872825" y="2203675"/>
            <a:ext cx="1454100" cy="2181150"/>
          </a:xfrm>
          <a:prstGeom prst="rect">
            <a:avLst/>
          </a:prstGeom>
          <a:noFill/>
          <a:ln>
            <a:noFill/>
          </a:ln>
        </p:spPr>
      </p:pic>
      <p:pic>
        <p:nvPicPr>
          <p:cNvPr descr="https://i0.wp.com/newoutlookpublishers.store/wp-content/uploads/2023/09/emd7pe-front-shortedge-384.jpg?resize=200%2C300&amp;ssl=1" id="289" name="Google Shape;289;p42"/>
          <p:cNvPicPr preferRelativeResize="0"/>
          <p:nvPr/>
        </p:nvPicPr>
        <p:blipFill>
          <a:blip r:embed="rId7">
            <a:alphaModFix/>
          </a:blip>
          <a:stretch>
            <a:fillRect/>
          </a:stretch>
        </p:blipFill>
        <p:spPr>
          <a:xfrm>
            <a:off x="2764150" y="2203675"/>
            <a:ext cx="1454100" cy="2181150"/>
          </a:xfrm>
          <a:prstGeom prst="rect">
            <a:avLst/>
          </a:prstGeom>
          <a:noFill/>
          <a:ln>
            <a:noFill/>
          </a:ln>
        </p:spPr>
      </p:pic>
      <p:pic>
        <p:nvPicPr>
          <p:cNvPr descr="https://i0.wp.com/newoutlookpublishers.store/wp-content/uploads/2023/09/746n5z-front-shortedge-384.jpg?fit=384%2C576&amp;ssl=1" id="290" name="Google Shape;290;p42"/>
          <p:cNvPicPr preferRelativeResize="0"/>
          <p:nvPr/>
        </p:nvPicPr>
        <p:blipFill>
          <a:blip r:embed="rId8">
            <a:alphaModFix/>
          </a:blip>
          <a:stretch>
            <a:fillRect/>
          </a:stretch>
        </p:blipFill>
        <p:spPr>
          <a:xfrm>
            <a:off x="655475" y="2203675"/>
            <a:ext cx="1454100" cy="2181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0DAB"/>
        </a:solidFill>
      </p:bgPr>
    </p:bg>
    <p:spTree>
      <p:nvGrpSpPr>
        <p:cNvPr id="294" name="Shape 294"/>
        <p:cNvGrpSpPr/>
        <p:nvPr/>
      </p:nvGrpSpPr>
      <p:grpSpPr>
        <a:xfrm>
          <a:off x="0" y="0"/>
          <a:ext cx="0" cy="0"/>
          <a:chOff x="0" y="0"/>
          <a:chExt cx="0" cy="0"/>
        </a:xfrm>
      </p:grpSpPr>
      <p:sp>
        <p:nvSpPr>
          <p:cNvPr id="295" name="Google Shape;295;p43"/>
          <p:cNvSpPr/>
          <p:nvPr/>
        </p:nvSpPr>
        <p:spPr>
          <a:xfrm>
            <a:off x="0" y="0"/>
            <a:ext cx="9144000" cy="1101300"/>
          </a:xfrm>
          <a:prstGeom prst="rect">
            <a:avLst/>
          </a:prstGeom>
          <a:solidFill>
            <a:srgbClr val="1A0DAB"/>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3"/>
          <p:cNvSpPr txBox="1"/>
          <p:nvPr>
            <p:ph type="title"/>
          </p:nvPr>
        </p:nvSpPr>
        <p:spPr>
          <a:xfrm>
            <a:off x="1658025" y="16745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Harry Bridges School of Labor</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luel.us/laborschool/</a:t>
            </a:r>
            <a:endParaRPr sz="1911">
              <a:solidFill>
                <a:srgbClr val="E4E5B8"/>
              </a:solidFill>
              <a:latin typeface="Georgia"/>
              <a:ea typeface="Georgia"/>
              <a:cs typeface="Georgia"/>
              <a:sym typeface="Georgia"/>
            </a:endParaRPr>
          </a:p>
        </p:txBody>
      </p:sp>
      <p:sp>
        <p:nvSpPr>
          <p:cNvPr id="297" name="Google Shape;297;p43"/>
          <p:cNvSpPr txBox="1"/>
          <p:nvPr>
            <p:ph type="title"/>
          </p:nvPr>
        </p:nvSpPr>
        <p:spPr>
          <a:xfrm>
            <a:off x="185075" y="1187950"/>
            <a:ext cx="5251200" cy="526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SzPts val="990"/>
              <a:buNone/>
            </a:pPr>
            <a:r>
              <a:rPr lang="en" sz="2120">
                <a:solidFill>
                  <a:srgbClr val="E4E5B8"/>
                </a:solidFill>
                <a:latin typeface="Georgia"/>
                <a:ea typeface="Georgia"/>
                <a:cs typeface="Georgia"/>
                <a:sym typeface="Georgia"/>
              </a:rPr>
              <a:t>The Harry Bridges School of Labor is a monthly class held 2x per month. Classes cover a variety of topics aimed at building class conscious among union members.</a:t>
            </a:r>
            <a:endParaRPr sz="2120">
              <a:solidFill>
                <a:srgbClr val="E4E5B8"/>
              </a:solidFill>
              <a:latin typeface="Georgia"/>
              <a:ea typeface="Georgia"/>
              <a:cs typeface="Georgia"/>
              <a:sym typeface="Georgia"/>
            </a:endParaRPr>
          </a:p>
          <a:p>
            <a:pPr indent="0" lvl="0" marL="0" rtl="0" algn="just">
              <a:spcBef>
                <a:spcPts val="0"/>
              </a:spcBef>
              <a:spcAft>
                <a:spcPts val="0"/>
              </a:spcAft>
              <a:buSzPts val="990"/>
              <a:buNone/>
            </a:pPr>
            <a:r>
              <a:t/>
            </a:r>
            <a:endParaRPr sz="2120">
              <a:solidFill>
                <a:srgbClr val="E4E5B8"/>
              </a:solidFill>
              <a:latin typeface="Georgia"/>
              <a:ea typeface="Georgia"/>
              <a:cs typeface="Georgia"/>
              <a:sym typeface="Georgia"/>
            </a:endParaRPr>
          </a:p>
          <a:p>
            <a:pPr indent="0" lvl="0" marL="0" rtl="0" algn="just">
              <a:spcBef>
                <a:spcPts val="0"/>
              </a:spcBef>
              <a:spcAft>
                <a:spcPts val="0"/>
              </a:spcAft>
              <a:buSzPts val="990"/>
              <a:buNone/>
            </a:pPr>
            <a:r>
              <a:rPr lang="en" sz="2120">
                <a:solidFill>
                  <a:srgbClr val="E4E5B8"/>
                </a:solidFill>
                <a:latin typeface="Georgia"/>
                <a:ea typeface="Georgia"/>
                <a:cs typeface="Georgia"/>
                <a:sym typeface="Georgia"/>
              </a:rPr>
              <a:t>September’s class is “</a:t>
            </a:r>
            <a:r>
              <a:rPr lang="en" sz="2120">
                <a:solidFill>
                  <a:srgbClr val="E4E5B8"/>
                </a:solidFill>
                <a:latin typeface="Georgia"/>
                <a:ea typeface="Georgia"/>
                <a:cs typeface="Georgia"/>
                <a:sym typeface="Georgia"/>
              </a:rPr>
              <a:t>The AFL-CIO Role in the Chilean Coup of 1973</a:t>
            </a:r>
            <a:r>
              <a:rPr lang="en" sz="2120">
                <a:solidFill>
                  <a:srgbClr val="E4E5B8"/>
                </a:solidFill>
                <a:latin typeface="Georgia"/>
                <a:ea typeface="Georgia"/>
                <a:cs typeface="Georgia"/>
                <a:sym typeface="Georgia"/>
              </a:rPr>
              <a:t>” and is October 4th, at 9 pm EST and the second session is on October 7th, at 7 pm EST. </a:t>
            </a:r>
            <a:endParaRPr sz="2120">
              <a:solidFill>
                <a:srgbClr val="E4E5B8"/>
              </a:solidFill>
              <a:latin typeface="Georgia"/>
              <a:ea typeface="Georgia"/>
              <a:cs typeface="Georgia"/>
              <a:sym typeface="Georgia"/>
            </a:endParaRPr>
          </a:p>
        </p:txBody>
      </p:sp>
      <p:sp>
        <p:nvSpPr>
          <p:cNvPr id="298" name="Google Shape;298;p43"/>
          <p:cNvSpPr/>
          <p:nvPr/>
        </p:nvSpPr>
        <p:spPr>
          <a:xfrm>
            <a:off x="5543975" y="1338600"/>
            <a:ext cx="3142800" cy="3118800"/>
          </a:xfrm>
          <a:prstGeom prst="bevel">
            <a:avLst>
              <a:gd fmla="val 12500" name="adj"/>
            </a:avLst>
          </a:prstGeom>
          <a:solidFill>
            <a:srgbClr val="1A0DA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9" name="Google Shape;299;p43"/>
          <p:cNvPicPr preferRelativeResize="0"/>
          <p:nvPr/>
        </p:nvPicPr>
        <p:blipFill>
          <a:blip r:embed="rId3">
            <a:alphaModFix/>
          </a:blip>
          <a:stretch>
            <a:fillRect/>
          </a:stretch>
        </p:blipFill>
        <p:spPr>
          <a:xfrm>
            <a:off x="404375" y="112500"/>
            <a:ext cx="859485" cy="876299"/>
          </a:xfrm>
          <a:prstGeom prst="rect">
            <a:avLst/>
          </a:prstGeom>
          <a:noFill/>
          <a:ln>
            <a:noFill/>
          </a:ln>
        </p:spPr>
      </p:pic>
      <p:pic>
        <p:nvPicPr>
          <p:cNvPr id="300" name="Google Shape;300;p43"/>
          <p:cNvPicPr preferRelativeResize="0"/>
          <p:nvPr/>
        </p:nvPicPr>
        <p:blipFill>
          <a:blip r:embed="rId4">
            <a:alphaModFix/>
          </a:blip>
          <a:stretch>
            <a:fillRect/>
          </a:stretch>
        </p:blipFill>
        <p:spPr>
          <a:xfrm>
            <a:off x="7827300" y="112500"/>
            <a:ext cx="859475" cy="859475"/>
          </a:xfrm>
          <a:prstGeom prst="rect">
            <a:avLst/>
          </a:prstGeom>
          <a:noFill/>
          <a:ln>
            <a:noFill/>
          </a:ln>
        </p:spPr>
      </p:pic>
      <p:pic>
        <p:nvPicPr>
          <p:cNvPr id="301" name="Google Shape;301;p43"/>
          <p:cNvPicPr preferRelativeResize="0"/>
          <p:nvPr/>
        </p:nvPicPr>
        <p:blipFill>
          <a:blip r:embed="rId5">
            <a:alphaModFix/>
          </a:blip>
          <a:stretch>
            <a:fillRect/>
          </a:stretch>
        </p:blipFill>
        <p:spPr>
          <a:xfrm>
            <a:off x="5931175" y="1714450"/>
            <a:ext cx="2381375" cy="23813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4"/>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4"/>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Legal Drive</a:t>
            </a:r>
            <a:endParaRPr>
              <a:solidFill>
                <a:srgbClr val="E4E5B8"/>
              </a:solidFill>
              <a:latin typeface="Georgia"/>
              <a:ea typeface="Georgia"/>
              <a:cs typeface="Georgia"/>
              <a:sym typeface="Georgia"/>
            </a:endParaRPr>
          </a:p>
        </p:txBody>
      </p:sp>
      <p:pic>
        <p:nvPicPr>
          <p:cNvPr id="308" name="Google Shape;308;p44"/>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309" name="Google Shape;309;p44"/>
          <p:cNvSpPr txBox="1"/>
          <p:nvPr/>
        </p:nvSpPr>
        <p:spPr>
          <a:xfrm>
            <a:off x="406550" y="1101300"/>
            <a:ext cx="4911300" cy="39789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 sz="1450">
                <a:solidFill>
                  <a:srgbClr val="E4E5B8"/>
                </a:solidFill>
                <a:latin typeface="Georgia"/>
                <a:ea typeface="Georgia"/>
                <a:cs typeface="Georgia"/>
                <a:sym typeface="Georgia"/>
              </a:rPr>
              <a:t>Last year we were attacked and sabotaged by ultraleft wreckers</a:t>
            </a:r>
            <a:r>
              <a:rPr lang="en" sz="1450">
                <a:solidFill>
                  <a:srgbClr val="E4E5B8"/>
                </a:solidFill>
                <a:latin typeface="Georgia"/>
                <a:ea typeface="Georgia"/>
                <a:cs typeface="Georgia"/>
                <a:sym typeface="Georgia"/>
              </a:rPr>
              <a:t> that tried to </a:t>
            </a:r>
            <a:r>
              <a:rPr b="1" lang="en" sz="1450">
                <a:solidFill>
                  <a:srgbClr val="E4E5B8"/>
                </a:solidFill>
                <a:latin typeface="Georgia"/>
                <a:ea typeface="Georgia"/>
                <a:cs typeface="Georgia"/>
                <a:sym typeface="Georgia"/>
              </a:rPr>
              <a:t>steal the PSMLS</a:t>
            </a:r>
            <a:r>
              <a:rPr lang="en" sz="1450">
                <a:solidFill>
                  <a:srgbClr val="E4E5B8"/>
                </a:solidFill>
                <a:latin typeface="Georgia"/>
                <a:ea typeface="Georgia"/>
                <a:cs typeface="Georgia"/>
                <a:sym typeface="Georgia"/>
              </a:rPr>
              <a:t> and </a:t>
            </a:r>
            <a:r>
              <a:rPr b="1" lang="en" sz="1450">
                <a:solidFill>
                  <a:srgbClr val="E4E5B8"/>
                </a:solidFill>
                <a:latin typeface="Georgia"/>
                <a:ea typeface="Georgia"/>
                <a:cs typeface="Georgia"/>
                <a:sym typeface="Georgia"/>
              </a:rPr>
              <a:t>destroy the PCUSA</a:t>
            </a:r>
            <a:r>
              <a:rPr lang="en" sz="1450">
                <a:solidFill>
                  <a:srgbClr val="E4E5B8"/>
                </a:solidFill>
                <a:latin typeface="Georgia"/>
                <a:ea typeface="Georgia"/>
                <a:cs typeface="Georgia"/>
                <a:sym typeface="Georgia"/>
              </a:rPr>
              <a:t>. </a:t>
            </a:r>
            <a:r>
              <a:rPr b="1" lang="en" sz="1450">
                <a:solidFill>
                  <a:srgbClr val="E4E5B8"/>
                </a:solidFill>
                <a:latin typeface="Georgia"/>
                <a:ea typeface="Georgia"/>
                <a:cs typeface="Georgia"/>
                <a:sym typeface="Georgia"/>
              </a:rPr>
              <a:t>They failed</a:t>
            </a:r>
            <a:r>
              <a:rPr lang="en" sz="1450">
                <a:solidFill>
                  <a:srgbClr val="E4E5B8"/>
                </a:solidFill>
                <a:latin typeface="Georgia"/>
                <a:ea typeface="Georgia"/>
                <a:cs typeface="Georgia"/>
                <a:sym typeface="Georgia"/>
              </a:rPr>
              <a:t>, but they </a:t>
            </a:r>
            <a:r>
              <a:rPr b="1" lang="en" sz="1450">
                <a:solidFill>
                  <a:srgbClr val="E4E5B8"/>
                </a:solidFill>
                <a:latin typeface="Georgia"/>
                <a:ea typeface="Georgia"/>
                <a:cs typeface="Georgia"/>
                <a:sym typeface="Georgia"/>
              </a:rPr>
              <a:t>will be held accountable</a:t>
            </a:r>
            <a:r>
              <a:rPr lang="en" sz="1450">
                <a:solidFill>
                  <a:srgbClr val="E4E5B8"/>
                </a:solidFill>
                <a:latin typeface="Georgia"/>
                <a:ea typeface="Georgia"/>
                <a:cs typeface="Georgia"/>
                <a:sym typeface="Georgia"/>
              </a:rPr>
              <a:t> and there are still things they took from us that we’ve not got back, like videos, imagery, audio etc. That is why we still need donations to the legal drive.</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450">
                <a:solidFill>
                  <a:srgbClr val="E4E5B8"/>
                </a:solidFill>
                <a:latin typeface="Georgia"/>
                <a:ea typeface="Georgia"/>
                <a:cs typeface="Georgia"/>
                <a:sym typeface="Georgia"/>
              </a:rPr>
              <a:t>If you support the school and want to see us continue to improve and keep delivering this education 51 weeks a year, please pitch in whatever you can and support the GoFundMe for the legal drive @ </a:t>
            </a:r>
            <a:r>
              <a:rPr lang="en" sz="1450" u="sng">
                <a:solidFill>
                  <a:schemeClr val="hlink"/>
                </a:solidFill>
                <a:latin typeface="Georgia"/>
                <a:ea typeface="Georgia"/>
                <a:cs typeface="Georgia"/>
                <a:sym typeface="Georgia"/>
                <a:hlinkClick r:id="rId4"/>
              </a:rPr>
              <a:t>https://www.gofundme.com/f/legal-fund-to-defend-against-wreckers</a:t>
            </a:r>
            <a:r>
              <a:rPr lang="en" sz="1450">
                <a:solidFill>
                  <a:srgbClr val="E4E5B8"/>
                </a:solidFill>
                <a:latin typeface="Georgia"/>
                <a:ea typeface="Georgia"/>
                <a:cs typeface="Georgia"/>
                <a:sym typeface="Georgia"/>
              </a:rPr>
              <a:t>. </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450">
                <a:solidFill>
                  <a:srgbClr val="E4E5B8"/>
                </a:solidFill>
                <a:latin typeface="Georgia"/>
                <a:ea typeface="Georgia"/>
                <a:cs typeface="Georgia"/>
                <a:sym typeface="Georgia"/>
              </a:rPr>
              <a:t>Anything helps!</a:t>
            </a:r>
            <a:endParaRPr sz="1450">
              <a:solidFill>
                <a:srgbClr val="E4E5B8"/>
              </a:solidFill>
              <a:latin typeface="Georgia"/>
              <a:ea typeface="Georgia"/>
              <a:cs typeface="Georgia"/>
              <a:sym typeface="Georgia"/>
            </a:endParaRPr>
          </a:p>
        </p:txBody>
      </p:sp>
      <p:pic>
        <p:nvPicPr>
          <p:cNvPr id="310" name="Google Shape;310;p44"/>
          <p:cNvPicPr preferRelativeResize="0"/>
          <p:nvPr/>
        </p:nvPicPr>
        <p:blipFill>
          <a:blip r:embed="rId5">
            <a:alphaModFix/>
          </a:blip>
          <a:stretch>
            <a:fillRect/>
          </a:stretch>
        </p:blipFill>
        <p:spPr>
          <a:xfrm>
            <a:off x="5470250" y="264300"/>
            <a:ext cx="3521350" cy="2960556"/>
          </a:xfrm>
          <a:prstGeom prst="rect">
            <a:avLst/>
          </a:prstGeom>
          <a:noFill/>
          <a:ln>
            <a:noFill/>
          </a:ln>
        </p:spPr>
      </p:pic>
      <p:pic>
        <p:nvPicPr>
          <p:cNvPr id="311" name="Google Shape;311;p44"/>
          <p:cNvPicPr preferRelativeResize="0"/>
          <p:nvPr/>
        </p:nvPicPr>
        <p:blipFill>
          <a:blip r:embed="rId6">
            <a:alphaModFix/>
          </a:blip>
          <a:stretch>
            <a:fillRect/>
          </a:stretch>
        </p:blipFill>
        <p:spPr>
          <a:xfrm>
            <a:off x="6416887" y="3224856"/>
            <a:ext cx="1628084" cy="161384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5"/>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317" name="Google Shape;317;p45"/>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5"/>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National Anthem of the USSR</a:t>
            </a:r>
            <a:r>
              <a:rPr lang="en">
                <a:solidFill>
                  <a:srgbClr val="E4E5B8"/>
                </a:solidFill>
                <a:latin typeface="Georgia"/>
                <a:ea typeface="Georgia"/>
                <a:cs typeface="Georgia"/>
                <a:sym typeface="Georgia"/>
              </a:rPr>
              <a:t> - 1984 Version</a:t>
            </a:r>
            <a:endParaRPr>
              <a:solidFill>
                <a:srgbClr val="E4E5B8"/>
              </a:solidFill>
              <a:latin typeface="Georgia"/>
              <a:ea typeface="Georgia"/>
              <a:cs typeface="Georgia"/>
              <a:sym typeface="Georgia"/>
            </a:endParaRPr>
          </a:p>
        </p:txBody>
      </p:sp>
      <p:pic>
        <p:nvPicPr>
          <p:cNvPr descr="Promotional Anthem of the Supreme Soviet, broadcast twice daily on Soviet State Television for many years.  This is the original 1984 version.  &#10;Fully restored, converted to stereo and widescreen.  Now subtitled in Russian, phonetic Russian and two new improved comprehensive translations in English and Spanish.&#10;Оригинал 1984 гимн Союза - широкоэкранный высокого качества." id="319" name="Google Shape;319;p45" title="OFFICIAL ANTHEM OF THE SUPREME SOVIET - 1984 VERSION">
            <a:hlinkClick r:id="rId4"/>
          </p:cNvPr>
          <p:cNvPicPr preferRelativeResize="0"/>
          <p:nvPr/>
        </p:nvPicPr>
        <p:blipFill>
          <a:blip r:embed="rId5">
            <a:alphaModFix/>
          </a:blip>
          <a:stretch>
            <a:fillRect/>
          </a:stretch>
        </p:blipFill>
        <p:spPr>
          <a:xfrm>
            <a:off x="1645925" y="1089200"/>
            <a:ext cx="58506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Black October 1993</a:t>
            </a:r>
            <a:endParaRPr sz="5200">
              <a:solidFill>
                <a:srgbClr val="E4E5B8"/>
              </a:solidFill>
              <a:latin typeface="Georgia"/>
              <a:ea typeface="Georgia"/>
              <a:cs typeface="Georgia"/>
              <a:sym typeface="Georgia"/>
            </a:endParaRPr>
          </a:p>
        </p:txBody>
      </p:sp>
      <p:pic>
        <p:nvPicPr>
          <p:cNvPr id="77" name="Google Shape;77;p1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83" name="Google Shape;83;p17"/>
          <p:cNvSpPr/>
          <p:nvPr/>
        </p:nvSpPr>
        <p:spPr>
          <a:xfrm>
            <a:off x="1637250"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Video Explaining Events of Black October 1993.</a:t>
            </a:r>
            <a:endParaRPr>
              <a:solidFill>
                <a:srgbClr val="E4E5B8"/>
              </a:solidFill>
              <a:latin typeface="Georgia"/>
              <a:ea typeface="Georgia"/>
              <a:cs typeface="Georgia"/>
              <a:sym typeface="Georgia"/>
            </a:endParaRPr>
          </a:p>
        </p:txBody>
      </p:sp>
      <p:pic>
        <p:nvPicPr>
          <p:cNvPr descr="A Russian constitutional crisis came to a dramatic climax 25 years ago, on October 4, 1993, when President Boris Yeltsin ordered the army to shell Moscow’s parliament building. Official figures put the final death toll in the crisis at 187. Others say up to 2,000 may have died. &#10;Originally published at - https://www.rferl.org/a/white-house-shelled/29525525.html" id="85" name="Google Shape;85;p17" title="25 Years Ago: The Day The Russian White House Was Shelled">
            <a:hlinkClick r:id="rId4"/>
          </p:cNvPr>
          <p:cNvPicPr preferRelativeResize="0"/>
          <p:nvPr/>
        </p:nvPicPr>
        <p:blipFill>
          <a:blip r:embed="rId5">
            <a:alphaModFix/>
          </a:blip>
          <a:stretch>
            <a:fillRect/>
          </a:stretch>
        </p:blipFill>
        <p:spPr>
          <a:xfrm>
            <a:off x="1645925" y="1089200"/>
            <a:ext cx="58462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289700" y="22579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580">
                <a:solidFill>
                  <a:srgbClr val="E4E5B8"/>
                </a:solidFill>
                <a:latin typeface="Georgia"/>
                <a:ea typeface="Georgia"/>
                <a:cs typeface="Georgia"/>
                <a:sym typeface="Georgia"/>
              </a:rPr>
              <a:t>Protection of the House of the Soviets in the October days of 1993 Through the Eyes of Eyewitnesses</a:t>
            </a:r>
            <a:endParaRPr sz="2580">
              <a:solidFill>
                <a:srgbClr val="E4E5B8"/>
              </a:solidFill>
              <a:latin typeface="Georgia"/>
              <a:ea typeface="Georgia"/>
              <a:cs typeface="Georgia"/>
              <a:sym typeface="Georgia"/>
            </a:endParaRPr>
          </a:p>
          <a:p>
            <a:pPr indent="-392430" lvl="0" marL="457200" rtl="0" algn="ctr">
              <a:spcBef>
                <a:spcPts val="0"/>
              </a:spcBef>
              <a:spcAft>
                <a:spcPts val="0"/>
              </a:spcAft>
              <a:buClr>
                <a:srgbClr val="E4E5B8"/>
              </a:buClr>
              <a:buSzPts val="2580"/>
              <a:buFont typeface="Georgia"/>
              <a:buChar char="-"/>
            </a:pPr>
            <a:r>
              <a:rPr lang="en" sz="2580">
                <a:solidFill>
                  <a:srgbClr val="E4E5B8"/>
                </a:solidFill>
                <a:latin typeface="Georgia"/>
                <a:ea typeface="Georgia"/>
                <a:cs typeface="Georgia"/>
                <a:sym typeface="Georgia"/>
              </a:rPr>
              <a:t>From the RCWP</a:t>
            </a:r>
            <a:endParaRPr sz="2580">
              <a:solidFill>
                <a:srgbClr val="E4E5B8"/>
              </a:solidFill>
              <a:latin typeface="Georgia"/>
              <a:ea typeface="Georgia"/>
              <a:cs typeface="Georgia"/>
              <a:sym typeface="Georgia"/>
            </a:endParaRPr>
          </a:p>
        </p:txBody>
      </p:sp>
      <p:pic>
        <p:nvPicPr>
          <p:cNvPr id="91" name="Google Shape;91;p18"/>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92" name="Google Shape;92;p18"/>
          <p:cNvPicPr preferRelativeResize="0"/>
          <p:nvPr/>
        </p:nvPicPr>
        <p:blipFill>
          <a:blip r:embed="rId4">
            <a:alphaModFix/>
          </a:blip>
          <a:stretch>
            <a:fillRect/>
          </a:stretch>
        </p:blipFill>
        <p:spPr>
          <a:xfrm>
            <a:off x="5003800" y="152400"/>
            <a:ext cx="3727739" cy="4838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98" name="Google Shape;98;p19"/>
          <p:cNvPicPr preferRelativeResize="0"/>
          <p:nvPr/>
        </p:nvPicPr>
        <p:blipFill>
          <a:blip r:embed="rId4">
            <a:alphaModFix/>
          </a:blip>
          <a:stretch>
            <a:fillRect/>
          </a:stretch>
        </p:blipFill>
        <p:spPr>
          <a:xfrm>
            <a:off x="4785125" y="108975"/>
            <a:ext cx="4153908" cy="4838700"/>
          </a:xfrm>
          <a:prstGeom prst="rect">
            <a:avLst/>
          </a:prstGeom>
          <a:noFill/>
          <a:ln>
            <a:noFill/>
          </a:ln>
        </p:spPr>
      </p:pic>
      <p:sp>
        <p:nvSpPr>
          <p:cNvPr id="99" name="Google Shape;99;p19"/>
          <p:cNvSpPr txBox="1"/>
          <p:nvPr>
            <p:ph type="title"/>
          </p:nvPr>
        </p:nvSpPr>
        <p:spPr>
          <a:xfrm>
            <a:off x="289700" y="22579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580">
                <a:solidFill>
                  <a:srgbClr val="E4E5B8"/>
                </a:solidFill>
                <a:latin typeface="Georgia"/>
                <a:ea typeface="Georgia"/>
                <a:cs typeface="Georgia"/>
                <a:sym typeface="Georgia"/>
              </a:rPr>
              <a:t>Protection of the House of the Soviets in the October days of 1993 Through the Eyes of Eyewitnesses</a:t>
            </a:r>
            <a:endParaRPr sz="2580">
              <a:solidFill>
                <a:srgbClr val="E4E5B8"/>
              </a:solidFill>
              <a:latin typeface="Georgia"/>
              <a:ea typeface="Georgia"/>
              <a:cs typeface="Georgia"/>
              <a:sym typeface="Georgia"/>
            </a:endParaRPr>
          </a:p>
          <a:p>
            <a:pPr indent="-392430" lvl="0" marL="457200" rtl="0" algn="ctr">
              <a:spcBef>
                <a:spcPts val="0"/>
              </a:spcBef>
              <a:spcAft>
                <a:spcPts val="0"/>
              </a:spcAft>
              <a:buClr>
                <a:srgbClr val="E4E5B8"/>
              </a:buClr>
              <a:buSzPts val="2580"/>
              <a:buFont typeface="Georgia"/>
              <a:buChar char="-"/>
            </a:pPr>
            <a:r>
              <a:rPr lang="en" sz="2580">
                <a:solidFill>
                  <a:srgbClr val="E4E5B8"/>
                </a:solidFill>
                <a:latin typeface="Georgia"/>
                <a:ea typeface="Georgia"/>
                <a:cs typeface="Georgia"/>
                <a:sym typeface="Georgia"/>
              </a:rPr>
              <a:t>From the RCWP</a:t>
            </a:r>
            <a:endParaRPr sz="2580">
              <a:solidFill>
                <a:srgbClr val="E4E5B8"/>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05" name="Google Shape;105;p20"/>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US Support for Black October</a:t>
            </a:r>
            <a:endParaRPr sz="5200">
              <a:solidFill>
                <a:srgbClr val="E4E5B8"/>
              </a:solidFill>
              <a:latin typeface="Georgia"/>
              <a:ea typeface="Georgia"/>
              <a:cs typeface="Georgia"/>
              <a:sym typeface="Georgia"/>
            </a:endParaRPr>
          </a:p>
        </p:txBody>
      </p:sp>
      <p:pic>
        <p:nvPicPr>
          <p:cNvPr id="111" name="Google Shape;111;p21"/>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