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8b2db9b38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8b2db9b38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8a3eeb47b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8a3eeb47b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b4a22de6c0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b4a22de6c0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8a3eeb47b5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8a3eeb47b5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8a3eeb47b5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8a3eeb47b5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8a3eeb47b5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8a3eeb47b5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8a3eeb47b5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8a3eeb47b5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8b2db9b38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8b2db9b38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8a3eeb47b5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8a3eeb47b5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8a3eeb47b5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8a3eeb47b5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8a3eeb47b5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8a3eeb47b5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8a3eeb47b5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8a3eeb47b5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8a3eeb47b5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8a3eeb47b5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8a3eeb47b5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8a3eeb47b5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8a3eeb47b5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8a3eeb47b5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8a3eeb47b5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8a3eeb47b5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8a3eeb47b5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8a3eeb47b5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7f9301e6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7f9301e6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3c1789aca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3c1789aca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7f9301e6fb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7f9301e6fb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3c1789aca2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3c1789aca2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8a3eeb47b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8a3eeb47b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8a3eeb47b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8a3eeb47b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8a3eeb47b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8a3eeb47b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8a3eeb47b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8a3eeb47b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hyperlink" Target="http://www.youtube.com/watch?v=Nzb3dqRaN_8" TargetMode="External"/><Relationship Id="rId5"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1.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8.png"/><Relationship Id="rId5"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3.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9.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1.jpg"/><Relationship Id="rId5"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hyperlink" Target="http://www.youtube.com/watch?v=-8DjwfLH6RY" TargetMode="External"/><Relationship Id="rId5"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hyperlink" Target="mailto:info@peoplesschool.u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10.png"/><Relationship Id="rId11" Type="http://schemas.openxmlformats.org/officeDocument/2006/relationships/image" Target="../media/image22.png"/><Relationship Id="rId10" Type="http://schemas.openxmlformats.org/officeDocument/2006/relationships/image" Target="../media/image19.png"/><Relationship Id="rId9"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30.png"/><Relationship Id="rId5" Type="http://schemas.openxmlformats.org/officeDocument/2006/relationships/image" Target="../media/image37.png"/><Relationship Id="rId6" Type="http://schemas.openxmlformats.org/officeDocument/2006/relationships/image" Target="../media/image34.jpg"/><Relationship Id="rId7" Type="http://schemas.openxmlformats.org/officeDocument/2006/relationships/image" Target="../media/image38.jpg"/><Relationship Id="rId8" Type="http://schemas.openxmlformats.org/officeDocument/2006/relationships/image" Target="../media/image4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hyperlink" Target="https://www.gofundme.com/f/legal-fund-to-defend-against-wreckers" TargetMode="External"/><Relationship Id="rId5" Type="http://schemas.openxmlformats.org/officeDocument/2006/relationships/image" Target="../media/image32.png"/><Relationship Id="rId6"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hyperlink" Target="http://www.youtube.com/watch?v=0bfroxVyb4A" TargetMode="External"/><Relationship Id="rId5"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Advancing in Socialism </a:t>
            </a:r>
            <a:r>
              <a:rPr lang="en">
                <a:solidFill>
                  <a:srgbClr val="E4E5B8"/>
                </a:solidFill>
                <a:latin typeface="Georgia"/>
                <a:ea typeface="Georgia"/>
                <a:cs typeface="Georgia"/>
                <a:sym typeface="Georgia"/>
              </a:rPr>
              <a:t>- Moranbong Band</a:t>
            </a:r>
            <a:endParaRPr>
              <a:solidFill>
                <a:srgbClr val="E4E5B8"/>
              </a:solidFill>
              <a:latin typeface="Georgia"/>
              <a:ea typeface="Georgia"/>
              <a:cs typeface="Georgia"/>
              <a:sym typeface="Georgia"/>
            </a:endParaRPr>
          </a:p>
        </p:txBody>
      </p:sp>
      <p:pic>
        <p:nvPicPr>
          <p:cNvPr descr="모란봉악단 - 전진하는 사회주의&#10;Music: An Jong-ho (안정호) 2016&#10;Text: Cha Ho-gun (차호근)&#10;Recorded: 2016.12.28 Mokran Video DPRK&#10;The female singers of The State Merited Chorus here join in to emphasize the unity even more." id="57" name="Google Shape;57;p13" title="Moranbong Band - Advancing in socialism (전진하는 사회주의)">
            <a:hlinkClick r:id="rId4"/>
          </p:cNvPr>
          <p:cNvPicPr preferRelativeResize="0"/>
          <p:nvPr/>
        </p:nvPicPr>
        <p:blipFill>
          <a:blip r:embed="rId5">
            <a:alphaModFix/>
          </a:blip>
          <a:stretch>
            <a:fillRect/>
          </a:stretch>
        </p:blipFill>
        <p:spPr>
          <a:xfrm>
            <a:off x="1655375" y="1089200"/>
            <a:ext cx="5850600" cy="3290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 name="Shape 125"/>
        <p:cNvGrpSpPr/>
        <p:nvPr/>
      </p:nvGrpSpPr>
      <p:grpSpPr>
        <a:xfrm>
          <a:off x="0" y="0"/>
          <a:ext cx="0" cy="0"/>
          <a:chOff x="0" y="0"/>
          <a:chExt cx="0" cy="0"/>
        </a:xfrm>
      </p:grpSpPr>
      <p:sp>
        <p:nvSpPr>
          <p:cNvPr id="126" name="Google Shape;126;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2"/>
          <p:cNvSpPr txBox="1"/>
          <p:nvPr>
            <p:ph type="title"/>
          </p:nvPr>
        </p:nvSpPr>
        <p:spPr>
          <a:xfrm>
            <a:off x="2517900" y="264300"/>
            <a:ext cx="422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Battle of Lake Khasan 1938</a:t>
            </a:r>
            <a:endParaRPr>
              <a:solidFill>
                <a:srgbClr val="E4E5B8"/>
              </a:solidFill>
              <a:latin typeface="Georgia"/>
              <a:ea typeface="Georgia"/>
              <a:cs typeface="Georgia"/>
              <a:sym typeface="Georgia"/>
            </a:endParaRPr>
          </a:p>
        </p:txBody>
      </p:sp>
      <p:pic>
        <p:nvPicPr>
          <p:cNvPr id="128" name="Google Shape;128;p22"/>
          <p:cNvPicPr preferRelativeResize="0"/>
          <p:nvPr/>
        </p:nvPicPr>
        <p:blipFill>
          <a:blip r:embed="rId4">
            <a:alphaModFix/>
          </a:blip>
          <a:stretch>
            <a:fillRect/>
          </a:stretch>
        </p:blipFill>
        <p:spPr>
          <a:xfrm>
            <a:off x="406550" y="112500"/>
            <a:ext cx="876299" cy="876299"/>
          </a:xfrm>
          <a:prstGeom prst="rect">
            <a:avLst/>
          </a:prstGeom>
          <a:noFill/>
          <a:ln>
            <a:noFill/>
          </a:ln>
        </p:spPr>
      </p:pic>
      <p:sp>
        <p:nvSpPr>
          <p:cNvPr id="129" name="Google Shape;129;p22"/>
          <p:cNvSpPr txBox="1"/>
          <p:nvPr/>
        </p:nvSpPr>
        <p:spPr>
          <a:xfrm>
            <a:off x="179100" y="1101300"/>
            <a:ext cx="88980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E4E5B8"/>
              </a:buClr>
              <a:buSzPts val="1400"/>
              <a:buFont typeface="Georgia"/>
              <a:buChar char="●"/>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30" name="Google Shape;130;p22"/>
          <p:cNvSpPr/>
          <p:nvPr/>
        </p:nvSpPr>
        <p:spPr>
          <a:xfrm>
            <a:off x="1270200" y="3632250"/>
            <a:ext cx="6603600" cy="13860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E4E5B8"/>
                </a:solidFill>
                <a:latin typeface="Georgia"/>
                <a:ea typeface="Georgia"/>
                <a:cs typeface="Georgia"/>
                <a:sym typeface="Georgia"/>
              </a:rPr>
              <a:t>Participants pose for a group photo Saturday in Kraskino, in Russia's Far East, while re-enacting the 1938 Battle of Lake Khasan, also known as the Changkufeng Incident, between Imperial Japanese and Soviet troops. The event was held to mark the 75th anniversary of the clash. (photo from August 2013)</a:t>
            </a:r>
            <a:endParaRPr sz="1600">
              <a:solidFill>
                <a:srgbClr val="E4E5B8"/>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3"/>
          <p:cNvPicPr preferRelativeResize="0"/>
          <p:nvPr/>
        </p:nvPicPr>
        <p:blipFill>
          <a:blip r:embed="rId3">
            <a:alphaModFix/>
          </a:blip>
          <a:stretch>
            <a:fillRect/>
          </a:stretch>
        </p:blipFill>
        <p:spPr>
          <a:xfrm>
            <a:off x="3988625" y="140300"/>
            <a:ext cx="1166749" cy="1166749"/>
          </a:xfrm>
          <a:prstGeom prst="rect">
            <a:avLst/>
          </a:prstGeom>
          <a:noFill/>
          <a:ln>
            <a:noFill/>
          </a:ln>
        </p:spPr>
      </p:pic>
      <p:sp>
        <p:nvSpPr>
          <p:cNvPr id="136" name="Google Shape;136;p23"/>
          <p:cNvSpPr txBox="1"/>
          <p:nvPr/>
        </p:nvSpPr>
        <p:spPr>
          <a:xfrm>
            <a:off x="262013" y="308025"/>
            <a:ext cx="3726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Manchurian Strategic Offensive Operation - 1945</a:t>
            </a:r>
            <a:endParaRPr>
              <a:solidFill>
                <a:srgbClr val="E4E5B8"/>
              </a:solidFill>
              <a:latin typeface="Georgia"/>
              <a:ea typeface="Georgia"/>
              <a:cs typeface="Georgia"/>
              <a:sym typeface="Georgia"/>
            </a:endParaRPr>
          </a:p>
        </p:txBody>
      </p:sp>
      <p:pic>
        <p:nvPicPr>
          <p:cNvPr id="137" name="Google Shape;137;p23"/>
          <p:cNvPicPr preferRelativeResize="0"/>
          <p:nvPr/>
        </p:nvPicPr>
        <p:blipFill>
          <a:blip r:embed="rId4">
            <a:alphaModFix/>
          </a:blip>
          <a:stretch>
            <a:fillRect/>
          </a:stretch>
        </p:blipFill>
        <p:spPr>
          <a:xfrm>
            <a:off x="362550" y="1379025"/>
            <a:ext cx="3626075" cy="3725775"/>
          </a:xfrm>
          <a:prstGeom prst="rect">
            <a:avLst/>
          </a:prstGeom>
          <a:noFill/>
          <a:ln>
            <a:noFill/>
          </a:ln>
        </p:spPr>
      </p:pic>
      <p:pic>
        <p:nvPicPr>
          <p:cNvPr id="138" name="Google Shape;138;p23"/>
          <p:cNvPicPr preferRelativeResize="0"/>
          <p:nvPr/>
        </p:nvPicPr>
        <p:blipFill>
          <a:blip r:embed="rId5">
            <a:alphaModFix/>
          </a:blip>
          <a:stretch>
            <a:fillRect/>
          </a:stretch>
        </p:blipFill>
        <p:spPr>
          <a:xfrm>
            <a:off x="5155378" y="1336350"/>
            <a:ext cx="3626072" cy="3725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Red Army Support for Korean Liberation</a:t>
            </a:r>
            <a:endParaRPr>
              <a:solidFill>
                <a:srgbClr val="E4E5B8"/>
              </a:solidFill>
              <a:latin typeface="Georgia"/>
              <a:ea typeface="Georgia"/>
              <a:cs typeface="Georgia"/>
              <a:sym typeface="Georgia"/>
            </a:endParaRPr>
          </a:p>
        </p:txBody>
      </p:sp>
      <p:pic>
        <p:nvPicPr>
          <p:cNvPr id="145" name="Google Shape;145;p2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6" name="Google Shape;146;p24"/>
          <p:cNvSpPr txBox="1"/>
          <p:nvPr/>
        </p:nvSpPr>
        <p:spPr>
          <a:xfrm>
            <a:off x="190500" y="1463800"/>
            <a:ext cx="87630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senior command was the Far East Theater Headquarters, headed by Marshal of the Soviet Union Alexsandr Mikailovich Vasilevsky. He  participated in the Stalingrad, Kursk, and Belorussian operations before taking command of the 3rd Belorussian Front in East Prussia in 1945. That same year he was designated to command the Soviet Forces, Far East.</a:t>
            </a:r>
            <a:endParaRPr>
              <a:solidFill>
                <a:srgbClr val="E4E5B8"/>
              </a:solidFill>
              <a:latin typeface="Georgia"/>
              <a:ea typeface="Georgia"/>
              <a:cs typeface="Georgia"/>
              <a:sym typeface="Georgia"/>
            </a:endParaRPr>
          </a:p>
          <a:p>
            <a:pPr indent="0" lvl="0" marL="9144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Commanding the Trans-Baikal Front was Marshal of the Soviet Union Radion Yakovlevich Malinovsky, who had previously commanded a front in the Battles of Odessa, Budapest, and Vienna.</a:t>
            </a:r>
            <a:endParaRPr>
              <a:solidFill>
                <a:srgbClr val="E4E5B8"/>
              </a:solidFill>
              <a:latin typeface="Georgia"/>
              <a:ea typeface="Georgia"/>
              <a:cs typeface="Georgia"/>
              <a:sym typeface="Georgia"/>
            </a:endParaRPr>
          </a:p>
          <a:p>
            <a:pPr indent="0" lvl="0" marL="9144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Malinovsky’s compatriot was 48-year-old Marshal of the Soviet Union Kirill Meretskov and his 1st Far Eastern Army, with the 5th Guards Army, 1st Red Banner Army, 25th and 35th Armies, 10th Mechanized Corps, and Chuguevsk Operational Group, supported by the 9th Air Army.</a:t>
            </a:r>
            <a:endParaRPr>
              <a:solidFill>
                <a:srgbClr val="E4E5B8"/>
              </a:solidFill>
              <a:latin typeface="Georgia"/>
              <a:ea typeface="Georgia"/>
              <a:cs typeface="Georgia"/>
              <a:sym typeface="Georgia"/>
            </a:endParaRPr>
          </a:p>
          <a:p>
            <a:pPr indent="0" lvl="0" marL="91440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 name="Shape 150"/>
        <p:cNvGrpSpPr/>
        <p:nvPr/>
      </p:nvGrpSpPr>
      <p:grpSpPr>
        <a:xfrm>
          <a:off x="0" y="0"/>
          <a:ext cx="0" cy="0"/>
          <a:chOff x="0" y="0"/>
          <a:chExt cx="0" cy="0"/>
        </a:xfrm>
      </p:grpSpPr>
      <p:sp>
        <p:nvSpPr>
          <p:cNvPr id="151" name="Google Shape;151;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5"/>
          <p:cNvSpPr txBox="1"/>
          <p:nvPr>
            <p:ph type="title"/>
          </p:nvPr>
        </p:nvSpPr>
        <p:spPr>
          <a:xfrm>
            <a:off x="1282850" y="171900"/>
            <a:ext cx="7670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solidFill>
                  <a:srgbClr val="E4E5B8"/>
                </a:solidFill>
                <a:latin typeface="Georgia"/>
                <a:ea typeface="Georgia"/>
                <a:cs typeface="Georgia"/>
                <a:sym typeface="Georgia"/>
              </a:rPr>
              <a:t>A motorized Soviet convoy advances across the Grand Khingan Mountain Range in south central Manchuria.</a:t>
            </a:r>
            <a:endParaRPr sz="2420">
              <a:solidFill>
                <a:srgbClr val="E4E5B8"/>
              </a:solidFill>
              <a:latin typeface="Georgia"/>
              <a:ea typeface="Georgia"/>
              <a:cs typeface="Georgia"/>
              <a:sym typeface="Georgia"/>
            </a:endParaRPr>
          </a:p>
        </p:txBody>
      </p:sp>
      <p:pic>
        <p:nvPicPr>
          <p:cNvPr id="153" name="Google Shape;153;p25"/>
          <p:cNvPicPr preferRelativeResize="0"/>
          <p:nvPr/>
        </p:nvPicPr>
        <p:blipFill>
          <a:blip r:embed="rId4">
            <a:alphaModFix/>
          </a:blip>
          <a:stretch>
            <a:fillRect/>
          </a:stretch>
        </p:blipFill>
        <p:spPr>
          <a:xfrm>
            <a:off x="406550" y="112500"/>
            <a:ext cx="876299" cy="876299"/>
          </a:xfrm>
          <a:prstGeom prst="rect">
            <a:avLst/>
          </a:prstGeom>
          <a:noFill/>
          <a:ln>
            <a:noFill/>
          </a:ln>
        </p:spPr>
      </p:pic>
      <p:sp>
        <p:nvSpPr>
          <p:cNvPr id="154" name="Google Shape;154;p25"/>
          <p:cNvSpPr txBox="1"/>
          <p:nvPr/>
        </p:nvSpPr>
        <p:spPr>
          <a:xfrm>
            <a:off x="190500" y="1463800"/>
            <a:ext cx="8763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91440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sp>
        <p:nvSpPr>
          <p:cNvPr id="159" name="Google Shape;159;p2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6"/>
          <p:cNvSpPr txBox="1"/>
          <p:nvPr>
            <p:ph type="title"/>
          </p:nvPr>
        </p:nvSpPr>
        <p:spPr>
          <a:xfrm>
            <a:off x="1282850" y="143475"/>
            <a:ext cx="7670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320">
                <a:solidFill>
                  <a:srgbClr val="E4E5B8"/>
                </a:solidFill>
                <a:latin typeface="Georgia"/>
                <a:ea typeface="Georgia"/>
                <a:cs typeface="Georgia"/>
                <a:sym typeface="Georgia"/>
              </a:rPr>
              <a:t>Japanese troops lay down their arms after surrendering to the Red Army in Harbin, Manchuria, August 20, 1945.</a:t>
            </a:r>
            <a:endParaRPr sz="2320">
              <a:solidFill>
                <a:srgbClr val="E4E5B8"/>
              </a:solidFill>
              <a:latin typeface="Georgia"/>
              <a:ea typeface="Georgia"/>
              <a:cs typeface="Georgia"/>
              <a:sym typeface="Georgia"/>
            </a:endParaRPr>
          </a:p>
        </p:txBody>
      </p:sp>
      <p:pic>
        <p:nvPicPr>
          <p:cNvPr id="161" name="Google Shape;161;p26"/>
          <p:cNvPicPr preferRelativeResize="0"/>
          <p:nvPr/>
        </p:nvPicPr>
        <p:blipFill>
          <a:blip r:embed="rId4">
            <a:alphaModFix/>
          </a:blip>
          <a:stretch>
            <a:fillRect/>
          </a:stretch>
        </p:blipFill>
        <p:spPr>
          <a:xfrm>
            <a:off x="406550" y="112500"/>
            <a:ext cx="876299" cy="876299"/>
          </a:xfrm>
          <a:prstGeom prst="rect">
            <a:avLst/>
          </a:prstGeom>
          <a:noFill/>
          <a:ln>
            <a:noFill/>
          </a:ln>
        </p:spPr>
      </p:pic>
      <p:sp>
        <p:nvSpPr>
          <p:cNvPr id="162" name="Google Shape;162;p26"/>
          <p:cNvSpPr txBox="1"/>
          <p:nvPr/>
        </p:nvSpPr>
        <p:spPr>
          <a:xfrm>
            <a:off x="190500" y="1463800"/>
            <a:ext cx="8763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91440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68" name="Google Shape;168;p2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E4E5B8"/>
                </a:solidFill>
                <a:latin typeface="Georgia"/>
                <a:ea typeface="Georgia"/>
                <a:cs typeface="Georgia"/>
                <a:sym typeface="Georgia"/>
              </a:rPr>
              <a:t>Liberation of the DPRK</a:t>
            </a:r>
            <a:endParaRPr sz="4400">
              <a:solidFill>
                <a:srgbClr val="E4E5B8"/>
              </a:solidFill>
              <a:latin typeface="Georgia"/>
              <a:ea typeface="Georgia"/>
              <a:cs typeface="Georgia"/>
              <a:sym typeface="Georgia"/>
            </a:endParaRPr>
          </a:p>
        </p:txBody>
      </p:sp>
      <p:pic>
        <p:nvPicPr>
          <p:cNvPr id="174" name="Google Shape;174;p2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9"/>
          <p:cNvSpPr txBox="1"/>
          <p:nvPr>
            <p:ph type="title"/>
          </p:nvPr>
        </p:nvSpPr>
        <p:spPr>
          <a:xfrm>
            <a:off x="1282850" y="264300"/>
            <a:ext cx="7556400" cy="724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Excerpt from </a:t>
            </a:r>
            <a:r>
              <a:rPr i="1" lang="en">
                <a:solidFill>
                  <a:srgbClr val="E4E5B8"/>
                </a:solidFill>
                <a:latin typeface="Georgia"/>
                <a:ea typeface="Georgia"/>
                <a:cs typeface="Georgia"/>
                <a:sym typeface="Georgia"/>
              </a:rPr>
              <a:t>The Monstrous War</a:t>
            </a:r>
            <a:r>
              <a:rPr lang="en">
                <a:solidFill>
                  <a:srgbClr val="E4E5B8"/>
                </a:solidFill>
                <a:latin typeface="Georgia"/>
                <a:ea typeface="Georgia"/>
                <a:cs typeface="Georgia"/>
                <a:sym typeface="Georgia"/>
              </a:rPr>
              <a:t> by W.G. Burchett</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181" name="Google Shape;181;p29"/>
          <p:cNvPicPr preferRelativeResize="0"/>
          <p:nvPr/>
        </p:nvPicPr>
        <p:blipFill>
          <a:blip r:embed="rId3">
            <a:alphaModFix/>
          </a:blip>
          <a:stretch>
            <a:fillRect/>
          </a:stretch>
        </p:blipFill>
        <p:spPr>
          <a:xfrm>
            <a:off x="406550" y="112500"/>
            <a:ext cx="876299" cy="876299"/>
          </a:xfrm>
          <a:prstGeom prst="rect">
            <a:avLst/>
          </a:prstGeom>
          <a:noFill/>
          <a:ln>
            <a:noFill/>
          </a:ln>
        </p:spPr>
      </p:pic>
      <p:pic>
        <p:nvPicPr>
          <p:cNvPr id="182" name="Google Shape;182;p29"/>
          <p:cNvPicPr preferRelativeResize="0"/>
          <p:nvPr/>
        </p:nvPicPr>
        <p:blipFill>
          <a:blip r:embed="rId4">
            <a:alphaModFix/>
          </a:blip>
          <a:stretch>
            <a:fillRect/>
          </a:stretch>
        </p:blipFill>
        <p:spPr>
          <a:xfrm>
            <a:off x="725350" y="1253700"/>
            <a:ext cx="3615123" cy="3737399"/>
          </a:xfrm>
          <a:prstGeom prst="rect">
            <a:avLst/>
          </a:prstGeom>
          <a:noFill/>
          <a:ln>
            <a:noFill/>
          </a:ln>
        </p:spPr>
      </p:pic>
      <p:pic>
        <p:nvPicPr>
          <p:cNvPr id="183" name="Google Shape;183;p29"/>
          <p:cNvPicPr preferRelativeResize="0"/>
          <p:nvPr/>
        </p:nvPicPr>
        <p:blipFill>
          <a:blip r:embed="rId5">
            <a:alphaModFix/>
          </a:blip>
          <a:stretch>
            <a:fillRect/>
          </a:stretch>
        </p:blipFill>
        <p:spPr>
          <a:xfrm>
            <a:off x="4890473" y="1253700"/>
            <a:ext cx="3410440" cy="3737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0"/>
          <p:cNvSpPr txBox="1"/>
          <p:nvPr>
            <p:ph type="title"/>
          </p:nvPr>
        </p:nvSpPr>
        <p:spPr>
          <a:xfrm>
            <a:off x="2087700" y="112500"/>
            <a:ext cx="4968600" cy="724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Battle of Pochonbo </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a:solidFill>
                  <a:srgbClr val="E4E5B8"/>
                </a:solidFill>
                <a:latin typeface="Georgia"/>
                <a:ea typeface="Georgia"/>
                <a:cs typeface="Georgia"/>
                <a:sym typeface="Georgia"/>
              </a:rPr>
              <a:t>June 4, 1937</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190" name="Google Shape;190;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1" name="Google Shape;191;p30"/>
          <p:cNvSpPr txBox="1"/>
          <p:nvPr/>
        </p:nvSpPr>
        <p:spPr>
          <a:xfrm>
            <a:off x="248775" y="1101300"/>
            <a:ext cx="5324100" cy="438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The time around the Pochonbo Battle was rigorous under the barbaric colonial rule of the Japanese imperialists. In the middle of the 1930s the Japanese imperialists perpetrated unheard-of fascist tyranny against the Korean people.</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One of the intensive expressions was their wicked moves to remove the spoken and written Korean language. Feeling more painful at the misfortunes of the Korean nation than anybody else, the great Kim Il Sung decided to strike in Pochonbo, the northern border area of Korea.</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Leading the main unit of the Korean People´s Revolutionary Army, Kim Il Sung crossed the River Amnok and arrived at the Konjang Hill in the homeland at night on June 3, Juche 26 or 1937. At 10 p.m. on June 4 he fired his gun into the quiet night sky of Pochonbo in the homeland.</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192" name="Google Shape;192;p30"/>
          <p:cNvPicPr preferRelativeResize="0"/>
          <p:nvPr/>
        </p:nvPicPr>
        <p:blipFill>
          <a:blip r:embed="rId4">
            <a:alphaModFix/>
          </a:blip>
          <a:stretch>
            <a:fillRect/>
          </a:stretch>
        </p:blipFill>
        <p:spPr>
          <a:xfrm>
            <a:off x="5641500" y="2086362"/>
            <a:ext cx="3266325" cy="2416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1"/>
          <p:cNvSpPr txBox="1"/>
          <p:nvPr>
            <p:ph type="title"/>
          </p:nvPr>
        </p:nvSpPr>
        <p:spPr>
          <a:xfrm>
            <a:off x="2087700" y="112500"/>
            <a:ext cx="4968600" cy="724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Battle of Pochonbo </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a:solidFill>
                  <a:srgbClr val="E4E5B8"/>
                </a:solidFill>
                <a:latin typeface="Georgia"/>
                <a:ea typeface="Georgia"/>
                <a:cs typeface="Georgia"/>
                <a:sym typeface="Georgia"/>
              </a:rPr>
              <a:t>June 4, 1937</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199" name="Google Shape;199;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0" name="Google Shape;200;p31"/>
          <p:cNvSpPr txBox="1"/>
          <p:nvPr/>
        </p:nvSpPr>
        <p:spPr>
          <a:xfrm>
            <a:off x="248775" y="1101300"/>
            <a:ext cx="8728800" cy="460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Due to a powerful attack of the Korean People's Revolutionary Army, the police substation was destroyed and a number of the enemy´s ruling organs such as sub-county office, post office, foresters´ office and fire department hall were wrapped in flames.</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The enemy was defeated without proper resistance and flames flared up in the whole city of Pochonbo pushing away the darkness.</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Later in his reminiscences “With the Century,” Kim-Il Sung wrote:</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“The Battle of Pochonbo showed that imperialist Japan could be smashed and burnt up, like rubbish. The flames over the night sky of Pochonbo in the fatherland heralded the dawn of the liberation of Korea, which had been buried in darkness.</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The Pochonbo Battle was a historic battle which not only showed to the Korean people who thought Korea to be dead that Korea is not dead but alive, but also gave them the confidence that when they fight, they can achieve national independence and liberation.”</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10</a:t>
            </a:r>
            <a:r>
              <a:rPr lang="en">
                <a:solidFill>
                  <a:srgbClr val="E4E5B8"/>
                </a:solidFill>
                <a:latin typeface="Georgia"/>
                <a:ea typeface="Georgia"/>
                <a:cs typeface="Georgia"/>
                <a:sym typeface="Georgia"/>
              </a:rPr>
              <a:t>/10/23 - 10/12/23</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3820275" y="357800"/>
            <a:ext cx="4478763" cy="4192799"/>
          </a:xfrm>
          <a:prstGeom prst="rect">
            <a:avLst/>
          </a:prstGeom>
          <a:noFill/>
          <a:ln>
            <a:noFill/>
          </a:ln>
        </p:spPr>
      </p:pic>
      <p:sp>
        <p:nvSpPr>
          <p:cNvPr id="65" name="Google Shape;65;p14"/>
          <p:cNvSpPr txBox="1"/>
          <p:nvPr/>
        </p:nvSpPr>
        <p:spPr>
          <a:xfrm>
            <a:off x="844675" y="346925"/>
            <a:ext cx="2979000" cy="277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E4E5B8"/>
                </a:solidFill>
                <a:latin typeface="Georgia"/>
                <a:ea typeface="Georgia"/>
                <a:cs typeface="Georgia"/>
                <a:sym typeface="Georgia"/>
              </a:rPr>
              <a:t>The Great Patriotic War and the Great Fatherland Liberation War</a:t>
            </a:r>
            <a:endParaRPr sz="2000">
              <a:solidFill>
                <a:srgbClr val="E4E5B8"/>
              </a:solidFill>
              <a:latin typeface="Georgia"/>
              <a:ea typeface="Georgia"/>
              <a:cs typeface="Georgia"/>
              <a:sym typeface="Georgia"/>
            </a:endParaRPr>
          </a:p>
          <a:p>
            <a:pPr indent="0" lvl="0" marL="0" rtl="0" algn="ctr">
              <a:spcBef>
                <a:spcPts val="0"/>
              </a:spcBef>
              <a:spcAft>
                <a:spcPts val="0"/>
              </a:spcAft>
              <a:buNone/>
            </a:pPr>
            <a:r>
              <a:t/>
            </a:r>
            <a:endParaRPr sz="2000">
              <a:solidFill>
                <a:srgbClr val="E4E5B8"/>
              </a:solidFill>
              <a:latin typeface="Georgia"/>
              <a:ea typeface="Georgia"/>
              <a:cs typeface="Georgia"/>
              <a:sym typeface="Georgia"/>
            </a:endParaRPr>
          </a:p>
          <a:p>
            <a:pPr indent="0" lvl="0" marL="0" rtl="0" algn="ctr">
              <a:spcBef>
                <a:spcPts val="0"/>
              </a:spcBef>
              <a:spcAft>
                <a:spcPts val="0"/>
              </a:spcAft>
              <a:buNone/>
            </a:pPr>
            <a:r>
              <a:rPr lang="en" sz="1600">
                <a:solidFill>
                  <a:srgbClr val="E4E5B8"/>
                </a:solidFill>
                <a:latin typeface="Georgia"/>
                <a:ea typeface="Georgia"/>
                <a:cs typeface="Georgia"/>
                <a:sym typeface="Georgia"/>
              </a:rPr>
              <a:t>How the anti-fascist war from 1941-1945 helped create the Democratic </a:t>
            </a:r>
            <a:r>
              <a:rPr lang="en" sz="1600">
                <a:solidFill>
                  <a:srgbClr val="E4E5B8"/>
                </a:solidFill>
                <a:latin typeface="Georgia"/>
                <a:ea typeface="Georgia"/>
                <a:cs typeface="Georgia"/>
                <a:sym typeface="Georgia"/>
              </a:rPr>
              <a:t>People's</a:t>
            </a:r>
            <a:r>
              <a:rPr lang="en" sz="1600">
                <a:solidFill>
                  <a:srgbClr val="E4E5B8"/>
                </a:solidFill>
                <a:latin typeface="Georgia"/>
                <a:ea typeface="Georgia"/>
                <a:cs typeface="Georgia"/>
                <a:sym typeface="Georgia"/>
              </a:rPr>
              <a:t> Republic of Korea </a:t>
            </a:r>
            <a:endParaRPr sz="1600">
              <a:solidFill>
                <a:srgbClr val="E4E5B8"/>
              </a:solidFill>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206" name="Google Shape;206;p3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13" name="Google Shape;213;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14" name="Google Shape;214;p33"/>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 name="Shape 218"/>
        <p:cNvGrpSpPr/>
        <p:nvPr/>
      </p:nvGrpSpPr>
      <p:grpSpPr>
        <a:xfrm>
          <a:off x="0" y="0"/>
          <a:ext cx="0" cy="0"/>
          <a:chOff x="0" y="0"/>
          <a:chExt cx="0" cy="0"/>
        </a:xfrm>
      </p:grpSpPr>
      <p:sp>
        <p:nvSpPr>
          <p:cNvPr id="219" name="Google Shape;219;p34"/>
          <p:cNvSpPr/>
          <p:nvPr/>
        </p:nvSpPr>
        <p:spPr>
          <a:xfrm>
            <a:off x="2982600" y="2884900"/>
            <a:ext cx="3178800" cy="6861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34"/>
          <p:cNvSpPr txBox="1"/>
          <p:nvPr/>
        </p:nvSpPr>
        <p:spPr>
          <a:xfrm>
            <a:off x="2843250" y="2835850"/>
            <a:ext cx="3310800" cy="78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E4E5B8"/>
                </a:solidFill>
                <a:latin typeface="Georgia"/>
                <a:ea typeface="Georgia"/>
                <a:cs typeface="Georgia"/>
                <a:sym typeface="Georgia"/>
              </a:rPr>
              <a:t>Hiroshima and Nagasaki US Nuclear Strikes</a:t>
            </a:r>
            <a:endParaRPr sz="2100">
              <a:solidFill>
                <a:srgbClr val="E4E5B8"/>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1F15"/>
        </a:solidFill>
      </p:bgPr>
    </p:bg>
    <p:spTree>
      <p:nvGrpSpPr>
        <p:cNvPr id="224" name="Shape 224"/>
        <p:cNvGrpSpPr/>
        <p:nvPr/>
      </p:nvGrpSpPr>
      <p:grpSpPr>
        <a:xfrm>
          <a:off x="0" y="0"/>
          <a:ext cx="0" cy="0"/>
          <a:chOff x="0" y="0"/>
          <a:chExt cx="0" cy="0"/>
        </a:xfrm>
      </p:grpSpPr>
      <p:sp>
        <p:nvSpPr>
          <p:cNvPr id="225" name="Google Shape;225;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5"/>
          <p:cNvSpPr txBox="1"/>
          <p:nvPr>
            <p:ph type="title"/>
          </p:nvPr>
        </p:nvSpPr>
        <p:spPr>
          <a:xfrm>
            <a:off x="2087700" y="112500"/>
            <a:ext cx="4968600" cy="724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End to Japanese Occupation</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27" name="Google Shape;227;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8" name="Google Shape;228;p35"/>
          <p:cNvSpPr txBox="1"/>
          <p:nvPr/>
        </p:nvSpPr>
        <p:spPr>
          <a:xfrm>
            <a:off x="241625" y="2168100"/>
            <a:ext cx="4394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The Soviet Manchurian Campaign destroyed the last vestige of Japanese military power outside Japan.</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After the Soviets launched an amphibious operation in Japanese-occupied Korea on August 14, the Red Army stopped at the 38th Parallel at the proposal of the United States, thus establishing the later border between North and South Korea.</a:t>
            </a:r>
            <a:endParaRPr>
              <a:solidFill>
                <a:srgbClr val="E4E5B8"/>
              </a:solidFill>
              <a:latin typeface="Georgia"/>
              <a:ea typeface="Georgia"/>
              <a:cs typeface="Georgia"/>
              <a:sym typeface="Georgia"/>
            </a:endParaRPr>
          </a:p>
        </p:txBody>
      </p:sp>
      <p:pic>
        <p:nvPicPr>
          <p:cNvPr id="229" name="Google Shape;229;p35"/>
          <p:cNvPicPr preferRelativeResize="0"/>
          <p:nvPr/>
        </p:nvPicPr>
        <p:blipFill>
          <a:blip r:embed="rId4">
            <a:alphaModFix/>
          </a:blip>
          <a:stretch>
            <a:fillRect/>
          </a:stretch>
        </p:blipFill>
        <p:spPr>
          <a:xfrm>
            <a:off x="4896484" y="1101300"/>
            <a:ext cx="4247516" cy="4042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6"/>
          <p:cNvSpPr txBox="1"/>
          <p:nvPr>
            <p:ph type="title"/>
          </p:nvPr>
        </p:nvSpPr>
        <p:spPr>
          <a:xfrm>
            <a:off x="2087700" y="112500"/>
            <a:ext cx="4968600" cy="724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National Liberation and the Founding of DPRK</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36" name="Google Shape;236;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7" name="Google Shape;237;p36"/>
          <p:cNvSpPr txBox="1"/>
          <p:nvPr/>
        </p:nvSpPr>
        <p:spPr>
          <a:xfrm>
            <a:off x="248775" y="1101300"/>
            <a:ext cx="8728800" cy="46023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 sz="1600">
                <a:solidFill>
                  <a:srgbClr val="E4E5B8"/>
                </a:solidFill>
                <a:latin typeface="Georgia"/>
                <a:ea typeface="Georgia"/>
                <a:cs typeface="Georgia"/>
                <a:sym typeface="Georgia"/>
              </a:rPr>
              <a:t>“The situation in our country underwent a radical change after liberation. When the anti-fascist world war was brought to a victorious conclusion thanks to the decisive role played by the Soviet army, the system of barbarous Japanese imperialist rule collapsed in Korea, too, and the way was opened up for building a Korea for the Koreans, for building a new country and a new life in conformity to our people's will and demands.”</a:t>
            </a:r>
            <a:endParaRPr sz="16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600">
              <a:solidFill>
                <a:srgbClr val="E4E5B8"/>
              </a:solidFill>
              <a:latin typeface="Georgia"/>
              <a:ea typeface="Georgia"/>
              <a:cs typeface="Georgia"/>
              <a:sym typeface="Georgia"/>
            </a:endParaRPr>
          </a:p>
          <a:p>
            <a:pPr indent="457200" lvl="0" marL="0" rtl="0" algn="l">
              <a:spcBef>
                <a:spcPts val="0"/>
              </a:spcBef>
              <a:spcAft>
                <a:spcPts val="0"/>
              </a:spcAft>
              <a:buNone/>
            </a:pPr>
            <a:r>
              <a:rPr lang="en" sz="1600">
                <a:solidFill>
                  <a:srgbClr val="E4E5B8"/>
                </a:solidFill>
                <a:latin typeface="Georgia"/>
                <a:ea typeface="Georgia"/>
                <a:cs typeface="Georgia"/>
                <a:sym typeface="Georgia"/>
              </a:rPr>
              <a:t>Kim Il Sung, August 26, 1946 from, 'For the Establishment of a United Party of the Working Masses: Report to the Inaugural Congress of the Workers' Party of North Korea’</a:t>
            </a:r>
            <a:endParaRPr sz="16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600">
              <a:solidFill>
                <a:srgbClr val="E4E5B8"/>
              </a:solidFill>
              <a:latin typeface="Georgia"/>
              <a:ea typeface="Georgia"/>
              <a:cs typeface="Georgia"/>
              <a:sym typeface="Georgia"/>
            </a:endParaRPr>
          </a:p>
          <a:p>
            <a:pPr indent="457200" lvl="0" marL="0" rtl="0" algn="l">
              <a:spcBef>
                <a:spcPts val="0"/>
              </a:spcBef>
              <a:spcAft>
                <a:spcPts val="0"/>
              </a:spcAft>
              <a:buNone/>
            </a:pPr>
            <a:r>
              <a:rPr lang="en" sz="1600">
                <a:solidFill>
                  <a:srgbClr val="E4E5B8"/>
                </a:solidFill>
                <a:latin typeface="Georgia"/>
                <a:ea typeface="Georgia"/>
                <a:cs typeface="Georgia"/>
                <a:sym typeface="Georgia"/>
              </a:rPr>
              <a:t>Thus, the national liberation that led to the founding of the Democratic </a:t>
            </a:r>
            <a:r>
              <a:rPr lang="en" sz="1600">
                <a:solidFill>
                  <a:srgbClr val="E4E5B8"/>
                </a:solidFill>
                <a:latin typeface="Georgia"/>
                <a:ea typeface="Georgia"/>
                <a:cs typeface="Georgia"/>
                <a:sym typeface="Georgia"/>
              </a:rPr>
              <a:t>People's</a:t>
            </a:r>
            <a:r>
              <a:rPr lang="en" sz="1600">
                <a:solidFill>
                  <a:srgbClr val="E4E5B8"/>
                </a:solidFill>
                <a:latin typeface="Georgia"/>
                <a:ea typeface="Georgia"/>
                <a:cs typeface="Georgia"/>
                <a:sym typeface="Georgia"/>
              </a:rPr>
              <a:t> Republic of Korea was a product of the anti-fascist war.</a:t>
            </a:r>
            <a:endParaRPr sz="16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600">
              <a:solidFill>
                <a:srgbClr val="E4E5B8"/>
              </a:solidFill>
              <a:latin typeface="Georgia"/>
              <a:ea typeface="Georgia"/>
              <a:cs typeface="Georgia"/>
              <a:sym typeface="Georgia"/>
            </a:endParaRPr>
          </a:p>
          <a:p>
            <a:pPr indent="457200" lvl="0" marL="0" rtl="0" algn="l">
              <a:spcBef>
                <a:spcPts val="0"/>
              </a:spcBef>
              <a:spcAft>
                <a:spcPts val="0"/>
              </a:spcAft>
              <a:buNone/>
            </a:pPr>
            <a:r>
              <a:rPr lang="en" sz="1600">
                <a:solidFill>
                  <a:srgbClr val="E4E5B8"/>
                </a:solidFill>
                <a:latin typeface="Georgia"/>
                <a:ea typeface="Georgia"/>
                <a:cs typeface="Georgia"/>
                <a:sym typeface="Georgia"/>
              </a:rPr>
              <a:t>The German Democratic Republic and other Socialist countries were all also products of the anti-fascist conflict of which the USSR was victorious.</a:t>
            </a:r>
            <a:endParaRPr sz="16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2100">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7"/>
          <p:cNvSpPr txBox="1"/>
          <p:nvPr>
            <p:ph type="title"/>
          </p:nvPr>
        </p:nvSpPr>
        <p:spPr>
          <a:xfrm>
            <a:off x="2087700" y="112500"/>
            <a:ext cx="4968600" cy="724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People's Committees </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a:solidFill>
                  <a:srgbClr val="E4E5B8"/>
                </a:solidFill>
                <a:latin typeface="Georgia"/>
                <a:ea typeface="Georgia"/>
                <a:cs typeface="Georgia"/>
                <a:sym typeface="Georgia"/>
              </a:rPr>
              <a:t>(Inmin Wiwŏnhoe)</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44" name="Google Shape;244;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5" name="Google Shape;245;p37"/>
          <p:cNvSpPr txBox="1"/>
          <p:nvPr/>
        </p:nvSpPr>
        <p:spPr>
          <a:xfrm>
            <a:off x="248775" y="1101300"/>
            <a:ext cx="8728800" cy="46023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Socialist-sounding names of local government councils set up in both the North (Soviet occupation zone) and South (American occupation zone) which consisted of all political strata of post-Japan Korea</a:t>
            </a:r>
            <a:endParaRPr sz="16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Communists, nationalists, conservatives, religious groups and others participated in the People’s Committees</a:t>
            </a:r>
            <a:endParaRPr sz="16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Workers’ Party of Korea formed in 1946</a:t>
            </a:r>
            <a:endParaRPr sz="16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Democratic </a:t>
            </a:r>
            <a:r>
              <a:rPr lang="en" sz="1600">
                <a:solidFill>
                  <a:srgbClr val="E4E5B8"/>
                </a:solidFill>
                <a:latin typeface="Georgia"/>
                <a:ea typeface="Georgia"/>
                <a:cs typeface="Georgia"/>
                <a:sym typeface="Georgia"/>
              </a:rPr>
              <a:t>People's</a:t>
            </a:r>
            <a:r>
              <a:rPr lang="en" sz="1600">
                <a:solidFill>
                  <a:srgbClr val="E4E5B8"/>
                </a:solidFill>
                <a:latin typeface="Georgia"/>
                <a:ea typeface="Georgia"/>
                <a:cs typeface="Georgia"/>
                <a:sym typeface="Georgia"/>
              </a:rPr>
              <a:t> Republic of Korea formed September 9, 1948</a:t>
            </a:r>
            <a:endParaRPr sz="16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Soviets leave their occupation zone in Korea; US stays and suppresses the People’s Committees</a:t>
            </a:r>
            <a:endParaRPr sz="16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6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2100">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8"/>
          <p:cNvSpPr txBox="1"/>
          <p:nvPr>
            <p:ph type="title"/>
          </p:nvPr>
        </p:nvSpPr>
        <p:spPr>
          <a:xfrm>
            <a:off x="2087700" y="112500"/>
            <a:ext cx="4968600" cy="724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US Military Law and fascism in Korea</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52" name="Google Shape;252;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3" name="Google Shape;253;p38"/>
          <p:cNvSpPr txBox="1"/>
          <p:nvPr/>
        </p:nvSpPr>
        <p:spPr>
          <a:xfrm>
            <a:off x="248775" y="1101300"/>
            <a:ext cx="8728800" cy="38790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Synghman Rhee installed by United States as South Korean leader</a:t>
            </a:r>
            <a:endParaRPr sz="16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Rhee assassinated political opponents in South Korea and set up concentration camps called “Rehabilitation Camps” which led to the deaths of over 200,000 people from 1948-1954</a:t>
            </a:r>
            <a:endParaRPr sz="16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Former Manchukuo infrastructure left in place under US administration, like Manchukuo Imperial Army officer Park Chung Hee, who would take power in a coup de tat in 1961.</a:t>
            </a:r>
            <a:endParaRPr sz="16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August Uprising 1946, called Daegu Incident by South Korean government, general strike of workers put down by US Army military government and martial law</a:t>
            </a:r>
            <a:endParaRPr sz="16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Jeju Uprising in 1948, protests against US-UN military expansion, which resulted in massacre of over 30,000 people from Jeju Island</a:t>
            </a:r>
            <a:endParaRPr sz="16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600">
              <a:solidFill>
                <a:srgbClr val="E4E5B8"/>
              </a:solidFill>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9"/>
          <p:cNvSpPr txBox="1"/>
          <p:nvPr>
            <p:ph type="title"/>
          </p:nvPr>
        </p:nvSpPr>
        <p:spPr>
          <a:xfrm>
            <a:off x="2087700" y="112500"/>
            <a:ext cx="4968600" cy="724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Uprisings against US colonialism in Korea, 1946-1950</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60" name="Google Shape;260;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1" name="Google Shape;261;p39"/>
          <p:cNvSpPr txBox="1"/>
          <p:nvPr/>
        </p:nvSpPr>
        <p:spPr>
          <a:xfrm>
            <a:off x="248775" y="1101300"/>
            <a:ext cx="8728800" cy="26475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Skirmishes along 38th parallel occurred in the lead up to the Korean War</a:t>
            </a:r>
            <a:endParaRPr sz="16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Border fighting was initiated by the South Korean (and former Imperial Japanese) leadership on the orders of the United States, beginning in 1949</a:t>
            </a:r>
            <a:endParaRPr sz="16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330200" lvl="0" marL="457200" rtl="0" algn="l">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Kim Suk-won, a Korean who served in the Japanese Kwantung Army, led the “Kim II-Sung Activities Unit” and was personally awarded by Emperor Hirohito and then led South Korean military forces and their engagements on the 38th parallel in 1949</a:t>
            </a:r>
            <a:endParaRPr sz="16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600">
              <a:solidFill>
                <a:srgbClr val="E4E5B8"/>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0"/>
          <p:cNvSpPr txBox="1"/>
          <p:nvPr>
            <p:ph type="title"/>
          </p:nvPr>
        </p:nvSpPr>
        <p:spPr>
          <a:xfrm>
            <a:off x="2087700" y="112500"/>
            <a:ext cx="4968600" cy="724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US started the Korean War</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268" name="Google Shape;268;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9" name="Google Shape;269;p40"/>
          <p:cNvSpPr txBox="1"/>
          <p:nvPr/>
        </p:nvSpPr>
        <p:spPr>
          <a:xfrm>
            <a:off x="248775" y="1101300"/>
            <a:ext cx="8728800" cy="923400"/>
          </a:xfrm>
          <a:prstGeom prst="rect">
            <a:avLst/>
          </a:prstGeom>
          <a:noFill/>
          <a:ln>
            <a:noFill/>
          </a:ln>
        </p:spPr>
        <p:txBody>
          <a:bodyPr anchorCtr="0" anchor="t" bIns="91425" lIns="91425" spcFirstLastPara="1" rIns="91425" wrap="square" tIns="91425">
            <a:spAutoFit/>
          </a:bodyPr>
          <a:lstStyle/>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6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600">
              <a:solidFill>
                <a:srgbClr val="E4E5B8"/>
              </a:solidFill>
              <a:latin typeface="Georgia"/>
              <a:ea typeface="Georgia"/>
              <a:cs typeface="Georgia"/>
              <a:sym typeface="Georgia"/>
            </a:endParaRPr>
          </a:p>
        </p:txBody>
      </p:sp>
      <p:pic>
        <p:nvPicPr>
          <p:cNvPr descr="The history taught Americans is that North Korean forces attacked South Korea in 1950 and almost overran that new nation until the US military came to the rescue. This is true but does not explain that the United States government wanted a war. Major American industries had suffered with the loss of military business after the end of World War II, while wealthy Americans sought an excuse to expel the communists from China to recover their businesses. These groups conspired with the administration of President Harry Truman to lure North Korea to attack.&#10;___________________________&#10;&#10;Related Tale: “American Marines Reclaimed Northern China in 1945”; https://www.youtube.com/watch?v=jDBUT8M8beg&#10;&#10;“The Korean War: Barbarism Unleashed”; Jeremy Kuzmarov; United States Foreign Policy; 2016; https://peacehistory-usfp.org/korean-war/ &#10;&#10;“South Korea and US Started the Korean War”; Bruce Cumings; Bleier’s Blog; November 9, 2007; https://bleiersblog.blogspot.com/2007/11/bruce-cumings-and-if-stone-south-korea.html&#10;&#10;“Korea: A Brief History Explains Everything”: Dana Visalli; Global Research; January 23, 2019; https://www.globalresearch.ca/korea-brief-history-explains-everything/5666183&#10;&#10;“The Hidden History of the Korean War (1950-1953)” – Book Review; Jay Hauben; Global Research; July 14, 2013; https://www.globalresearch.ca/the-hidden-history-of-the-korean-war/5342685&#10;&#10;TAGS:&#10;Korean War&#10;Korean History&#10;NSC-68&#10;United States Objectives and Programs for National Security&#10;Kim Il-sung&#10;Syngman Rhee&#10;General John Hodge&#10;Dean Acheson&#10;Harry Truman&#10;Korea was now outside the American sphere of influence&#10;Kim Sok-won&#10;Hidden History of the Korean War" id="270" name="Google Shape;270;p40" title="The United States Started the Korean War">
            <a:hlinkClick r:id="rId4"/>
          </p:cNvPr>
          <p:cNvPicPr preferRelativeResize="0"/>
          <p:nvPr/>
        </p:nvPicPr>
        <p:blipFill>
          <a:blip r:embed="rId5">
            <a:alphaModFix/>
          </a:blip>
          <a:stretch>
            <a:fillRect/>
          </a:stretch>
        </p:blipFill>
        <p:spPr>
          <a:xfrm>
            <a:off x="1217488" y="1244398"/>
            <a:ext cx="6709025" cy="3773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 </a:t>
            </a:r>
            <a:endParaRPr sz="5200">
              <a:solidFill>
                <a:srgbClr val="E4E5B8"/>
              </a:solidFill>
              <a:latin typeface="Georgia"/>
              <a:ea typeface="Georgia"/>
              <a:cs typeface="Georgia"/>
              <a:sym typeface="Georgia"/>
            </a:endParaRPr>
          </a:p>
        </p:txBody>
      </p:sp>
      <p:pic>
        <p:nvPicPr>
          <p:cNvPr id="276" name="Google Shape;276;p4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1" name="Google Shape;71;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Korea under Japanese colonialism</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General Kim Il-Sung’s role in fighting off Japanese imperialism</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National Liberation and the Founding of DPRK</a:t>
            </a:r>
            <a:endParaRPr>
              <a:solidFill>
                <a:srgbClr val="E4E5B8"/>
              </a:solidFill>
              <a:latin typeface="Georgia"/>
              <a:ea typeface="Georgia"/>
              <a:cs typeface="Georgia"/>
              <a:sym typeface="Georgia"/>
            </a:endParaRPr>
          </a:p>
        </p:txBody>
      </p:sp>
      <p:pic>
        <p:nvPicPr>
          <p:cNvPr id="72" name="Google Shape;72;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283" name="Google Shape;283;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4" name="Google Shape;284;p42"/>
          <p:cNvSpPr txBox="1"/>
          <p:nvPr/>
        </p:nvSpPr>
        <p:spPr>
          <a:xfrm>
            <a:off x="406550" y="1585525"/>
            <a:ext cx="8096400" cy="18471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FFFF00"/>
              </a:buClr>
              <a:buSzPts val="1800"/>
              <a:buFont typeface="Georgia"/>
              <a:buChar char="●"/>
            </a:pPr>
            <a:r>
              <a:rPr b="1" lang="en" sz="1800">
                <a:solidFill>
                  <a:srgbClr val="FFFF00"/>
                </a:solidFill>
                <a:latin typeface="Georgia"/>
                <a:ea typeface="Georgia"/>
                <a:cs typeface="Georgia"/>
                <a:sym typeface="Georgia"/>
              </a:rPr>
              <a:t>THE KONONOVITCH BROTHERS NEED US, SHARE THIS ARTICLE:</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rPr b="1" lang="en" sz="1800">
                <a:solidFill>
                  <a:srgbClr val="FFFF00"/>
                </a:solidFill>
                <a:latin typeface="Georgia"/>
                <a:ea typeface="Georgia"/>
                <a:cs typeface="Georgia"/>
                <a:sym typeface="Georgia"/>
              </a:rPr>
              <a:t>	https://dailyworkerusa.com/stop-the-kiev-regimes-calls-for-the-murder-of-the-kononovitch-brothers/</a:t>
            </a:r>
            <a:endParaRPr b="1" sz="1800">
              <a:solidFill>
                <a:srgbClr val="FFFF00"/>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291" name="Google Shape;291;p4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2" name="Google Shape;292;p43"/>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a:t>
            </a:r>
            <a:r>
              <a:rPr lang="en" sz="2500">
                <a:solidFill>
                  <a:srgbClr val="E4E5B8"/>
                </a:solidFill>
                <a:latin typeface="Georgia"/>
                <a:ea typeface="Georgia"/>
                <a:cs typeface="Georgia"/>
                <a:sym typeface="Georgia"/>
              </a:rPr>
              <a:t>______ </a:t>
            </a:r>
            <a:r>
              <a:rPr lang="en" sz="2500">
                <a:solidFill>
                  <a:srgbClr val="E4E5B8"/>
                </a:solidFill>
                <a:latin typeface="Georgia"/>
                <a:ea typeface="Georgia"/>
                <a:cs typeface="Georgia"/>
                <a:sym typeface="Georgia"/>
              </a:rPr>
              <a:t>if possible.</a:t>
            </a:r>
            <a:endParaRPr sz="2500">
              <a:solidFill>
                <a:srgbClr val="E4E5B8"/>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 &amp; peoplesschool.us/store</a:t>
            </a:r>
            <a:endParaRPr sz="1911">
              <a:solidFill>
                <a:srgbClr val="E4E5B8"/>
              </a:solidFill>
              <a:latin typeface="Georgia"/>
              <a:ea typeface="Georgia"/>
              <a:cs typeface="Georgia"/>
              <a:sym typeface="Georgia"/>
            </a:endParaRPr>
          </a:p>
        </p:txBody>
      </p:sp>
      <p:pic>
        <p:nvPicPr>
          <p:cNvPr id="299" name="Google Shape;299;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0" name="Google Shape;300;p44"/>
          <p:cNvSpPr txBox="1"/>
          <p:nvPr>
            <p:ph type="title"/>
          </p:nvPr>
        </p:nvSpPr>
        <p:spPr>
          <a:xfrm>
            <a:off x="406550" y="1101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301" name="Google Shape;301;p44"/>
          <p:cNvPicPr preferRelativeResize="0"/>
          <p:nvPr/>
        </p:nvPicPr>
        <p:blipFill>
          <a:blip r:embed="rId4">
            <a:alphaModFix/>
          </a:blip>
          <a:stretch>
            <a:fillRect/>
          </a:stretch>
        </p:blipFill>
        <p:spPr>
          <a:xfrm>
            <a:off x="6970450" y="3612225"/>
            <a:ext cx="2110175" cy="1430275"/>
          </a:xfrm>
          <a:prstGeom prst="rect">
            <a:avLst/>
          </a:prstGeom>
          <a:noFill/>
          <a:ln>
            <a:noFill/>
          </a:ln>
        </p:spPr>
      </p:pic>
      <p:pic>
        <p:nvPicPr>
          <p:cNvPr id="302" name="Google Shape;302;p44"/>
          <p:cNvPicPr preferRelativeResize="0"/>
          <p:nvPr/>
        </p:nvPicPr>
        <p:blipFill>
          <a:blip r:embed="rId5">
            <a:alphaModFix/>
          </a:blip>
          <a:stretch>
            <a:fillRect/>
          </a:stretch>
        </p:blipFill>
        <p:spPr>
          <a:xfrm>
            <a:off x="1110475" y="1574025"/>
            <a:ext cx="1557200" cy="2099601"/>
          </a:xfrm>
          <a:prstGeom prst="rect">
            <a:avLst/>
          </a:prstGeom>
          <a:noFill/>
          <a:ln>
            <a:noFill/>
          </a:ln>
        </p:spPr>
      </p:pic>
      <p:pic>
        <p:nvPicPr>
          <p:cNvPr id="303" name="Google Shape;303;p44"/>
          <p:cNvPicPr preferRelativeResize="0"/>
          <p:nvPr/>
        </p:nvPicPr>
        <p:blipFill>
          <a:blip r:embed="rId6">
            <a:alphaModFix/>
          </a:blip>
          <a:stretch>
            <a:fillRect/>
          </a:stretch>
        </p:blipFill>
        <p:spPr>
          <a:xfrm>
            <a:off x="186900" y="1173975"/>
            <a:ext cx="876300" cy="1311800"/>
          </a:xfrm>
          <a:prstGeom prst="rect">
            <a:avLst/>
          </a:prstGeom>
          <a:noFill/>
          <a:ln>
            <a:noFill/>
          </a:ln>
        </p:spPr>
      </p:pic>
      <p:pic>
        <p:nvPicPr>
          <p:cNvPr id="304" name="Google Shape;304;p44"/>
          <p:cNvPicPr preferRelativeResize="0"/>
          <p:nvPr/>
        </p:nvPicPr>
        <p:blipFill>
          <a:blip r:embed="rId7">
            <a:alphaModFix/>
          </a:blip>
          <a:stretch>
            <a:fillRect/>
          </a:stretch>
        </p:blipFill>
        <p:spPr>
          <a:xfrm>
            <a:off x="2714954" y="1677975"/>
            <a:ext cx="4157696" cy="3196750"/>
          </a:xfrm>
          <a:prstGeom prst="rect">
            <a:avLst/>
          </a:prstGeom>
          <a:noFill/>
          <a:ln>
            <a:noFill/>
          </a:ln>
        </p:spPr>
      </p:pic>
      <p:pic>
        <p:nvPicPr>
          <p:cNvPr id="305" name="Google Shape;305;p44"/>
          <p:cNvPicPr preferRelativeResize="0"/>
          <p:nvPr/>
        </p:nvPicPr>
        <p:blipFill>
          <a:blip r:embed="rId8">
            <a:alphaModFix/>
          </a:blip>
          <a:stretch>
            <a:fillRect/>
          </a:stretch>
        </p:blipFill>
        <p:spPr>
          <a:xfrm>
            <a:off x="6919924" y="1173975"/>
            <a:ext cx="2034325" cy="2365575"/>
          </a:xfrm>
          <a:prstGeom prst="rect">
            <a:avLst/>
          </a:prstGeom>
          <a:noFill/>
          <a:ln>
            <a:noFill/>
          </a:ln>
        </p:spPr>
      </p:pic>
      <p:pic>
        <p:nvPicPr>
          <p:cNvPr id="306" name="Google Shape;306;p44"/>
          <p:cNvPicPr preferRelativeResize="0"/>
          <p:nvPr/>
        </p:nvPicPr>
        <p:blipFill>
          <a:blip r:embed="rId9">
            <a:alphaModFix/>
          </a:blip>
          <a:stretch>
            <a:fillRect/>
          </a:stretch>
        </p:blipFill>
        <p:spPr>
          <a:xfrm>
            <a:off x="95900" y="3730700"/>
            <a:ext cx="1368875" cy="1311800"/>
          </a:xfrm>
          <a:prstGeom prst="rect">
            <a:avLst/>
          </a:prstGeom>
          <a:noFill/>
          <a:ln>
            <a:noFill/>
          </a:ln>
        </p:spPr>
      </p:pic>
      <p:pic>
        <p:nvPicPr>
          <p:cNvPr id="307" name="Google Shape;307;p44"/>
          <p:cNvPicPr preferRelativeResize="0"/>
          <p:nvPr/>
        </p:nvPicPr>
        <p:blipFill rotWithShape="1">
          <a:blip r:embed="rId10">
            <a:alphaModFix/>
          </a:blip>
          <a:srcRect b="0" l="14221" r="16062" t="0"/>
          <a:stretch/>
        </p:blipFill>
        <p:spPr>
          <a:xfrm>
            <a:off x="186900" y="2550187"/>
            <a:ext cx="876300" cy="1116100"/>
          </a:xfrm>
          <a:prstGeom prst="rect">
            <a:avLst/>
          </a:prstGeom>
          <a:noFill/>
          <a:ln>
            <a:noFill/>
          </a:ln>
        </p:spPr>
      </p:pic>
      <p:pic>
        <p:nvPicPr>
          <p:cNvPr id="308" name="Google Shape;308;p44"/>
          <p:cNvPicPr preferRelativeResize="0"/>
          <p:nvPr/>
        </p:nvPicPr>
        <p:blipFill>
          <a:blip r:embed="rId11">
            <a:alphaModFix/>
          </a:blip>
          <a:stretch>
            <a:fillRect/>
          </a:stretch>
        </p:blipFill>
        <p:spPr>
          <a:xfrm>
            <a:off x="1412950" y="3730700"/>
            <a:ext cx="1254725" cy="1254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12" name="Shape 312"/>
        <p:cNvGrpSpPr/>
        <p:nvPr/>
      </p:nvGrpSpPr>
      <p:grpSpPr>
        <a:xfrm>
          <a:off x="0" y="0"/>
          <a:ext cx="0" cy="0"/>
          <a:chOff x="0" y="0"/>
          <a:chExt cx="0" cy="0"/>
        </a:xfrm>
      </p:grpSpPr>
      <p:sp>
        <p:nvSpPr>
          <p:cNvPr id="313" name="Google Shape;313;p45"/>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5"/>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315" name="Google Shape;315;p45"/>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316" name="Google Shape;316;p45"/>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Latest Releases</a:t>
            </a:r>
            <a:endParaRPr>
              <a:solidFill>
                <a:srgbClr val="00FFFF"/>
              </a:solidFill>
              <a:latin typeface="Georgia"/>
              <a:ea typeface="Georgia"/>
              <a:cs typeface="Georgia"/>
              <a:sym typeface="Georgia"/>
            </a:endParaRPr>
          </a:p>
        </p:txBody>
      </p:sp>
      <p:sp>
        <p:nvSpPr>
          <p:cNvPr id="317" name="Google Shape;317;p45"/>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8" name="Google Shape;318;p45"/>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9" name="Google Shape;319;p45"/>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0" name="Google Shape;320;p45"/>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21" name="Google Shape;321;p45"/>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322" name="Google Shape;322;p45"/>
          <p:cNvPicPr preferRelativeResize="0"/>
          <p:nvPr/>
        </p:nvPicPr>
        <p:blipFill>
          <a:blip r:embed="rId5">
            <a:alphaModFix/>
          </a:blip>
          <a:stretch>
            <a:fillRect/>
          </a:stretch>
        </p:blipFill>
        <p:spPr>
          <a:xfrm>
            <a:off x="6981512" y="2199112"/>
            <a:ext cx="1454075" cy="2190275"/>
          </a:xfrm>
          <a:prstGeom prst="rect">
            <a:avLst/>
          </a:prstGeom>
          <a:noFill/>
          <a:ln>
            <a:noFill/>
          </a:ln>
        </p:spPr>
      </p:pic>
      <p:pic>
        <p:nvPicPr>
          <p:cNvPr descr="https://i0.wp.com/newoutlookpublishers.store/wp-content/uploads/2023/09/kypnrj-front-shortedge-384.jpg?fit=384%2C576&amp;ssl=1" id="323" name="Google Shape;323;p45"/>
          <p:cNvPicPr preferRelativeResize="0"/>
          <p:nvPr/>
        </p:nvPicPr>
        <p:blipFill>
          <a:blip r:embed="rId6">
            <a:alphaModFix/>
          </a:blip>
          <a:stretch>
            <a:fillRect/>
          </a:stretch>
        </p:blipFill>
        <p:spPr>
          <a:xfrm>
            <a:off x="2764150" y="2199100"/>
            <a:ext cx="1454100" cy="2181150"/>
          </a:xfrm>
          <a:prstGeom prst="rect">
            <a:avLst/>
          </a:prstGeom>
          <a:noFill/>
          <a:ln>
            <a:noFill/>
          </a:ln>
        </p:spPr>
      </p:pic>
      <p:pic>
        <p:nvPicPr>
          <p:cNvPr descr="https://i0.wp.com/newoutlookpublishers.store/wp-content/uploads/2023/08/jvr9qg-front-shortedge-384.jpg?fit=384%2C576&amp;ssl=1" id="324" name="Google Shape;324;p45"/>
          <p:cNvPicPr preferRelativeResize="0"/>
          <p:nvPr/>
        </p:nvPicPr>
        <p:blipFill>
          <a:blip r:embed="rId7">
            <a:alphaModFix/>
          </a:blip>
          <a:stretch>
            <a:fillRect/>
          </a:stretch>
        </p:blipFill>
        <p:spPr>
          <a:xfrm>
            <a:off x="4872825" y="2199100"/>
            <a:ext cx="1454100" cy="2181150"/>
          </a:xfrm>
          <a:prstGeom prst="rect">
            <a:avLst/>
          </a:prstGeom>
          <a:noFill/>
          <a:ln>
            <a:noFill/>
          </a:ln>
        </p:spPr>
      </p:pic>
      <p:pic>
        <p:nvPicPr>
          <p:cNvPr descr="https://i0.wp.com/www.newoutlookpublishers.store/wp-content/uploads/2023/09/FundamentalsV3Front.jpg?fit=585%2C878&amp;ssl=1" id="325" name="Google Shape;325;p45"/>
          <p:cNvPicPr preferRelativeResize="0"/>
          <p:nvPr/>
        </p:nvPicPr>
        <p:blipFill>
          <a:blip r:embed="rId8">
            <a:alphaModFix/>
          </a:blip>
          <a:stretch>
            <a:fillRect/>
          </a:stretch>
        </p:blipFill>
        <p:spPr>
          <a:xfrm>
            <a:off x="655475" y="2202738"/>
            <a:ext cx="1454100" cy="218301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32" name="Google Shape;332;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3" name="Google Shape;333;p46"/>
          <p:cNvSpPr txBox="1"/>
          <p:nvPr/>
        </p:nvSpPr>
        <p:spPr>
          <a:xfrm>
            <a:off x="406550" y="1101300"/>
            <a:ext cx="4911300" cy="39789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450">
                <a:solidFill>
                  <a:srgbClr val="E4E5B8"/>
                </a:solidFill>
                <a:latin typeface="Georgia"/>
                <a:ea typeface="Georgia"/>
                <a:cs typeface="Georgia"/>
                <a:sym typeface="Georgia"/>
              </a:rPr>
              <a:t>Last year we were attacked and sabotaged by ultraleft wreckers</a:t>
            </a:r>
            <a:r>
              <a:rPr lang="en" sz="1450">
                <a:solidFill>
                  <a:srgbClr val="E4E5B8"/>
                </a:solidFill>
                <a:latin typeface="Georgia"/>
                <a:ea typeface="Georgia"/>
                <a:cs typeface="Georgia"/>
                <a:sym typeface="Georgia"/>
              </a:rPr>
              <a:t> that tried to </a:t>
            </a:r>
            <a:r>
              <a:rPr b="1" lang="en" sz="1450">
                <a:solidFill>
                  <a:srgbClr val="E4E5B8"/>
                </a:solidFill>
                <a:latin typeface="Georgia"/>
                <a:ea typeface="Georgia"/>
                <a:cs typeface="Georgia"/>
                <a:sym typeface="Georgia"/>
              </a:rPr>
              <a:t>steal the PSMLS</a:t>
            </a:r>
            <a:r>
              <a:rPr lang="en" sz="1450">
                <a:solidFill>
                  <a:srgbClr val="E4E5B8"/>
                </a:solidFill>
                <a:latin typeface="Georgia"/>
                <a:ea typeface="Georgia"/>
                <a:cs typeface="Georgia"/>
                <a:sym typeface="Georgia"/>
              </a:rPr>
              <a:t> and </a:t>
            </a:r>
            <a:r>
              <a:rPr b="1" lang="en" sz="1450">
                <a:solidFill>
                  <a:srgbClr val="E4E5B8"/>
                </a:solidFill>
                <a:latin typeface="Georgia"/>
                <a:ea typeface="Georgia"/>
                <a:cs typeface="Georgia"/>
                <a:sym typeface="Georgia"/>
              </a:rPr>
              <a:t>destroy the PCUSA</a:t>
            </a:r>
            <a:r>
              <a:rPr lang="en" sz="1450">
                <a:solidFill>
                  <a:srgbClr val="E4E5B8"/>
                </a:solidFill>
                <a:latin typeface="Georgia"/>
                <a:ea typeface="Georgia"/>
                <a:cs typeface="Georgia"/>
                <a:sym typeface="Georgia"/>
              </a:rPr>
              <a:t>. </a:t>
            </a:r>
            <a:r>
              <a:rPr b="1" lang="en" sz="1450">
                <a:solidFill>
                  <a:srgbClr val="E4E5B8"/>
                </a:solidFill>
                <a:latin typeface="Georgia"/>
                <a:ea typeface="Georgia"/>
                <a:cs typeface="Georgia"/>
                <a:sym typeface="Georgia"/>
              </a:rPr>
              <a:t>They failed</a:t>
            </a:r>
            <a:r>
              <a:rPr lang="en" sz="1450">
                <a:solidFill>
                  <a:srgbClr val="E4E5B8"/>
                </a:solidFill>
                <a:latin typeface="Georgia"/>
                <a:ea typeface="Georgia"/>
                <a:cs typeface="Georgia"/>
                <a:sym typeface="Georgia"/>
              </a:rPr>
              <a:t>, but they </a:t>
            </a:r>
            <a:r>
              <a:rPr b="1" lang="en" sz="1450">
                <a:solidFill>
                  <a:srgbClr val="E4E5B8"/>
                </a:solidFill>
                <a:latin typeface="Georgia"/>
                <a:ea typeface="Georgia"/>
                <a:cs typeface="Georgia"/>
                <a:sym typeface="Georgia"/>
              </a:rPr>
              <a:t>will be held accountable</a:t>
            </a:r>
            <a:r>
              <a:rPr lang="en" sz="1450">
                <a:solidFill>
                  <a:srgbClr val="E4E5B8"/>
                </a:solidFill>
                <a:latin typeface="Georgia"/>
                <a:ea typeface="Georgia"/>
                <a:cs typeface="Georgia"/>
                <a:sym typeface="Georgia"/>
              </a:rPr>
              <a:t> and there are still things they took from us that we’ve not got back, like videos, imagery, audio etc. That is why we still need donations to the legal drive.</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If you support the school and want to see us continue to improve and keep delivering this education 51 weeks a year, please pitch in whatever you can and support the GoFundMe for the legal drive @ </a:t>
            </a:r>
            <a:r>
              <a:rPr lang="en" sz="1450" u="sng">
                <a:solidFill>
                  <a:schemeClr val="hlink"/>
                </a:solidFill>
                <a:latin typeface="Georgia"/>
                <a:ea typeface="Georgia"/>
                <a:cs typeface="Georgia"/>
                <a:sym typeface="Georgia"/>
                <a:hlinkClick r:id="rId4"/>
              </a:rPr>
              <a:t>https://www.gofundme.com/f/legal-fund-to-defend-against-wreckers</a:t>
            </a:r>
            <a:r>
              <a:rPr lang="en" sz="1450">
                <a:solidFill>
                  <a:srgbClr val="E4E5B8"/>
                </a:solidFill>
                <a:latin typeface="Georgia"/>
                <a:ea typeface="Georgia"/>
                <a:cs typeface="Georgia"/>
                <a:sym typeface="Georgia"/>
              </a:rPr>
              <a:t>.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4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450">
                <a:solidFill>
                  <a:srgbClr val="E4E5B8"/>
                </a:solidFill>
                <a:latin typeface="Georgia"/>
                <a:ea typeface="Georgia"/>
                <a:cs typeface="Georgia"/>
                <a:sym typeface="Georgia"/>
              </a:rPr>
              <a:t>Anything helps!</a:t>
            </a:r>
            <a:endParaRPr sz="1450">
              <a:solidFill>
                <a:srgbClr val="E4E5B8"/>
              </a:solidFill>
              <a:latin typeface="Georgia"/>
              <a:ea typeface="Georgia"/>
              <a:cs typeface="Georgia"/>
              <a:sym typeface="Georgia"/>
            </a:endParaRPr>
          </a:p>
        </p:txBody>
      </p:sp>
      <p:pic>
        <p:nvPicPr>
          <p:cNvPr id="334" name="Google Shape;334;p46"/>
          <p:cNvPicPr preferRelativeResize="0"/>
          <p:nvPr/>
        </p:nvPicPr>
        <p:blipFill>
          <a:blip r:embed="rId5">
            <a:alphaModFix/>
          </a:blip>
          <a:stretch>
            <a:fillRect/>
          </a:stretch>
        </p:blipFill>
        <p:spPr>
          <a:xfrm>
            <a:off x="5470250" y="264300"/>
            <a:ext cx="3521350" cy="2960556"/>
          </a:xfrm>
          <a:prstGeom prst="rect">
            <a:avLst/>
          </a:prstGeom>
          <a:noFill/>
          <a:ln>
            <a:noFill/>
          </a:ln>
        </p:spPr>
      </p:pic>
      <p:pic>
        <p:nvPicPr>
          <p:cNvPr id="335" name="Google Shape;335;p46"/>
          <p:cNvPicPr preferRelativeResize="0"/>
          <p:nvPr/>
        </p:nvPicPr>
        <p:blipFill>
          <a:blip r:embed="rId6">
            <a:alphaModFix/>
          </a:blip>
          <a:stretch>
            <a:fillRect/>
          </a:stretch>
        </p:blipFill>
        <p:spPr>
          <a:xfrm>
            <a:off x="6416887" y="3224856"/>
            <a:ext cx="1628084" cy="161384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47"/>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41" name="Google Shape;341;p47"/>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nglish with lyrics, 1933, the New Singers" id="342" name="Google Shape;342;p47" title="The Internationale">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
        <p:nvSpPr>
          <p:cNvPr id="343" name="Google Shape;343;p47"/>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Internationale</a:t>
            </a:r>
            <a:r>
              <a:rPr lang="en">
                <a:solidFill>
                  <a:srgbClr val="E4E5B8"/>
                </a:solidFill>
                <a:latin typeface="Georgia"/>
                <a:ea typeface="Georgia"/>
                <a:cs typeface="Georgia"/>
                <a:sym typeface="Georgia"/>
              </a:rPr>
              <a:t> - 1933 American Version by “The New Singers”</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Korea Under Japanese Colonialism</a:t>
            </a:r>
            <a:endParaRPr sz="5200">
              <a:solidFill>
                <a:srgbClr val="E4E5B8"/>
              </a:solidFill>
              <a:latin typeface="Georgia"/>
              <a:ea typeface="Georgia"/>
              <a:cs typeface="Georgia"/>
              <a:sym typeface="Georgia"/>
            </a:endParaRPr>
          </a:p>
        </p:txBody>
      </p:sp>
      <p:pic>
        <p:nvPicPr>
          <p:cNvPr id="78" name="Google Shape;78;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 name="Shape 82"/>
        <p:cNvGrpSpPr/>
        <p:nvPr/>
      </p:nvGrpSpPr>
      <p:grpSpPr>
        <a:xfrm>
          <a:off x="0" y="0"/>
          <a:ext cx="0" cy="0"/>
          <a:chOff x="0" y="0"/>
          <a:chExt cx="0" cy="0"/>
        </a:xfrm>
      </p:grpSpPr>
      <p:sp>
        <p:nvSpPr>
          <p:cNvPr id="83" name="Google Shape;83;p17"/>
          <p:cNvSpPr txBox="1"/>
          <p:nvPr>
            <p:ph type="title"/>
          </p:nvPr>
        </p:nvSpPr>
        <p:spPr>
          <a:xfrm>
            <a:off x="9661025" y="3964050"/>
            <a:ext cx="280200" cy="5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100">
              <a:solidFill>
                <a:srgbClr val="E4E5B8"/>
              </a:solidFill>
              <a:latin typeface="Georgia"/>
              <a:ea typeface="Georgia"/>
              <a:cs typeface="Georgia"/>
              <a:sym typeface="Georgia"/>
            </a:endParaRPr>
          </a:p>
        </p:txBody>
      </p:sp>
      <p:sp>
        <p:nvSpPr>
          <p:cNvPr id="84" name="Google Shape;84;p17"/>
          <p:cNvSpPr txBox="1"/>
          <p:nvPr/>
        </p:nvSpPr>
        <p:spPr>
          <a:xfrm>
            <a:off x="2390750" y="301675"/>
            <a:ext cx="4117800" cy="165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7"/>
          <p:cNvSpPr/>
          <p:nvPr/>
        </p:nvSpPr>
        <p:spPr>
          <a:xfrm>
            <a:off x="2258700" y="444975"/>
            <a:ext cx="4035000" cy="12669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E4E5B8"/>
                </a:solidFill>
              </a:rPr>
              <a:t>Soviet Far-East</a:t>
            </a:r>
            <a:endParaRPr sz="2400">
              <a:solidFill>
                <a:srgbClr val="E4E5B8"/>
              </a:solidFill>
            </a:endParaRPr>
          </a:p>
          <a:p>
            <a:pPr indent="0" lvl="0" marL="0" rtl="0" algn="ctr">
              <a:spcBef>
                <a:spcPts val="0"/>
              </a:spcBef>
              <a:spcAft>
                <a:spcPts val="0"/>
              </a:spcAft>
              <a:buNone/>
            </a:pPr>
            <a:r>
              <a:rPr lang="en" sz="2400">
                <a:solidFill>
                  <a:srgbClr val="E4E5B8"/>
                </a:solidFill>
              </a:rPr>
              <a:t> 1930’s</a:t>
            </a:r>
            <a:endParaRPr sz="2400">
              <a:solidFill>
                <a:srgbClr val="E4E5B8"/>
              </a:solidFill>
            </a:endParaRPr>
          </a:p>
        </p:txBody>
      </p:sp>
      <p:sp>
        <p:nvSpPr>
          <p:cNvPr id="86" name="Google Shape;86;p17"/>
          <p:cNvSpPr/>
          <p:nvPr/>
        </p:nvSpPr>
        <p:spPr>
          <a:xfrm>
            <a:off x="2115450" y="4215900"/>
            <a:ext cx="4321500" cy="927600"/>
          </a:xfrm>
          <a:prstGeom prst="rect">
            <a:avLst/>
          </a:prstGeom>
          <a:solidFill>
            <a:srgbClr val="B21F15"/>
          </a:solidFill>
          <a:ln cap="flat" cmpd="sng" w="9525">
            <a:solidFill>
              <a:srgbClr val="B21F1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E4E5B8"/>
                </a:solidFill>
                <a:latin typeface="Georgia"/>
                <a:ea typeface="Georgia"/>
                <a:cs typeface="Georgia"/>
                <a:sym typeface="Georgia"/>
              </a:rPr>
              <a:t>Manchukuo Puppet State</a:t>
            </a:r>
            <a:endParaRPr sz="1600">
              <a:solidFill>
                <a:srgbClr val="E4E5B8"/>
              </a:solidFill>
              <a:latin typeface="Georgia"/>
              <a:ea typeface="Georgia"/>
              <a:cs typeface="Georgia"/>
              <a:sym typeface="Georgia"/>
            </a:endParaRPr>
          </a:p>
          <a:p>
            <a:pPr indent="0" lvl="0" marL="0" rtl="0" algn="ctr">
              <a:spcBef>
                <a:spcPts val="0"/>
              </a:spcBef>
              <a:spcAft>
                <a:spcPts val="0"/>
              </a:spcAft>
              <a:buNone/>
            </a:pPr>
            <a:r>
              <a:rPr lang="en" sz="1600">
                <a:solidFill>
                  <a:srgbClr val="E4E5B8"/>
                </a:solidFill>
                <a:latin typeface="Georgia"/>
                <a:ea typeface="Georgia"/>
                <a:cs typeface="Georgia"/>
                <a:sym typeface="Georgia"/>
              </a:rPr>
              <a:t>China at War; Japanese Invasion</a:t>
            </a:r>
            <a:endParaRPr sz="1600">
              <a:solidFill>
                <a:srgbClr val="E4E5B8"/>
              </a:solidFill>
              <a:latin typeface="Georgia"/>
              <a:ea typeface="Georgia"/>
              <a:cs typeface="Georgia"/>
              <a:sym typeface="Georgia"/>
            </a:endParaRPr>
          </a:p>
          <a:p>
            <a:pPr indent="0" lvl="0" marL="0" rtl="0" algn="ctr">
              <a:spcBef>
                <a:spcPts val="0"/>
              </a:spcBef>
              <a:spcAft>
                <a:spcPts val="0"/>
              </a:spcAft>
              <a:buNone/>
            </a:pPr>
            <a:r>
              <a:rPr lang="en" sz="1600">
                <a:solidFill>
                  <a:srgbClr val="E4E5B8"/>
                </a:solidFill>
                <a:latin typeface="Georgia"/>
                <a:ea typeface="Georgia"/>
                <a:cs typeface="Georgia"/>
                <a:sym typeface="Georgia"/>
              </a:rPr>
              <a:t>Korea as a Japanese colony</a:t>
            </a:r>
            <a:endParaRPr sz="1600">
              <a:solidFill>
                <a:srgbClr val="E4E5B8"/>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Soviet - Japanese Relations</a:t>
            </a:r>
            <a:endParaRPr>
              <a:solidFill>
                <a:srgbClr val="E4E5B8"/>
              </a:solidFill>
              <a:latin typeface="Georgia"/>
              <a:ea typeface="Georgia"/>
              <a:cs typeface="Georgia"/>
              <a:sym typeface="Georgia"/>
            </a:endParaRPr>
          </a:p>
        </p:txBody>
      </p:sp>
      <p:pic>
        <p:nvPicPr>
          <p:cNvPr id="93" name="Google Shape;93;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4" name="Google Shape;94;p18"/>
          <p:cNvSpPr txBox="1"/>
          <p:nvPr/>
        </p:nvSpPr>
        <p:spPr>
          <a:xfrm>
            <a:off x="179100" y="1101300"/>
            <a:ext cx="88980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Japan had defeated Russia in the Russo-Japanese War in 1905, which helped spark the 1905 Revolution</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The Empire of Japan assisted with the other forces fighting against the Bolshevik Revolution in Russia</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Soviet forces re-established control among the former Russian Empire areas</a:t>
            </a:r>
            <a:endParaRPr>
              <a:solidFill>
                <a:srgbClr val="E4E5B8"/>
              </a:solidFill>
              <a:latin typeface="Georgia"/>
              <a:ea typeface="Georgia"/>
              <a:cs typeface="Georgia"/>
              <a:sym typeface="Georgia"/>
            </a:endParaRPr>
          </a:p>
          <a:p>
            <a:pPr indent="0" lvl="0" marL="9144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A high ranking NKVD officer named Genrikh Lyushkov defected to the Japanese Empire in 1938, providing Japan with Soviet military and state secrets</a:t>
            </a:r>
            <a:endParaRPr>
              <a:solidFill>
                <a:srgbClr val="E4E5B8"/>
              </a:solidFill>
              <a:latin typeface="Georgia"/>
              <a:ea typeface="Georgia"/>
              <a:cs typeface="Georgia"/>
              <a:sym typeface="Georgia"/>
            </a:endParaRPr>
          </a:p>
          <a:p>
            <a:pPr indent="0" lvl="0" marL="9144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Nazis had taken control in Germany; former German Weimar Republic-Soviet secret military cooperation backfired against the USSR and gave the Third Reich spies within the Soviet military</a:t>
            </a:r>
            <a:endParaRPr>
              <a:solidFill>
                <a:srgbClr val="E4E5B8"/>
              </a:solidFill>
              <a:latin typeface="Georgia"/>
              <a:ea typeface="Georgia"/>
              <a:cs typeface="Georgia"/>
              <a:sym typeface="Georgia"/>
            </a:endParaRPr>
          </a:p>
          <a:p>
            <a:pPr indent="0" lvl="0" marL="9144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Japanese created the million strong Kwantung Army, their best forces, to defend Manchukuo, China and the Soviet border</a:t>
            </a:r>
            <a:endParaRPr>
              <a:solidFill>
                <a:srgbClr val="E4E5B8"/>
              </a:solidFill>
              <a:latin typeface="Georgia"/>
              <a:ea typeface="Georgia"/>
              <a:cs typeface="Georgia"/>
              <a:sym typeface="Georgia"/>
            </a:endParaRPr>
          </a:p>
          <a:p>
            <a:pPr indent="0" lvl="0" marL="9144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Japan joined forces with Nazi Germany, which kept expanding east towards the Soviet Union, with appeasement by Britain, the United States and France</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Imperial Japan’s Occupation</a:t>
            </a:r>
            <a:endParaRPr>
              <a:solidFill>
                <a:srgbClr val="E4E5B8"/>
              </a:solidFill>
              <a:latin typeface="Georgia"/>
              <a:ea typeface="Georgia"/>
              <a:cs typeface="Georgia"/>
              <a:sym typeface="Georgia"/>
            </a:endParaRPr>
          </a:p>
        </p:txBody>
      </p:sp>
      <p:pic>
        <p:nvPicPr>
          <p:cNvPr id="101" name="Google Shape;101;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2" name="Google Shape;102;p19"/>
          <p:cNvSpPr txBox="1"/>
          <p:nvPr/>
        </p:nvSpPr>
        <p:spPr>
          <a:xfrm>
            <a:off x="374400" y="1101300"/>
            <a:ext cx="41976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While the Third Reich was still building up its strength in the West to fight for more "living space for the German people", Japan was already fully engaged in creating a Greater East Asia under its own domination. In 1931, the Japanese invaded China’s Manchuria province, where the puppet state of Manchukuo was soon set up.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Korea had been a Japanese colony officially since 1910 with the Korea-Japan Treaty and renamed Korea to be “Chosen,” which lasted until Japan’s defeat in 1945.</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103" name="Google Shape;103;p19"/>
          <p:cNvPicPr preferRelativeResize="0"/>
          <p:nvPr/>
        </p:nvPicPr>
        <p:blipFill>
          <a:blip r:embed="rId4">
            <a:alphaModFix/>
          </a:blip>
          <a:stretch>
            <a:fillRect/>
          </a:stretch>
        </p:blipFill>
        <p:spPr>
          <a:xfrm>
            <a:off x="4782900" y="1101288"/>
            <a:ext cx="4361100" cy="2703886"/>
          </a:xfrm>
          <a:prstGeom prst="rect">
            <a:avLst/>
          </a:prstGeom>
          <a:noFill/>
          <a:ln>
            <a:noFill/>
          </a:ln>
        </p:spPr>
      </p:pic>
      <p:sp>
        <p:nvSpPr>
          <p:cNvPr id="104" name="Google Shape;104;p19"/>
          <p:cNvSpPr txBox="1"/>
          <p:nvPr/>
        </p:nvSpPr>
        <p:spPr>
          <a:xfrm>
            <a:off x="5232600" y="3916625"/>
            <a:ext cx="3461700" cy="54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4E5B8"/>
                </a:solidFill>
                <a:latin typeface="Georgia"/>
                <a:ea typeface="Georgia"/>
                <a:cs typeface="Georgia"/>
                <a:sym typeface="Georgia"/>
              </a:rPr>
              <a:t>The Imperial Japanese Army marches into Nanking, December, 13 1937.</a:t>
            </a:r>
            <a:endParaRPr>
              <a:solidFill>
                <a:srgbClr val="E4E5B8"/>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Imperial Japan’s Occupation</a:t>
            </a:r>
            <a:endParaRPr>
              <a:solidFill>
                <a:srgbClr val="E4E5B8"/>
              </a:solidFill>
              <a:latin typeface="Georgia"/>
              <a:ea typeface="Georgia"/>
              <a:cs typeface="Georgia"/>
              <a:sym typeface="Georgia"/>
            </a:endParaRPr>
          </a:p>
        </p:txBody>
      </p:sp>
      <p:pic>
        <p:nvPicPr>
          <p:cNvPr id="111" name="Google Shape;111;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2" name="Google Shape;112;p20"/>
          <p:cNvSpPr txBox="1"/>
          <p:nvPr/>
        </p:nvSpPr>
        <p:spPr>
          <a:xfrm>
            <a:off x="529400" y="1101300"/>
            <a:ext cx="4666800" cy="330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The Soviet Union watched Japanese expansion with alarm, rightly believing that sooner or later it would spread to its own Far East.</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Japanese-occupied Korea was notorious for the “comfort women” who served in military brothels; these women maintained contact after the war and shared their stories.</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The Korean Communist Party (KCP) was set up in 1925 and was originally a member of the Comintern (Communist International).</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113" name="Google Shape;113;p20"/>
          <p:cNvPicPr preferRelativeResize="0"/>
          <p:nvPr/>
        </p:nvPicPr>
        <p:blipFill>
          <a:blip r:embed="rId4">
            <a:alphaModFix/>
          </a:blip>
          <a:stretch>
            <a:fillRect/>
          </a:stretch>
        </p:blipFill>
        <p:spPr>
          <a:xfrm>
            <a:off x="5246000" y="1221443"/>
            <a:ext cx="3805726" cy="29298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1"/>
          <p:cNvSpPr txBox="1"/>
          <p:nvPr>
            <p:ph type="title"/>
          </p:nvPr>
        </p:nvSpPr>
        <p:spPr>
          <a:xfrm>
            <a:off x="1296350" y="112500"/>
            <a:ext cx="6594600" cy="876300"/>
          </a:xfrm>
          <a:prstGeom prst="rect">
            <a:avLst/>
          </a:prstGeom>
        </p:spPr>
        <p:txBody>
          <a:bodyPr anchorCtr="0" anchor="t" bIns="91425" lIns="91425" spcFirstLastPara="1" rIns="91425" wrap="square" tIns="91425">
            <a:noAutofit/>
          </a:bodyPr>
          <a:lstStyle/>
          <a:p>
            <a:pPr indent="457200" lvl="0" marL="0" rtl="0" algn="ctr">
              <a:spcBef>
                <a:spcPts val="0"/>
              </a:spcBef>
              <a:spcAft>
                <a:spcPts val="0"/>
              </a:spcAft>
              <a:buSzPts val="990"/>
              <a:buNone/>
            </a:pPr>
            <a:r>
              <a:rPr lang="en" sz="1460">
                <a:solidFill>
                  <a:srgbClr val="E4E5B8"/>
                </a:solidFill>
                <a:latin typeface="Georgia"/>
                <a:ea typeface="Georgia"/>
                <a:cs typeface="Georgia"/>
                <a:sym typeface="Georgia"/>
              </a:rPr>
              <a:t>Problems of the Korean National Liberation Movement and within the Communist Party of Korea - Excerpts from “The Path of the Korean Revolution” by Kim Il Sung, 1930.</a:t>
            </a:r>
            <a:endParaRPr sz="2720">
              <a:solidFill>
                <a:srgbClr val="E4E5B8"/>
              </a:solidFill>
              <a:latin typeface="Georgia"/>
              <a:ea typeface="Georgia"/>
              <a:cs typeface="Georgia"/>
              <a:sym typeface="Georgia"/>
            </a:endParaRPr>
          </a:p>
        </p:txBody>
      </p:sp>
      <p:pic>
        <p:nvPicPr>
          <p:cNvPr id="120" name="Google Shape;120;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1" name="Google Shape;121;p21"/>
          <p:cNvSpPr txBox="1"/>
          <p:nvPr/>
        </p:nvSpPr>
        <p:spPr>
          <a:xfrm>
            <a:off x="529400" y="1101300"/>
            <a:ext cx="81285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On May 30, 1930, opportunistic ultraleft factions calling themselves the KCP organized a revolt in Manchuria, trying to gain international attention to themselves and especially from the Comintern. Instead, Japan used the event to send in armed forces, and after a second incident in 1931, the puppet Manchukuo state was created.</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a:p>
            <a:pPr indent="457200" lvl="0" marL="0" rtl="0" algn="l">
              <a:spcBef>
                <a:spcPts val="0"/>
              </a:spcBef>
              <a:spcAft>
                <a:spcPts val="0"/>
              </a:spcAft>
              <a:buNone/>
            </a:pPr>
            <a:r>
              <a:rPr lang="en">
                <a:solidFill>
                  <a:srgbClr val="E4E5B8"/>
                </a:solidFill>
                <a:latin typeface="Georgia"/>
                <a:ea typeface="Georgia"/>
                <a:cs typeface="Georgia"/>
                <a:sym typeface="Georgia"/>
              </a:rPr>
              <a:t>“Let us see how the factionalists acted in connection to the problem of party building in our country . . . the M-L group, the Tuesday group, the North Wind Association group and other factions, each insisting that it was the only "orthodox" and genuine "Marxist" group, approached the Comintern for approval, instead of building up the party. Thus, the KCP failed to strike its roots among the masses deeply enough to overcome Japanese imperialist oppression, and in the long run, was expelled from the Comintern.”</a:t>
            </a:r>
            <a:endParaRPr>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