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8d19ea2dac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8d19ea2dac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8d19ea2da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8d19ea2da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8d19ea2da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8d19ea2da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d19ea2da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d19ea2da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d19ea2da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8d19ea2da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8d19ea2da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8d19ea2da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003fe2f8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003fe2f8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9003fe2f8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9003fe2f8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9003fe2f8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9003fe2f8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003fe2f8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9003fe2f8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003fe2f8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9003fe2f8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003fe2f8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9003fe2f8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003fe2f8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9003fe2f8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8d19ea2da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8d19ea2da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d19ea2da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8d19ea2da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d19ea2da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8d19ea2da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8d19ea2da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8d19ea2da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8d19ea2da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8d19ea2da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7f9301e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7f9301e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8d19ea2da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8d19ea2da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8d19ea2da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8d19ea2da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d19ea2d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d19ea2d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d19ea2da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d19ea2da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8d19ea2da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8d19ea2da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hyperlink" Target="http://www.youtube.com/watch?v=sXRaUdJoHNA" TargetMode="Externa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2.jpg"/><Relationship Id="rId5"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hyperlink" Target="http://www.youtube.com/watch?v=F4aSfX47Mgo" TargetMode="External"/><Relationship Id="rId5"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32.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44.gif"/><Relationship Id="rId5" Type="http://schemas.openxmlformats.org/officeDocument/2006/relationships/image" Target="../media/image25.jpg"/><Relationship Id="rId6" Type="http://schemas.openxmlformats.org/officeDocument/2006/relationships/image" Target="../media/image6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37.jpg"/><Relationship Id="rId5"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46.jpg"/><Relationship Id="rId5"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47.jpg"/><Relationship Id="rId5"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48.jpg"/><Relationship Id="rId5"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3.png"/><Relationship Id="rId4" Type="http://schemas.openxmlformats.org/officeDocument/2006/relationships/image" Target="../media/image63.jpg"/><Relationship Id="rId5"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hyperlink" Target="mailto:info@peoplesschool.us" TargetMode="External"/></Relationships>
</file>

<file path=ppt/slides/_rels/slide37.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77.png"/><Relationship Id="rId13" Type="http://schemas.openxmlformats.org/officeDocument/2006/relationships/image" Target="../media/image66.jpg"/><Relationship Id="rId12"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3.png"/><Relationship Id="rId4" Type="http://schemas.openxmlformats.org/officeDocument/2006/relationships/image" Target="../media/image53.png"/><Relationship Id="rId9" Type="http://schemas.openxmlformats.org/officeDocument/2006/relationships/image" Target="../media/image62.png"/><Relationship Id="rId5" Type="http://schemas.openxmlformats.org/officeDocument/2006/relationships/image" Target="../media/image43.png"/><Relationship Id="rId6" Type="http://schemas.openxmlformats.org/officeDocument/2006/relationships/image" Target="../media/image61.png"/><Relationship Id="rId7" Type="http://schemas.openxmlformats.org/officeDocument/2006/relationships/image" Target="../media/image51.png"/><Relationship Id="rId8"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74.png"/><Relationship Id="rId5" Type="http://schemas.openxmlformats.org/officeDocument/2006/relationships/image" Target="../media/image71.jpg"/><Relationship Id="rId6" Type="http://schemas.openxmlformats.org/officeDocument/2006/relationships/image" Target="../media/image70.jpg"/><Relationship Id="rId7" Type="http://schemas.openxmlformats.org/officeDocument/2006/relationships/image" Target="../media/image56.jpg"/><Relationship Id="rId8"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59.png"/><Relationship Id="rId5"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3.png"/><Relationship Id="rId4" Type="http://schemas.openxmlformats.org/officeDocument/2006/relationships/hyperlink" Target="https://www.gofundme.com/f/legal-fund-to-defend-against-wreckers" TargetMode="External"/><Relationship Id="rId5" Type="http://schemas.openxmlformats.org/officeDocument/2006/relationships/image" Target="../media/image72.png"/><Relationship Id="rId6"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3.png"/><Relationship Id="rId4" Type="http://schemas.openxmlformats.org/officeDocument/2006/relationships/hyperlink" Target="http://www.youtube.com/watch?v=D5bzrb-v9Y0" TargetMode="External"/><Relationship Id="rId5"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jpg"/><Relationship Id="rId5"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jpg"/><Relationship Id="rId5"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76.jpg"/><Relationship Id="rId7"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Born in the U.S.A.</a:t>
            </a:r>
            <a:r>
              <a:rPr lang="en">
                <a:solidFill>
                  <a:srgbClr val="E4E5B8"/>
                </a:solidFill>
                <a:latin typeface="Georgia"/>
                <a:ea typeface="Georgia"/>
                <a:cs typeface="Georgia"/>
                <a:sym typeface="Georgia"/>
              </a:rPr>
              <a:t> - 1984 Anti-War Song by Bruce Springsteen.</a:t>
            </a:r>
            <a:endParaRPr>
              <a:solidFill>
                <a:srgbClr val="E4E5B8"/>
              </a:solidFill>
              <a:latin typeface="Georgia"/>
              <a:ea typeface="Georgia"/>
              <a:cs typeface="Georgia"/>
              <a:sym typeface="Georgia"/>
            </a:endParaRPr>
          </a:p>
        </p:txBody>
      </p:sp>
      <p:pic>
        <p:nvPicPr>
          <p:cNvPr descr="Bruce Springsteen performs &quot;Born In The U.S.A.&quot;&#10;&#10;http://vevo.ly/jXHEqi" id="57" name="Google Shape;57;p13" title="Bruce Springsteen - Born In The U.S.A. (Live)">
            <a:hlinkClick r:id="rId4"/>
          </p:cNvPr>
          <p:cNvPicPr preferRelativeResize="0"/>
          <p:nvPr/>
        </p:nvPicPr>
        <p:blipFill>
          <a:blip r:embed="rId5">
            <a:alphaModFix/>
          </a:blip>
          <a:stretch>
            <a:fillRect/>
          </a:stretch>
        </p:blipFill>
        <p:spPr>
          <a:xfrm>
            <a:off x="165537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129" name="Google Shape;129;p22"/>
          <p:cNvSpPr txBox="1"/>
          <p:nvPr/>
        </p:nvSpPr>
        <p:spPr>
          <a:xfrm>
            <a:off x="396925" y="254175"/>
            <a:ext cx="37266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Other Interventions in West Asia</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1980 - Turkey: 43rd Government of Turkey overthrown by rightwing military of Turkey, backed by the CIA. Military junta in Turkey lasted until 1983, the </a:t>
            </a:r>
            <a:r>
              <a:rPr lang="en">
                <a:solidFill>
                  <a:srgbClr val="E4E5B8"/>
                </a:solidFill>
                <a:latin typeface="Georgia"/>
                <a:ea typeface="Georgia"/>
                <a:cs typeface="Georgia"/>
                <a:sym typeface="Georgia"/>
              </a:rPr>
              <a:t>Kurdish</a:t>
            </a:r>
            <a:r>
              <a:rPr lang="en">
                <a:solidFill>
                  <a:srgbClr val="E4E5B8"/>
                </a:solidFill>
                <a:latin typeface="Georgia"/>
                <a:ea typeface="Georgia"/>
                <a:cs typeface="Georgia"/>
                <a:sym typeface="Georgia"/>
              </a:rPr>
              <a:t> language was banned, all political organizations were banned and the Kurdish-Turkish conflict escalated.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1982-1984 - Lebanon: The US set up a </a:t>
            </a:r>
            <a:r>
              <a:rPr b="1" lang="en">
                <a:solidFill>
                  <a:srgbClr val="E4E5B8"/>
                </a:solidFill>
                <a:latin typeface="Georgia"/>
                <a:ea typeface="Georgia"/>
                <a:cs typeface="Georgia"/>
                <a:sym typeface="Georgia"/>
              </a:rPr>
              <a:t>Multi-National Peacekeeping Force</a:t>
            </a:r>
            <a:r>
              <a:rPr lang="en">
                <a:solidFill>
                  <a:srgbClr val="E4E5B8"/>
                </a:solidFill>
                <a:latin typeface="Georgia"/>
                <a:ea typeface="Georgia"/>
                <a:cs typeface="Georgia"/>
                <a:sym typeface="Georgia"/>
              </a:rPr>
              <a:t> in Lebanon with the UK, France and Italy as part of the ceasefire agreement brokered to end the 1982 Israeli invasion of Lebanon. In 1983, </a:t>
            </a:r>
            <a:r>
              <a:rPr lang="en" u="sng">
                <a:solidFill>
                  <a:srgbClr val="E4E5B8"/>
                </a:solidFill>
                <a:latin typeface="Georgia"/>
                <a:ea typeface="Georgia"/>
                <a:cs typeface="Georgia"/>
                <a:sym typeface="Georgia"/>
              </a:rPr>
              <a:t>barracks in Beirut housing American and French soldiers were struck with a powerful explosion from 2 truck bombs</a:t>
            </a:r>
            <a:r>
              <a:rPr lang="en">
                <a:solidFill>
                  <a:srgbClr val="E4E5B8"/>
                </a:solidFill>
                <a:latin typeface="Georgia"/>
                <a:ea typeface="Georgia"/>
                <a:cs typeface="Georgia"/>
                <a:sym typeface="Georgia"/>
              </a:rPr>
              <a:t>, killing ~241 Americans and ~58 French.</a:t>
            </a:r>
            <a:endParaRPr>
              <a:solidFill>
                <a:srgbClr val="E4E5B8"/>
              </a:solidFill>
              <a:latin typeface="Georgia"/>
              <a:ea typeface="Georgia"/>
              <a:cs typeface="Georgia"/>
              <a:sym typeface="Georgia"/>
            </a:endParaRPr>
          </a:p>
        </p:txBody>
      </p:sp>
      <p:sp>
        <p:nvSpPr>
          <p:cNvPr id="130" name="Google Shape;130;p22"/>
          <p:cNvSpPr txBox="1"/>
          <p:nvPr/>
        </p:nvSpPr>
        <p:spPr>
          <a:xfrm>
            <a:off x="5155375" y="331250"/>
            <a:ext cx="37266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1987-1988 - Persian Gulf: During the Iran-Iraq War, the United States Navy made several attacks on Iranian Naval Forces for placing mines in international waters, including with </a:t>
            </a:r>
            <a:r>
              <a:rPr b="1" lang="en">
                <a:solidFill>
                  <a:srgbClr val="E4E5B8"/>
                </a:solidFill>
                <a:latin typeface="Georgia"/>
                <a:ea typeface="Georgia"/>
                <a:cs typeface="Georgia"/>
                <a:sym typeface="Georgia"/>
              </a:rPr>
              <a:t>Operation Praying Mantis</a:t>
            </a:r>
            <a:r>
              <a:rPr lang="en">
                <a:solidFill>
                  <a:srgbClr val="E4E5B8"/>
                </a:solidFill>
                <a:latin typeface="Georgia"/>
                <a:ea typeface="Georgia"/>
                <a:cs typeface="Georgia"/>
                <a:sym typeface="Georgia"/>
              </a:rPr>
              <a:t>, where several inoperable oil platforms and ships were struck and sank. This was the most major military escalation with Iran in this period.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Throughout 1980’s - Israel: The US gave about </a:t>
            </a:r>
            <a:r>
              <a:rPr b="1" lang="en">
                <a:solidFill>
                  <a:srgbClr val="E4E5B8"/>
                </a:solidFill>
                <a:latin typeface="Georgia"/>
                <a:ea typeface="Georgia"/>
                <a:cs typeface="Georgia"/>
                <a:sym typeface="Georgia"/>
              </a:rPr>
              <a:t>$3 billion of military aid to Israel </a:t>
            </a:r>
            <a:r>
              <a:rPr lang="en">
                <a:solidFill>
                  <a:srgbClr val="E4E5B8"/>
                </a:solidFill>
                <a:latin typeface="Georgia"/>
                <a:ea typeface="Georgia"/>
                <a:cs typeface="Georgia"/>
                <a:sym typeface="Georgia"/>
              </a:rPr>
              <a:t>annually, of which was used against Lebanese forces in the </a:t>
            </a:r>
            <a:r>
              <a:rPr b="1" lang="en">
                <a:solidFill>
                  <a:srgbClr val="E4E5B8"/>
                </a:solidFill>
                <a:latin typeface="Georgia"/>
                <a:ea typeface="Georgia"/>
                <a:cs typeface="Georgia"/>
                <a:sym typeface="Georgia"/>
              </a:rPr>
              <a:t>1982 Lebanon War</a:t>
            </a:r>
            <a:r>
              <a:rPr lang="en">
                <a:solidFill>
                  <a:srgbClr val="E4E5B8"/>
                </a:solidFill>
                <a:latin typeface="Georgia"/>
                <a:ea typeface="Georgia"/>
                <a:cs typeface="Georgia"/>
                <a:sym typeface="Georgia"/>
              </a:rPr>
              <a:t> and the Palestinian resistance forces in the </a:t>
            </a:r>
            <a:r>
              <a:rPr b="1" lang="en">
                <a:solidFill>
                  <a:srgbClr val="E4E5B8"/>
                </a:solidFill>
                <a:latin typeface="Georgia"/>
                <a:ea typeface="Georgia"/>
                <a:cs typeface="Georgia"/>
                <a:sym typeface="Georgia"/>
              </a:rPr>
              <a:t>First Intifada</a:t>
            </a:r>
            <a:r>
              <a:rPr lang="en">
                <a:solidFill>
                  <a:srgbClr val="E4E5B8"/>
                </a:solidFill>
                <a:latin typeface="Georgia"/>
                <a:ea typeface="Georgia"/>
                <a:cs typeface="Georgia"/>
                <a:sym typeface="Georgia"/>
              </a:rPr>
              <a:t>. The Reagan Administration issued public criticism of Israel for its usage of these weapons but did not stop sending them arms and ammunition.</a:t>
            </a:r>
            <a:endParaRPr>
              <a:solidFill>
                <a:srgbClr val="E4E5B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6" name="Google Shape;136;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Interventions in Latin America</a:t>
            </a:r>
            <a:endParaRPr sz="5200">
              <a:solidFill>
                <a:srgbClr val="E4E5B8"/>
              </a:solidFill>
              <a:latin typeface="Georgia"/>
              <a:ea typeface="Georgia"/>
              <a:cs typeface="Georgia"/>
              <a:sym typeface="Georgia"/>
            </a:endParaRPr>
          </a:p>
        </p:txBody>
      </p:sp>
      <p:pic>
        <p:nvPicPr>
          <p:cNvPr id="142" name="Google Shape;142;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Overthrowing South America</a:t>
            </a:r>
            <a:endParaRPr>
              <a:solidFill>
                <a:srgbClr val="E4E5B8"/>
              </a:solidFill>
              <a:latin typeface="Georgia"/>
              <a:ea typeface="Georgia"/>
              <a:cs typeface="Georgia"/>
              <a:sym typeface="Georgia"/>
            </a:endParaRPr>
          </a:p>
        </p:txBody>
      </p:sp>
      <p:pic>
        <p:nvPicPr>
          <p:cNvPr id="149" name="Google Shape;149;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0" name="Google Shape;150;p25"/>
          <p:cNvSpPr txBox="1"/>
          <p:nvPr/>
        </p:nvSpPr>
        <p:spPr>
          <a:xfrm>
            <a:off x="529400" y="1101300"/>
            <a:ext cx="5756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Operation Condor</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After the ‘54 Paraguayan coup, ‘64 Brazilian coup, ‘71 Bolivian coup, and ‘73 Uruguayan and Chilean coups, in 1975 </a:t>
            </a:r>
            <a:r>
              <a:rPr b="1" lang="en">
                <a:solidFill>
                  <a:srgbClr val="E4E5B8"/>
                </a:solidFill>
                <a:latin typeface="Georgia"/>
                <a:ea typeface="Georgia"/>
                <a:cs typeface="Georgia"/>
                <a:sym typeface="Georgia"/>
              </a:rPr>
              <a:t>General Francisco Morales Bermúdez</a:t>
            </a:r>
            <a:r>
              <a:rPr lang="en">
                <a:solidFill>
                  <a:srgbClr val="E4E5B8"/>
                </a:solidFill>
                <a:latin typeface="Georgia"/>
                <a:ea typeface="Georgia"/>
                <a:cs typeface="Georgia"/>
                <a:sym typeface="Georgia"/>
              </a:rPr>
              <a:t> of Peru overthrew the government of </a:t>
            </a:r>
            <a:r>
              <a:rPr b="1" lang="en">
                <a:solidFill>
                  <a:srgbClr val="E4E5B8"/>
                </a:solidFill>
                <a:latin typeface="Georgia"/>
                <a:ea typeface="Georgia"/>
                <a:cs typeface="Georgia"/>
                <a:sym typeface="Georgia"/>
              </a:rPr>
              <a:t>President Alvarado</a:t>
            </a:r>
            <a:r>
              <a:rPr lang="en">
                <a:solidFill>
                  <a:srgbClr val="E4E5B8"/>
                </a:solidFill>
                <a:latin typeface="Georgia"/>
                <a:ea typeface="Georgia"/>
                <a:cs typeface="Georgia"/>
                <a:sym typeface="Georgia"/>
              </a:rPr>
              <a:t> and in 1976, </a:t>
            </a:r>
            <a:r>
              <a:rPr b="1" lang="en">
                <a:solidFill>
                  <a:srgbClr val="E4E5B8"/>
                </a:solidFill>
                <a:latin typeface="Georgia"/>
                <a:ea typeface="Georgia"/>
                <a:cs typeface="Georgia"/>
                <a:sym typeface="Georgia"/>
              </a:rPr>
              <a:t>Argentinian General Jorge Rafael Videla</a:t>
            </a:r>
            <a:r>
              <a:rPr lang="en">
                <a:solidFill>
                  <a:srgbClr val="E4E5B8"/>
                </a:solidFill>
                <a:latin typeface="Georgia"/>
                <a:ea typeface="Georgia"/>
                <a:cs typeface="Georgia"/>
                <a:sym typeface="Georgia"/>
              </a:rPr>
              <a:t> overthrew </a:t>
            </a:r>
            <a:r>
              <a:rPr b="1" lang="en">
                <a:solidFill>
                  <a:srgbClr val="E4E5B8"/>
                </a:solidFill>
                <a:latin typeface="Georgia"/>
                <a:ea typeface="Georgia"/>
                <a:cs typeface="Georgia"/>
                <a:sym typeface="Georgia"/>
              </a:rPr>
              <a:t>President </a:t>
            </a:r>
            <a:r>
              <a:rPr b="1" lang="en">
                <a:solidFill>
                  <a:srgbClr val="E4E5B8"/>
                </a:solidFill>
                <a:latin typeface="Georgia"/>
                <a:ea typeface="Georgia"/>
                <a:cs typeface="Georgia"/>
                <a:sym typeface="Georgia"/>
              </a:rPr>
              <a:t>Isabel Perón</a:t>
            </a:r>
            <a:r>
              <a:rPr lang="en">
                <a:solidFill>
                  <a:srgbClr val="E4E5B8"/>
                </a:solidFill>
                <a:latin typeface="Georgia"/>
                <a:ea typeface="Georgia"/>
                <a:cs typeface="Georgia"/>
                <a:sym typeface="Georgia"/>
              </a:rPr>
              <a:t> (who was the first woman president of any country in history), and set up a military dictatorship over the country.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Rightwing military juntas were installed that were sympathetic to the United States and would carry out murders and disappearances of thousands of suspected communists and other leftists. In November of 1975, </a:t>
            </a:r>
            <a:r>
              <a:rPr b="1" lang="en">
                <a:solidFill>
                  <a:srgbClr val="E4E5B8"/>
                </a:solidFill>
                <a:latin typeface="Georgia"/>
                <a:ea typeface="Georgia"/>
                <a:cs typeface="Georgia"/>
                <a:sym typeface="Georgia"/>
              </a:rPr>
              <a:t>Operation Condor</a:t>
            </a:r>
            <a:r>
              <a:rPr lang="en">
                <a:solidFill>
                  <a:srgbClr val="E4E5B8"/>
                </a:solidFill>
                <a:latin typeface="Georgia"/>
                <a:ea typeface="Georgia"/>
                <a:cs typeface="Georgia"/>
                <a:sym typeface="Georgia"/>
              </a:rPr>
              <a:t> was formally created and began to do this as a joint effort of these fascistic dictatorships. This program was carried out under the Presidential Administrations of Gerald Ford, Jimmy Carter and Ronald Reagan, and formally ended in 1989.</a:t>
            </a:r>
            <a:endParaRPr>
              <a:solidFill>
                <a:srgbClr val="E4E5B8"/>
              </a:solidFill>
              <a:latin typeface="Georgia"/>
              <a:ea typeface="Georgia"/>
              <a:cs typeface="Georgia"/>
              <a:sym typeface="Georgia"/>
            </a:endParaRPr>
          </a:p>
        </p:txBody>
      </p:sp>
      <p:pic>
        <p:nvPicPr>
          <p:cNvPr id="151" name="Google Shape;151;p25"/>
          <p:cNvPicPr preferRelativeResize="0"/>
          <p:nvPr/>
        </p:nvPicPr>
        <p:blipFill>
          <a:blip r:embed="rId4">
            <a:alphaModFix/>
          </a:blip>
          <a:stretch>
            <a:fillRect/>
          </a:stretch>
        </p:blipFill>
        <p:spPr>
          <a:xfrm>
            <a:off x="6416825" y="1102800"/>
            <a:ext cx="2490992" cy="3737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Intervention in Central America</a:t>
            </a:r>
            <a:endParaRPr>
              <a:solidFill>
                <a:srgbClr val="E4E5B8"/>
              </a:solidFill>
              <a:latin typeface="Georgia"/>
              <a:ea typeface="Georgia"/>
              <a:cs typeface="Georgia"/>
              <a:sym typeface="Georgia"/>
            </a:endParaRPr>
          </a:p>
        </p:txBody>
      </p:sp>
      <p:pic>
        <p:nvPicPr>
          <p:cNvPr id="158" name="Google Shape;158;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9" name="Google Shape;159;p26"/>
          <p:cNvSpPr txBox="1"/>
          <p:nvPr/>
        </p:nvSpPr>
        <p:spPr>
          <a:xfrm>
            <a:off x="2842900" y="1101300"/>
            <a:ext cx="57567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War on Drugs &amp; Counter-Revolution</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In the late 1970’s, the </a:t>
            </a:r>
            <a:r>
              <a:rPr b="1" lang="en" sz="1250">
                <a:solidFill>
                  <a:srgbClr val="E4E5B8"/>
                </a:solidFill>
                <a:latin typeface="Georgia"/>
                <a:ea typeface="Georgia"/>
                <a:cs typeface="Georgia"/>
                <a:sym typeface="Georgia"/>
              </a:rPr>
              <a:t>Sandinista National Liberation Front (FSLN)</a:t>
            </a:r>
            <a:r>
              <a:rPr lang="en" sz="1250">
                <a:solidFill>
                  <a:srgbClr val="E4E5B8"/>
                </a:solidFill>
                <a:latin typeface="Georgia"/>
                <a:ea typeface="Georgia"/>
                <a:cs typeface="Georgia"/>
                <a:sym typeface="Georgia"/>
              </a:rPr>
              <a:t> took power in the </a:t>
            </a:r>
            <a:r>
              <a:rPr b="1" lang="en" sz="1250">
                <a:solidFill>
                  <a:srgbClr val="E4E5B8"/>
                </a:solidFill>
                <a:latin typeface="Georgia"/>
                <a:ea typeface="Georgia"/>
                <a:cs typeface="Georgia"/>
                <a:sym typeface="Georgia"/>
              </a:rPr>
              <a:t>Nicaraguan Revolution</a:t>
            </a:r>
            <a:r>
              <a:rPr lang="en" sz="1250">
                <a:solidFill>
                  <a:srgbClr val="E4E5B8"/>
                </a:solidFill>
                <a:latin typeface="Georgia"/>
                <a:ea typeface="Georgia"/>
                <a:cs typeface="Georgia"/>
                <a:sym typeface="Georgia"/>
              </a:rPr>
              <a:t>. The United States began training, equipping and funding counter-revolutionary forces, “</a:t>
            </a:r>
            <a:r>
              <a:rPr b="1" lang="en" sz="1250">
                <a:solidFill>
                  <a:srgbClr val="E4E5B8"/>
                </a:solidFill>
                <a:latin typeface="Georgia"/>
                <a:ea typeface="Georgia"/>
                <a:cs typeface="Georgia"/>
                <a:sym typeface="Georgia"/>
              </a:rPr>
              <a:t>Contras</a:t>
            </a:r>
            <a:r>
              <a:rPr lang="en" sz="1250">
                <a:solidFill>
                  <a:srgbClr val="E4E5B8"/>
                </a:solidFill>
                <a:latin typeface="Georgia"/>
                <a:ea typeface="Georgia"/>
                <a:cs typeface="Georgia"/>
                <a:sym typeface="Georgia"/>
              </a:rPr>
              <a:t>” against the Sandinistas in the </a:t>
            </a:r>
            <a:r>
              <a:rPr b="1" lang="en" sz="1250">
                <a:solidFill>
                  <a:srgbClr val="E4E5B8"/>
                </a:solidFill>
                <a:latin typeface="Georgia"/>
                <a:ea typeface="Georgia"/>
                <a:cs typeface="Georgia"/>
                <a:sym typeface="Georgia"/>
              </a:rPr>
              <a:t>Contra War</a:t>
            </a:r>
            <a:r>
              <a:rPr lang="en" sz="1250">
                <a:solidFill>
                  <a:srgbClr val="E4E5B8"/>
                </a:solidFill>
                <a:latin typeface="Georgia"/>
                <a:ea typeface="Georgia"/>
                <a:cs typeface="Georgia"/>
                <a:sym typeface="Georgia"/>
              </a:rPr>
              <a:t>.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The United States also trained the </a:t>
            </a:r>
            <a:r>
              <a:rPr b="1" lang="en" sz="1250">
                <a:solidFill>
                  <a:srgbClr val="E4E5B8"/>
                </a:solidFill>
                <a:latin typeface="Georgia"/>
                <a:ea typeface="Georgia"/>
                <a:cs typeface="Georgia"/>
                <a:sym typeface="Georgia"/>
              </a:rPr>
              <a:t>El Salvadoran Army</a:t>
            </a:r>
            <a:r>
              <a:rPr lang="en" sz="1250">
                <a:solidFill>
                  <a:srgbClr val="E4E5B8"/>
                </a:solidFill>
                <a:latin typeface="Georgia"/>
                <a:ea typeface="Georgia"/>
                <a:cs typeface="Georgia"/>
                <a:sym typeface="Georgia"/>
              </a:rPr>
              <a:t>, which committed the </a:t>
            </a:r>
            <a:r>
              <a:rPr b="1" lang="en" sz="1250">
                <a:solidFill>
                  <a:srgbClr val="E4E5B8"/>
                </a:solidFill>
                <a:latin typeface="Georgia"/>
                <a:ea typeface="Georgia"/>
                <a:cs typeface="Georgia"/>
                <a:sym typeface="Georgia"/>
              </a:rPr>
              <a:t>El Mozote massacre</a:t>
            </a:r>
            <a:r>
              <a:rPr lang="en" sz="1250">
                <a:solidFill>
                  <a:srgbClr val="E4E5B8"/>
                </a:solidFill>
                <a:latin typeface="Georgia"/>
                <a:ea typeface="Georgia"/>
                <a:cs typeface="Georgia"/>
                <a:sym typeface="Georgia"/>
              </a:rPr>
              <a:t> in 1981, the murder and rape of some 1000 men, women and children in the town of El Mozote, El Salvador. This is </a:t>
            </a:r>
            <a:r>
              <a:rPr b="1" lang="en" sz="1250">
                <a:solidFill>
                  <a:srgbClr val="E4E5B8"/>
                </a:solidFill>
                <a:latin typeface="Georgia"/>
                <a:ea typeface="Georgia"/>
                <a:cs typeface="Georgia"/>
                <a:sym typeface="Georgia"/>
              </a:rPr>
              <a:t>the worst massacre in the Americas in modern history</a:t>
            </a:r>
            <a:r>
              <a:rPr lang="en" sz="1250">
                <a:solidFill>
                  <a:srgbClr val="E4E5B8"/>
                </a:solidFill>
                <a:latin typeface="Georgia"/>
                <a:ea typeface="Georgia"/>
                <a:cs typeface="Georgia"/>
                <a:sym typeface="Georgia"/>
              </a:rPr>
              <a:t>.</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Anti-drug operations were carried out covertly throughout Latin America, targeted at cocaine and cannabis mostly. </a:t>
            </a:r>
            <a:r>
              <a:rPr b="1" lang="en" sz="1250">
                <a:solidFill>
                  <a:srgbClr val="E4E5B8"/>
                </a:solidFill>
                <a:latin typeface="Georgia"/>
                <a:ea typeface="Georgia"/>
                <a:cs typeface="Georgia"/>
                <a:sym typeface="Georgia"/>
              </a:rPr>
              <a:t>Manuel Noriega</a:t>
            </a:r>
            <a:r>
              <a:rPr lang="en" sz="1250">
                <a:solidFill>
                  <a:srgbClr val="E4E5B8"/>
                </a:solidFill>
                <a:latin typeface="Georgia"/>
                <a:ea typeface="Georgia"/>
                <a:cs typeface="Georgia"/>
                <a:sym typeface="Georgia"/>
              </a:rPr>
              <a:t> was a CIA supported drug trafficker who supported the Contra army for years until the Iran-Contra Affair made Noriega a liability, and allowed the Drug Enforcement Agency (DEA) to go after him on an indictment the CIA blocked them from pursuing years before. </a:t>
            </a:r>
            <a:r>
              <a:rPr b="1" lang="en" sz="1250">
                <a:solidFill>
                  <a:srgbClr val="E4E5B8"/>
                </a:solidFill>
                <a:latin typeface="Georgia"/>
                <a:ea typeface="Georgia"/>
                <a:cs typeface="Georgia"/>
                <a:sym typeface="Georgia"/>
              </a:rPr>
              <a:t>Panama was invaded by the United States</a:t>
            </a:r>
            <a:r>
              <a:rPr lang="en" sz="1250">
                <a:solidFill>
                  <a:srgbClr val="E4E5B8"/>
                </a:solidFill>
                <a:latin typeface="Georgia"/>
                <a:ea typeface="Georgia"/>
                <a:cs typeface="Georgia"/>
                <a:sym typeface="Georgia"/>
              </a:rPr>
              <a:t> to remove Manuel Noriega from power on December 20th, 1989, in “</a:t>
            </a:r>
            <a:r>
              <a:rPr b="1" lang="en" sz="1250">
                <a:solidFill>
                  <a:srgbClr val="E4E5B8"/>
                </a:solidFill>
                <a:latin typeface="Georgia"/>
                <a:ea typeface="Georgia"/>
                <a:cs typeface="Georgia"/>
                <a:sym typeface="Georgia"/>
              </a:rPr>
              <a:t>Operation Just Cause</a:t>
            </a:r>
            <a:r>
              <a:rPr lang="en" sz="1250">
                <a:solidFill>
                  <a:srgbClr val="E4E5B8"/>
                </a:solidFill>
                <a:latin typeface="Georgia"/>
                <a:ea typeface="Georgia"/>
                <a:cs typeface="Georgia"/>
                <a:sym typeface="Georgia"/>
              </a:rPr>
              <a:t>.”</a:t>
            </a:r>
            <a:endParaRPr sz="1250">
              <a:solidFill>
                <a:srgbClr val="E4E5B8"/>
              </a:solidFill>
              <a:latin typeface="Georgia"/>
              <a:ea typeface="Georgia"/>
              <a:cs typeface="Georgia"/>
              <a:sym typeface="Georgia"/>
            </a:endParaRPr>
          </a:p>
        </p:txBody>
      </p:sp>
      <p:pic>
        <p:nvPicPr>
          <p:cNvPr id="160" name="Google Shape;160;p26"/>
          <p:cNvPicPr preferRelativeResize="0"/>
          <p:nvPr/>
        </p:nvPicPr>
        <p:blipFill>
          <a:blip r:embed="rId4">
            <a:alphaModFix/>
          </a:blip>
          <a:stretch>
            <a:fillRect/>
          </a:stretch>
        </p:blipFill>
        <p:spPr>
          <a:xfrm>
            <a:off x="0" y="1101300"/>
            <a:ext cx="2842900" cy="2132175"/>
          </a:xfrm>
          <a:prstGeom prst="rect">
            <a:avLst/>
          </a:prstGeom>
          <a:noFill/>
          <a:ln>
            <a:noFill/>
          </a:ln>
        </p:spPr>
      </p:pic>
      <p:pic>
        <p:nvPicPr>
          <p:cNvPr id="161" name="Google Shape;161;p26"/>
          <p:cNvPicPr preferRelativeResize="0"/>
          <p:nvPr/>
        </p:nvPicPr>
        <p:blipFill>
          <a:blip r:embed="rId5">
            <a:alphaModFix/>
          </a:blip>
          <a:stretch>
            <a:fillRect/>
          </a:stretch>
        </p:blipFill>
        <p:spPr>
          <a:xfrm>
            <a:off x="0" y="2995100"/>
            <a:ext cx="2842900" cy="19297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Grenada</a:t>
            </a:r>
            <a:endParaRPr>
              <a:solidFill>
                <a:srgbClr val="E4E5B8"/>
              </a:solidFill>
              <a:latin typeface="Georgia"/>
              <a:ea typeface="Georgia"/>
              <a:cs typeface="Georgia"/>
              <a:sym typeface="Georgia"/>
            </a:endParaRPr>
          </a:p>
        </p:txBody>
      </p:sp>
      <p:pic>
        <p:nvPicPr>
          <p:cNvPr id="168" name="Google Shape;168;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9" name="Google Shape;169;p27"/>
          <p:cNvSpPr txBox="1"/>
          <p:nvPr/>
        </p:nvSpPr>
        <p:spPr>
          <a:xfrm>
            <a:off x="529400" y="1101300"/>
            <a:ext cx="57567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Operation Urgent Fury</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2 days after the barracks bombings in Beirut, on October 20th, 1983, the </a:t>
            </a:r>
            <a:r>
              <a:rPr b="1" lang="en" sz="1300">
                <a:solidFill>
                  <a:srgbClr val="E4E5B8"/>
                </a:solidFill>
                <a:latin typeface="Georgia"/>
                <a:ea typeface="Georgia"/>
                <a:cs typeface="Georgia"/>
                <a:sym typeface="Georgia"/>
              </a:rPr>
              <a:t>United States unexpectedly invaded the </a:t>
            </a:r>
            <a:r>
              <a:rPr b="1" lang="en" sz="1300">
                <a:solidFill>
                  <a:srgbClr val="E4E5B8"/>
                </a:solidFill>
                <a:latin typeface="Georgia"/>
                <a:ea typeface="Georgia"/>
                <a:cs typeface="Georgia"/>
                <a:sym typeface="Georgia"/>
              </a:rPr>
              <a:t>Caribbean</a:t>
            </a:r>
            <a:r>
              <a:rPr b="1" lang="en" sz="1300">
                <a:solidFill>
                  <a:srgbClr val="E4E5B8"/>
                </a:solidFill>
                <a:latin typeface="Georgia"/>
                <a:ea typeface="Georgia"/>
                <a:cs typeface="Georgia"/>
                <a:sym typeface="Georgia"/>
              </a:rPr>
              <a:t> island nation of Grenada</a:t>
            </a:r>
            <a:r>
              <a:rPr lang="en" sz="1300">
                <a:solidFill>
                  <a:srgbClr val="E4E5B8"/>
                </a:solidFill>
                <a:latin typeface="Georgia"/>
                <a:ea typeface="Georgia"/>
                <a:cs typeface="Georgia"/>
                <a:sym typeface="Georgia"/>
              </a:rPr>
              <a:t> to topple its </a:t>
            </a:r>
            <a:r>
              <a:rPr b="1" lang="en" sz="1300">
                <a:solidFill>
                  <a:srgbClr val="E4E5B8"/>
                </a:solidFill>
                <a:latin typeface="Georgia"/>
                <a:ea typeface="Georgia"/>
                <a:cs typeface="Georgia"/>
                <a:sym typeface="Georgia"/>
              </a:rPr>
              <a:t>Peoples Revolutionary Government</a:t>
            </a:r>
            <a:r>
              <a:rPr lang="en" sz="1300">
                <a:solidFill>
                  <a:srgbClr val="E4E5B8"/>
                </a:solidFill>
                <a:latin typeface="Georgia"/>
                <a:ea typeface="Georgia"/>
                <a:cs typeface="Georgia"/>
                <a:sym typeface="Georgia"/>
              </a:rPr>
              <a:t> and expel Cuban and Soviet forces. </a:t>
            </a:r>
            <a:r>
              <a:rPr b="1" lang="en" sz="1300">
                <a:solidFill>
                  <a:srgbClr val="E4E5B8"/>
                </a:solidFill>
                <a:latin typeface="Georgia"/>
                <a:ea typeface="Georgia"/>
                <a:cs typeface="Georgia"/>
                <a:sym typeface="Georgia"/>
              </a:rPr>
              <a:t>Maurice Bishop had just been killed in a coup within his government 6 days earlier.</a:t>
            </a:r>
            <a:endParaRPr b="1"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entire operation was bungled, 19 servicemen were killed and 9 helicopters were destroyed. The US sent 7,300 troops, 4 tanks, 1 LHA, 1 aircraft carrier, 3 destroyers, 2 frigates, 1 ammunition ship, 27 F-14A Tomcats and 353 “peacekeepers” to face off against a mere 1,300 troops, 8 APCs, 2 armored cars, 12 AA guns and 784 Cubans, most of whom were construction workers. </a:t>
            </a:r>
            <a:r>
              <a:rPr b="1" lang="en" sz="1300">
                <a:solidFill>
                  <a:srgbClr val="E4E5B8"/>
                </a:solidFill>
                <a:latin typeface="Georgia"/>
                <a:ea typeface="Georgia"/>
                <a:cs typeface="Georgia"/>
                <a:sym typeface="Georgia"/>
              </a:rPr>
              <a:t>The only footage offered to the public was government footage</a:t>
            </a:r>
            <a:r>
              <a:rPr lang="en" sz="1300">
                <a:solidFill>
                  <a:srgbClr val="E4E5B8"/>
                </a:solidFill>
                <a:latin typeface="Georgia"/>
                <a:ea typeface="Georgia"/>
                <a:cs typeface="Georgia"/>
                <a:sym typeface="Georgia"/>
              </a:rPr>
              <a:t> depicting the success of American troops. To make matters worse, </a:t>
            </a:r>
            <a:r>
              <a:rPr b="1" lang="en" sz="1300">
                <a:solidFill>
                  <a:srgbClr val="E4E5B8"/>
                </a:solidFill>
                <a:latin typeface="Georgia"/>
                <a:ea typeface="Georgia"/>
                <a:cs typeface="Georgia"/>
                <a:sym typeface="Georgia"/>
              </a:rPr>
              <a:t>18 civilians at a mental hospital were killed by the US</a:t>
            </a:r>
            <a:r>
              <a:rPr lang="en" sz="1300">
                <a:solidFill>
                  <a:srgbClr val="E4E5B8"/>
                </a:solidFill>
                <a:latin typeface="Georgia"/>
                <a:ea typeface="Georgia"/>
                <a:cs typeface="Georgia"/>
                <a:sym typeface="Georgia"/>
              </a:rPr>
              <a:t> when it was bombed by the Navy, supposedly in an accident.</a:t>
            </a:r>
            <a:endParaRPr sz="1300">
              <a:solidFill>
                <a:srgbClr val="E4E5B8"/>
              </a:solidFill>
              <a:latin typeface="Georgia"/>
              <a:ea typeface="Georgia"/>
              <a:cs typeface="Georgia"/>
              <a:sym typeface="Georgia"/>
            </a:endParaRPr>
          </a:p>
        </p:txBody>
      </p:sp>
      <p:pic>
        <p:nvPicPr>
          <p:cNvPr id="170" name="Google Shape;170;p27"/>
          <p:cNvPicPr preferRelativeResize="0"/>
          <p:nvPr/>
        </p:nvPicPr>
        <p:blipFill>
          <a:blip r:embed="rId4">
            <a:alphaModFix/>
          </a:blip>
          <a:stretch>
            <a:fillRect/>
          </a:stretch>
        </p:blipFill>
        <p:spPr>
          <a:xfrm>
            <a:off x="6286100" y="566800"/>
            <a:ext cx="2857900" cy="2381574"/>
          </a:xfrm>
          <a:prstGeom prst="rect">
            <a:avLst/>
          </a:prstGeom>
          <a:noFill/>
          <a:ln>
            <a:noFill/>
          </a:ln>
        </p:spPr>
      </p:pic>
      <p:pic>
        <p:nvPicPr>
          <p:cNvPr id="171" name="Google Shape;171;p27"/>
          <p:cNvPicPr preferRelativeResize="0"/>
          <p:nvPr/>
        </p:nvPicPr>
        <p:blipFill>
          <a:blip r:embed="rId5">
            <a:alphaModFix/>
          </a:blip>
          <a:stretch>
            <a:fillRect/>
          </a:stretch>
        </p:blipFill>
        <p:spPr>
          <a:xfrm>
            <a:off x="6286100" y="2948375"/>
            <a:ext cx="2857900" cy="19485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77" name="Google Shape;177;p28"/>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US Invades Grenada News Footage from 1983</a:t>
            </a:r>
            <a:endParaRPr>
              <a:solidFill>
                <a:srgbClr val="E4E5B8"/>
              </a:solidFill>
              <a:latin typeface="Georgia"/>
              <a:ea typeface="Georgia"/>
              <a:cs typeface="Georgia"/>
              <a:sym typeface="Georgia"/>
            </a:endParaRPr>
          </a:p>
        </p:txBody>
      </p:sp>
      <p:pic>
        <p:nvPicPr>
          <p:cNvPr descr="On October 25, 1983, a U.S.-led force invaded Grenada at the order of President Ronald Reagan, who said the action was needed to protect U.S. citizens there.&#10;&#10;You can license this story through AP Archive: http://www.aparchive.com/metadata/youtube/58dde3967dbd66b5f41d64d38cfaccbb &#10;Find out more about AP Archive: http://www.aparchive.com/HowWeWork" id="179" name="Google Shape;179;p28" title="U.S. Invades Grenada - 1983  | Today in History | 25 Oct 16">
            <a:hlinkClick r:id="rId4"/>
          </p:cNvPr>
          <p:cNvPicPr preferRelativeResize="0"/>
          <p:nvPr/>
        </p:nvPicPr>
        <p:blipFill>
          <a:blip r:embed="rId5">
            <a:alphaModFix/>
          </a:blip>
          <a:stretch>
            <a:fillRect/>
          </a:stretch>
        </p:blipFill>
        <p:spPr>
          <a:xfrm>
            <a:off x="165537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85" name="Google Shape;185;p2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Interventions in Africa and Other International Events</a:t>
            </a:r>
            <a:endParaRPr sz="5200">
              <a:solidFill>
                <a:srgbClr val="E4E5B8"/>
              </a:solidFill>
              <a:latin typeface="Georgia"/>
              <a:ea typeface="Georgia"/>
              <a:cs typeface="Georgia"/>
              <a:sym typeface="Georgia"/>
            </a:endParaRPr>
          </a:p>
        </p:txBody>
      </p:sp>
      <p:pic>
        <p:nvPicPr>
          <p:cNvPr id="191" name="Google Shape;191;p3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Interventions in Africa</a:t>
            </a:r>
            <a:endParaRPr>
              <a:solidFill>
                <a:srgbClr val="E4E5B8"/>
              </a:solidFill>
              <a:latin typeface="Georgia"/>
              <a:ea typeface="Georgia"/>
              <a:cs typeface="Georgia"/>
              <a:sym typeface="Georgia"/>
            </a:endParaRPr>
          </a:p>
        </p:txBody>
      </p:sp>
      <p:pic>
        <p:nvPicPr>
          <p:cNvPr id="198" name="Google Shape;198;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31"/>
          <p:cNvSpPr txBox="1"/>
          <p:nvPr/>
        </p:nvSpPr>
        <p:spPr>
          <a:xfrm>
            <a:off x="130625" y="1101300"/>
            <a:ext cx="72498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South African Apartheid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From 1948 - 1994, South Africans were subject to a system of institutionalized racist segregation. South Africa was dominated socially, politically and economically by the minority white population. The economic and social effects persist to this day through inequality.</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a:t>
            </a:r>
            <a:r>
              <a:rPr b="1" lang="en">
                <a:solidFill>
                  <a:srgbClr val="E4E5B8"/>
                </a:solidFill>
                <a:latin typeface="Georgia"/>
                <a:ea typeface="Georgia"/>
                <a:cs typeface="Georgia"/>
                <a:sym typeface="Georgia"/>
              </a:rPr>
              <a:t>Population Registration Act of 1950</a:t>
            </a:r>
            <a:r>
              <a:rPr lang="en">
                <a:solidFill>
                  <a:srgbClr val="E4E5B8"/>
                </a:solidFill>
                <a:latin typeface="Georgia"/>
                <a:ea typeface="Georgia"/>
                <a:cs typeface="Georgia"/>
                <a:sym typeface="Georgia"/>
              </a:rPr>
              <a:t> categorized citizens into different racial groups. As a result, 3.5 million black Africans were forced into segregated neighborhoods. Marriage between people of different ethnic groups was prohibited.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Resistance groups such as the </a:t>
            </a:r>
            <a:r>
              <a:rPr b="1" lang="en">
                <a:solidFill>
                  <a:srgbClr val="E4E5B8"/>
                </a:solidFill>
                <a:latin typeface="Georgia"/>
                <a:ea typeface="Georgia"/>
                <a:cs typeface="Georgia"/>
                <a:sym typeface="Georgia"/>
              </a:rPr>
              <a:t>African National Congress (ANC)</a:t>
            </a:r>
            <a:r>
              <a:rPr lang="en">
                <a:solidFill>
                  <a:srgbClr val="E4E5B8"/>
                </a:solidFill>
                <a:latin typeface="Georgia"/>
                <a:ea typeface="Georgia"/>
                <a:cs typeface="Georgia"/>
                <a:sym typeface="Georgia"/>
              </a:rPr>
              <a:t> received violent suppression.</a:t>
            </a:r>
            <a:r>
              <a:rPr b="1" lang="en">
                <a:solidFill>
                  <a:srgbClr val="E4E5B8"/>
                </a:solidFill>
                <a:latin typeface="Georgia"/>
                <a:ea typeface="Georgia"/>
                <a:cs typeface="Georgia"/>
                <a:sym typeface="Georgia"/>
              </a:rPr>
              <a:t> Nelson Mandela</a:t>
            </a:r>
            <a:r>
              <a:rPr lang="en">
                <a:solidFill>
                  <a:srgbClr val="E4E5B8"/>
                </a:solidFill>
                <a:latin typeface="Georgia"/>
                <a:ea typeface="Georgia"/>
                <a:cs typeface="Georgia"/>
                <a:sym typeface="Georgia"/>
              </a:rPr>
              <a:t>, a leader of the ANC, was imprisoned.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a:t>
            </a:r>
            <a:r>
              <a:rPr b="1" lang="en">
                <a:solidFill>
                  <a:srgbClr val="E4E5B8"/>
                </a:solidFill>
                <a:latin typeface="Georgia"/>
                <a:ea typeface="Georgia"/>
                <a:cs typeface="Georgia"/>
                <a:sym typeface="Georgia"/>
              </a:rPr>
              <a:t>Suppression of Communism Act (1950)</a:t>
            </a:r>
            <a:r>
              <a:rPr lang="en">
                <a:solidFill>
                  <a:srgbClr val="E4E5B8"/>
                </a:solidFill>
                <a:latin typeface="Georgia"/>
                <a:ea typeface="Georgia"/>
                <a:cs typeface="Georgia"/>
                <a:sym typeface="Georgia"/>
              </a:rPr>
              <a:t> banned all communist parties and the act defined communism and its aims so sweepingly that anyone opposing government policy risked being labeled a communist.</a:t>
            </a:r>
            <a:endParaRPr>
              <a:solidFill>
                <a:srgbClr val="E4E5B8"/>
              </a:solidFill>
              <a:latin typeface="Georgia"/>
              <a:ea typeface="Georgia"/>
              <a:cs typeface="Georgia"/>
              <a:sym typeface="Georgia"/>
            </a:endParaRPr>
          </a:p>
        </p:txBody>
      </p:sp>
      <p:pic>
        <p:nvPicPr>
          <p:cNvPr id="200" name="Google Shape;200;p31"/>
          <p:cNvPicPr preferRelativeResize="0"/>
          <p:nvPr/>
        </p:nvPicPr>
        <p:blipFill>
          <a:blip r:embed="rId4">
            <a:alphaModFix/>
          </a:blip>
          <a:stretch>
            <a:fillRect/>
          </a:stretch>
        </p:blipFill>
        <p:spPr>
          <a:xfrm>
            <a:off x="7451275" y="0"/>
            <a:ext cx="1692726" cy="2362751"/>
          </a:xfrm>
          <a:prstGeom prst="rect">
            <a:avLst/>
          </a:prstGeom>
          <a:noFill/>
          <a:ln>
            <a:noFill/>
          </a:ln>
        </p:spPr>
      </p:pic>
      <p:pic>
        <p:nvPicPr>
          <p:cNvPr id="201" name="Google Shape;201;p31"/>
          <p:cNvPicPr preferRelativeResize="0"/>
          <p:nvPr/>
        </p:nvPicPr>
        <p:blipFill>
          <a:blip r:embed="rId5">
            <a:alphaModFix/>
          </a:blip>
          <a:stretch>
            <a:fillRect/>
          </a:stretch>
        </p:blipFill>
        <p:spPr>
          <a:xfrm>
            <a:off x="7451275" y="2432825"/>
            <a:ext cx="1692725" cy="27106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Interventions in Africa</a:t>
            </a:r>
            <a:endParaRPr>
              <a:solidFill>
                <a:srgbClr val="E4E5B8"/>
              </a:solidFill>
              <a:latin typeface="Georgia"/>
              <a:ea typeface="Georgia"/>
              <a:cs typeface="Georgia"/>
              <a:sym typeface="Georgia"/>
            </a:endParaRPr>
          </a:p>
        </p:txBody>
      </p:sp>
      <p:pic>
        <p:nvPicPr>
          <p:cNvPr id="208" name="Google Shape;208;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9" name="Google Shape;209;p32"/>
          <p:cNvSpPr txBox="1"/>
          <p:nvPr/>
        </p:nvSpPr>
        <p:spPr>
          <a:xfrm>
            <a:off x="97975" y="1101300"/>
            <a:ext cx="6971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South African Apartheid (cont.)</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These practices were condemned internationally as the UN voted for international &amp; economic sanctions and arms embargoes against South Africa. The Soviet Union showed support for the anti - apartheid movement by aiding the ANC through military training. Upon being released from prison in 1990, Nelson Mandela was awarded the </a:t>
            </a:r>
            <a:r>
              <a:rPr b="1" lang="en">
                <a:solidFill>
                  <a:srgbClr val="E4E5B8"/>
                </a:solidFill>
                <a:latin typeface="Georgia"/>
                <a:ea typeface="Georgia"/>
                <a:cs typeface="Georgia"/>
                <a:sym typeface="Georgia"/>
              </a:rPr>
              <a:t>Lenin International Peace Prize</a:t>
            </a:r>
            <a:r>
              <a:rPr lang="en">
                <a:solidFill>
                  <a:srgbClr val="E4E5B8"/>
                </a:solidFill>
                <a:latin typeface="Georgia"/>
                <a:ea typeface="Georgia"/>
                <a:cs typeface="Georgia"/>
                <a:sym typeface="Georgia"/>
              </a:rPr>
              <a:t> by the Soviet Union.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US maintained friendly relations with the National Party due to their anti-communist ideals and to maintain economic ties, particularly because of the US steel industry’s reliance on South African mineral exports.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Despite condemning apartheid, the US continued to block sanctions against South Africa at the UN in the 1960s and the 1970s. The US increased trade with the Apartheid regime and provided diplomatic support in international forums, while describing the ANC as "a terrorist organisation." Similarly, Margaret Thatcher of the UK also vetoed UN economic sanctions.</a:t>
            </a:r>
            <a:endParaRPr>
              <a:solidFill>
                <a:srgbClr val="E4E5B8"/>
              </a:solidFill>
              <a:latin typeface="Georgia"/>
              <a:ea typeface="Georgia"/>
              <a:cs typeface="Georgia"/>
              <a:sym typeface="Georgia"/>
            </a:endParaRPr>
          </a:p>
        </p:txBody>
      </p:sp>
      <p:pic>
        <p:nvPicPr>
          <p:cNvPr id="210" name="Google Shape;210;p32"/>
          <p:cNvPicPr preferRelativeResize="0"/>
          <p:nvPr/>
        </p:nvPicPr>
        <p:blipFill rotWithShape="1">
          <a:blip r:embed="rId4">
            <a:alphaModFix/>
          </a:blip>
          <a:srcRect b="0" l="27373" r="28716" t="0"/>
          <a:stretch/>
        </p:blipFill>
        <p:spPr>
          <a:xfrm>
            <a:off x="7112625" y="0"/>
            <a:ext cx="2024649" cy="3080917"/>
          </a:xfrm>
          <a:prstGeom prst="rect">
            <a:avLst/>
          </a:prstGeom>
          <a:noFill/>
          <a:ln>
            <a:noFill/>
          </a:ln>
        </p:spPr>
      </p:pic>
      <p:pic>
        <p:nvPicPr>
          <p:cNvPr id="211" name="Google Shape;211;p32"/>
          <p:cNvPicPr preferRelativeResize="0"/>
          <p:nvPr/>
        </p:nvPicPr>
        <p:blipFill>
          <a:blip r:embed="rId5">
            <a:alphaModFix/>
          </a:blip>
          <a:stretch>
            <a:fillRect/>
          </a:stretch>
        </p:blipFill>
        <p:spPr>
          <a:xfrm>
            <a:off x="7112600" y="2862391"/>
            <a:ext cx="2024651" cy="2281110"/>
          </a:xfrm>
          <a:prstGeom prst="rect">
            <a:avLst/>
          </a:prstGeom>
          <a:noFill/>
          <a:ln>
            <a:noFill/>
          </a:ln>
        </p:spPr>
      </p:pic>
      <p:sp>
        <p:nvSpPr>
          <p:cNvPr id="212" name="Google Shape;212;p32"/>
          <p:cNvSpPr txBox="1"/>
          <p:nvPr/>
        </p:nvSpPr>
        <p:spPr>
          <a:xfrm>
            <a:off x="7112600" y="2481525"/>
            <a:ext cx="2177700" cy="25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E4E5B8"/>
                </a:solidFill>
                <a:latin typeface="Georgia"/>
                <a:ea typeface="Georgia"/>
                <a:cs typeface="Georgia"/>
                <a:sym typeface="Georgia"/>
              </a:rPr>
              <a:t>Mandela with Kennedy, the only US president to adhere to UN sanctions on the apartheid regime</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rPr lang="en" sz="700">
                <a:solidFill>
                  <a:srgbClr val="E4E5B8"/>
                </a:solidFill>
                <a:latin typeface="Georgia"/>
                <a:ea typeface="Georgia"/>
                <a:cs typeface="Georgia"/>
                <a:sym typeface="Georgia"/>
              </a:rPr>
              <a:t> Mandela with d</a:t>
            </a:r>
            <a:r>
              <a:rPr lang="en" sz="700">
                <a:solidFill>
                  <a:srgbClr val="E4E5B8"/>
                </a:solidFill>
                <a:latin typeface="Georgia"/>
                <a:ea typeface="Georgia"/>
                <a:cs typeface="Georgia"/>
                <a:sym typeface="Georgia"/>
              </a:rPr>
              <a:t>e Klerk</a:t>
            </a:r>
            <a:r>
              <a:rPr lang="en" sz="700">
                <a:solidFill>
                  <a:srgbClr val="E4E5B8"/>
                </a:solidFill>
                <a:latin typeface="Georgia"/>
                <a:ea typeface="Georgia"/>
                <a:cs typeface="Georgia"/>
                <a:sym typeface="Georgia"/>
              </a:rPr>
              <a:t>, the South African President who ended apartheid</a:t>
            </a:r>
            <a:endParaRPr sz="700">
              <a:solidFill>
                <a:srgbClr val="E4E5B8"/>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Interventions in Africa</a:t>
            </a:r>
            <a:endParaRPr>
              <a:solidFill>
                <a:srgbClr val="E4E5B8"/>
              </a:solidFill>
              <a:latin typeface="Georgia"/>
              <a:ea typeface="Georgia"/>
              <a:cs typeface="Georgia"/>
              <a:sym typeface="Georgia"/>
            </a:endParaRPr>
          </a:p>
        </p:txBody>
      </p:sp>
      <p:pic>
        <p:nvPicPr>
          <p:cNvPr id="219" name="Google Shape;219;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0" name="Google Shape;220;p33"/>
          <p:cNvSpPr txBox="1"/>
          <p:nvPr/>
        </p:nvSpPr>
        <p:spPr>
          <a:xfrm>
            <a:off x="0" y="1101300"/>
            <a:ext cx="68268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       Angolan Civil War (1975 - 2002)</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After Angola gained independence from the Portuguese, civil war erupted between two previously anti-colonial guerilla movements: the communist </a:t>
            </a:r>
            <a:r>
              <a:rPr b="1" lang="en">
                <a:solidFill>
                  <a:srgbClr val="E4E5B8"/>
                </a:solidFill>
                <a:latin typeface="Georgia"/>
                <a:ea typeface="Georgia"/>
                <a:cs typeface="Georgia"/>
                <a:sym typeface="Georgia"/>
              </a:rPr>
              <a:t>People’s Movement for the Liberation of Angola (MPLA)</a:t>
            </a:r>
            <a:r>
              <a:rPr lang="en">
                <a:solidFill>
                  <a:srgbClr val="E4E5B8"/>
                </a:solidFill>
                <a:latin typeface="Georgia"/>
                <a:ea typeface="Georgia"/>
                <a:cs typeface="Georgia"/>
                <a:sym typeface="Georgia"/>
              </a:rPr>
              <a:t> and the anti-communist </a:t>
            </a:r>
            <a:r>
              <a:rPr b="1" lang="en">
                <a:solidFill>
                  <a:srgbClr val="E4E5B8"/>
                </a:solidFill>
                <a:latin typeface="Georgia"/>
                <a:ea typeface="Georgia"/>
                <a:cs typeface="Georgia"/>
                <a:sym typeface="Georgia"/>
              </a:rPr>
              <a:t>National Union for the Total Independence of Angola (UNITA)</a:t>
            </a:r>
            <a:r>
              <a:rPr lang="en">
                <a:solidFill>
                  <a:srgbClr val="E4E5B8"/>
                </a:solidFill>
                <a:latin typeface="Georgia"/>
                <a:ea typeface="Georgia"/>
                <a:cs typeface="Georgia"/>
                <a:sym typeface="Georgia"/>
              </a:rPr>
              <a:t>. This created the perfect grounds for a proxy war between the US and the Soviet Union.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Cuba and the Soviet Union provided training and aid to the MPLA, allowing them to win the initial phase of fighting and establish the Angolan government. However, UNITA, funded by the US and South Africa, continued fighting the government until 2002.</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By the time the war ended, between </a:t>
            </a:r>
            <a:r>
              <a:rPr b="1" lang="en">
                <a:solidFill>
                  <a:srgbClr val="E4E5B8"/>
                </a:solidFill>
                <a:latin typeface="Georgia"/>
                <a:ea typeface="Georgia"/>
                <a:cs typeface="Georgia"/>
                <a:sym typeface="Georgia"/>
              </a:rPr>
              <a:t>500,000 - 800,000 people perished</a:t>
            </a:r>
            <a:r>
              <a:rPr lang="en">
                <a:solidFill>
                  <a:srgbClr val="E4E5B8"/>
                </a:solidFill>
                <a:latin typeface="Georgia"/>
                <a:ea typeface="Georgia"/>
                <a:cs typeface="Georgia"/>
                <a:sym typeface="Georgia"/>
              </a:rPr>
              <a:t> and much of Angola’s infrastructure was destroyed.</a:t>
            </a:r>
            <a:endParaRPr>
              <a:solidFill>
                <a:srgbClr val="E4E5B8"/>
              </a:solidFill>
              <a:latin typeface="Georgia"/>
              <a:ea typeface="Georgia"/>
              <a:cs typeface="Georgia"/>
              <a:sym typeface="Georgia"/>
            </a:endParaRPr>
          </a:p>
        </p:txBody>
      </p:sp>
      <p:pic>
        <p:nvPicPr>
          <p:cNvPr id="221" name="Google Shape;221;p33"/>
          <p:cNvPicPr preferRelativeResize="0"/>
          <p:nvPr/>
        </p:nvPicPr>
        <p:blipFill>
          <a:blip r:embed="rId4">
            <a:alphaModFix/>
          </a:blip>
          <a:stretch>
            <a:fillRect/>
          </a:stretch>
        </p:blipFill>
        <p:spPr>
          <a:xfrm>
            <a:off x="6826700" y="1107688"/>
            <a:ext cx="2317299" cy="1544876"/>
          </a:xfrm>
          <a:prstGeom prst="rect">
            <a:avLst/>
          </a:prstGeom>
          <a:noFill/>
          <a:ln>
            <a:noFill/>
          </a:ln>
        </p:spPr>
      </p:pic>
      <p:pic>
        <p:nvPicPr>
          <p:cNvPr id="222" name="Google Shape;222;p33"/>
          <p:cNvPicPr preferRelativeResize="0"/>
          <p:nvPr/>
        </p:nvPicPr>
        <p:blipFill>
          <a:blip r:embed="rId5">
            <a:alphaModFix/>
          </a:blip>
          <a:stretch>
            <a:fillRect/>
          </a:stretch>
        </p:blipFill>
        <p:spPr>
          <a:xfrm>
            <a:off x="6826700" y="2923238"/>
            <a:ext cx="2317300" cy="22202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Interventions in Africa</a:t>
            </a:r>
            <a:endParaRPr>
              <a:solidFill>
                <a:srgbClr val="E4E5B8"/>
              </a:solidFill>
              <a:latin typeface="Georgia"/>
              <a:ea typeface="Georgia"/>
              <a:cs typeface="Georgia"/>
              <a:sym typeface="Georgia"/>
            </a:endParaRPr>
          </a:p>
        </p:txBody>
      </p:sp>
      <p:pic>
        <p:nvPicPr>
          <p:cNvPr id="229" name="Google Shape;229;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0" name="Google Shape;230;p34"/>
          <p:cNvSpPr txBox="1"/>
          <p:nvPr/>
        </p:nvSpPr>
        <p:spPr>
          <a:xfrm>
            <a:off x="164275" y="1101300"/>
            <a:ext cx="68259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Bombing of Libya</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1986, the </a:t>
            </a:r>
            <a:r>
              <a:rPr b="1" lang="en">
                <a:solidFill>
                  <a:srgbClr val="E4E5B8"/>
                </a:solidFill>
                <a:latin typeface="Georgia"/>
                <a:ea typeface="Georgia"/>
                <a:cs typeface="Georgia"/>
                <a:sym typeface="Georgia"/>
              </a:rPr>
              <a:t>US carried out airstrikes in Libya</a:t>
            </a:r>
            <a:r>
              <a:rPr lang="en">
                <a:solidFill>
                  <a:srgbClr val="E4E5B8"/>
                </a:solidFill>
                <a:latin typeface="Georgia"/>
                <a:ea typeface="Georgia"/>
                <a:cs typeface="Georgia"/>
                <a:sym typeface="Georgia"/>
              </a:rPr>
              <a:t>, code named  </a:t>
            </a:r>
            <a:r>
              <a:rPr b="1" lang="en">
                <a:solidFill>
                  <a:srgbClr val="E4E5B8"/>
                </a:solidFill>
                <a:latin typeface="Georgia"/>
                <a:ea typeface="Georgia"/>
                <a:cs typeface="Georgia"/>
                <a:sym typeface="Georgia"/>
              </a:rPr>
              <a:t>Operation El Dorado Canyon</a:t>
            </a:r>
            <a:r>
              <a:rPr lang="en">
                <a:solidFill>
                  <a:srgbClr val="E4E5B8"/>
                </a:solidFill>
                <a:latin typeface="Georgia"/>
                <a:ea typeface="Georgia"/>
                <a:cs typeface="Georgia"/>
                <a:sym typeface="Georgia"/>
              </a:rPr>
              <a:t>. 40 Libyan citizens were killed and one US plane was shot down.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This was in retaliation for the bombing of a discothèque in West Berlin that claimed the lives of 3 people. President Reagan blamed the attack on Libyan agents of </a:t>
            </a:r>
            <a:r>
              <a:rPr b="1" lang="en">
                <a:solidFill>
                  <a:srgbClr val="E4E5B8"/>
                </a:solidFill>
                <a:latin typeface="Georgia"/>
                <a:ea typeface="Georgia"/>
                <a:cs typeface="Georgia"/>
                <a:sym typeface="Georgia"/>
              </a:rPr>
              <a:t>Muammar Gaddafi</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This was the first attack on the mainland of Libya by the US after many years of conflict over </a:t>
            </a:r>
            <a:r>
              <a:rPr b="1" lang="en">
                <a:solidFill>
                  <a:srgbClr val="E4E5B8"/>
                </a:solidFill>
                <a:latin typeface="Georgia"/>
                <a:ea typeface="Georgia"/>
                <a:cs typeface="Georgia"/>
                <a:sym typeface="Georgia"/>
              </a:rPr>
              <a:t>Libyan territorial claims to the Gulf of Sidra.</a:t>
            </a:r>
            <a:endParaRPr b="1">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Reagan saw Libya as a high priority as Gaddafi was anti-Israel and supported Palestine and Syria. There were also reports that Libya was attempting to become a nuclear power. Gaddafi also aimed to start a federation of Arab and Muslim states in North Africa, contrary to US interests.</a:t>
            </a:r>
            <a:endParaRPr>
              <a:solidFill>
                <a:srgbClr val="E4E5B8"/>
              </a:solidFill>
              <a:latin typeface="Georgia"/>
              <a:ea typeface="Georgia"/>
              <a:cs typeface="Georgia"/>
              <a:sym typeface="Georgia"/>
            </a:endParaRPr>
          </a:p>
        </p:txBody>
      </p:sp>
      <p:pic>
        <p:nvPicPr>
          <p:cNvPr id="231" name="Google Shape;231;p34"/>
          <p:cNvPicPr preferRelativeResize="0"/>
          <p:nvPr/>
        </p:nvPicPr>
        <p:blipFill>
          <a:blip r:embed="rId4">
            <a:alphaModFix/>
          </a:blip>
          <a:stretch>
            <a:fillRect/>
          </a:stretch>
        </p:blipFill>
        <p:spPr>
          <a:xfrm>
            <a:off x="6886259" y="1848975"/>
            <a:ext cx="2257740" cy="1600026"/>
          </a:xfrm>
          <a:prstGeom prst="rect">
            <a:avLst/>
          </a:prstGeom>
          <a:noFill/>
          <a:ln>
            <a:noFill/>
          </a:ln>
        </p:spPr>
      </p:pic>
      <p:pic>
        <p:nvPicPr>
          <p:cNvPr id="232" name="Google Shape;232;p34"/>
          <p:cNvPicPr preferRelativeResize="0"/>
          <p:nvPr/>
        </p:nvPicPr>
        <p:blipFill>
          <a:blip r:embed="rId5">
            <a:alphaModFix/>
          </a:blip>
          <a:stretch>
            <a:fillRect/>
          </a:stretch>
        </p:blipFill>
        <p:spPr>
          <a:xfrm>
            <a:off x="5602206" y="0"/>
            <a:ext cx="3541795" cy="1694501"/>
          </a:xfrm>
          <a:prstGeom prst="rect">
            <a:avLst/>
          </a:prstGeom>
          <a:noFill/>
          <a:ln>
            <a:noFill/>
          </a:ln>
        </p:spPr>
      </p:pic>
      <p:pic>
        <p:nvPicPr>
          <p:cNvPr id="233" name="Google Shape;233;p34"/>
          <p:cNvPicPr preferRelativeResize="0"/>
          <p:nvPr/>
        </p:nvPicPr>
        <p:blipFill>
          <a:blip r:embed="rId6">
            <a:alphaModFix/>
          </a:blip>
          <a:stretch>
            <a:fillRect/>
          </a:stretch>
        </p:blipFill>
        <p:spPr>
          <a:xfrm>
            <a:off x="6886250" y="3449003"/>
            <a:ext cx="2257751" cy="16944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Limiting Nuclear Weapons</a:t>
            </a:r>
            <a:endParaRPr>
              <a:solidFill>
                <a:srgbClr val="E4E5B8"/>
              </a:solidFill>
              <a:latin typeface="Georgia"/>
              <a:ea typeface="Georgia"/>
              <a:cs typeface="Georgia"/>
              <a:sym typeface="Georgia"/>
            </a:endParaRPr>
          </a:p>
        </p:txBody>
      </p:sp>
      <p:pic>
        <p:nvPicPr>
          <p:cNvPr id="240" name="Google Shape;240;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1" name="Google Shape;241;p35"/>
          <p:cNvSpPr txBox="1"/>
          <p:nvPr/>
        </p:nvSpPr>
        <p:spPr>
          <a:xfrm>
            <a:off x="0" y="1101300"/>
            <a:ext cx="67521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       Strategic Arms Limitations Talks (SALT)</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November 1969, the US and Soviet Union began bilateral conferences which lead to international treaties. The focus of the discussions was on arms control.</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first negotiations, </a:t>
            </a:r>
            <a:r>
              <a:rPr b="1" lang="en">
                <a:solidFill>
                  <a:srgbClr val="E4E5B8"/>
                </a:solidFill>
                <a:latin typeface="Georgia"/>
                <a:ea typeface="Georgia"/>
                <a:cs typeface="Georgia"/>
                <a:sym typeface="Georgia"/>
              </a:rPr>
              <a:t>SALT I</a:t>
            </a:r>
            <a:r>
              <a:rPr lang="en">
                <a:solidFill>
                  <a:srgbClr val="E4E5B8"/>
                </a:solidFill>
                <a:latin typeface="Georgia"/>
                <a:ea typeface="Georgia"/>
                <a:cs typeface="Georgia"/>
                <a:sym typeface="Georgia"/>
              </a:rPr>
              <a:t>, led to the </a:t>
            </a:r>
            <a:r>
              <a:rPr b="1" lang="en">
                <a:solidFill>
                  <a:srgbClr val="E4E5B8"/>
                </a:solidFill>
                <a:latin typeface="Georgia"/>
                <a:ea typeface="Georgia"/>
                <a:cs typeface="Georgia"/>
                <a:sym typeface="Georgia"/>
              </a:rPr>
              <a:t>Anti-Ballistic Missile Treaty</a:t>
            </a:r>
            <a:r>
              <a:rPr lang="en">
                <a:solidFill>
                  <a:srgbClr val="E4E5B8"/>
                </a:solidFill>
                <a:latin typeface="Georgia"/>
                <a:ea typeface="Georgia"/>
                <a:cs typeface="Georgia"/>
                <a:sym typeface="Georgia"/>
              </a:rPr>
              <a:t>. This was a limitation on ABMs, which are used to defend against ballistic-</a:t>
            </a:r>
            <a:r>
              <a:rPr lang="en">
                <a:solidFill>
                  <a:srgbClr val="E4E5B8"/>
                </a:solidFill>
                <a:latin typeface="Georgia"/>
                <a:ea typeface="Georgia"/>
                <a:cs typeface="Georgia"/>
                <a:sym typeface="Georgia"/>
              </a:rPr>
              <a:t>missile</a:t>
            </a:r>
            <a:r>
              <a:rPr lang="en">
                <a:solidFill>
                  <a:srgbClr val="E4E5B8"/>
                </a:solidFill>
                <a:latin typeface="Georgia"/>
                <a:ea typeface="Georgia"/>
                <a:cs typeface="Georgia"/>
                <a:sym typeface="Georgia"/>
              </a:rPr>
              <a:t> nuclear weapons. This was intended to reduce pressures to build more nuclear weapons.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Held from 1972-1979, </a:t>
            </a:r>
            <a:r>
              <a:rPr b="1" lang="en">
                <a:solidFill>
                  <a:srgbClr val="E4E5B8"/>
                </a:solidFill>
                <a:latin typeface="Georgia"/>
                <a:ea typeface="Georgia"/>
                <a:cs typeface="Georgia"/>
                <a:sym typeface="Georgia"/>
              </a:rPr>
              <a:t>SALT II </a:t>
            </a:r>
            <a:r>
              <a:rPr lang="en">
                <a:solidFill>
                  <a:srgbClr val="E4E5B8"/>
                </a:solidFill>
                <a:latin typeface="Georgia"/>
                <a:ea typeface="Georgia"/>
                <a:cs typeface="Georgia"/>
                <a:sym typeface="Georgia"/>
              </a:rPr>
              <a:t>sought to curtail the manufacture of strategic nuclear weapons. It also banned new missile programs. Though an agreement was reached, the </a:t>
            </a:r>
            <a:r>
              <a:rPr b="1" lang="en">
                <a:solidFill>
                  <a:srgbClr val="E4E5B8"/>
                </a:solidFill>
                <a:latin typeface="Georgia"/>
                <a:ea typeface="Georgia"/>
                <a:cs typeface="Georgia"/>
                <a:sym typeface="Georgia"/>
              </a:rPr>
              <a:t>US Senate chose not to ratify the treaty</a:t>
            </a:r>
            <a:r>
              <a:rPr lang="en">
                <a:solidFill>
                  <a:srgbClr val="E4E5B8"/>
                </a:solidFill>
                <a:latin typeface="Georgia"/>
                <a:ea typeface="Georgia"/>
                <a:cs typeface="Georgia"/>
                <a:sym typeface="Georgia"/>
              </a:rPr>
              <a:t> in response to the Soviet invasion of Afghanistan, which took place later that year. The </a:t>
            </a:r>
            <a:r>
              <a:rPr b="1" lang="en">
                <a:solidFill>
                  <a:srgbClr val="E4E5B8"/>
                </a:solidFill>
                <a:latin typeface="Georgia"/>
                <a:ea typeface="Georgia"/>
                <a:cs typeface="Georgia"/>
                <a:sym typeface="Georgia"/>
              </a:rPr>
              <a:t>Soviet Union did not ratify it either</a:t>
            </a:r>
            <a:r>
              <a:rPr lang="en">
                <a:solidFill>
                  <a:srgbClr val="E4E5B8"/>
                </a:solidFill>
                <a:latin typeface="Georgia"/>
                <a:ea typeface="Georgia"/>
                <a:cs typeface="Georgia"/>
                <a:sym typeface="Georgia"/>
              </a:rPr>
              <a:t>. The agreement expired on December 31, 1985, and was not renewed, although both sides continued to respect it.</a:t>
            </a:r>
            <a:endParaRPr>
              <a:solidFill>
                <a:srgbClr val="E4E5B8"/>
              </a:solidFill>
              <a:latin typeface="Georgia"/>
              <a:ea typeface="Georgia"/>
              <a:cs typeface="Georgia"/>
              <a:sym typeface="Georgia"/>
            </a:endParaRPr>
          </a:p>
        </p:txBody>
      </p:sp>
      <p:pic>
        <p:nvPicPr>
          <p:cNvPr id="242" name="Google Shape;242;p35"/>
          <p:cNvPicPr preferRelativeResize="0"/>
          <p:nvPr/>
        </p:nvPicPr>
        <p:blipFill>
          <a:blip r:embed="rId4">
            <a:alphaModFix/>
          </a:blip>
          <a:stretch>
            <a:fillRect/>
          </a:stretch>
        </p:blipFill>
        <p:spPr>
          <a:xfrm>
            <a:off x="6752100" y="2875208"/>
            <a:ext cx="2391900" cy="2268292"/>
          </a:xfrm>
          <a:prstGeom prst="rect">
            <a:avLst/>
          </a:prstGeom>
          <a:noFill/>
          <a:ln>
            <a:noFill/>
          </a:ln>
        </p:spPr>
      </p:pic>
      <p:pic>
        <p:nvPicPr>
          <p:cNvPr id="243" name="Google Shape;243;p35"/>
          <p:cNvPicPr preferRelativeResize="0"/>
          <p:nvPr/>
        </p:nvPicPr>
        <p:blipFill rotWithShape="1">
          <a:blip r:embed="rId5">
            <a:alphaModFix/>
          </a:blip>
          <a:srcRect b="0" l="13446" r="12550" t="0"/>
          <a:stretch/>
        </p:blipFill>
        <p:spPr>
          <a:xfrm>
            <a:off x="6752100" y="624978"/>
            <a:ext cx="2391901" cy="22337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Limiting Nuclear Weapons</a:t>
            </a:r>
            <a:endParaRPr>
              <a:solidFill>
                <a:srgbClr val="E4E5B8"/>
              </a:solidFill>
              <a:latin typeface="Georgia"/>
              <a:ea typeface="Georgia"/>
              <a:cs typeface="Georgia"/>
              <a:sym typeface="Georgia"/>
            </a:endParaRPr>
          </a:p>
        </p:txBody>
      </p:sp>
      <p:pic>
        <p:nvPicPr>
          <p:cNvPr id="250" name="Google Shape;250;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1" name="Google Shape;251;p36"/>
          <p:cNvSpPr txBox="1"/>
          <p:nvPr/>
        </p:nvSpPr>
        <p:spPr>
          <a:xfrm>
            <a:off x="0" y="1101300"/>
            <a:ext cx="69108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       Strategic Defense Initiative (SDI)</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March 1983, Reagan called upon American scientists and engineers to develop a system that would render nuclear weapons obsolete. Also known as the “</a:t>
            </a:r>
            <a:r>
              <a:rPr b="1" lang="en">
                <a:solidFill>
                  <a:srgbClr val="E4E5B8"/>
                </a:solidFill>
                <a:latin typeface="Georgia"/>
                <a:ea typeface="Georgia"/>
                <a:cs typeface="Georgia"/>
                <a:sym typeface="Georgia"/>
              </a:rPr>
              <a:t>Star Wars Program</a:t>
            </a:r>
            <a:r>
              <a:rPr lang="en">
                <a:solidFill>
                  <a:srgbClr val="E4E5B8"/>
                </a:solidFill>
                <a:latin typeface="Georgia"/>
                <a:ea typeface="Georgia"/>
                <a:cs typeface="Georgia"/>
                <a:sym typeface="Georgia"/>
              </a:rPr>
              <a:t>,” the SDI was a proposed missile defense system intended to protect the US from strategic nuclear weapon attacks.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 wide array of advanced weapon concepts, including lasers, particle beam weapons and ground- and space-based missile systems were studied, along with various computer systems that would be needed to control a system consisting of hundreds of combat centers and satellites spanning the entire globe.</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By 1987, the </a:t>
            </a:r>
            <a:r>
              <a:rPr b="1" lang="en">
                <a:solidFill>
                  <a:srgbClr val="E4E5B8"/>
                </a:solidFill>
                <a:latin typeface="Georgia"/>
                <a:ea typeface="Georgia"/>
                <a:cs typeface="Georgia"/>
                <a:sym typeface="Georgia"/>
              </a:rPr>
              <a:t>American Physical Society</a:t>
            </a:r>
            <a:r>
              <a:rPr lang="en">
                <a:solidFill>
                  <a:srgbClr val="E4E5B8"/>
                </a:solidFill>
                <a:latin typeface="Georgia"/>
                <a:ea typeface="Georgia"/>
                <a:cs typeface="Georgia"/>
                <a:sym typeface="Georgia"/>
              </a:rPr>
              <a:t> concluded that the proposed technologies were </a:t>
            </a:r>
            <a:r>
              <a:rPr b="1" lang="en">
                <a:solidFill>
                  <a:srgbClr val="E4E5B8"/>
                </a:solidFill>
                <a:latin typeface="Georgia"/>
                <a:ea typeface="Georgia"/>
                <a:cs typeface="Georgia"/>
                <a:sym typeface="Georgia"/>
              </a:rPr>
              <a:t>decades away</a:t>
            </a:r>
            <a:r>
              <a:rPr lang="en">
                <a:solidFill>
                  <a:srgbClr val="E4E5B8"/>
                </a:solidFill>
                <a:latin typeface="Georgia"/>
                <a:ea typeface="Georgia"/>
                <a:cs typeface="Georgia"/>
                <a:sym typeface="Georgia"/>
              </a:rPr>
              <a:t> from being ready for use and at least another decade of research was required to know whether such a system was even possible. The SDI’s budget was cut after this finding. The effort was re-focused on using small orbiting missiles, which was expected to be much less expensive to develop and deploy.</a:t>
            </a:r>
            <a:endParaRPr>
              <a:solidFill>
                <a:srgbClr val="E4E5B8"/>
              </a:solidFill>
              <a:latin typeface="Georgia"/>
              <a:ea typeface="Georgia"/>
              <a:cs typeface="Georgia"/>
              <a:sym typeface="Georgia"/>
            </a:endParaRPr>
          </a:p>
        </p:txBody>
      </p:sp>
      <p:pic>
        <p:nvPicPr>
          <p:cNvPr id="252" name="Google Shape;252;p36"/>
          <p:cNvPicPr preferRelativeResize="0"/>
          <p:nvPr/>
        </p:nvPicPr>
        <p:blipFill>
          <a:blip r:embed="rId4">
            <a:alphaModFix/>
          </a:blip>
          <a:stretch>
            <a:fillRect/>
          </a:stretch>
        </p:blipFill>
        <p:spPr>
          <a:xfrm>
            <a:off x="7121525" y="2074325"/>
            <a:ext cx="1895475" cy="1815050"/>
          </a:xfrm>
          <a:prstGeom prst="rect">
            <a:avLst/>
          </a:prstGeom>
          <a:noFill/>
          <a:ln>
            <a:noFill/>
          </a:ln>
        </p:spPr>
      </p:pic>
      <p:pic>
        <p:nvPicPr>
          <p:cNvPr id="253" name="Google Shape;253;p36"/>
          <p:cNvPicPr preferRelativeResize="0"/>
          <p:nvPr/>
        </p:nvPicPr>
        <p:blipFill>
          <a:blip r:embed="rId5">
            <a:alphaModFix/>
          </a:blip>
          <a:stretch>
            <a:fillRect/>
          </a:stretch>
        </p:blipFill>
        <p:spPr>
          <a:xfrm>
            <a:off x="6545799" y="0"/>
            <a:ext cx="2598200" cy="17187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“End” of the Cold War</a:t>
            </a:r>
            <a:endParaRPr>
              <a:solidFill>
                <a:srgbClr val="E4E5B8"/>
              </a:solidFill>
              <a:latin typeface="Georgia"/>
              <a:ea typeface="Georgia"/>
              <a:cs typeface="Georgia"/>
              <a:sym typeface="Georgia"/>
            </a:endParaRPr>
          </a:p>
        </p:txBody>
      </p:sp>
      <p:pic>
        <p:nvPicPr>
          <p:cNvPr id="260" name="Google Shape;260;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1" name="Google Shape;261;p37"/>
          <p:cNvSpPr txBox="1"/>
          <p:nvPr/>
        </p:nvSpPr>
        <p:spPr>
          <a:xfrm>
            <a:off x="529400" y="1101300"/>
            <a:ext cx="61980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Counter-Revolution in the USSR</a:t>
            </a:r>
            <a:endParaRPr>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Throughout the 1980’s, the Union of Soviet Socialist Republics were going through an intense political crisis brought about by the efforts at liberalization of the USSR by </a:t>
            </a:r>
            <a:r>
              <a:rPr b="1" lang="en" sz="1250">
                <a:solidFill>
                  <a:srgbClr val="E4E5B8"/>
                </a:solidFill>
                <a:latin typeface="Georgia"/>
                <a:ea typeface="Georgia"/>
                <a:cs typeface="Georgia"/>
                <a:sym typeface="Georgia"/>
              </a:rPr>
              <a:t>Mikhail</a:t>
            </a:r>
            <a:r>
              <a:rPr b="1" lang="en" sz="1250">
                <a:solidFill>
                  <a:srgbClr val="E4E5B8"/>
                </a:solidFill>
                <a:latin typeface="Georgia"/>
                <a:ea typeface="Georgia"/>
                <a:cs typeface="Georgia"/>
                <a:sym typeface="Georgia"/>
              </a:rPr>
              <a:t> Gorbachev</a:t>
            </a:r>
            <a:r>
              <a:rPr lang="en" sz="1250">
                <a:solidFill>
                  <a:srgbClr val="E4E5B8"/>
                </a:solidFill>
                <a:latin typeface="Georgia"/>
                <a:ea typeface="Georgia"/>
                <a:cs typeface="Georgia"/>
                <a:sym typeface="Georgia"/>
              </a:rPr>
              <a:t> with </a:t>
            </a:r>
            <a:r>
              <a:rPr b="1" lang="en" sz="1250">
                <a:solidFill>
                  <a:srgbClr val="E4E5B8"/>
                </a:solidFill>
                <a:latin typeface="Georgia"/>
                <a:ea typeface="Georgia"/>
                <a:cs typeface="Georgia"/>
                <a:sym typeface="Georgia"/>
              </a:rPr>
              <a:t>Glasnost and Perestroika</a:t>
            </a:r>
            <a:r>
              <a:rPr lang="en" sz="1250">
                <a:solidFill>
                  <a:srgbClr val="E4E5B8"/>
                </a:solidFill>
                <a:latin typeface="Georgia"/>
                <a:ea typeface="Georgia"/>
                <a:cs typeface="Georgia"/>
                <a:sym typeface="Georgia"/>
              </a:rPr>
              <a:t>. This of course, began the turn of events that would lead, in December of 1991, to the </a:t>
            </a:r>
            <a:r>
              <a:rPr b="1" lang="en" sz="1250">
                <a:solidFill>
                  <a:srgbClr val="E4E5B8"/>
                </a:solidFill>
                <a:latin typeface="Georgia"/>
                <a:ea typeface="Georgia"/>
                <a:cs typeface="Georgia"/>
                <a:sym typeface="Georgia"/>
              </a:rPr>
              <a:t>dissolution of the USSR </a:t>
            </a:r>
            <a:r>
              <a:rPr lang="en" sz="1250">
                <a:solidFill>
                  <a:srgbClr val="E4E5B8"/>
                </a:solidFill>
                <a:latin typeface="Georgia"/>
                <a:ea typeface="Georgia"/>
                <a:cs typeface="Georgia"/>
                <a:sym typeface="Georgia"/>
              </a:rPr>
              <a:t>by counter-revolutionary Yeltsinite forces. </a:t>
            </a:r>
            <a:endParaRPr sz="12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This was a purposeful surrendering to US imperialism. For 4 and a half decades, the </a:t>
            </a:r>
            <a:r>
              <a:rPr b="1" lang="en" sz="1250">
                <a:solidFill>
                  <a:srgbClr val="E4E5B8"/>
                </a:solidFill>
                <a:latin typeface="Georgia"/>
                <a:ea typeface="Georgia"/>
                <a:cs typeface="Georgia"/>
                <a:sym typeface="Georgia"/>
              </a:rPr>
              <a:t>USSR was the bulwark in the world against US imperialism</a:t>
            </a:r>
            <a:r>
              <a:rPr lang="en" sz="1250">
                <a:solidFill>
                  <a:srgbClr val="E4E5B8"/>
                </a:solidFill>
                <a:latin typeface="Georgia"/>
                <a:ea typeface="Georgia"/>
                <a:cs typeface="Georgia"/>
                <a:sym typeface="Georgia"/>
              </a:rPr>
              <a:t>, and now it was shattered into several fledgling republics that would all develop differently into the new century, some coming under the control of western imperialism hard, like </a:t>
            </a:r>
            <a:r>
              <a:rPr b="1" lang="en" sz="1250">
                <a:solidFill>
                  <a:srgbClr val="E4E5B8"/>
                </a:solidFill>
                <a:latin typeface="Georgia"/>
                <a:ea typeface="Georgia"/>
                <a:cs typeface="Georgia"/>
                <a:sym typeface="Georgia"/>
              </a:rPr>
              <a:t>Ukraine</a:t>
            </a:r>
            <a:r>
              <a:rPr lang="en" sz="1250">
                <a:solidFill>
                  <a:srgbClr val="E4E5B8"/>
                </a:solidFill>
                <a:latin typeface="Georgia"/>
                <a:ea typeface="Georgia"/>
                <a:cs typeface="Georgia"/>
                <a:sym typeface="Georgia"/>
              </a:rPr>
              <a:t>. Others sticking by Russia, like </a:t>
            </a:r>
            <a:r>
              <a:rPr b="1" lang="en" sz="1250">
                <a:solidFill>
                  <a:srgbClr val="E4E5B8"/>
                </a:solidFill>
                <a:latin typeface="Georgia"/>
                <a:ea typeface="Georgia"/>
                <a:cs typeface="Georgia"/>
                <a:sym typeface="Georgia"/>
              </a:rPr>
              <a:t>Belarus</a:t>
            </a:r>
            <a:r>
              <a:rPr lang="en" sz="1250">
                <a:solidFill>
                  <a:srgbClr val="E4E5B8"/>
                </a:solidFill>
                <a:latin typeface="Georgia"/>
                <a:ea typeface="Georgia"/>
                <a:cs typeface="Georgia"/>
                <a:sym typeface="Georgia"/>
              </a:rPr>
              <a:t>. These differences would later erupt into several conflicts.</a:t>
            </a:r>
            <a:endParaRPr sz="12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This meant an age of </a:t>
            </a:r>
            <a:r>
              <a:rPr b="1" lang="en" sz="1250">
                <a:solidFill>
                  <a:srgbClr val="E4E5B8"/>
                </a:solidFill>
                <a:latin typeface="Georgia"/>
                <a:ea typeface="Georgia"/>
                <a:cs typeface="Georgia"/>
                <a:sym typeface="Georgia"/>
              </a:rPr>
              <a:t>American Unipolarity</a:t>
            </a:r>
            <a:r>
              <a:rPr lang="en" sz="1250">
                <a:solidFill>
                  <a:srgbClr val="E4E5B8"/>
                </a:solidFill>
                <a:latin typeface="Georgia"/>
                <a:ea typeface="Georgia"/>
                <a:cs typeface="Georgia"/>
                <a:sym typeface="Georgia"/>
              </a:rPr>
              <a:t> had begun, and the United States would act more recklessly around the world to extend its empire and imperialize smaller nations. The remaining socialist states would be pressured to succumb to western market pressures, and all 5 would react in different ways.</a:t>
            </a:r>
            <a:endParaRPr sz="1250">
              <a:solidFill>
                <a:srgbClr val="E4E5B8"/>
              </a:solidFill>
              <a:latin typeface="Georgia"/>
              <a:ea typeface="Georgia"/>
              <a:cs typeface="Georgia"/>
              <a:sym typeface="Georgia"/>
            </a:endParaRPr>
          </a:p>
        </p:txBody>
      </p:sp>
      <p:pic>
        <p:nvPicPr>
          <p:cNvPr id="262" name="Google Shape;262;p37"/>
          <p:cNvPicPr preferRelativeResize="0"/>
          <p:nvPr/>
        </p:nvPicPr>
        <p:blipFill>
          <a:blip r:embed="rId4">
            <a:alphaModFix/>
          </a:blip>
          <a:stretch>
            <a:fillRect/>
          </a:stretch>
        </p:blipFill>
        <p:spPr>
          <a:xfrm>
            <a:off x="6727400" y="1754600"/>
            <a:ext cx="2416600" cy="1359342"/>
          </a:xfrm>
          <a:prstGeom prst="rect">
            <a:avLst/>
          </a:prstGeom>
          <a:noFill/>
          <a:ln>
            <a:noFill/>
          </a:ln>
        </p:spPr>
      </p:pic>
      <p:pic>
        <p:nvPicPr>
          <p:cNvPr id="263" name="Google Shape;263;p37"/>
          <p:cNvPicPr preferRelativeResize="0"/>
          <p:nvPr/>
        </p:nvPicPr>
        <p:blipFill>
          <a:blip r:embed="rId5">
            <a:alphaModFix/>
          </a:blip>
          <a:stretch>
            <a:fillRect/>
          </a:stretch>
        </p:blipFill>
        <p:spPr>
          <a:xfrm>
            <a:off x="6727409" y="264294"/>
            <a:ext cx="2416599" cy="1490318"/>
          </a:xfrm>
          <a:prstGeom prst="rect">
            <a:avLst/>
          </a:prstGeom>
          <a:noFill/>
          <a:ln>
            <a:noFill/>
          </a:ln>
        </p:spPr>
      </p:pic>
      <p:pic>
        <p:nvPicPr>
          <p:cNvPr id="264" name="Google Shape;264;p37"/>
          <p:cNvPicPr preferRelativeResize="0"/>
          <p:nvPr/>
        </p:nvPicPr>
        <p:blipFill>
          <a:blip r:embed="rId6">
            <a:alphaModFix/>
          </a:blip>
          <a:stretch>
            <a:fillRect/>
          </a:stretch>
        </p:blipFill>
        <p:spPr>
          <a:xfrm>
            <a:off x="6727398" y="3113950"/>
            <a:ext cx="2416601" cy="16825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70" name="Google Shape;270;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77" name="Google Shape;277;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8" name="Google Shape;278;p39"/>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Domestic Events - </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The Reagan Era</a:t>
            </a:r>
            <a:endParaRPr sz="5200">
              <a:solidFill>
                <a:srgbClr val="E4E5B8"/>
              </a:solidFill>
              <a:latin typeface="Georgia"/>
              <a:ea typeface="Georgia"/>
              <a:cs typeface="Georgia"/>
              <a:sym typeface="Georgia"/>
            </a:endParaRPr>
          </a:p>
        </p:txBody>
      </p:sp>
      <p:pic>
        <p:nvPicPr>
          <p:cNvPr id="284" name="Google Shape;284;p4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Economy</a:t>
            </a:r>
            <a:endParaRPr>
              <a:solidFill>
                <a:srgbClr val="E4E5B8"/>
              </a:solidFill>
              <a:latin typeface="Georgia"/>
              <a:ea typeface="Georgia"/>
              <a:cs typeface="Georgia"/>
              <a:sym typeface="Georgia"/>
            </a:endParaRPr>
          </a:p>
        </p:txBody>
      </p:sp>
      <p:pic>
        <p:nvPicPr>
          <p:cNvPr id="291" name="Google Shape;291;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2" name="Google Shape;292;p41"/>
          <p:cNvSpPr txBox="1"/>
          <p:nvPr/>
        </p:nvSpPr>
        <p:spPr>
          <a:xfrm>
            <a:off x="529400" y="11013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Free Trade and Deindustrialization</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surge of</a:t>
            </a:r>
            <a:r>
              <a:rPr b="1" lang="en" sz="1300">
                <a:solidFill>
                  <a:srgbClr val="E4E5B8"/>
                </a:solidFill>
                <a:latin typeface="Georgia"/>
                <a:ea typeface="Georgia"/>
                <a:cs typeface="Georgia"/>
                <a:sym typeface="Georgia"/>
              </a:rPr>
              <a:t> free trade policies </a:t>
            </a:r>
            <a:r>
              <a:rPr lang="en" sz="1300">
                <a:solidFill>
                  <a:srgbClr val="E4E5B8"/>
                </a:solidFill>
                <a:latin typeface="Georgia"/>
                <a:ea typeface="Georgia"/>
                <a:cs typeface="Georgia"/>
                <a:sym typeface="Georgia"/>
              </a:rPr>
              <a:t>in the 1980s, viewed through an anti-imperialist lens, is a deliberate strategy by dominant global powers to exploit the resources and labor of developing nations, leading to the dismantling of local industries. The subsequent </a:t>
            </a:r>
            <a:r>
              <a:rPr b="1" lang="en" sz="1300">
                <a:solidFill>
                  <a:srgbClr val="E4E5B8"/>
                </a:solidFill>
                <a:latin typeface="Georgia"/>
                <a:ea typeface="Georgia"/>
                <a:cs typeface="Georgia"/>
                <a:sym typeface="Georgia"/>
              </a:rPr>
              <a:t>deindustrialization </a:t>
            </a:r>
            <a:r>
              <a:rPr lang="en" sz="1300">
                <a:solidFill>
                  <a:srgbClr val="E4E5B8"/>
                </a:solidFill>
                <a:latin typeface="Georgia"/>
                <a:ea typeface="Georgia"/>
                <a:cs typeface="Georgia"/>
                <a:sym typeface="Georgia"/>
              </a:rPr>
              <a:t>widened the economic gap between the </a:t>
            </a:r>
            <a:r>
              <a:rPr b="1" lang="en" sz="1300">
                <a:solidFill>
                  <a:srgbClr val="E4E5B8"/>
                </a:solidFill>
                <a:latin typeface="Georgia"/>
                <a:ea typeface="Georgia"/>
                <a:cs typeface="Georgia"/>
                <a:sym typeface="Georgia"/>
              </a:rPr>
              <a:t>Global North</a:t>
            </a:r>
            <a:r>
              <a:rPr lang="en" sz="1300">
                <a:solidFill>
                  <a:srgbClr val="E4E5B8"/>
                </a:solidFill>
                <a:latin typeface="Georgia"/>
                <a:ea typeface="Georgia"/>
                <a:cs typeface="Georgia"/>
                <a:sym typeface="Georgia"/>
              </a:rPr>
              <a:t> and the </a:t>
            </a:r>
            <a:r>
              <a:rPr b="1" lang="en" sz="1300">
                <a:solidFill>
                  <a:srgbClr val="E4E5B8"/>
                </a:solidFill>
                <a:latin typeface="Georgia"/>
                <a:ea typeface="Georgia"/>
                <a:cs typeface="Georgia"/>
                <a:sym typeface="Georgia"/>
              </a:rPr>
              <a:t>Global South</a:t>
            </a:r>
            <a:r>
              <a:rPr lang="en" sz="1300">
                <a:solidFill>
                  <a:srgbClr val="E4E5B8"/>
                </a:solidFill>
                <a:latin typeface="Georgia"/>
                <a:ea typeface="Georgia"/>
                <a:cs typeface="Georgia"/>
                <a:sym typeface="Georgia"/>
              </a:rPr>
              <a:t>, perpetuating a cycle of dependency on Western economies and reinforcing the dominance of these global powers over weaker nations.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Moreover, the rise of free trade in the 1980s consolidated economic and political control over developing countries, mandating the </a:t>
            </a:r>
            <a:r>
              <a:rPr b="1" lang="en" sz="1300">
                <a:solidFill>
                  <a:srgbClr val="E4E5B8"/>
                </a:solidFill>
                <a:latin typeface="Georgia"/>
                <a:ea typeface="Georgia"/>
                <a:cs typeface="Georgia"/>
                <a:sym typeface="Georgia"/>
              </a:rPr>
              <a:t>privatization of state-owned industries and the liberalization of markets</a:t>
            </a:r>
            <a:r>
              <a:rPr lang="en" sz="1300">
                <a:solidFill>
                  <a:srgbClr val="E4E5B8"/>
                </a:solidFill>
                <a:latin typeface="Georgia"/>
                <a:ea typeface="Georgia"/>
                <a:cs typeface="Georgia"/>
                <a:sym typeface="Georgia"/>
              </a:rPr>
              <a:t>, allowing multinational corporations to exploit resources and labor without being held accountable. This entrenched a </a:t>
            </a:r>
            <a:r>
              <a:rPr b="1" lang="en" sz="1300">
                <a:solidFill>
                  <a:srgbClr val="E4E5B8"/>
                </a:solidFill>
                <a:latin typeface="Georgia"/>
                <a:ea typeface="Georgia"/>
                <a:cs typeface="Georgia"/>
                <a:sym typeface="Georgia"/>
              </a:rPr>
              <a:t>global economic order that perpetuated the dominance of powerful Western nations</a:t>
            </a:r>
            <a:r>
              <a:rPr lang="en" sz="1300">
                <a:solidFill>
                  <a:srgbClr val="E4E5B8"/>
                </a:solidFill>
                <a:latin typeface="Georgia"/>
                <a:ea typeface="Georgia"/>
                <a:cs typeface="Georgia"/>
                <a:sym typeface="Georgia"/>
              </a:rPr>
              <a:t>, deepening the divide between the wealthy few and the impoverished masses and fueling resentment and resistance among anti-imperialist movements worldwide.</a:t>
            </a:r>
            <a:endParaRPr sz="1300">
              <a:solidFill>
                <a:srgbClr val="E4E5B8"/>
              </a:solidFill>
              <a:latin typeface="Georgia"/>
              <a:ea typeface="Georgia"/>
              <a:cs typeface="Georgia"/>
              <a:sym typeface="Georgia"/>
            </a:endParaRPr>
          </a:p>
        </p:txBody>
      </p:sp>
      <p:pic>
        <p:nvPicPr>
          <p:cNvPr id="293" name="Google Shape;293;p41"/>
          <p:cNvPicPr preferRelativeResize="0"/>
          <p:nvPr/>
        </p:nvPicPr>
        <p:blipFill>
          <a:blip r:embed="rId4">
            <a:alphaModFix/>
          </a:blip>
          <a:stretch>
            <a:fillRect/>
          </a:stretch>
        </p:blipFill>
        <p:spPr>
          <a:xfrm>
            <a:off x="6286100" y="1101300"/>
            <a:ext cx="2857900" cy="1904091"/>
          </a:xfrm>
          <a:prstGeom prst="rect">
            <a:avLst/>
          </a:prstGeom>
          <a:noFill/>
          <a:ln>
            <a:noFill/>
          </a:ln>
        </p:spPr>
      </p:pic>
      <p:pic>
        <p:nvPicPr>
          <p:cNvPr id="294" name="Google Shape;294;p41"/>
          <p:cNvPicPr preferRelativeResize="0"/>
          <p:nvPr/>
        </p:nvPicPr>
        <p:blipFill>
          <a:blip r:embed="rId5">
            <a:alphaModFix/>
          </a:blip>
          <a:stretch>
            <a:fillRect/>
          </a:stretch>
        </p:blipFill>
        <p:spPr>
          <a:xfrm>
            <a:off x="6286100" y="3005401"/>
            <a:ext cx="2857901" cy="19112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American </a:t>
            </a:r>
            <a:r>
              <a:rPr lang="en">
                <a:solidFill>
                  <a:srgbClr val="E4E5B8"/>
                </a:solidFill>
                <a:latin typeface="Georgia"/>
                <a:ea typeface="Georgia"/>
                <a:cs typeface="Georgia"/>
                <a:sym typeface="Georgia"/>
              </a:rPr>
              <a:t>interventions</a:t>
            </a:r>
            <a:r>
              <a:rPr lang="en">
                <a:solidFill>
                  <a:srgbClr val="E4E5B8"/>
                </a:solidFill>
                <a:latin typeface="Georgia"/>
                <a:ea typeface="Georgia"/>
                <a:cs typeface="Georgia"/>
                <a:sym typeface="Georgia"/>
              </a:rPr>
              <a:t> in West Asia, Latin America, Africa and other international events during the late 1970’s and into the 1980’s.</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Domestic events in the Reagan Era, including changes in economics and decline in anti-war organizing.</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Economy</a:t>
            </a:r>
            <a:endParaRPr>
              <a:solidFill>
                <a:srgbClr val="E4E5B8"/>
              </a:solidFill>
              <a:latin typeface="Georgia"/>
              <a:ea typeface="Georgia"/>
              <a:cs typeface="Georgia"/>
              <a:sym typeface="Georgia"/>
            </a:endParaRPr>
          </a:p>
        </p:txBody>
      </p:sp>
      <p:pic>
        <p:nvPicPr>
          <p:cNvPr id="301" name="Google Shape;301;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2" name="Google Shape;302;p42"/>
          <p:cNvSpPr txBox="1"/>
          <p:nvPr/>
        </p:nvSpPr>
        <p:spPr>
          <a:xfrm>
            <a:off x="2885925" y="988800"/>
            <a:ext cx="57567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“Reaganomics”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economic policies championed by President Ronald Reagan in the 1980s prioritized tax cuts, reduced social spending, and deregulation. Despite initially sparking economic growth, its lasting impact on the working class was damaging. The approach widened income inequality, diminished vital social services, and failed to offer substantial support to working class Americans.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b="1" lang="en" sz="1300">
                <a:solidFill>
                  <a:srgbClr val="E4E5B8"/>
                </a:solidFill>
                <a:latin typeface="Georgia"/>
                <a:ea typeface="Georgia"/>
                <a:cs typeface="Georgia"/>
                <a:sym typeface="Georgia"/>
              </a:rPr>
              <a:t>Deregulation </a:t>
            </a:r>
            <a:r>
              <a:rPr lang="en" sz="1300">
                <a:solidFill>
                  <a:srgbClr val="E4E5B8"/>
                </a:solidFill>
                <a:latin typeface="Georgia"/>
                <a:ea typeface="Georgia"/>
                <a:cs typeface="Georgia"/>
                <a:sym typeface="Georgia"/>
              </a:rPr>
              <a:t>also weakened labor rights, leaving workers more vulnerable to exploitation and unstable job conditions. As a result, Reaganomics perpetuated socioeconomic disparities and eroded the economic security of the working class.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b="1" lang="en" sz="1300">
                <a:solidFill>
                  <a:srgbClr val="E4E5B8"/>
                </a:solidFill>
                <a:latin typeface="Georgia"/>
                <a:ea typeface="Georgia"/>
                <a:cs typeface="Georgia"/>
                <a:sym typeface="Georgia"/>
              </a:rPr>
              <a:t>Trickle-down economics </a:t>
            </a:r>
            <a:r>
              <a:rPr lang="en" sz="1300">
                <a:solidFill>
                  <a:srgbClr val="E4E5B8"/>
                </a:solidFill>
                <a:latin typeface="Georgia"/>
                <a:ea typeface="Georgia"/>
                <a:cs typeface="Georgia"/>
                <a:sym typeface="Georgia"/>
              </a:rPr>
              <a:t>posited that tax cuts for the wealthy would ultimately benefit everyone through increased investment and job creation. However, this approach ultimately failed to significantly improve the economic prospects of the working class, as the benefits primarily accrued to the top income earners, exacerbating income inequality and leaving many individuals without substantial financial improvements.</a:t>
            </a:r>
            <a:endParaRPr sz="1300">
              <a:solidFill>
                <a:srgbClr val="E4E5B8"/>
              </a:solidFill>
              <a:latin typeface="Georgia"/>
              <a:ea typeface="Georgia"/>
              <a:cs typeface="Georgia"/>
              <a:sym typeface="Georgia"/>
            </a:endParaRPr>
          </a:p>
        </p:txBody>
      </p:sp>
      <p:pic>
        <p:nvPicPr>
          <p:cNvPr id="303" name="Google Shape;303;p42"/>
          <p:cNvPicPr preferRelativeResize="0"/>
          <p:nvPr/>
        </p:nvPicPr>
        <p:blipFill>
          <a:blip r:embed="rId4">
            <a:alphaModFix/>
          </a:blip>
          <a:stretch>
            <a:fillRect/>
          </a:stretch>
        </p:blipFill>
        <p:spPr>
          <a:xfrm>
            <a:off x="0" y="1101300"/>
            <a:ext cx="2885924" cy="1907989"/>
          </a:xfrm>
          <a:prstGeom prst="rect">
            <a:avLst/>
          </a:prstGeom>
          <a:noFill/>
          <a:ln>
            <a:noFill/>
          </a:ln>
        </p:spPr>
      </p:pic>
      <p:pic>
        <p:nvPicPr>
          <p:cNvPr id="304" name="Google Shape;304;p42"/>
          <p:cNvPicPr preferRelativeResize="0"/>
          <p:nvPr/>
        </p:nvPicPr>
        <p:blipFill>
          <a:blip r:embed="rId5">
            <a:alphaModFix/>
          </a:blip>
          <a:stretch>
            <a:fillRect/>
          </a:stretch>
        </p:blipFill>
        <p:spPr>
          <a:xfrm>
            <a:off x="0" y="3009300"/>
            <a:ext cx="2885925" cy="213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Economy</a:t>
            </a:r>
            <a:endParaRPr>
              <a:solidFill>
                <a:srgbClr val="E4E5B8"/>
              </a:solidFill>
              <a:latin typeface="Georgia"/>
              <a:ea typeface="Georgia"/>
              <a:cs typeface="Georgia"/>
              <a:sym typeface="Georgia"/>
            </a:endParaRPr>
          </a:p>
        </p:txBody>
      </p:sp>
      <p:pic>
        <p:nvPicPr>
          <p:cNvPr id="311" name="Google Shape;311;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2" name="Google Shape;312;p43"/>
          <p:cNvSpPr txBox="1"/>
          <p:nvPr/>
        </p:nvSpPr>
        <p:spPr>
          <a:xfrm>
            <a:off x="406550" y="11013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Losing American Jobs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Reagan era saw a </a:t>
            </a:r>
            <a:r>
              <a:rPr b="1" lang="en" sz="1300">
                <a:solidFill>
                  <a:srgbClr val="E4E5B8"/>
                </a:solidFill>
                <a:latin typeface="Georgia"/>
                <a:ea typeface="Georgia"/>
                <a:cs typeface="Georgia"/>
                <a:sym typeface="Georgia"/>
              </a:rPr>
              <a:t>significant shutdown of domestic factories and production</a:t>
            </a:r>
            <a:r>
              <a:rPr lang="en" sz="1300">
                <a:solidFill>
                  <a:srgbClr val="E4E5B8"/>
                </a:solidFill>
                <a:latin typeface="Georgia"/>
                <a:ea typeface="Georgia"/>
                <a:cs typeface="Georgia"/>
                <a:sym typeface="Georgia"/>
              </a:rPr>
              <a:t> as companies sought to reduce costs by relocating abroad. This trend led to widespread job losses and a decline in the availability of stable employment opportunities for the working class. As manufacturing and production shifted overseas, many communities reliant on these industries experienced economic devastation, contributing to a rise in unemployment and a subsequent decrease in the standard of living.</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Furthermore, the outsourcing of jobs exacerbated the precarious situation for the working class, as the remaining employment opportunities often offered lower wages and reduced benefits. With the loss of well-paying manufacturing jobs, many workers were forced to settle for positions in the service sector, which typically provided less financial security and fewer opportunities for upward mobility. This shift in employment dynamics further deepened the economic struggles faced by the working class, contributing to a sense of economic insecurity and stagnation that continued to impact communities long after the Reagan era.</a:t>
            </a:r>
            <a:endParaRPr sz="1300">
              <a:solidFill>
                <a:srgbClr val="E4E5B8"/>
              </a:solidFill>
              <a:latin typeface="Georgia"/>
              <a:ea typeface="Georgia"/>
              <a:cs typeface="Georgia"/>
              <a:sym typeface="Georgia"/>
            </a:endParaRPr>
          </a:p>
        </p:txBody>
      </p:sp>
      <p:pic>
        <p:nvPicPr>
          <p:cNvPr id="313" name="Google Shape;313;p43"/>
          <p:cNvPicPr preferRelativeResize="0"/>
          <p:nvPr/>
        </p:nvPicPr>
        <p:blipFill>
          <a:blip r:embed="rId4">
            <a:alphaModFix/>
          </a:blip>
          <a:stretch>
            <a:fillRect/>
          </a:stretch>
        </p:blipFill>
        <p:spPr>
          <a:xfrm>
            <a:off x="6163250" y="1101300"/>
            <a:ext cx="2980751" cy="1986676"/>
          </a:xfrm>
          <a:prstGeom prst="rect">
            <a:avLst/>
          </a:prstGeom>
          <a:noFill/>
          <a:ln>
            <a:noFill/>
          </a:ln>
        </p:spPr>
      </p:pic>
      <p:pic>
        <p:nvPicPr>
          <p:cNvPr id="314" name="Google Shape;314;p43"/>
          <p:cNvPicPr preferRelativeResize="0"/>
          <p:nvPr/>
        </p:nvPicPr>
        <p:blipFill>
          <a:blip r:embed="rId5">
            <a:alphaModFix/>
          </a:blip>
          <a:stretch>
            <a:fillRect/>
          </a:stretch>
        </p:blipFill>
        <p:spPr>
          <a:xfrm>
            <a:off x="6163250" y="2713100"/>
            <a:ext cx="2980750" cy="22355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Anti-Imperialism in the 1980s</a:t>
            </a:r>
            <a:endParaRPr>
              <a:solidFill>
                <a:srgbClr val="E4E5B8"/>
              </a:solidFill>
              <a:latin typeface="Georgia"/>
              <a:ea typeface="Georgia"/>
              <a:cs typeface="Georgia"/>
              <a:sym typeface="Georgia"/>
            </a:endParaRPr>
          </a:p>
        </p:txBody>
      </p:sp>
      <p:pic>
        <p:nvPicPr>
          <p:cNvPr id="321" name="Google Shape;321;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2" name="Google Shape;322;p44"/>
          <p:cNvSpPr txBox="1"/>
          <p:nvPr/>
        </p:nvSpPr>
        <p:spPr>
          <a:xfrm>
            <a:off x="2885925" y="988800"/>
            <a:ext cx="57567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Decline in the Anti-War Movement</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Anti-war organizing in the United States diminished during the 1980s due to several factors, including </a:t>
            </a:r>
            <a:r>
              <a:rPr b="1" lang="en" sz="1100">
                <a:solidFill>
                  <a:srgbClr val="E4E5B8"/>
                </a:solidFill>
                <a:latin typeface="Georgia"/>
                <a:ea typeface="Georgia"/>
                <a:cs typeface="Georgia"/>
                <a:sym typeface="Georgia"/>
              </a:rPr>
              <a:t>the end of the Vietnam War, the effects of McCarthyism and CoIntelPro</a:t>
            </a:r>
            <a:r>
              <a:rPr lang="en" sz="1100">
                <a:solidFill>
                  <a:srgbClr val="E4E5B8"/>
                </a:solidFill>
                <a:latin typeface="Georgia"/>
                <a:ea typeface="Georgia"/>
                <a:cs typeface="Georgia"/>
                <a:sym typeface="Georgia"/>
              </a:rPr>
              <a:t> and a shift in public focus towards domestic economic concerns.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The fading memory of the Vietnam War, coupled with the Reagan administration's emphasis on a strong defense stance against the Soviet Union, led to a decrease in public mobilization against military interventions and conflicts. Additionally, the prevailing sentiment of patriotism and the perception of a heightened external threat dampened the momentum of the anti-war movement during this period.</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Amidst this context, the </a:t>
            </a:r>
            <a:r>
              <a:rPr b="1" lang="en" sz="1100">
                <a:solidFill>
                  <a:srgbClr val="E4E5B8"/>
                </a:solidFill>
                <a:latin typeface="Georgia"/>
                <a:ea typeface="Georgia"/>
                <a:cs typeface="Georgia"/>
                <a:sym typeface="Georgia"/>
              </a:rPr>
              <a:t>Bomb Freeze Campaign</a:t>
            </a:r>
            <a:r>
              <a:rPr lang="en" sz="1100">
                <a:solidFill>
                  <a:srgbClr val="E4E5B8"/>
                </a:solidFill>
                <a:latin typeface="Georgia"/>
                <a:ea typeface="Georgia"/>
                <a:cs typeface="Georgia"/>
                <a:sym typeface="Georgia"/>
              </a:rPr>
              <a:t> emerged as a prominent grassroots effort in the early 1980s, aiming to halt the further production and deployment of nuclear weapons by the United States and the Soviet Union. The campaign, driven by concerns over the escalation of the Cold War arms race, called for a mutual freeze on the development and deployment of nuclear weapons as a step towards disarmament. With widespread public support and the involvement of various peace and activist groups, the Bomb Freeze Campaign gained substantial traction and highlighted the growing global concern regarding the dangers of nuclear proliferation, contributing to the eventual negotiations and agreements.</a:t>
            </a:r>
            <a:endParaRPr sz="1100">
              <a:solidFill>
                <a:srgbClr val="E4E5B8"/>
              </a:solidFill>
              <a:latin typeface="Georgia"/>
              <a:ea typeface="Georgia"/>
              <a:cs typeface="Georgia"/>
              <a:sym typeface="Georgia"/>
            </a:endParaRPr>
          </a:p>
        </p:txBody>
      </p:sp>
      <p:pic>
        <p:nvPicPr>
          <p:cNvPr id="323" name="Google Shape;323;p44"/>
          <p:cNvPicPr preferRelativeResize="0"/>
          <p:nvPr/>
        </p:nvPicPr>
        <p:blipFill>
          <a:blip r:embed="rId4">
            <a:alphaModFix/>
          </a:blip>
          <a:stretch>
            <a:fillRect/>
          </a:stretch>
        </p:blipFill>
        <p:spPr>
          <a:xfrm>
            <a:off x="0" y="2801450"/>
            <a:ext cx="2885924" cy="2163026"/>
          </a:xfrm>
          <a:prstGeom prst="rect">
            <a:avLst/>
          </a:prstGeom>
          <a:noFill/>
          <a:ln>
            <a:noFill/>
          </a:ln>
        </p:spPr>
      </p:pic>
      <p:pic>
        <p:nvPicPr>
          <p:cNvPr id="324" name="Google Shape;324;p44"/>
          <p:cNvPicPr preferRelativeResize="0"/>
          <p:nvPr/>
        </p:nvPicPr>
        <p:blipFill>
          <a:blip r:embed="rId5">
            <a:alphaModFix/>
          </a:blip>
          <a:stretch>
            <a:fillRect/>
          </a:stretch>
        </p:blipFill>
        <p:spPr>
          <a:xfrm>
            <a:off x="0" y="1101300"/>
            <a:ext cx="2885925" cy="17315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State of US Imperialism</a:t>
            </a:r>
            <a:endParaRPr>
              <a:solidFill>
                <a:srgbClr val="E4E5B8"/>
              </a:solidFill>
              <a:latin typeface="Georgia"/>
              <a:ea typeface="Georgia"/>
              <a:cs typeface="Georgia"/>
              <a:sym typeface="Georgia"/>
            </a:endParaRPr>
          </a:p>
        </p:txBody>
      </p:sp>
      <p:pic>
        <p:nvPicPr>
          <p:cNvPr id="331" name="Google Shape;331;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2" name="Google Shape;332;p45"/>
          <p:cNvSpPr txBox="1"/>
          <p:nvPr/>
        </p:nvSpPr>
        <p:spPr>
          <a:xfrm>
            <a:off x="406550" y="1101300"/>
            <a:ext cx="57567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Imperialism in 1990</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The 1980s witnessed the significant</a:t>
            </a:r>
            <a:r>
              <a:rPr b="1" lang="en" sz="1150">
                <a:solidFill>
                  <a:srgbClr val="E4E5B8"/>
                </a:solidFill>
                <a:latin typeface="Georgia"/>
                <a:ea typeface="Georgia"/>
                <a:cs typeface="Georgia"/>
                <a:sym typeface="Georgia"/>
              </a:rPr>
              <a:t> rise of neoliberalism</a:t>
            </a:r>
            <a:r>
              <a:rPr lang="en" sz="1150">
                <a:solidFill>
                  <a:srgbClr val="E4E5B8"/>
                </a:solidFill>
                <a:latin typeface="Georgia"/>
                <a:ea typeface="Georgia"/>
                <a:cs typeface="Georgia"/>
                <a:sym typeface="Georgia"/>
              </a:rPr>
              <a:t>, a political and economic ideology emphasizing the </a:t>
            </a:r>
            <a:r>
              <a:rPr b="1" lang="en" sz="1150">
                <a:solidFill>
                  <a:srgbClr val="E4E5B8"/>
                </a:solidFill>
                <a:latin typeface="Georgia"/>
                <a:ea typeface="Georgia"/>
                <a:cs typeface="Georgia"/>
                <a:sym typeface="Georgia"/>
              </a:rPr>
              <a:t>reduction of state intervention, deregulation, and the promotion of free-market capitalism and increased intervention and interference abroad</a:t>
            </a:r>
            <a:r>
              <a:rPr lang="en" sz="1150">
                <a:solidFill>
                  <a:srgbClr val="E4E5B8"/>
                </a:solidFill>
                <a:latin typeface="Georgia"/>
                <a:ea typeface="Georgia"/>
                <a:cs typeface="Georgia"/>
                <a:sym typeface="Georgia"/>
              </a:rPr>
              <a:t>. Spearheaded by figures like Ronald Reagan and Margaret Thatcher, this ideology gained traction globally, influencing policies that prioritized privatization, free trade, and reduced government spending, fundamentally reshaping economic systems and global trade relationships.</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By the 1990s, the United States had solidified its position as a</a:t>
            </a:r>
            <a:r>
              <a:rPr b="1" lang="en" sz="1150">
                <a:solidFill>
                  <a:srgbClr val="E4E5B8"/>
                </a:solidFill>
                <a:latin typeface="Georgia"/>
                <a:ea typeface="Georgia"/>
                <a:cs typeface="Georgia"/>
                <a:sym typeface="Georgia"/>
              </a:rPr>
              <a:t> dominant global power</a:t>
            </a:r>
            <a:r>
              <a:rPr lang="en" sz="1150">
                <a:solidFill>
                  <a:srgbClr val="E4E5B8"/>
                </a:solidFill>
                <a:latin typeface="Georgia"/>
                <a:ea typeface="Georgia"/>
                <a:cs typeface="Georgia"/>
                <a:sym typeface="Georgia"/>
              </a:rPr>
              <a:t>, with American imperialism manifesting through military interventions and diplomatic influence in various regions, particularly in the West Asia and Latin America. With the end of the Cold War, the counter-revolution in the Soviet Union, and the dissolution of other socialist states, the United States emerged as the sole superpower, starting a period of </a:t>
            </a:r>
            <a:r>
              <a:rPr b="1" lang="en" sz="1150">
                <a:solidFill>
                  <a:srgbClr val="E4E5B8"/>
                </a:solidFill>
                <a:latin typeface="Georgia"/>
                <a:ea typeface="Georgia"/>
                <a:cs typeface="Georgia"/>
                <a:sym typeface="Georgia"/>
              </a:rPr>
              <a:t>American unipolarity</a:t>
            </a:r>
            <a:r>
              <a:rPr lang="en" sz="1150">
                <a:solidFill>
                  <a:srgbClr val="E4E5B8"/>
                </a:solidFill>
                <a:latin typeface="Georgia"/>
                <a:ea typeface="Georgia"/>
                <a:cs typeface="Georgia"/>
                <a:sym typeface="Georgia"/>
              </a:rPr>
              <a:t>. This newfound dominance allowed the U.S. to exert its influence in global affairs, shaping international policies, trade agreements, and military interventions, thereby solidifying its position as the primary arbiter of global geopolitics.</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This series will be continued in the </a:t>
            </a:r>
            <a:r>
              <a:rPr b="1" lang="en" sz="1150">
                <a:solidFill>
                  <a:srgbClr val="E4E5B8"/>
                </a:solidFill>
                <a:latin typeface="Georgia"/>
                <a:ea typeface="Georgia"/>
                <a:cs typeface="Georgia"/>
                <a:sym typeface="Georgia"/>
              </a:rPr>
              <a:t>History of U.S. Imperialism: Rise of American Unipolarity</a:t>
            </a:r>
            <a:r>
              <a:rPr lang="en" sz="1150">
                <a:solidFill>
                  <a:srgbClr val="E4E5B8"/>
                </a:solidFill>
                <a:latin typeface="Georgia"/>
                <a:ea typeface="Georgia"/>
                <a:cs typeface="Georgia"/>
                <a:sym typeface="Georgia"/>
              </a:rPr>
              <a:t>, covering from ~1990-2005.</a:t>
            </a:r>
            <a:endParaRPr sz="1150">
              <a:solidFill>
                <a:srgbClr val="E4E5B8"/>
              </a:solidFill>
              <a:latin typeface="Georgia"/>
              <a:ea typeface="Georgia"/>
              <a:cs typeface="Georgia"/>
              <a:sym typeface="Georgia"/>
            </a:endParaRPr>
          </a:p>
        </p:txBody>
      </p:sp>
      <p:pic>
        <p:nvPicPr>
          <p:cNvPr id="333" name="Google Shape;333;p45"/>
          <p:cNvPicPr preferRelativeResize="0"/>
          <p:nvPr/>
        </p:nvPicPr>
        <p:blipFill rotWithShape="1">
          <a:blip r:embed="rId4">
            <a:alphaModFix/>
          </a:blip>
          <a:srcRect b="3558" l="0" r="0" t="0"/>
          <a:stretch/>
        </p:blipFill>
        <p:spPr>
          <a:xfrm>
            <a:off x="6163250" y="2964275"/>
            <a:ext cx="2980751" cy="2012351"/>
          </a:xfrm>
          <a:prstGeom prst="rect">
            <a:avLst/>
          </a:prstGeom>
          <a:noFill/>
          <a:ln>
            <a:noFill/>
          </a:ln>
        </p:spPr>
      </p:pic>
      <p:pic>
        <p:nvPicPr>
          <p:cNvPr id="334" name="Google Shape;334;p45"/>
          <p:cNvPicPr preferRelativeResize="0"/>
          <p:nvPr/>
        </p:nvPicPr>
        <p:blipFill>
          <a:blip r:embed="rId5">
            <a:alphaModFix/>
          </a:blip>
          <a:stretch>
            <a:fillRect/>
          </a:stretch>
        </p:blipFill>
        <p:spPr>
          <a:xfrm>
            <a:off x="6163251" y="1101307"/>
            <a:ext cx="2980749" cy="18629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340" name="Google Shape;340;p4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47" name="Google Shape;347;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8" name="Google Shape;348;p47"/>
          <p:cNvSpPr txBox="1"/>
          <p:nvPr/>
        </p:nvSpPr>
        <p:spPr>
          <a:xfrm>
            <a:off x="406550" y="1101300"/>
            <a:ext cx="8096400" cy="32325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PSMLS will be having a </a:t>
            </a:r>
            <a:r>
              <a:rPr b="1" lang="en" sz="1800">
                <a:solidFill>
                  <a:srgbClr val="E4E5B8"/>
                </a:solidFill>
                <a:latin typeface="Georgia"/>
                <a:ea typeface="Georgia"/>
                <a:cs typeface="Georgia"/>
                <a:sym typeface="Georgia"/>
              </a:rPr>
              <a:t>Video Edit Workshop</a:t>
            </a:r>
            <a:r>
              <a:rPr lang="en" sz="1800">
                <a:solidFill>
                  <a:srgbClr val="E4E5B8"/>
                </a:solidFill>
                <a:latin typeface="Georgia"/>
                <a:ea typeface="Georgia"/>
                <a:cs typeface="Georgia"/>
                <a:sym typeface="Georgia"/>
              </a:rPr>
              <a:t> on </a:t>
            </a:r>
            <a:r>
              <a:rPr b="1" lang="en" sz="1800">
                <a:solidFill>
                  <a:srgbClr val="E4E5B8"/>
                </a:solidFill>
                <a:latin typeface="Georgia"/>
                <a:ea typeface="Georgia"/>
                <a:cs typeface="Georgia"/>
                <a:sym typeface="Georgia"/>
              </a:rPr>
              <a:t>Monday, October 30th</a:t>
            </a:r>
            <a:r>
              <a:rPr lang="en" sz="1800">
                <a:solidFill>
                  <a:srgbClr val="E4E5B8"/>
                </a:solidFill>
                <a:latin typeface="Georgia"/>
                <a:ea typeface="Georgia"/>
                <a:cs typeface="Georgia"/>
                <a:sym typeface="Georgia"/>
              </a:rPr>
              <a:t> at 7 pm EST/4 pm PST, where we will edit a class in real time for our prospective video editors to observe and learn how this is done. We hope many will show up to learn how to perform this task and help the school with it so as to get videos out!</a:t>
            </a:r>
            <a:endParaRPr sz="180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55" name="Google Shape;355;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6" name="Google Shape;356;p48"/>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Nov. 2nd</a:t>
            </a:r>
            <a:r>
              <a:rPr lang="en" sz="2500">
                <a:solidFill>
                  <a:srgbClr val="E4E5B8"/>
                </a:solidFill>
                <a:latin typeface="Georgia"/>
                <a:ea typeface="Georgia"/>
                <a:cs typeface="Georgia"/>
                <a:sym typeface="Georgia"/>
              </a:rPr>
              <a:t> </a:t>
            </a:r>
            <a:r>
              <a:rPr lang="en" sz="2500">
                <a:solidFill>
                  <a:srgbClr val="E4E5B8"/>
                </a:solidFill>
                <a:latin typeface="Georgia"/>
                <a:ea typeface="Georgia"/>
                <a:cs typeface="Georgia"/>
                <a:sym typeface="Georgia"/>
              </a:rPr>
              <a:t>if possible.</a:t>
            </a:r>
            <a:endParaRPr sz="2500">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9"/>
          <p:cNvSpPr txBox="1"/>
          <p:nvPr>
            <p:ph type="title"/>
          </p:nvPr>
        </p:nvSpPr>
        <p:spPr>
          <a:xfrm>
            <a:off x="1658025" y="491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63" name="Google Shape;363;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4" name="Google Shape;364;p49"/>
          <p:cNvSpPr txBox="1"/>
          <p:nvPr>
            <p:ph type="title"/>
          </p:nvPr>
        </p:nvSpPr>
        <p:spPr>
          <a:xfrm>
            <a:off x="2598450" y="1036725"/>
            <a:ext cx="7249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950">
                <a:solidFill>
                  <a:srgbClr val="E4E5B8"/>
                </a:solidFill>
                <a:latin typeface="Georgia"/>
                <a:ea typeface="Georgia"/>
                <a:cs typeface="Georgia"/>
                <a:sym typeface="Georgia"/>
              </a:rPr>
              <a:t>Materials to help promote the school!</a:t>
            </a:r>
            <a:endParaRPr sz="1950">
              <a:solidFill>
                <a:srgbClr val="E4E5B8"/>
              </a:solidFill>
              <a:latin typeface="Georgia"/>
              <a:ea typeface="Georgia"/>
              <a:cs typeface="Georgia"/>
              <a:sym typeface="Georgia"/>
            </a:endParaRPr>
          </a:p>
        </p:txBody>
      </p:sp>
      <p:pic>
        <p:nvPicPr>
          <p:cNvPr id="365" name="Google Shape;365;p49"/>
          <p:cNvPicPr preferRelativeResize="0"/>
          <p:nvPr/>
        </p:nvPicPr>
        <p:blipFill>
          <a:blip r:embed="rId4">
            <a:alphaModFix/>
          </a:blip>
          <a:stretch>
            <a:fillRect/>
          </a:stretch>
        </p:blipFill>
        <p:spPr>
          <a:xfrm>
            <a:off x="1390962" y="1173975"/>
            <a:ext cx="1207475" cy="1628049"/>
          </a:xfrm>
          <a:prstGeom prst="rect">
            <a:avLst/>
          </a:prstGeom>
          <a:noFill/>
          <a:ln>
            <a:noFill/>
          </a:ln>
        </p:spPr>
      </p:pic>
      <p:pic>
        <p:nvPicPr>
          <p:cNvPr id="366" name="Google Shape;366;p49"/>
          <p:cNvPicPr preferRelativeResize="0"/>
          <p:nvPr/>
        </p:nvPicPr>
        <p:blipFill>
          <a:blip r:embed="rId5">
            <a:alphaModFix/>
          </a:blip>
          <a:stretch>
            <a:fillRect/>
          </a:stretch>
        </p:blipFill>
        <p:spPr>
          <a:xfrm>
            <a:off x="186900" y="1173975"/>
            <a:ext cx="1087559" cy="1628049"/>
          </a:xfrm>
          <a:prstGeom prst="rect">
            <a:avLst/>
          </a:prstGeom>
          <a:noFill/>
          <a:ln>
            <a:noFill/>
          </a:ln>
        </p:spPr>
      </p:pic>
      <p:pic>
        <p:nvPicPr>
          <p:cNvPr id="367" name="Google Shape;367;p49"/>
          <p:cNvPicPr preferRelativeResize="0"/>
          <p:nvPr/>
        </p:nvPicPr>
        <p:blipFill>
          <a:blip r:embed="rId6">
            <a:alphaModFix/>
          </a:blip>
          <a:stretch>
            <a:fillRect/>
          </a:stretch>
        </p:blipFill>
        <p:spPr>
          <a:xfrm>
            <a:off x="406550" y="2874700"/>
            <a:ext cx="1805926" cy="2100000"/>
          </a:xfrm>
          <a:prstGeom prst="rect">
            <a:avLst/>
          </a:prstGeom>
          <a:noFill/>
          <a:ln>
            <a:noFill/>
          </a:ln>
        </p:spPr>
      </p:pic>
      <p:pic>
        <p:nvPicPr>
          <p:cNvPr id="368" name="Google Shape;368;p49"/>
          <p:cNvPicPr preferRelativeResize="0"/>
          <p:nvPr/>
        </p:nvPicPr>
        <p:blipFill>
          <a:blip r:embed="rId7">
            <a:alphaModFix/>
          </a:blip>
          <a:stretch>
            <a:fillRect/>
          </a:stretch>
        </p:blipFill>
        <p:spPr>
          <a:xfrm>
            <a:off x="7885975" y="2501375"/>
            <a:ext cx="1254725" cy="1202409"/>
          </a:xfrm>
          <a:prstGeom prst="rect">
            <a:avLst/>
          </a:prstGeom>
          <a:noFill/>
          <a:ln>
            <a:noFill/>
          </a:ln>
        </p:spPr>
      </p:pic>
      <p:pic>
        <p:nvPicPr>
          <p:cNvPr id="369" name="Google Shape;369;p49"/>
          <p:cNvPicPr preferRelativeResize="0"/>
          <p:nvPr/>
        </p:nvPicPr>
        <p:blipFill rotWithShape="1">
          <a:blip r:embed="rId8">
            <a:alphaModFix/>
          </a:blip>
          <a:srcRect b="0" l="14221" r="16062" t="0"/>
          <a:stretch/>
        </p:blipFill>
        <p:spPr>
          <a:xfrm>
            <a:off x="6919950" y="1173512"/>
            <a:ext cx="876300" cy="1116100"/>
          </a:xfrm>
          <a:prstGeom prst="rect">
            <a:avLst/>
          </a:prstGeom>
          <a:noFill/>
          <a:ln>
            <a:noFill/>
          </a:ln>
        </p:spPr>
      </p:pic>
      <p:pic>
        <p:nvPicPr>
          <p:cNvPr id="370" name="Google Shape;370;p49"/>
          <p:cNvPicPr preferRelativeResize="0"/>
          <p:nvPr/>
        </p:nvPicPr>
        <p:blipFill>
          <a:blip r:embed="rId9">
            <a:alphaModFix/>
          </a:blip>
          <a:stretch>
            <a:fillRect/>
          </a:stretch>
        </p:blipFill>
        <p:spPr>
          <a:xfrm>
            <a:off x="7885975" y="1173975"/>
            <a:ext cx="1254725" cy="1254725"/>
          </a:xfrm>
          <a:prstGeom prst="rect">
            <a:avLst/>
          </a:prstGeom>
          <a:noFill/>
          <a:ln>
            <a:noFill/>
          </a:ln>
        </p:spPr>
      </p:pic>
      <p:pic>
        <p:nvPicPr>
          <p:cNvPr id="371" name="Google Shape;371;p49"/>
          <p:cNvPicPr preferRelativeResize="0"/>
          <p:nvPr/>
        </p:nvPicPr>
        <p:blipFill>
          <a:blip r:embed="rId10">
            <a:alphaModFix/>
          </a:blip>
          <a:stretch>
            <a:fillRect/>
          </a:stretch>
        </p:blipFill>
        <p:spPr>
          <a:xfrm>
            <a:off x="2688163" y="1502701"/>
            <a:ext cx="4142060" cy="3199737"/>
          </a:xfrm>
          <a:prstGeom prst="rect">
            <a:avLst/>
          </a:prstGeom>
          <a:noFill/>
          <a:ln>
            <a:noFill/>
          </a:ln>
        </p:spPr>
      </p:pic>
      <p:pic>
        <p:nvPicPr>
          <p:cNvPr id="372" name="Google Shape;372;p49"/>
          <p:cNvPicPr preferRelativeResize="0"/>
          <p:nvPr/>
        </p:nvPicPr>
        <p:blipFill rotWithShape="1">
          <a:blip r:embed="rId11">
            <a:alphaModFix/>
          </a:blip>
          <a:srcRect b="0" l="13629" r="22140" t="0"/>
          <a:stretch/>
        </p:blipFill>
        <p:spPr>
          <a:xfrm>
            <a:off x="6875088" y="2289625"/>
            <a:ext cx="966025" cy="1503959"/>
          </a:xfrm>
          <a:prstGeom prst="rect">
            <a:avLst/>
          </a:prstGeom>
          <a:noFill/>
          <a:ln>
            <a:noFill/>
          </a:ln>
        </p:spPr>
      </p:pic>
      <p:pic>
        <p:nvPicPr>
          <p:cNvPr id="373" name="Google Shape;373;p49"/>
          <p:cNvPicPr preferRelativeResize="0"/>
          <p:nvPr/>
        </p:nvPicPr>
        <p:blipFill rotWithShape="1">
          <a:blip r:embed="rId12">
            <a:alphaModFix/>
          </a:blip>
          <a:srcRect b="11509" l="11959" r="11867" t="11347"/>
          <a:stretch/>
        </p:blipFill>
        <p:spPr>
          <a:xfrm>
            <a:off x="6919949" y="3776450"/>
            <a:ext cx="922825" cy="934575"/>
          </a:xfrm>
          <a:prstGeom prst="rect">
            <a:avLst/>
          </a:prstGeom>
          <a:noFill/>
          <a:ln>
            <a:noFill/>
          </a:ln>
        </p:spPr>
      </p:pic>
      <p:pic>
        <p:nvPicPr>
          <p:cNvPr id="374" name="Google Shape;374;p49"/>
          <p:cNvPicPr preferRelativeResize="0"/>
          <p:nvPr/>
        </p:nvPicPr>
        <p:blipFill>
          <a:blip r:embed="rId13">
            <a:alphaModFix/>
          </a:blip>
          <a:stretch>
            <a:fillRect/>
          </a:stretch>
        </p:blipFill>
        <p:spPr>
          <a:xfrm>
            <a:off x="7889275" y="3776450"/>
            <a:ext cx="1254725" cy="1254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78" name="Shape 378"/>
        <p:cNvGrpSpPr/>
        <p:nvPr/>
      </p:nvGrpSpPr>
      <p:grpSpPr>
        <a:xfrm>
          <a:off x="0" y="0"/>
          <a:ext cx="0" cy="0"/>
          <a:chOff x="0" y="0"/>
          <a:chExt cx="0" cy="0"/>
        </a:xfrm>
      </p:grpSpPr>
      <p:sp>
        <p:nvSpPr>
          <p:cNvPr id="379" name="Google Shape;379;p50"/>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0"/>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381" name="Google Shape;381;p50"/>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382" name="Google Shape;382;p50"/>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383" name="Google Shape;383;p50"/>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 name="Google Shape;384;p50"/>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50"/>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50"/>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7" name="Google Shape;387;p50"/>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388" name="Google Shape;388;p50"/>
          <p:cNvPicPr preferRelativeResize="0"/>
          <p:nvPr/>
        </p:nvPicPr>
        <p:blipFill>
          <a:blip r:embed="rId5">
            <a:alphaModFix/>
          </a:blip>
          <a:stretch>
            <a:fillRect/>
          </a:stretch>
        </p:blipFill>
        <p:spPr>
          <a:xfrm>
            <a:off x="655479" y="2203410"/>
            <a:ext cx="1454100" cy="2181688"/>
          </a:xfrm>
          <a:prstGeom prst="rect">
            <a:avLst/>
          </a:prstGeom>
          <a:noFill/>
          <a:ln>
            <a:noFill/>
          </a:ln>
        </p:spPr>
      </p:pic>
      <p:pic>
        <p:nvPicPr>
          <p:cNvPr id="389" name="Google Shape;389;p50"/>
          <p:cNvPicPr preferRelativeResize="0"/>
          <p:nvPr/>
        </p:nvPicPr>
        <p:blipFill>
          <a:blip r:embed="rId6">
            <a:alphaModFix/>
          </a:blip>
          <a:stretch>
            <a:fillRect/>
          </a:stretch>
        </p:blipFill>
        <p:spPr>
          <a:xfrm>
            <a:off x="2764150" y="2203675"/>
            <a:ext cx="1454100" cy="2181151"/>
          </a:xfrm>
          <a:prstGeom prst="rect">
            <a:avLst/>
          </a:prstGeom>
          <a:noFill/>
          <a:ln>
            <a:noFill/>
          </a:ln>
        </p:spPr>
      </p:pic>
      <p:pic>
        <p:nvPicPr>
          <p:cNvPr descr="https://i0.wp.com/newoutlookpublishers.store/wp-content/uploads/2023/09/emd7pe-front-shortedge-384.jpg?fit=384%2C576&amp;ssl=1" id="390" name="Google Shape;390;p50"/>
          <p:cNvPicPr preferRelativeResize="0"/>
          <p:nvPr/>
        </p:nvPicPr>
        <p:blipFill>
          <a:blip r:embed="rId7">
            <a:alphaModFix/>
          </a:blip>
          <a:stretch>
            <a:fillRect/>
          </a:stretch>
        </p:blipFill>
        <p:spPr>
          <a:xfrm>
            <a:off x="6981500" y="2203675"/>
            <a:ext cx="1454100" cy="2181150"/>
          </a:xfrm>
          <a:prstGeom prst="rect">
            <a:avLst/>
          </a:prstGeom>
          <a:noFill/>
          <a:ln>
            <a:noFill/>
          </a:ln>
        </p:spPr>
      </p:pic>
      <p:pic>
        <p:nvPicPr>
          <p:cNvPr descr="https://i0.wp.com/newoutlookpublishers.store/wp-content/uploads/2023/09/746n5z-front-shortedge-384.jpg?fit=384%2C576&amp;ssl=1" id="391" name="Google Shape;391;p50"/>
          <p:cNvPicPr preferRelativeResize="0"/>
          <p:nvPr/>
        </p:nvPicPr>
        <p:blipFill>
          <a:blip r:embed="rId8">
            <a:alphaModFix/>
          </a:blip>
          <a:stretch>
            <a:fillRect/>
          </a:stretch>
        </p:blipFill>
        <p:spPr>
          <a:xfrm>
            <a:off x="4872825" y="2203675"/>
            <a:ext cx="1454100" cy="2181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395" name="Shape 395"/>
        <p:cNvGrpSpPr/>
        <p:nvPr/>
      </p:nvGrpSpPr>
      <p:grpSpPr>
        <a:xfrm>
          <a:off x="0" y="0"/>
          <a:ext cx="0" cy="0"/>
          <a:chOff x="0" y="0"/>
          <a:chExt cx="0" cy="0"/>
        </a:xfrm>
      </p:grpSpPr>
      <p:sp>
        <p:nvSpPr>
          <p:cNvPr id="396" name="Google Shape;396;p51"/>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398" name="Google Shape;398;p51"/>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November’s class is “History of the Congress of Industrial Organizations (C.I.O)” and is </a:t>
            </a:r>
            <a:r>
              <a:rPr lang="en" sz="2120">
                <a:solidFill>
                  <a:srgbClr val="E4E5B8"/>
                </a:solidFill>
                <a:latin typeface="Georgia"/>
                <a:ea typeface="Georgia"/>
                <a:cs typeface="Georgia"/>
                <a:sym typeface="Georgia"/>
              </a:rPr>
              <a:t>November 1, 2023 at 9pm EST/6pm PST and Saturday November 4, 2023 at 7pm EST/4pm PST.</a:t>
            </a:r>
            <a:endParaRPr sz="2120">
              <a:solidFill>
                <a:srgbClr val="E4E5B8"/>
              </a:solidFill>
              <a:latin typeface="Georgia"/>
              <a:ea typeface="Georgia"/>
              <a:cs typeface="Georgia"/>
              <a:sym typeface="Georgia"/>
            </a:endParaRPr>
          </a:p>
        </p:txBody>
      </p:sp>
      <p:sp>
        <p:nvSpPr>
          <p:cNvPr id="399" name="Google Shape;399;p51"/>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0" name="Google Shape;400;p51"/>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401" name="Google Shape;401;p51"/>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402" name="Google Shape;402;p51"/>
          <p:cNvPicPr preferRelativeResize="0"/>
          <p:nvPr/>
        </p:nvPicPr>
        <p:blipFill>
          <a:blip r:embed="rId5">
            <a:alphaModFix/>
          </a:blip>
          <a:stretch>
            <a:fillRect/>
          </a:stretch>
        </p:blipFill>
        <p:spPr>
          <a:xfrm>
            <a:off x="5909650" y="1714450"/>
            <a:ext cx="2392151" cy="2392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Interventions in West Asia</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09" name="Google Shape;409;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0" name="Google Shape;410;p52"/>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Last year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411" name="Google Shape;411;p52"/>
          <p:cNvPicPr preferRelativeResize="0"/>
          <p:nvPr/>
        </p:nvPicPr>
        <p:blipFill>
          <a:blip r:embed="rId5">
            <a:alphaModFix/>
          </a:blip>
          <a:stretch>
            <a:fillRect/>
          </a:stretch>
        </p:blipFill>
        <p:spPr>
          <a:xfrm>
            <a:off x="5470250" y="264300"/>
            <a:ext cx="3521350" cy="2960556"/>
          </a:xfrm>
          <a:prstGeom prst="rect">
            <a:avLst/>
          </a:prstGeom>
          <a:noFill/>
          <a:ln>
            <a:noFill/>
          </a:ln>
        </p:spPr>
      </p:pic>
      <p:pic>
        <p:nvPicPr>
          <p:cNvPr id="412" name="Google Shape;412;p52"/>
          <p:cNvPicPr preferRelativeResize="0"/>
          <p:nvPr/>
        </p:nvPicPr>
        <p:blipFill>
          <a:blip r:embed="rId6">
            <a:alphaModFix/>
          </a:blip>
          <a:stretch>
            <a:fillRect/>
          </a:stretch>
        </p:blipFill>
        <p:spPr>
          <a:xfrm>
            <a:off x="6416887" y="3224856"/>
            <a:ext cx="1628084" cy="161384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5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18" name="Google Shape;418;p5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Hammer to Fall</a:t>
            </a:r>
            <a:r>
              <a:rPr lang="en">
                <a:solidFill>
                  <a:srgbClr val="E4E5B8"/>
                </a:solidFill>
                <a:latin typeface="Georgia"/>
                <a:ea typeface="Georgia"/>
                <a:cs typeface="Georgia"/>
                <a:sym typeface="Georgia"/>
              </a:rPr>
              <a:t> - 1985 Anti-War Song by Queen, Performed at Live Aid</a:t>
            </a:r>
            <a:endParaRPr>
              <a:solidFill>
                <a:srgbClr val="E4E5B8"/>
              </a:solidFill>
              <a:latin typeface="Georgia"/>
              <a:ea typeface="Georgia"/>
              <a:cs typeface="Georgia"/>
              <a:sym typeface="Georgia"/>
            </a:endParaRPr>
          </a:p>
        </p:txBody>
      </p:sp>
      <p:pic>
        <p:nvPicPr>
          <p:cNvPr descr="Queen performing at Live Aid in front of 72,000 people in Wembley Stadium, London on the 13th July, 1985. The event was organised by Sir Bob Geldof and Midge Ure to raise funds for the Ethiopian famine disaster. Broadcast across the world via one of the largest satellite link-ups of all time, the concerts were seen by around 40% of the global population.&#10;Remember to subscribe to stay up to date with all new releases in the channel." id="420" name="Google Shape;420;p53" title="Queen - Hammer To Fall (Live Aid 1985)">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Intervention in Soviet-Afghan War</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Operation Cyclone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In 1979, under the </a:t>
            </a:r>
            <a:r>
              <a:rPr b="1" lang="en">
                <a:solidFill>
                  <a:srgbClr val="E4E5B8"/>
                </a:solidFill>
                <a:latin typeface="Georgia"/>
                <a:ea typeface="Georgia"/>
                <a:cs typeface="Georgia"/>
                <a:sym typeface="Georgia"/>
              </a:rPr>
              <a:t>Carter Administration</a:t>
            </a:r>
            <a:r>
              <a:rPr lang="en">
                <a:solidFill>
                  <a:srgbClr val="E4E5B8"/>
                </a:solidFill>
                <a:latin typeface="Georgia"/>
                <a:ea typeface="Georgia"/>
                <a:cs typeface="Georgia"/>
                <a:sym typeface="Georgia"/>
              </a:rPr>
              <a:t>, the Central Intelligence Agency began </a:t>
            </a:r>
            <a:r>
              <a:rPr b="1" lang="en">
                <a:solidFill>
                  <a:srgbClr val="E4E5B8"/>
                </a:solidFill>
                <a:latin typeface="Georgia"/>
                <a:ea typeface="Georgia"/>
                <a:cs typeface="Georgia"/>
                <a:sym typeface="Georgia"/>
              </a:rPr>
              <a:t>Operation Cyclone</a:t>
            </a:r>
            <a:r>
              <a:rPr lang="en">
                <a:solidFill>
                  <a:srgbClr val="E4E5B8"/>
                </a:solidFill>
                <a:latin typeface="Georgia"/>
                <a:ea typeface="Georgia"/>
                <a:cs typeface="Georgia"/>
                <a:sym typeface="Georgia"/>
              </a:rPr>
              <a:t>, a program to aid and arm the </a:t>
            </a:r>
            <a:r>
              <a:rPr b="1" lang="en">
                <a:solidFill>
                  <a:srgbClr val="E4E5B8"/>
                </a:solidFill>
                <a:latin typeface="Georgia"/>
                <a:ea typeface="Georgia"/>
                <a:cs typeface="Georgia"/>
                <a:sym typeface="Georgia"/>
              </a:rPr>
              <a:t>Afghan mujahideen</a:t>
            </a:r>
            <a:r>
              <a:rPr lang="en">
                <a:solidFill>
                  <a:srgbClr val="E4E5B8"/>
                </a:solidFill>
                <a:latin typeface="Georgia"/>
                <a:ea typeface="Georgia"/>
                <a:cs typeface="Georgia"/>
                <a:sym typeface="Georgia"/>
              </a:rPr>
              <a:t> under </a:t>
            </a:r>
            <a:r>
              <a:rPr b="1" lang="en">
                <a:solidFill>
                  <a:srgbClr val="E4E5B8"/>
                </a:solidFill>
                <a:latin typeface="Georgia"/>
                <a:ea typeface="Georgia"/>
                <a:cs typeface="Georgia"/>
                <a:sym typeface="Georgia"/>
              </a:rPr>
              <a:t>Gulbuddin Hekmatyar</a:t>
            </a:r>
            <a:r>
              <a:rPr lang="en">
                <a:solidFill>
                  <a:srgbClr val="E4E5B8"/>
                </a:solidFill>
                <a:latin typeface="Georgia"/>
                <a:ea typeface="Georgia"/>
                <a:cs typeface="Georgia"/>
                <a:sym typeface="Georgia"/>
              </a:rPr>
              <a:t>, via </a:t>
            </a:r>
            <a:r>
              <a:rPr b="1" lang="en">
                <a:solidFill>
                  <a:srgbClr val="E4E5B8"/>
                </a:solidFill>
                <a:latin typeface="Georgia"/>
                <a:ea typeface="Georgia"/>
                <a:cs typeface="Georgia"/>
                <a:sym typeface="Georgia"/>
              </a:rPr>
              <a:t>Pakistan’s Zia Al-Huk</a:t>
            </a:r>
            <a:r>
              <a:rPr lang="en">
                <a:solidFill>
                  <a:srgbClr val="E4E5B8"/>
                </a:solidFill>
                <a:latin typeface="Georgia"/>
                <a:ea typeface="Georgia"/>
                <a:cs typeface="Georgia"/>
                <a:sym typeface="Georgia"/>
              </a:rPr>
              <a:t>, against the </a:t>
            </a:r>
            <a:r>
              <a:rPr b="1" lang="en">
                <a:solidFill>
                  <a:srgbClr val="E4E5B8"/>
                </a:solidFill>
                <a:latin typeface="Georgia"/>
                <a:ea typeface="Georgia"/>
                <a:cs typeface="Georgia"/>
                <a:sym typeface="Georgia"/>
              </a:rPr>
              <a:t>Democratic Republic of Afghanistan</a:t>
            </a:r>
            <a:r>
              <a:rPr lang="en">
                <a:solidFill>
                  <a:srgbClr val="E4E5B8"/>
                </a:solidFill>
                <a:latin typeface="Georgia"/>
                <a:ea typeface="Georgia"/>
                <a:cs typeface="Georgia"/>
                <a:sym typeface="Georgia"/>
              </a:rPr>
              <a:t>, both to topple the socialist government and to </a:t>
            </a:r>
            <a:r>
              <a:rPr b="1" lang="en">
                <a:solidFill>
                  <a:srgbClr val="E4E5B8"/>
                </a:solidFill>
                <a:latin typeface="Georgia"/>
                <a:ea typeface="Georgia"/>
                <a:cs typeface="Georgia"/>
                <a:sym typeface="Georgia"/>
              </a:rPr>
              <a:t>induce a Soviet intervention</a:t>
            </a:r>
            <a:r>
              <a:rPr lang="en">
                <a:solidFill>
                  <a:srgbClr val="E4E5B8"/>
                </a:solidFill>
                <a:latin typeface="Georgia"/>
                <a:ea typeface="Georgia"/>
                <a:cs typeface="Georgia"/>
                <a:sym typeface="Georgia"/>
              </a:rPr>
              <a:t>. British MI6, the Pakistani Inter-Services Intelligence, and Saudi General Intelligence Presidency were also involved.</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b="1" lang="en">
                <a:solidFill>
                  <a:srgbClr val="E4E5B8"/>
                </a:solidFill>
                <a:latin typeface="Georgia"/>
                <a:ea typeface="Georgia"/>
                <a:cs typeface="Georgia"/>
                <a:sym typeface="Georgia"/>
              </a:rPr>
              <a:t>Zbigniew</a:t>
            </a:r>
            <a:r>
              <a:rPr b="1" lang="en">
                <a:solidFill>
                  <a:srgbClr val="E4E5B8"/>
                </a:solidFill>
                <a:latin typeface="Georgia"/>
                <a:ea typeface="Georgia"/>
                <a:cs typeface="Georgia"/>
                <a:sym typeface="Georgia"/>
              </a:rPr>
              <a:t> </a:t>
            </a:r>
            <a:r>
              <a:rPr b="1" lang="en">
                <a:solidFill>
                  <a:srgbClr val="E4E5B8"/>
                </a:solidFill>
                <a:latin typeface="Georgia"/>
                <a:ea typeface="Georgia"/>
                <a:cs typeface="Georgia"/>
                <a:sym typeface="Georgia"/>
              </a:rPr>
              <a:t>Brzeziński</a:t>
            </a:r>
            <a:r>
              <a:rPr lang="en">
                <a:solidFill>
                  <a:srgbClr val="E4E5B8"/>
                </a:solidFill>
                <a:latin typeface="Georgia"/>
                <a:ea typeface="Georgia"/>
                <a:cs typeface="Georgia"/>
                <a:sym typeface="Georgia"/>
              </a:rPr>
              <a:t>, the National Security Advisor to Jimmy Carter, said that it would give the “</a:t>
            </a:r>
            <a:r>
              <a:rPr b="1" i="1" lang="en">
                <a:solidFill>
                  <a:srgbClr val="E4E5B8"/>
                </a:solidFill>
                <a:latin typeface="Georgia"/>
                <a:ea typeface="Georgia"/>
                <a:cs typeface="Georgia"/>
                <a:sym typeface="Georgia"/>
              </a:rPr>
              <a:t>USSR’s Vietnam.</a:t>
            </a:r>
            <a:r>
              <a:rPr lang="en">
                <a:solidFill>
                  <a:srgbClr val="E4E5B8"/>
                </a:solidFill>
                <a:latin typeface="Georgia"/>
                <a:ea typeface="Georgia"/>
                <a:cs typeface="Georgia"/>
                <a:sym typeface="Georgia"/>
              </a:rPr>
              <a:t>” Funding began at $695,000 in 1979, but rose nearly 1000% by 1987 to ~$630 million. </a:t>
            </a:r>
            <a:r>
              <a:rPr b="1" lang="en">
                <a:solidFill>
                  <a:srgbClr val="E4E5B8"/>
                </a:solidFill>
                <a:latin typeface="Georgia"/>
                <a:ea typeface="Georgia"/>
                <a:cs typeface="Georgia"/>
                <a:sym typeface="Georgia"/>
              </a:rPr>
              <a:t>FIM-92 Stinger surface-to-air missiles</a:t>
            </a:r>
            <a:r>
              <a:rPr lang="en">
                <a:solidFill>
                  <a:srgbClr val="E4E5B8"/>
                </a:solidFill>
                <a:latin typeface="Georgia"/>
                <a:ea typeface="Georgia"/>
                <a:cs typeface="Georgia"/>
                <a:sym typeface="Georgia"/>
              </a:rPr>
              <a:t> were a notable armament sent to the insurgency. In December of 1979, after a request to intervene by the DRA, the Soviet Union launched a military intervention in Afghanistan against the Afghan Mujahideen.</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6286100" y="837000"/>
            <a:ext cx="2857899" cy="1907682"/>
          </a:xfrm>
          <a:prstGeom prst="rect">
            <a:avLst/>
          </a:prstGeom>
          <a:noFill/>
          <a:ln>
            <a:noFill/>
          </a:ln>
        </p:spPr>
      </p:pic>
      <p:pic>
        <p:nvPicPr>
          <p:cNvPr id="87" name="Google Shape;87;p17"/>
          <p:cNvPicPr preferRelativeResize="0"/>
          <p:nvPr/>
        </p:nvPicPr>
        <p:blipFill>
          <a:blip r:embed="rId5">
            <a:alphaModFix/>
          </a:blip>
          <a:stretch>
            <a:fillRect/>
          </a:stretch>
        </p:blipFill>
        <p:spPr>
          <a:xfrm>
            <a:off x="6286100" y="2744674"/>
            <a:ext cx="2857900" cy="19285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91" name="Shape 91"/>
        <p:cNvGrpSpPr/>
        <p:nvPr/>
      </p:nvGrpSpPr>
      <p:grpSpPr>
        <a:xfrm>
          <a:off x="0" y="0"/>
          <a:ext cx="0" cy="0"/>
          <a:chOff x="0" y="0"/>
          <a:chExt cx="0" cy="0"/>
        </a:xfrm>
      </p:grpSpPr>
      <p:sp>
        <p:nvSpPr>
          <p:cNvPr id="92" name="Google Shape;92;p18"/>
          <p:cNvSpPr txBox="1"/>
          <p:nvPr>
            <p:ph type="title"/>
          </p:nvPr>
        </p:nvSpPr>
        <p:spPr>
          <a:xfrm>
            <a:off x="257425" y="23548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Afghanistan: </a:t>
            </a:r>
            <a:r>
              <a:rPr lang="en">
                <a:solidFill>
                  <a:srgbClr val="E4E5B8"/>
                </a:solidFill>
                <a:latin typeface="Georgia"/>
                <a:ea typeface="Georgia"/>
                <a:cs typeface="Georgia"/>
                <a:sym typeface="Georgia"/>
              </a:rPr>
              <a:t>Washington's</a:t>
            </a:r>
            <a:r>
              <a:rPr lang="en">
                <a:solidFill>
                  <a:srgbClr val="E4E5B8"/>
                </a:solidFill>
                <a:latin typeface="Georgia"/>
                <a:ea typeface="Georgia"/>
                <a:cs typeface="Georgia"/>
                <a:sym typeface="Georgia"/>
              </a:rPr>
              <a:t> Secret War by Phillip Bonosky </a:t>
            </a:r>
            <a:endParaRPr>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94" name="Google Shape;94;p18"/>
          <p:cNvPicPr preferRelativeResize="0"/>
          <p:nvPr/>
        </p:nvPicPr>
        <p:blipFill>
          <a:blip r:embed="rId4">
            <a:alphaModFix/>
          </a:blip>
          <a:stretch>
            <a:fillRect/>
          </a:stretch>
        </p:blipFill>
        <p:spPr>
          <a:xfrm>
            <a:off x="5003800" y="152400"/>
            <a:ext cx="3702387"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4066213" y="152400"/>
            <a:ext cx="1011575" cy="1011575"/>
          </a:xfrm>
          <a:prstGeom prst="rect">
            <a:avLst/>
          </a:prstGeom>
          <a:noFill/>
          <a:ln>
            <a:noFill/>
          </a:ln>
        </p:spPr>
      </p:pic>
      <p:pic>
        <p:nvPicPr>
          <p:cNvPr id="100" name="Google Shape;100;p19"/>
          <p:cNvPicPr preferRelativeResize="0"/>
          <p:nvPr/>
        </p:nvPicPr>
        <p:blipFill>
          <a:blip r:embed="rId4">
            <a:alphaModFix/>
          </a:blip>
          <a:stretch>
            <a:fillRect/>
          </a:stretch>
        </p:blipFill>
        <p:spPr>
          <a:xfrm>
            <a:off x="608725" y="152400"/>
            <a:ext cx="3349869" cy="4838700"/>
          </a:xfrm>
          <a:prstGeom prst="rect">
            <a:avLst/>
          </a:prstGeom>
          <a:noFill/>
          <a:ln>
            <a:noFill/>
          </a:ln>
        </p:spPr>
      </p:pic>
      <p:pic>
        <p:nvPicPr>
          <p:cNvPr id="101" name="Google Shape;101;p19"/>
          <p:cNvPicPr preferRelativeResize="0"/>
          <p:nvPr/>
        </p:nvPicPr>
        <p:blipFill>
          <a:blip r:embed="rId5">
            <a:alphaModFix/>
          </a:blip>
          <a:stretch>
            <a:fillRect/>
          </a:stretch>
        </p:blipFill>
        <p:spPr>
          <a:xfrm>
            <a:off x="5230187" y="152400"/>
            <a:ext cx="3455278"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Iran - Revolution &amp; Hostage Crisis</a:t>
            </a:r>
            <a:endParaRPr>
              <a:solidFill>
                <a:srgbClr val="E4E5B8"/>
              </a:solidFill>
              <a:latin typeface="Georgia"/>
              <a:ea typeface="Georgia"/>
              <a:cs typeface="Georgia"/>
              <a:sym typeface="Georgia"/>
            </a:endParaRPr>
          </a:p>
        </p:txBody>
      </p:sp>
      <p:pic>
        <p:nvPicPr>
          <p:cNvPr id="108" name="Google Shape;108;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9" name="Google Shape;109;p20"/>
          <p:cNvSpPr txBox="1"/>
          <p:nvPr/>
        </p:nvSpPr>
        <p:spPr>
          <a:xfrm>
            <a:off x="529400" y="1101300"/>
            <a:ext cx="5756700" cy="3924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350">
                <a:solidFill>
                  <a:srgbClr val="E4E5B8"/>
                </a:solidFill>
                <a:latin typeface="Georgia"/>
                <a:ea typeface="Georgia"/>
                <a:cs typeface="Georgia"/>
                <a:sym typeface="Georgia"/>
              </a:rPr>
              <a:t>Also in 1979, the US-backed monarchic government of the </a:t>
            </a:r>
            <a:r>
              <a:rPr b="1" lang="en" sz="1350">
                <a:solidFill>
                  <a:srgbClr val="E4E5B8"/>
                </a:solidFill>
                <a:latin typeface="Georgia"/>
                <a:ea typeface="Georgia"/>
                <a:cs typeface="Georgia"/>
                <a:sym typeface="Georgia"/>
              </a:rPr>
              <a:t>Mohammed Reza </a:t>
            </a:r>
            <a:r>
              <a:rPr b="1" lang="en" sz="1350">
                <a:solidFill>
                  <a:srgbClr val="E4E5B8"/>
                </a:solidFill>
                <a:latin typeface="Georgia"/>
                <a:ea typeface="Georgia"/>
                <a:cs typeface="Georgia"/>
                <a:sym typeface="Georgia"/>
              </a:rPr>
              <a:t>Pahlavi</a:t>
            </a:r>
            <a:r>
              <a:rPr lang="en" sz="1350">
                <a:solidFill>
                  <a:srgbClr val="E4E5B8"/>
                </a:solidFill>
                <a:latin typeface="Georgia"/>
                <a:ea typeface="Georgia"/>
                <a:cs typeface="Georgia"/>
                <a:sym typeface="Georgia"/>
              </a:rPr>
              <a:t>, or “</a:t>
            </a:r>
            <a:r>
              <a:rPr b="1" i="1" lang="en" sz="1350">
                <a:solidFill>
                  <a:srgbClr val="E4E5B8"/>
                </a:solidFill>
                <a:latin typeface="Georgia"/>
                <a:ea typeface="Georgia"/>
                <a:cs typeface="Georgia"/>
                <a:sym typeface="Georgia"/>
              </a:rPr>
              <a:t>The Shaw</a:t>
            </a:r>
            <a:r>
              <a:rPr lang="en" sz="1350">
                <a:solidFill>
                  <a:srgbClr val="E4E5B8"/>
                </a:solidFill>
                <a:latin typeface="Georgia"/>
                <a:ea typeface="Georgia"/>
                <a:cs typeface="Georgia"/>
                <a:sym typeface="Georgia"/>
              </a:rPr>
              <a:t>”, which had been in power since the 1953 US-backed coup that ousted Mossadegh, was overthrown in a revolution led by </a:t>
            </a:r>
            <a:r>
              <a:rPr b="1" lang="en" sz="1350">
                <a:solidFill>
                  <a:srgbClr val="E4E5B8"/>
                </a:solidFill>
                <a:latin typeface="Georgia"/>
                <a:ea typeface="Georgia"/>
                <a:cs typeface="Georgia"/>
                <a:sym typeface="Georgia"/>
              </a:rPr>
              <a:t>Ayatollah Khomenei</a:t>
            </a:r>
            <a:r>
              <a:rPr lang="en" sz="1350">
                <a:solidFill>
                  <a:srgbClr val="E4E5B8"/>
                </a:solidFill>
                <a:latin typeface="Georgia"/>
                <a:ea typeface="Georgia"/>
                <a:cs typeface="Georgia"/>
                <a:sym typeface="Georgia"/>
              </a:rPr>
              <a:t>.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rPr lang="en" sz="1350">
                <a:solidFill>
                  <a:srgbClr val="E4E5B8"/>
                </a:solidFill>
                <a:latin typeface="Georgia"/>
                <a:ea typeface="Georgia"/>
                <a:cs typeface="Georgia"/>
                <a:sym typeface="Georgia"/>
              </a:rPr>
              <a:t>US control in Iran was ended, and when the Shaw was flown to the US for cancer treatment in October of 1979, a group of students from the </a:t>
            </a:r>
            <a:r>
              <a:rPr b="1" lang="en" sz="1350">
                <a:solidFill>
                  <a:srgbClr val="E4E5B8"/>
                </a:solidFill>
                <a:latin typeface="Georgia"/>
                <a:ea typeface="Georgia"/>
                <a:cs typeface="Georgia"/>
                <a:sym typeface="Georgia"/>
              </a:rPr>
              <a:t>Muslim Student Followers of the Imam's Line</a:t>
            </a:r>
            <a:r>
              <a:rPr lang="en" sz="1350">
                <a:solidFill>
                  <a:srgbClr val="E4E5B8"/>
                </a:solidFill>
                <a:latin typeface="Georgia"/>
                <a:ea typeface="Georgia"/>
                <a:cs typeface="Georgia"/>
                <a:sym typeface="Georgia"/>
              </a:rPr>
              <a:t>, stormed the US embassy in Tehran and held hostage all of its staff. They wanted the Shaw in exchange for the hostages so he could face trial and execution for his brutal reign in Iran.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rPr lang="en" sz="1350">
                <a:solidFill>
                  <a:srgbClr val="E4E5B8"/>
                </a:solidFill>
                <a:latin typeface="Georgia"/>
                <a:ea typeface="Georgia"/>
                <a:cs typeface="Georgia"/>
                <a:sym typeface="Georgia"/>
              </a:rPr>
              <a:t>Hostages were held for 444 days, and the crisis ended with the </a:t>
            </a:r>
            <a:r>
              <a:rPr b="1" lang="en" sz="1350">
                <a:solidFill>
                  <a:srgbClr val="E4E5B8"/>
                </a:solidFill>
                <a:latin typeface="Georgia"/>
                <a:ea typeface="Georgia"/>
                <a:cs typeface="Georgia"/>
                <a:sym typeface="Georgia"/>
              </a:rPr>
              <a:t>Algiers Accords </a:t>
            </a:r>
            <a:r>
              <a:rPr lang="en" sz="1350">
                <a:solidFill>
                  <a:srgbClr val="E4E5B8"/>
                </a:solidFill>
                <a:latin typeface="Georgia"/>
                <a:ea typeface="Georgia"/>
                <a:cs typeface="Georgia"/>
                <a:sym typeface="Georgia"/>
              </a:rPr>
              <a:t>on January 19th, 1981. The hostages returned to American custody the same day as Ronald Reagan’s first inauguration. Carter was deemed as weak by imperialists for not having performed a larger military intervention to save them, despite a failed rescue attempt in </a:t>
            </a:r>
            <a:r>
              <a:rPr b="1" lang="en" sz="1350">
                <a:solidFill>
                  <a:srgbClr val="E4E5B8"/>
                </a:solidFill>
                <a:latin typeface="Georgia"/>
                <a:ea typeface="Georgia"/>
                <a:cs typeface="Georgia"/>
                <a:sym typeface="Georgia"/>
              </a:rPr>
              <a:t>Operation Eagle Claw</a:t>
            </a:r>
            <a:r>
              <a:rPr lang="en" sz="1350">
                <a:solidFill>
                  <a:srgbClr val="E4E5B8"/>
                </a:solidFill>
                <a:latin typeface="Georgia"/>
                <a:ea typeface="Georgia"/>
                <a:cs typeface="Georgia"/>
                <a:sym typeface="Georgia"/>
              </a:rPr>
              <a:t>, in 1980.</a:t>
            </a:r>
            <a:endParaRPr sz="1350">
              <a:solidFill>
                <a:srgbClr val="E4E5B8"/>
              </a:solidFill>
              <a:latin typeface="Georgia"/>
              <a:ea typeface="Georgia"/>
              <a:cs typeface="Georgia"/>
              <a:sym typeface="Georgia"/>
            </a:endParaRPr>
          </a:p>
        </p:txBody>
      </p:sp>
      <p:pic>
        <p:nvPicPr>
          <p:cNvPr id="110" name="Google Shape;110;p20"/>
          <p:cNvPicPr preferRelativeResize="0"/>
          <p:nvPr/>
        </p:nvPicPr>
        <p:blipFill>
          <a:blip r:embed="rId4">
            <a:alphaModFix/>
          </a:blip>
          <a:stretch>
            <a:fillRect/>
          </a:stretch>
        </p:blipFill>
        <p:spPr>
          <a:xfrm>
            <a:off x="6286100" y="837000"/>
            <a:ext cx="2857901" cy="2010050"/>
          </a:xfrm>
          <a:prstGeom prst="rect">
            <a:avLst/>
          </a:prstGeom>
          <a:noFill/>
          <a:ln>
            <a:noFill/>
          </a:ln>
        </p:spPr>
      </p:pic>
      <p:pic>
        <p:nvPicPr>
          <p:cNvPr id="111" name="Google Shape;111;p20"/>
          <p:cNvPicPr preferRelativeResize="0"/>
          <p:nvPr/>
        </p:nvPicPr>
        <p:blipFill>
          <a:blip r:embed="rId5">
            <a:alphaModFix/>
          </a:blip>
          <a:stretch>
            <a:fillRect/>
          </a:stretch>
        </p:blipFill>
        <p:spPr>
          <a:xfrm>
            <a:off x="6286100" y="2847050"/>
            <a:ext cx="2857901" cy="19268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txBox="1"/>
          <p:nvPr>
            <p:ph type="title"/>
          </p:nvPr>
        </p:nvSpPr>
        <p:spPr>
          <a:xfrm>
            <a:off x="13267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Iran - Iran-Iraq War &amp; Iran-Contra Affair</a:t>
            </a:r>
            <a:endParaRPr>
              <a:solidFill>
                <a:srgbClr val="E4E5B8"/>
              </a:solidFill>
              <a:latin typeface="Georgia"/>
              <a:ea typeface="Georgia"/>
              <a:cs typeface="Georgia"/>
              <a:sym typeface="Georgia"/>
            </a:endParaRPr>
          </a:p>
        </p:txBody>
      </p:sp>
      <p:pic>
        <p:nvPicPr>
          <p:cNvPr id="118" name="Google Shape;118;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9" name="Google Shape;119;p21"/>
          <p:cNvSpPr txBox="1"/>
          <p:nvPr/>
        </p:nvSpPr>
        <p:spPr>
          <a:xfrm>
            <a:off x="2864425" y="1101300"/>
            <a:ext cx="5756700" cy="37248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150">
                <a:solidFill>
                  <a:srgbClr val="E4E5B8"/>
                </a:solidFill>
                <a:latin typeface="Georgia"/>
                <a:ea typeface="Georgia"/>
                <a:cs typeface="Georgia"/>
                <a:sym typeface="Georgia"/>
              </a:rPr>
              <a:t>Iran would continue to be an issue for the imperialists into the </a:t>
            </a:r>
            <a:r>
              <a:rPr lang="en" sz="1150">
                <a:solidFill>
                  <a:srgbClr val="E4E5B8"/>
                </a:solidFill>
                <a:latin typeface="Georgia"/>
                <a:ea typeface="Georgia"/>
                <a:cs typeface="Georgia"/>
                <a:sym typeface="Georgia"/>
              </a:rPr>
              <a:t>Reagan</a:t>
            </a:r>
            <a:r>
              <a:rPr lang="en" sz="1150">
                <a:solidFill>
                  <a:srgbClr val="E4E5B8"/>
                </a:solidFill>
                <a:latin typeface="Georgia"/>
                <a:ea typeface="Georgia"/>
                <a:cs typeface="Georgia"/>
                <a:sym typeface="Georgia"/>
              </a:rPr>
              <a:t> Administration. As the </a:t>
            </a:r>
            <a:r>
              <a:rPr b="1" lang="en" sz="1150">
                <a:solidFill>
                  <a:srgbClr val="E4E5B8"/>
                </a:solidFill>
                <a:latin typeface="Georgia"/>
                <a:ea typeface="Georgia"/>
                <a:cs typeface="Georgia"/>
                <a:sym typeface="Georgia"/>
              </a:rPr>
              <a:t>Iran-Iraq War </a:t>
            </a:r>
            <a:r>
              <a:rPr lang="en" sz="1150">
                <a:solidFill>
                  <a:srgbClr val="E4E5B8"/>
                </a:solidFill>
                <a:latin typeface="Georgia"/>
                <a:ea typeface="Georgia"/>
                <a:cs typeface="Georgia"/>
                <a:sym typeface="Georgia"/>
              </a:rPr>
              <a:t>began, the United States began aiding both sides covertly. US companies shipped strains of anthrax and insecticides to Iraq under </a:t>
            </a:r>
            <a:r>
              <a:rPr b="1" lang="en" sz="1150">
                <a:solidFill>
                  <a:srgbClr val="E4E5B8"/>
                </a:solidFill>
                <a:latin typeface="Georgia"/>
                <a:ea typeface="Georgia"/>
                <a:cs typeface="Georgia"/>
                <a:sym typeface="Georgia"/>
              </a:rPr>
              <a:t>Saddam Hussein</a:t>
            </a:r>
            <a:r>
              <a:rPr lang="en" sz="1150">
                <a:solidFill>
                  <a:srgbClr val="E4E5B8"/>
                </a:solidFill>
                <a:latin typeface="Georgia"/>
                <a:ea typeface="Georgia"/>
                <a:cs typeface="Georgia"/>
                <a:sym typeface="Georgia"/>
              </a:rPr>
              <a:t>. As for Iran, the </a:t>
            </a:r>
            <a:r>
              <a:rPr b="1" lang="en" sz="1150">
                <a:solidFill>
                  <a:srgbClr val="E4E5B8"/>
                </a:solidFill>
                <a:latin typeface="Georgia"/>
                <a:ea typeface="Georgia"/>
                <a:cs typeface="Georgia"/>
                <a:sym typeface="Georgia"/>
              </a:rPr>
              <a:t>Presidential Administration of Ronald Reagan</a:t>
            </a:r>
            <a:r>
              <a:rPr lang="en" sz="1150">
                <a:solidFill>
                  <a:srgbClr val="E4E5B8"/>
                </a:solidFill>
                <a:latin typeface="Georgia"/>
                <a:ea typeface="Georgia"/>
                <a:cs typeface="Georgia"/>
                <a:sym typeface="Georgia"/>
              </a:rPr>
              <a:t> facilitated </a:t>
            </a:r>
            <a:r>
              <a:rPr lang="en" sz="1150" u="sng">
                <a:solidFill>
                  <a:srgbClr val="E4E5B8"/>
                </a:solidFill>
                <a:latin typeface="Georgia"/>
                <a:ea typeface="Georgia"/>
                <a:cs typeface="Georgia"/>
                <a:sym typeface="Georgia"/>
              </a:rPr>
              <a:t>secret arms sales to Iran, the money from which would be used to fund the counter-revolutionary militants in Nicaragua, the “Contras.”</a:t>
            </a:r>
            <a:endParaRPr sz="1150" u="sng">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A confession from a CIA agent who survived a recon plane crash in 1986 revealed this scandal to the world and it became known as the “</a:t>
            </a:r>
            <a:r>
              <a:rPr b="1" lang="en" sz="1150">
                <a:solidFill>
                  <a:srgbClr val="E4E5B8"/>
                </a:solidFill>
                <a:latin typeface="Georgia"/>
                <a:ea typeface="Georgia"/>
                <a:cs typeface="Georgia"/>
                <a:sym typeface="Georgia"/>
              </a:rPr>
              <a:t>Iran-Contra Affair</a:t>
            </a:r>
            <a:r>
              <a:rPr lang="en" sz="1150">
                <a:solidFill>
                  <a:srgbClr val="E4E5B8"/>
                </a:solidFill>
                <a:latin typeface="Georgia"/>
                <a:ea typeface="Georgia"/>
                <a:cs typeface="Georgia"/>
                <a:sym typeface="Georgia"/>
              </a:rPr>
              <a:t>” and it rocked the Reagan Administration, yet only 1 person involved with the affair was ever imprisoned. Some participants, such as </a:t>
            </a:r>
            <a:r>
              <a:rPr b="1" lang="en" sz="1150">
                <a:solidFill>
                  <a:srgbClr val="E4E5B8"/>
                </a:solidFill>
                <a:latin typeface="Georgia"/>
                <a:ea typeface="Georgia"/>
                <a:cs typeface="Georgia"/>
                <a:sym typeface="Georgia"/>
              </a:rPr>
              <a:t>Elliot Abrams</a:t>
            </a:r>
            <a:r>
              <a:rPr lang="en" sz="1150">
                <a:solidFill>
                  <a:srgbClr val="E4E5B8"/>
                </a:solidFill>
                <a:latin typeface="Georgia"/>
                <a:ea typeface="Georgia"/>
                <a:cs typeface="Georgia"/>
                <a:sym typeface="Georgia"/>
              </a:rPr>
              <a:t>, would go on to be involved in the </a:t>
            </a:r>
            <a:r>
              <a:rPr b="1" lang="en" sz="1150">
                <a:solidFill>
                  <a:srgbClr val="E4E5B8"/>
                </a:solidFill>
                <a:latin typeface="Georgia"/>
                <a:ea typeface="Georgia"/>
                <a:cs typeface="Georgia"/>
                <a:sym typeface="Georgia"/>
              </a:rPr>
              <a:t>George W Bush Administration</a:t>
            </a:r>
            <a:r>
              <a:rPr lang="en" sz="1150">
                <a:solidFill>
                  <a:srgbClr val="E4E5B8"/>
                </a:solidFill>
                <a:latin typeface="Georgia"/>
                <a:ea typeface="Georgia"/>
                <a:cs typeface="Georgia"/>
                <a:sym typeface="Georgia"/>
              </a:rPr>
              <a:t> about 15-20 years later. Others, such as </a:t>
            </a:r>
            <a:r>
              <a:rPr b="1" lang="en" sz="1150">
                <a:solidFill>
                  <a:srgbClr val="E4E5B8"/>
                </a:solidFill>
                <a:latin typeface="Georgia"/>
                <a:ea typeface="Georgia"/>
                <a:cs typeface="Georgia"/>
                <a:sym typeface="Georgia"/>
              </a:rPr>
              <a:t>Oliver North</a:t>
            </a:r>
            <a:r>
              <a:rPr lang="en" sz="1150">
                <a:solidFill>
                  <a:srgbClr val="E4E5B8"/>
                </a:solidFill>
                <a:latin typeface="Georgia"/>
                <a:ea typeface="Georgia"/>
                <a:cs typeface="Georgia"/>
                <a:sym typeface="Georgia"/>
              </a:rPr>
              <a:t>, continued in places such as the National </a:t>
            </a:r>
            <a:r>
              <a:rPr lang="en" sz="1150">
                <a:solidFill>
                  <a:srgbClr val="E4E5B8"/>
                </a:solidFill>
                <a:latin typeface="Georgia"/>
                <a:ea typeface="Georgia"/>
                <a:cs typeface="Georgia"/>
                <a:sym typeface="Georgia"/>
              </a:rPr>
              <a:t>Rifleman's</a:t>
            </a:r>
            <a:r>
              <a:rPr lang="en" sz="1150">
                <a:solidFill>
                  <a:srgbClr val="E4E5B8"/>
                </a:solidFill>
                <a:latin typeface="Georgia"/>
                <a:ea typeface="Georgia"/>
                <a:cs typeface="Georgia"/>
                <a:sym typeface="Georgia"/>
              </a:rPr>
              <a:t> Association or became commentators on rightwing media.</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Ronald Reagan first told the nation it wasn’t true, then said he “my heart tells me that is true but the facts and evidence say otherwise” and managed to avoid any accountability, despite North saying he knew of what went on. George H. W. Bush denied involvement, but it was later revealed from his diary that he was “one of the few people that knew fully the details.”</a:t>
            </a:r>
            <a:endParaRPr sz="1150">
              <a:solidFill>
                <a:srgbClr val="E4E5B8"/>
              </a:solidFill>
              <a:latin typeface="Georgia"/>
              <a:ea typeface="Georgia"/>
              <a:cs typeface="Georgia"/>
              <a:sym typeface="Georgia"/>
            </a:endParaRPr>
          </a:p>
        </p:txBody>
      </p:sp>
      <p:pic>
        <p:nvPicPr>
          <p:cNvPr id="120" name="Google Shape;120;p21"/>
          <p:cNvPicPr preferRelativeResize="0"/>
          <p:nvPr/>
        </p:nvPicPr>
        <p:blipFill>
          <a:blip r:embed="rId4">
            <a:alphaModFix/>
          </a:blip>
          <a:stretch>
            <a:fillRect/>
          </a:stretch>
        </p:blipFill>
        <p:spPr>
          <a:xfrm>
            <a:off x="7325713" y="0"/>
            <a:ext cx="1818288" cy="1101300"/>
          </a:xfrm>
          <a:prstGeom prst="rect">
            <a:avLst/>
          </a:prstGeom>
          <a:noFill/>
          <a:ln>
            <a:noFill/>
          </a:ln>
        </p:spPr>
      </p:pic>
      <p:pic>
        <p:nvPicPr>
          <p:cNvPr id="121" name="Google Shape;121;p21"/>
          <p:cNvPicPr preferRelativeResize="0"/>
          <p:nvPr/>
        </p:nvPicPr>
        <p:blipFill>
          <a:blip r:embed="rId5">
            <a:alphaModFix/>
          </a:blip>
          <a:stretch>
            <a:fillRect/>
          </a:stretch>
        </p:blipFill>
        <p:spPr>
          <a:xfrm>
            <a:off x="0" y="1101300"/>
            <a:ext cx="2864425" cy="1891925"/>
          </a:xfrm>
          <a:prstGeom prst="rect">
            <a:avLst/>
          </a:prstGeom>
          <a:noFill/>
          <a:ln>
            <a:noFill/>
          </a:ln>
        </p:spPr>
      </p:pic>
      <p:pic>
        <p:nvPicPr>
          <p:cNvPr descr="Oliver North, Reagan aide implicated in Iran-Contra, to be new NRA  president | NRA | The Guardian" id="122" name="Google Shape;122;p21"/>
          <p:cNvPicPr preferRelativeResize="0"/>
          <p:nvPr/>
        </p:nvPicPr>
        <p:blipFill>
          <a:blip r:embed="rId6">
            <a:alphaModFix/>
          </a:blip>
          <a:stretch>
            <a:fillRect/>
          </a:stretch>
        </p:blipFill>
        <p:spPr>
          <a:xfrm>
            <a:off x="0" y="3001241"/>
            <a:ext cx="2864426" cy="1719560"/>
          </a:xfrm>
          <a:prstGeom prst="rect">
            <a:avLst/>
          </a:prstGeom>
          <a:noFill/>
          <a:ln>
            <a:noFill/>
          </a:ln>
        </p:spPr>
      </p:pic>
      <p:pic>
        <p:nvPicPr>
          <p:cNvPr id="123" name="Google Shape;123;p21"/>
          <p:cNvPicPr preferRelativeResize="0"/>
          <p:nvPr/>
        </p:nvPicPr>
        <p:blipFill>
          <a:blip r:embed="rId7">
            <a:alphaModFix/>
          </a:blip>
          <a:stretch>
            <a:fillRect/>
          </a:stretch>
        </p:blipFill>
        <p:spPr>
          <a:xfrm>
            <a:off x="2" y="1101300"/>
            <a:ext cx="959825" cy="728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