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91f5a13cf1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91f5a13cf1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91f5a13cf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91f5a13cf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91f5a13cf1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91f5a13cf1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91f5a13cf1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91f5a13cf1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91f5a13cf1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91f5a13cf1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91bdd51e8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91bdd51e8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92042308b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92042308b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91dd28790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91dd28790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91dd28790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91dd28790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92042308bc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92042308bc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8e02291c0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8e02291c0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8e02291c0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8e02291c0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8e02291c0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8e02291c0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8e02291c0e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8e02291c0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8e02291c0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8e02291c0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8e02291c0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8e02291c0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8e02291c0e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8e02291c0e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8e02291c0e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8e02291c0e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91bdd51e8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91bdd51e8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b4a22de6c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b4a22de6c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8e02291c0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8e02291c0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8e02291c0e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8e02291c0e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8e02291c0e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8e02291c0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8e02291c0e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8e02291c0e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8e02291c0e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8e02291c0e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8e02291c0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8e02291c0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8e02291c0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8e02291c0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93ebf0cdaa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93ebf0cdaa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93ebf0cdaa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93ebf0cdaa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93ebf0cd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93ebf0cd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93ebf0cdaa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93ebf0cda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3c1789aca2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3c1789aca2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91dd2879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91dd2879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92042308bc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92042308bc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92042308bc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92042308bc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hyperlink" Target="http://www.youtube.com/watch?v=zg21S3diy_c" TargetMode="External"/><Relationship Id="rId5"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47.png"/><Relationship Id="rId5"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46.png"/><Relationship Id="rId5" Type="http://schemas.openxmlformats.org/officeDocument/2006/relationships/image" Target="../media/image7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32.png"/><Relationship Id="rId5"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58.png"/><Relationship Id="rId5"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hyperlink" Target="http://www.youtube.com/watch?v=BXaCwlXJc3E" TargetMode="External"/><Relationship Id="rId5"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29.png"/><Relationship Id="rId6" Type="http://schemas.openxmlformats.org/officeDocument/2006/relationships/image" Target="../media/image41.png"/><Relationship Id="rId7"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5.pn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5.png"/><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5.png"/><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5.png"/><Relationship Id="rId4" Type="http://schemas.openxmlformats.org/officeDocument/2006/relationships/hyperlink" Target="mailto:info@peoplesschool.us" TargetMode="External"/></Relationships>
</file>

<file path=ppt/slides/_rels/slide44.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77.png"/><Relationship Id="rId13" Type="http://schemas.openxmlformats.org/officeDocument/2006/relationships/image" Target="../media/image56.jpg"/><Relationship Id="rId12"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5.png"/><Relationship Id="rId4" Type="http://schemas.openxmlformats.org/officeDocument/2006/relationships/image" Target="../media/image53.png"/><Relationship Id="rId9" Type="http://schemas.openxmlformats.org/officeDocument/2006/relationships/image" Target="../media/image68.png"/><Relationship Id="rId5" Type="http://schemas.openxmlformats.org/officeDocument/2006/relationships/image" Target="../media/image51.png"/><Relationship Id="rId6" Type="http://schemas.openxmlformats.org/officeDocument/2006/relationships/image" Target="../media/image71.png"/><Relationship Id="rId7" Type="http://schemas.openxmlformats.org/officeDocument/2006/relationships/image" Target="../media/image65.png"/><Relationship Id="rId8"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5.png"/><Relationship Id="rId4" Type="http://schemas.openxmlformats.org/officeDocument/2006/relationships/image" Target="../media/image74.png"/><Relationship Id="rId5" Type="http://schemas.openxmlformats.org/officeDocument/2006/relationships/image" Target="../media/image64.jpg"/><Relationship Id="rId6" Type="http://schemas.openxmlformats.org/officeDocument/2006/relationships/image" Target="../media/image61.jpg"/><Relationship Id="rId7" Type="http://schemas.openxmlformats.org/officeDocument/2006/relationships/image" Target="../media/image70.jpg"/><Relationship Id="rId8" Type="http://schemas.openxmlformats.org/officeDocument/2006/relationships/image" Target="../media/image6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6.png"/><Relationship Id="rId4" Type="http://schemas.openxmlformats.org/officeDocument/2006/relationships/image" Target="../media/image72.png"/><Relationship Id="rId5" Type="http://schemas.openxmlformats.org/officeDocument/2006/relationships/image" Target="../media/image6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5.png"/><Relationship Id="rId4" Type="http://schemas.openxmlformats.org/officeDocument/2006/relationships/hyperlink" Target="https://www.gofundme.com/f/legal-fund-to-defend-against-wreckers" TargetMode="External"/><Relationship Id="rId5" Type="http://schemas.openxmlformats.org/officeDocument/2006/relationships/image" Target="../media/image73.png"/><Relationship Id="rId6"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15.png"/><Relationship Id="rId4" Type="http://schemas.openxmlformats.org/officeDocument/2006/relationships/hyperlink" Target="http://www.youtube.com/watch?v=aEfNY8WP4Hc" TargetMode="External"/><Relationship Id="rId5" Type="http://schemas.openxmlformats.org/officeDocument/2006/relationships/image" Target="../media/image6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“A felszabadulás dala”(A Song of Liberation) - Written by Erno Rossa</a:t>
            </a:r>
            <a:endParaRPr>
              <a:solidFill>
                <a:srgbClr val="E4E5B8"/>
              </a:solidFill>
              <a:latin typeface="Georgia"/>
              <a:ea typeface="Georgia"/>
              <a:cs typeface="Georgia"/>
              <a:sym typeface="Georgia"/>
            </a:endParaRPr>
          </a:p>
        </p:txBody>
      </p:sp>
      <p:pic>
        <p:nvPicPr>
          <p:cNvPr descr="My channel is dedicated to anthems, hymns and patriotic songs, here is the link to our discord server: https://discord.gg/Vw5SgNDuVV" id="57" name="Google Shape;57;p13" title="&quot;A felszabadulás dala&quot; - Hungarian Communist Song">
            <a:hlinkClick r:id="rId4"/>
          </p:cNvPr>
          <p:cNvPicPr preferRelativeResize="0"/>
          <p:nvPr/>
        </p:nvPicPr>
        <p:blipFill>
          <a:blip r:embed="rId5">
            <a:alphaModFix/>
          </a:blip>
          <a:stretch>
            <a:fillRect/>
          </a:stretch>
        </p:blipFill>
        <p:spPr>
          <a:xfrm>
            <a:off x="1655375" y="1103300"/>
            <a:ext cx="5850600" cy="32909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Conditions that led to 1956 Counter-Revolution</a:t>
            </a:r>
            <a:endParaRPr sz="5200">
              <a:solidFill>
                <a:srgbClr val="E4E5B8"/>
              </a:solidFill>
              <a:latin typeface="Georgia"/>
              <a:ea typeface="Georgia"/>
              <a:cs typeface="Georgia"/>
              <a:sym typeface="Georgia"/>
            </a:endParaRPr>
          </a:p>
        </p:txBody>
      </p:sp>
      <p:pic>
        <p:nvPicPr>
          <p:cNvPr id="129" name="Google Shape;129;p2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Hungarian Nationalism</a:t>
            </a:r>
            <a:endParaRPr>
              <a:solidFill>
                <a:srgbClr val="E4E5B8"/>
              </a:solidFill>
              <a:latin typeface="Georgia"/>
              <a:ea typeface="Georgia"/>
              <a:cs typeface="Georgia"/>
              <a:sym typeface="Georgia"/>
            </a:endParaRPr>
          </a:p>
        </p:txBody>
      </p:sp>
      <p:pic>
        <p:nvPicPr>
          <p:cNvPr id="136" name="Google Shape;136;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7" name="Google Shape;137;p23"/>
          <p:cNvSpPr txBox="1"/>
          <p:nvPr/>
        </p:nvSpPr>
        <p:spPr>
          <a:xfrm>
            <a:off x="119750" y="1101300"/>
            <a:ext cx="5633400" cy="34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Hungarian nationalism was deeply ingrained in the monarchy and church. From the 1830s, language laws required voters, lawyers and priests to be fluent in Hungarian. These laws discriminated against Slavic and Romanian </a:t>
            </a:r>
            <a:r>
              <a:rPr lang="en">
                <a:solidFill>
                  <a:srgbClr val="E4E5B8"/>
                </a:solidFill>
                <a:latin typeface="Georgia"/>
                <a:ea typeface="Georgia"/>
                <a:cs typeface="Georgia"/>
                <a:sym typeface="Georgia"/>
              </a:rPr>
              <a:t>minorities. Jewish people were barred from holding any sort of political position. By the 1900s, anti-Semitism was a deep, pervasive idea held among all classes and segments of Hungarian society.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During the rise of the Austro-Hungarian Empire, Hungarians sought Magyar national power over the ethnic minorities instead of full political independence. The Croats, Serbs, Slovaks and Romanians were minorities, but in combination they nearly equalled the number of ethnic Magyars.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Roman Catholic church was an integral part of the ruling class. In property, politics and ideology it was identical with and a bulwark of the clerical feudalist fascist regimes which ruled over Hungary for a thousand years.</a:t>
            </a:r>
            <a:endParaRPr>
              <a:solidFill>
                <a:srgbClr val="E4E5B8"/>
              </a:solidFill>
              <a:latin typeface="Georgia"/>
              <a:ea typeface="Georgia"/>
              <a:cs typeface="Georgia"/>
              <a:sym typeface="Georgia"/>
            </a:endParaRPr>
          </a:p>
        </p:txBody>
      </p:sp>
      <p:pic>
        <p:nvPicPr>
          <p:cNvPr id="138" name="Google Shape;138;p23"/>
          <p:cNvPicPr preferRelativeResize="0"/>
          <p:nvPr/>
        </p:nvPicPr>
        <p:blipFill>
          <a:blip r:embed="rId4">
            <a:alphaModFix/>
          </a:blip>
          <a:stretch>
            <a:fillRect/>
          </a:stretch>
        </p:blipFill>
        <p:spPr>
          <a:xfrm>
            <a:off x="5675225" y="222612"/>
            <a:ext cx="3468775" cy="2164763"/>
          </a:xfrm>
          <a:prstGeom prst="rect">
            <a:avLst/>
          </a:prstGeom>
          <a:noFill/>
          <a:ln>
            <a:noFill/>
          </a:ln>
        </p:spPr>
      </p:pic>
      <p:pic>
        <p:nvPicPr>
          <p:cNvPr id="139" name="Google Shape;139;p23"/>
          <p:cNvPicPr preferRelativeResize="0"/>
          <p:nvPr/>
        </p:nvPicPr>
        <p:blipFill>
          <a:blip r:embed="rId5">
            <a:alphaModFix/>
          </a:blip>
          <a:stretch>
            <a:fillRect/>
          </a:stretch>
        </p:blipFill>
        <p:spPr>
          <a:xfrm>
            <a:off x="5675221" y="2387372"/>
            <a:ext cx="3468775" cy="1654829"/>
          </a:xfrm>
          <a:prstGeom prst="rect">
            <a:avLst/>
          </a:prstGeom>
          <a:noFill/>
          <a:ln>
            <a:noFill/>
          </a:ln>
        </p:spPr>
      </p:pic>
      <p:pic>
        <p:nvPicPr>
          <p:cNvPr id="140" name="Google Shape;140;p23"/>
          <p:cNvPicPr preferRelativeResize="0"/>
          <p:nvPr/>
        </p:nvPicPr>
        <p:blipFill>
          <a:blip r:embed="rId6">
            <a:alphaModFix/>
          </a:blip>
          <a:stretch>
            <a:fillRect/>
          </a:stretch>
        </p:blipFill>
        <p:spPr>
          <a:xfrm>
            <a:off x="5675235" y="4042197"/>
            <a:ext cx="3468765" cy="1101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p24"/>
          <p:cNvPicPr preferRelativeResize="0"/>
          <p:nvPr/>
        </p:nvPicPr>
        <p:blipFill>
          <a:blip r:embed="rId3">
            <a:alphaModFix/>
          </a:blip>
          <a:stretch>
            <a:fillRect/>
          </a:stretch>
        </p:blipFill>
        <p:spPr>
          <a:xfrm>
            <a:off x="406550" y="112500"/>
            <a:ext cx="876299" cy="876299"/>
          </a:xfrm>
          <a:prstGeom prst="rect">
            <a:avLst/>
          </a:prstGeom>
          <a:noFill/>
          <a:ln>
            <a:noFill/>
          </a:ln>
        </p:spPr>
      </p:pic>
      <p:pic>
        <p:nvPicPr>
          <p:cNvPr id="147" name="Google Shape;147;p24"/>
          <p:cNvPicPr preferRelativeResize="0"/>
          <p:nvPr/>
        </p:nvPicPr>
        <p:blipFill>
          <a:blip r:embed="rId4">
            <a:alphaModFix/>
          </a:blip>
          <a:stretch>
            <a:fillRect/>
          </a:stretch>
        </p:blipFill>
        <p:spPr>
          <a:xfrm>
            <a:off x="5241525" y="1126775"/>
            <a:ext cx="3826272" cy="1055504"/>
          </a:xfrm>
          <a:prstGeom prst="rect">
            <a:avLst/>
          </a:prstGeom>
          <a:noFill/>
          <a:ln>
            <a:noFill/>
          </a:ln>
        </p:spPr>
      </p:pic>
      <p:pic>
        <p:nvPicPr>
          <p:cNvPr id="148" name="Google Shape;148;p24"/>
          <p:cNvPicPr preferRelativeResize="0"/>
          <p:nvPr/>
        </p:nvPicPr>
        <p:blipFill>
          <a:blip r:embed="rId5">
            <a:alphaModFix/>
          </a:blip>
          <a:stretch>
            <a:fillRect/>
          </a:stretch>
        </p:blipFill>
        <p:spPr>
          <a:xfrm>
            <a:off x="5241525" y="2177980"/>
            <a:ext cx="3826274" cy="492033"/>
          </a:xfrm>
          <a:prstGeom prst="rect">
            <a:avLst/>
          </a:prstGeom>
          <a:noFill/>
          <a:ln>
            <a:noFill/>
          </a:ln>
        </p:spPr>
      </p:pic>
      <p:pic>
        <p:nvPicPr>
          <p:cNvPr id="149" name="Google Shape;149;p24"/>
          <p:cNvPicPr preferRelativeResize="0"/>
          <p:nvPr/>
        </p:nvPicPr>
        <p:blipFill>
          <a:blip r:embed="rId6">
            <a:alphaModFix/>
          </a:blip>
          <a:stretch>
            <a:fillRect/>
          </a:stretch>
        </p:blipFill>
        <p:spPr>
          <a:xfrm>
            <a:off x="5241525" y="2639430"/>
            <a:ext cx="3826275" cy="1185218"/>
          </a:xfrm>
          <a:prstGeom prst="rect">
            <a:avLst/>
          </a:prstGeom>
          <a:noFill/>
          <a:ln>
            <a:noFill/>
          </a:ln>
        </p:spPr>
      </p:pic>
      <p:sp>
        <p:nvSpPr>
          <p:cNvPr id="150" name="Google Shape;150;p24"/>
          <p:cNvSpPr txBox="1"/>
          <p:nvPr/>
        </p:nvSpPr>
        <p:spPr>
          <a:xfrm>
            <a:off x="226950" y="1208425"/>
            <a:ext cx="4546500" cy="355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E4E5B8"/>
                </a:solidFill>
                <a:latin typeface="Georgia"/>
                <a:ea typeface="Georgia"/>
                <a:cs typeface="Georgia"/>
                <a:sym typeface="Georgia"/>
              </a:rPr>
              <a:t>Legitimate Grievances</a:t>
            </a:r>
            <a:endParaRPr sz="9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transition to socialism in Hungary was faced with much opposition from the ruling class.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Hungary was deeply entrenched in feudalism and not as industrialized as other European countries.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Socialist reforms such as land redistribution, construction of public facilities and industrialization greatly improved the lives of many Hungarians.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However, the citizens still had some legitimate grievances, as outlined in Herbert Aptheker’s work, </a:t>
            </a:r>
            <a:r>
              <a:rPr i="1" lang="en">
                <a:solidFill>
                  <a:srgbClr val="E4E5B8"/>
                </a:solidFill>
                <a:latin typeface="Georgia"/>
                <a:ea typeface="Georgia"/>
                <a:cs typeface="Georgia"/>
                <a:sym typeface="Georgia"/>
              </a:rPr>
              <a:t>The Truth About Hungary.</a:t>
            </a:r>
            <a:endParaRPr/>
          </a:p>
        </p:txBody>
      </p:sp>
      <p:sp>
        <p:nvSpPr>
          <p:cNvPr id="151" name="Google Shape;151;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Problems with Socialist Reforms</a:t>
            </a:r>
            <a:endParaRPr>
              <a:solidFill>
                <a:srgbClr val="E4E5B8"/>
              </a:solidFill>
              <a:latin typeface="Georgia"/>
              <a:ea typeface="Georgia"/>
              <a:cs typeface="Georgia"/>
              <a:sym typeface="Georgia"/>
            </a:endParaRPr>
          </a:p>
        </p:txBody>
      </p:sp>
      <p:pic>
        <p:nvPicPr>
          <p:cNvPr id="152" name="Google Shape;152;p24"/>
          <p:cNvPicPr preferRelativeResize="0"/>
          <p:nvPr/>
        </p:nvPicPr>
        <p:blipFill>
          <a:blip r:embed="rId7">
            <a:alphaModFix/>
          </a:blip>
          <a:stretch>
            <a:fillRect/>
          </a:stretch>
        </p:blipFill>
        <p:spPr>
          <a:xfrm>
            <a:off x="5241525" y="3824649"/>
            <a:ext cx="3826274" cy="1201176"/>
          </a:xfrm>
          <a:prstGeom prst="rect">
            <a:avLst/>
          </a:prstGeom>
          <a:noFill/>
          <a:ln>
            <a:noFill/>
          </a:ln>
        </p:spPr>
      </p:pic>
      <p:sp>
        <p:nvSpPr>
          <p:cNvPr id="153" name="Google Shape;153;p24"/>
          <p:cNvSpPr/>
          <p:nvPr/>
        </p:nvSpPr>
        <p:spPr>
          <a:xfrm>
            <a:off x="8235050" y="2509150"/>
            <a:ext cx="800100" cy="163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 name="Google Shape;159;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0" name="Google Shape;160;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Problems with Socialist Reforms cont.</a:t>
            </a:r>
            <a:endParaRPr>
              <a:solidFill>
                <a:srgbClr val="E4E5B8"/>
              </a:solidFill>
              <a:latin typeface="Georgia"/>
              <a:ea typeface="Georgia"/>
              <a:cs typeface="Georgia"/>
              <a:sym typeface="Georgia"/>
            </a:endParaRPr>
          </a:p>
        </p:txBody>
      </p:sp>
      <p:pic>
        <p:nvPicPr>
          <p:cNvPr id="161" name="Google Shape;161;p25"/>
          <p:cNvPicPr preferRelativeResize="0"/>
          <p:nvPr/>
        </p:nvPicPr>
        <p:blipFill>
          <a:blip r:embed="rId4">
            <a:alphaModFix/>
          </a:blip>
          <a:stretch>
            <a:fillRect/>
          </a:stretch>
        </p:blipFill>
        <p:spPr>
          <a:xfrm>
            <a:off x="5010150" y="1101300"/>
            <a:ext cx="4133849" cy="1627589"/>
          </a:xfrm>
          <a:prstGeom prst="rect">
            <a:avLst/>
          </a:prstGeom>
          <a:noFill/>
          <a:ln>
            <a:noFill/>
          </a:ln>
        </p:spPr>
      </p:pic>
      <p:pic>
        <p:nvPicPr>
          <p:cNvPr id="162" name="Google Shape;162;p25"/>
          <p:cNvPicPr preferRelativeResize="0"/>
          <p:nvPr/>
        </p:nvPicPr>
        <p:blipFill>
          <a:blip r:embed="rId5">
            <a:alphaModFix/>
          </a:blip>
          <a:stretch>
            <a:fillRect/>
          </a:stretch>
        </p:blipFill>
        <p:spPr>
          <a:xfrm>
            <a:off x="5010539" y="2728881"/>
            <a:ext cx="4133078" cy="2414619"/>
          </a:xfrm>
          <a:prstGeom prst="rect">
            <a:avLst/>
          </a:prstGeom>
          <a:noFill/>
          <a:ln>
            <a:noFill/>
          </a:ln>
        </p:spPr>
      </p:pic>
      <p:pic>
        <p:nvPicPr>
          <p:cNvPr id="163" name="Google Shape;163;p25"/>
          <p:cNvPicPr preferRelativeResize="0"/>
          <p:nvPr/>
        </p:nvPicPr>
        <p:blipFill>
          <a:blip r:embed="rId6">
            <a:alphaModFix/>
          </a:blip>
          <a:stretch>
            <a:fillRect/>
          </a:stretch>
        </p:blipFill>
        <p:spPr>
          <a:xfrm>
            <a:off x="0" y="1101288"/>
            <a:ext cx="5010150" cy="2809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Importation of Fascists to the US</a:t>
            </a:r>
            <a:endParaRPr>
              <a:solidFill>
                <a:srgbClr val="E4E5B8"/>
              </a:solidFill>
              <a:latin typeface="Georgia"/>
              <a:ea typeface="Georgia"/>
              <a:cs typeface="Georgia"/>
              <a:sym typeface="Georgia"/>
            </a:endParaRPr>
          </a:p>
        </p:txBody>
      </p:sp>
      <p:pic>
        <p:nvPicPr>
          <p:cNvPr id="170" name="Google Shape;170;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1" name="Google Shape;171;p26"/>
          <p:cNvSpPr txBox="1"/>
          <p:nvPr/>
        </p:nvSpPr>
        <p:spPr>
          <a:xfrm>
            <a:off x="119750" y="1101300"/>
            <a:ext cx="8882700" cy="34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E4E5B8"/>
                </a:solidFill>
                <a:latin typeface="Georgia"/>
                <a:ea typeface="Georgia"/>
                <a:cs typeface="Georgia"/>
                <a:sym typeface="Georgia"/>
              </a:rPr>
              <a:t>Committee for a Free Europe (1949) &amp; the Lodge Act (1950)</a:t>
            </a:r>
            <a:endParaRPr sz="23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Committee for a Free Europe was an anti-communist CIA front organization. It was funded by corporations such as Standard Oil, US Steel and Ford Motor Company. Related to it was Radio Free Europe and the Free Europe Press. This front utilized political exiles to establish psychological warfare techniques to be used against the Soviet Union and its </a:t>
            </a:r>
            <a:r>
              <a:rPr lang="en">
                <a:solidFill>
                  <a:srgbClr val="E4E5B8"/>
                </a:solidFill>
                <a:latin typeface="Georgia"/>
                <a:ea typeface="Georgia"/>
                <a:cs typeface="Georgia"/>
                <a:sym typeface="Georgia"/>
              </a:rPr>
              <a:t>satellites.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Defection was encouraged and defectors rewarded to engage in propaganda and infiltration as well as to return to their native lands as “sleeper” leaders for future crises. Many of the members were reactionaries and conducted acts of terrorism and violence. The influence of these groups was directly linked to the 1956 uprising. Ferenc Nagy, former prime minister of Hungary, was one such asylum seeker who was intended to be a “sleeper” leader for Hungary had the attempted revolution succeeded.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Lodge Act provided for the recruitment of an anti-communist “Foreign Legion” selected from defectors of Soviet countries. These men </a:t>
            </a:r>
            <a:r>
              <a:rPr lang="en">
                <a:solidFill>
                  <a:srgbClr val="E4E5B8"/>
                </a:solidFill>
                <a:latin typeface="Georgia"/>
                <a:ea typeface="Georgia"/>
                <a:cs typeface="Georgia"/>
                <a:sym typeface="Georgia"/>
              </a:rPr>
              <a:t>received</a:t>
            </a:r>
            <a:r>
              <a:rPr lang="en">
                <a:solidFill>
                  <a:srgbClr val="E4E5B8"/>
                </a:solidFill>
                <a:latin typeface="Georgia"/>
                <a:ea typeface="Georgia"/>
                <a:cs typeface="Georgia"/>
                <a:sym typeface="Georgia"/>
              </a:rPr>
              <a:t> “specialized” training and after 5 years in the US army, rewarded with citizenship.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Effects of </a:t>
            </a:r>
            <a:r>
              <a:rPr lang="en">
                <a:solidFill>
                  <a:srgbClr val="E4E5B8"/>
                </a:solidFill>
                <a:latin typeface="Georgia"/>
                <a:ea typeface="Georgia"/>
                <a:cs typeface="Georgia"/>
                <a:sym typeface="Georgia"/>
              </a:rPr>
              <a:t>Khrushchev's</a:t>
            </a:r>
            <a:r>
              <a:rPr lang="en">
                <a:solidFill>
                  <a:srgbClr val="E4E5B8"/>
                </a:solidFill>
                <a:latin typeface="Georgia"/>
                <a:ea typeface="Georgia"/>
                <a:cs typeface="Georgia"/>
                <a:sym typeface="Georgia"/>
              </a:rPr>
              <a:t> Secret Speech</a:t>
            </a:r>
            <a:endParaRPr>
              <a:solidFill>
                <a:srgbClr val="E4E5B8"/>
              </a:solidFill>
              <a:latin typeface="Georgia"/>
              <a:ea typeface="Georgia"/>
              <a:cs typeface="Georgia"/>
              <a:sym typeface="Georgia"/>
            </a:endParaRPr>
          </a:p>
        </p:txBody>
      </p:sp>
      <p:pic>
        <p:nvPicPr>
          <p:cNvPr id="178" name="Google Shape;178;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9" name="Google Shape;179;p27"/>
          <p:cNvSpPr txBox="1"/>
          <p:nvPr/>
        </p:nvSpPr>
        <p:spPr>
          <a:xfrm>
            <a:off x="119750" y="1101300"/>
            <a:ext cx="8882700" cy="34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E4E5B8"/>
                </a:solidFill>
                <a:latin typeface="Georgia"/>
                <a:ea typeface="Georgia"/>
                <a:cs typeface="Georgia"/>
                <a:sym typeface="Georgia"/>
              </a:rPr>
              <a:t>Anti-Stalinism in Herbert Aptheker’s work</a:t>
            </a:r>
            <a:endParaRPr sz="23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Khrushcev’s infamous Secret Speech which was delivered at the 20th Congress of the CPSU denounces Stalin as a “cult of personality” and paints him as an oppressive tyrant who murdered thousands of innocent people through purges. Khrushchev likely did this to discredit other party members loyal to Stalin, like Molotov, Malenkov and Kaganovich.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speech was a huge blow to the Communist movement worldwide, leading many to abandon the cause or engage in anti-Stalin revisionism. It should be noted that even many western historians were skeptical about Khrushchev's efforts to lay all the blame on Stalin. The speech also fails to explain how the Soviet Union remained </a:t>
            </a:r>
            <a:r>
              <a:rPr lang="en">
                <a:solidFill>
                  <a:srgbClr val="E4E5B8"/>
                </a:solidFill>
                <a:latin typeface="Georgia"/>
                <a:ea typeface="Georgia"/>
                <a:cs typeface="Georgia"/>
                <a:sym typeface="Georgia"/>
              </a:rPr>
              <a:t>progressive</a:t>
            </a:r>
            <a:r>
              <a:rPr lang="en">
                <a:solidFill>
                  <a:srgbClr val="E4E5B8"/>
                </a:solidFill>
                <a:latin typeface="Georgia"/>
                <a:ea typeface="Georgia"/>
                <a:cs typeface="Georgia"/>
                <a:sym typeface="Georgia"/>
              </a:rPr>
              <a:t> and democratic all throughout Stalin’s time as Premier if he was supposedly a tyrant.</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Unfortunately, Aptheker adopted this anti-Stalinist view, writing that “it is clear and admitted now by all that the USSR itself, under the leadership of Joseph Stalin, practiced bullying tactics which were often contemptuous of the national feelings of the fraternal, but weaker, states seeking to build socialism.”</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This bias should be kept in mind when interpreting his work.</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85" name="Google Shape;185;p2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Hungarian Counter-Revolution</a:t>
            </a:r>
            <a:endParaRPr sz="5200">
              <a:solidFill>
                <a:srgbClr val="E4E5B8"/>
              </a:solidFill>
              <a:latin typeface="Georgia"/>
              <a:ea typeface="Georgia"/>
              <a:cs typeface="Georgia"/>
              <a:sym typeface="Georgia"/>
            </a:endParaRPr>
          </a:p>
        </p:txBody>
      </p:sp>
      <p:pic>
        <p:nvPicPr>
          <p:cNvPr id="191" name="Google Shape;191;p2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0"/>
          <p:cNvSpPr txBox="1"/>
          <p:nvPr>
            <p:ph type="title"/>
          </p:nvPr>
        </p:nvSpPr>
        <p:spPr>
          <a:xfrm>
            <a:off x="1658025" y="1125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Hungarian Students Inspired by Polish Counter-revolution Attempt</a:t>
            </a:r>
            <a:endParaRPr>
              <a:solidFill>
                <a:srgbClr val="E4E5B8"/>
              </a:solidFill>
              <a:latin typeface="Georgia"/>
              <a:ea typeface="Georgia"/>
              <a:cs typeface="Georgia"/>
              <a:sym typeface="Georgia"/>
            </a:endParaRPr>
          </a:p>
        </p:txBody>
      </p:sp>
      <p:pic>
        <p:nvPicPr>
          <p:cNvPr id="198" name="Google Shape;198;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9" name="Google Shape;199;p30"/>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00" name="Google Shape;200;p30"/>
          <p:cNvPicPr preferRelativeResize="0"/>
          <p:nvPr/>
        </p:nvPicPr>
        <p:blipFill>
          <a:blip r:embed="rId4">
            <a:alphaModFix/>
          </a:blip>
          <a:stretch>
            <a:fillRect/>
          </a:stretch>
        </p:blipFill>
        <p:spPr>
          <a:xfrm>
            <a:off x="2368825" y="1344541"/>
            <a:ext cx="4406350" cy="34346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October 23, 1956</a:t>
            </a:r>
            <a:endParaRPr>
              <a:solidFill>
                <a:srgbClr val="E4E5B8"/>
              </a:solidFill>
              <a:latin typeface="Georgia"/>
              <a:ea typeface="Georgia"/>
              <a:cs typeface="Georgia"/>
              <a:sym typeface="Georgia"/>
            </a:endParaRPr>
          </a:p>
        </p:txBody>
      </p:sp>
      <p:pic>
        <p:nvPicPr>
          <p:cNvPr id="207" name="Google Shape;207;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8" name="Google Shape;208;p31"/>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09" name="Google Shape;209;p31"/>
          <p:cNvPicPr preferRelativeResize="0"/>
          <p:nvPr/>
        </p:nvPicPr>
        <p:blipFill>
          <a:blip r:embed="rId4">
            <a:alphaModFix/>
          </a:blip>
          <a:stretch>
            <a:fillRect/>
          </a:stretch>
        </p:blipFill>
        <p:spPr>
          <a:xfrm>
            <a:off x="114475" y="1244250"/>
            <a:ext cx="4661590" cy="3337200"/>
          </a:xfrm>
          <a:prstGeom prst="rect">
            <a:avLst/>
          </a:prstGeom>
          <a:noFill/>
          <a:ln>
            <a:noFill/>
          </a:ln>
        </p:spPr>
      </p:pic>
      <p:sp>
        <p:nvSpPr>
          <p:cNvPr id="210" name="Google Shape;210;p31"/>
          <p:cNvSpPr txBox="1"/>
          <p:nvPr/>
        </p:nvSpPr>
        <p:spPr>
          <a:xfrm>
            <a:off x="5909725" y="4037525"/>
            <a:ext cx="2960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E4E5B8"/>
              </a:solidFill>
              <a:latin typeface="Georgia"/>
              <a:ea typeface="Georgia"/>
              <a:cs typeface="Georgia"/>
              <a:sym typeface="Georgia"/>
            </a:endParaRPr>
          </a:p>
        </p:txBody>
      </p:sp>
      <p:pic>
        <p:nvPicPr>
          <p:cNvPr id="211" name="Google Shape;211;p31"/>
          <p:cNvPicPr preferRelativeResize="0"/>
          <p:nvPr/>
        </p:nvPicPr>
        <p:blipFill>
          <a:blip r:embed="rId5">
            <a:alphaModFix/>
          </a:blip>
          <a:stretch>
            <a:fillRect/>
          </a:stretch>
        </p:blipFill>
        <p:spPr>
          <a:xfrm>
            <a:off x="5231915" y="1244250"/>
            <a:ext cx="3346837" cy="2231225"/>
          </a:xfrm>
          <a:prstGeom prst="rect">
            <a:avLst/>
          </a:prstGeom>
          <a:noFill/>
          <a:ln>
            <a:noFill/>
          </a:ln>
        </p:spPr>
      </p:pic>
      <p:sp>
        <p:nvSpPr>
          <p:cNvPr id="212" name="Google Shape;212;p31"/>
          <p:cNvSpPr txBox="1"/>
          <p:nvPr/>
        </p:nvSpPr>
        <p:spPr>
          <a:xfrm>
            <a:off x="5226950" y="3611075"/>
            <a:ext cx="3360600" cy="6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Toppled statue of Joseph Stalin</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Budapest, Hungary</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October 23, 1956</a:t>
            </a:r>
            <a:endParaRPr>
              <a:solidFill>
                <a:srgbClr val="E4E5B8"/>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a:t>
            </a:r>
            <a:r>
              <a:rPr lang="en">
                <a:solidFill>
                  <a:srgbClr val="E4E5B8"/>
                </a:solidFill>
                <a:latin typeface="Georgia"/>
                <a:ea typeface="Georgia"/>
                <a:cs typeface="Georgia"/>
                <a:sym typeface="Georgia"/>
              </a:rPr>
              <a:t>mm/dd/yy - mm/dd/yy</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2"/>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218" name="Google Shape;218;p32"/>
          <p:cNvSpPr txBox="1"/>
          <p:nvPr/>
        </p:nvSpPr>
        <p:spPr>
          <a:xfrm>
            <a:off x="396925" y="254175"/>
            <a:ext cx="372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19" name="Google Shape;219;p32"/>
          <p:cNvPicPr preferRelativeResize="0"/>
          <p:nvPr/>
        </p:nvPicPr>
        <p:blipFill>
          <a:blip r:embed="rId4">
            <a:alphaModFix/>
          </a:blip>
          <a:stretch>
            <a:fillRect/>
          </a:stretch>
        </p:blipFill>
        <p:spPr>
          <a:xfrm>
            <a:off x="194075" y="1307050"/>
            <a:ext cx="4132301" cy="3512675"/>
          </a:xfrm>
          <a:prstGeom prst="rect">
            <a:avLst/>
          </a:prstGeom>
          <a:noFill/>
          <a:ln>
            <a:noFill/>
          </a:ln>
        </p:spPr>
      </p:pic>
      <p:pic>
        <p:nvPicPr>
          <p:cNvPr id="220" name="Google Shape;220;p32"/>
          <p:cNvPicPr preferRelativeResize="0"/>
          <p:nvPr/>
        </p:nvPicPr>
        <p:blipFill>
          <a:blip r:embed="rId5">
            <a:alphaModFix/>
          </a:blip>
          <a:stretch>
            <a:fillRect/>
          </a:stretch>
        </p:blipFill>
        <p:spPr>
          <a:xfrm>
            <a:off x="5223650" y="939925"/>
            <a:ext cx="3263650" cy="3263650"/>
          </a:xfrm>
          <a:prstGeom prst="rect">
            <a:avLst/>
          </a:prstGeom>
          <a:noFill/>
          <a:ln>
            <a:noFill/>
          </a:ln>
        </p:spPr>
      </p:pic>
      <p:sp>
        <p:nvSpPr>
          <p:cNvPr id="221" name="Google Shape;221;p32"/>
          <p:cNvSpPr txBox="1"/>
          <p:nvPr/>
        </p:nvSpPr>
        <p:spPr>
          <a:xfrm>
            <a:off x="5223750" y="4324175"/>
            <a:ext cx="3263700" cy="57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E4E5B8"/>
                </a:solidFill>
                <a:latin typeface="Georgia"/>
                <a:ea typeface="Georgia"/>
                <a:cs typeface="Georgia"/>
                <a:sym typeface="Georgia"/>
              </a:rPr>
              <a:t>Protesters destroy Budapest Bookstore and Marxist-Leninist Literature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3"/>
          <p:cNvSpPr txBox="1"/>
          <p:nvPr>
            <p:ph type="title"/>
          </p:nvPr>
        </p:nvSpPr>
        <p:spPr>
          <a:xfrm>
            <a:off x="1642850"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October 24 and 25</a:t>
            </a:r>
            <a:endParaRPr>
              <a:solidFill>
                <a:srgbClr val="E4E5B8"/>
              </a:solidFill>
              <a:latin typeface="Georgia"/>
              <a:ea typeface="Georgia"/>
              <a:cs typeface="Georgia"/>
              <a:sym typeface="Georgia"/>
            </a:endParaRPr>
          </a:p>
        </p:txBody>
      </p:sp>
      <p:pic>
        <p:nvPicPr>
          <p:cNvPr id="228" name="Google Shape;228;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9" name="Google Shape;229;p33"/>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30" name="Google Shape;230;p33"/>
          <p:cNvPicPr preferRelativeResize="0"/>
          <p:nvPr/>
        </p:nvPicPr>
        <p:blipFill>
          <a:blip r:embed="rId4">
            <a:alphaModFix/>
          </a:blip>
          <a:stretch>
            <a:fillRect/>
          </a:stretch>
        </p:blipFill>
        <p:spPr>
          <a:xfrm>
            <a:off x="1531888" y="1410375"/>
            <a:ext cx="6080216" cy="333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4"/>
          <p:cNvSpPr txBox="1"/>
          <p:nvPr>
            <p:ph type="title"/>
          </p:nvPr>
        </p:nvSpPr>
        <p:spPr>
          <a:xfrm>
            <a:off x="1613325" y="160975"/>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Demonstrators join in fraternity with the Soviet Union after attacks by fascist attacks</a:t>
            </a:r>
            <a:endParaRPr>
              <a:solidFill>
                <a:srgbClr val="E4E5B8"/>
              </a:solidFill>
              <a:latin typeface="Georgia"/>
              <a:ea typeface="Georgia"/>
              <a:cs typeface="Georgia"/>
              <a:sym typeface="Georgia"/>
            </a:endParaRPr>
          </a:p>
        </p:txBody>
      </p:sp>
      <p:pic>
        <p:nvPicPr>
          <p:cNvPr id="237" name="Google Shape;237;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8" name="Google Shape;238;p34"/>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39" name="Google Shape;239;p34"/>
          <p:cNvPicPr preferRelativeResize="0"/>
          <p:nvPr/>
        </p:nvPicPr>
        <p:blipFill>
          <a:blip r:embed="rId4">
            <a:alphaModFix/>
          </a:blip>
          <a:stretch>
            <a:fillRect/>
          </a:stretch>
        </p:blipFill>
        <p:spPr>
          <a:xfrm>
            <a:off x="270450" y="1808875"/>
            <a:ext cx="4688550" cy="2441700"/>
          </a:xfrm>
          <a:prstGeom prst="rect">
            <a:avLst/>
          </a:prstGeom>
          <a:noFill/>
          <a:ln>
            <a:noFill/>
          </a:ln>
        </p:spPr>
      </p:pic>
      <p:pic>
        <p:nvPicPr>
          <p:cNvPr id="240" name="Google Shape;240;p34"/>
          <p:cNvPicPr preferRelativeResize="0"/>
          <p:nvPr/>
        </p:nvPicPr>
        <p:blipFill>
          <a:blip r:embed="rId5">
            <a:alphaModFix/>
          </a:blip>
          <a:stretch>
            <a:fillRect/>
          </a:stretch>
        </p:blipFill>
        <p:spPr>
          <a:xfrm>
            <a:off x="5096650" y="1538800"/>
            <a:ext cx="3880199" cy="29818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5"/>
          <p:cNvSpPr txBox="1"/>
          <p:nvPr>
            <p:ph type="title"/>
          </p:nvPr>
        </p:nvSpPr>
        <p:spPr>
          <a:xfrm>
            <a:off x="1642850"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October 26</a:t>
            </a:r>
            <a:endParaRPr>
              <a:solidFill>
                <a:srgbClr val="E4E5B8"/>
              </a:solidFill>
              <a:latin typeface="Georgia"/>
              <a:ea typeface="Georgia"/>
              <a:cs typeface="Georgia"/>
              <a:sym typeface="Georgia"/>
            </a:endParaRPr>
          </a:p>
        </p:txBody>
      </p:sp>
      <p:pic>
        <p:nvPicPr>
          <p:cNvPr id="247" name="Google Shape;247;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8" name="Google Shape;248;p35"/>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49" name="Google Shape;249;p35"/>
          <p:cNvPicPr preferRelativeResize="0"/>
          <p:nvPr/>
        </p:nvPicPr>
        <p:blipFill>
          <a:blip r:embed="rId4">
            <a:alphaModFix/>
          </a:blip>
          <a:stretch>
            <a:fillRect/>
          </a:stretch>
        </p:blipFill>
        <p:spPr>
          <a:xfrm>
            <a:off x="964125" y="1765800"/>
            <a:ext cx="6555550" cy="2381375"/>
          </a:xfrm>
          <a:prstGeom prst="rect">
            <a:avLst/>
          </a:prstGeom>
          <a:noFill/>
          <a:ln>
            <a:noFill/>
          </a:ln>
        </p:spPr>
      </p:pic>
      <p:sp>
        <p:nvSpPr>
          <p:cNvPr id="250" name="Google Shape;250;p35"/>
          <p:cNvSpPr txBox="1"/>
          <p:nvPr/>
        </p:nvSpPr>
        <p:spPr>
          <a:xfrm>
            <a:off x="5999525" y="1948175"/>
            <a:ext cx="31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6"/>
          <p:cNvSpPr txBox="1"/>
          <p:nvPr>
            <p:ph type="title"/>
          </p:nvPr>
        </p:nvSpPr>
        <p:spPr>
          <a:xfrm>
            <a:off x="1642850"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October 30  </a:t>
            </a:r>
            <a:endParaRPr>
              <a:solidFill>
                <a:srgbClr val="E4E5B8"/>
              </a:solidFill>
              <a:latin typeface="Georgia"/>
              <a:ea typeface="Georgia"/>
              <a:cs typeface="Georgia"/>
              <a:sym typeface="Georgia"/>
            </a:endParaRPr>
          </a:p>
        </p:txBody>
      </p:sp>
      <p:pic>
        <p:nvPicPr>
          <p:cNvPr id="257" name="Google Shape;257;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8" name="Google Shape;258;p36"/>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59" name="Google Shape;259;p36"/>
          <p:cNvSpPr txBox="1"/>
          <p:nvPr/>
        </p:nvSpPr>
        <p:spPr>
          <a:xfrm>
            <a:off x="5999525" y="1948175"/>
            <a:ext cx="31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60" name="Google Shape;260;p36"/>
          <p:cNvPicPr preferRelativeResize="0"/>
          <p:nvPr/>
        </p:nvPicPr>
        <p:blipFill>
          <a:blip r:embed="rId4">
            <a:alphaModFix/>
          </a:blip>
          <a:stretch>
            <a:fillRect/>
          </a:stretch>
        </p:blipFill>
        <p:spPr>
          <a:xfrm>
            <a:off x="1114300" y="1274525"/>
            <a:ext cx="7010500" cy="3510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7"/>
          <p:cNvSpPr txBox="1"/>
          <p:nvPr>
            <p:ph type="title"/>
          </p:nvPr>
        </p:nvSpPr>
        <p:spPr>
          <a:xfrm>
            <a:off x="1642850"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October 30 - Release of Cardinal Mindszenty</a:t>
            </a:r>
            <a:endParaRPr>
              <a:solidFill>
                <a:srgbClr val="E4E5B8"/>
              </a:solidFill>
              <a:latin typeface="Georgia"/>
              <a:ea typeface="Georgia"/>
              <a:cs typeface="Georgia"/>
              <a:sym typeface="Georgia"/>
            </a:endParaRPr>
          </a:p>
        </p:txBody>
      </p:sp>
      <p:pic>
        <p:nvPicPr>
          <p:cNvPr id="267" name="Google Shape;267;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8" name="Google Shape;268;p37"/>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69" name="Google Shape;269;p37"/>
          <p:cNvSpPr txBox="1"/>
          <p:nvPr/>
        </p:nvSpPr>
        <p:spPr>
          <a:xfrm>
            <a:off x="5999525" y="1948175"/>
            <a:ext cx="31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70" name="Google Shape;270;p37"/>
          <p:cNvPicPr preferRelativeResize="0"/>
          <p:nvPr/>
        </p:nvPicPr>
        <p:blipFill>
          <a:blip r:embed="rId4">
            <a:alphaModFix/>
          </a:blip>
          <a:stretch>
            <a:fillRect/>
          </a:stretch>
        </p:blipFill>
        <p:spPr>
          <a:xfrm>
            <a:off x="1815350" y="1174425"/>
            <a:ext cx="5394400" cy="3828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8"/>
          <p:cNvSpPr txBox="1"/>
          <p:nvPr>
            <p:ph type="title"/>
          </p:nvPr>
        </p:nvSpPr>
        <p:spPr>
          <a:xfrm>
            <a:off x="1642850"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October 31</a:t>
            </a:r>
            <a:endParaRPr>
              <a:solidFill>
                <a:srgbClr val="E4E5B8"/>
              </a:solidFill>
              <a:latin typeface="Georgia"/>
              <a:ea typeface="Georgia"/>
              <a:cs typeface="Georgia"/>
              <a:sym typeface="Georgia"/>
            </a:endParaRPr>
          </a:p>
        </p:txBody>
      </p:sp>
      <p:pic>
        <p:nvPicPr>
          <p:cNvPr id="277" name="Google Shape;277;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8" name="Google Shape;278;p38"/>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79" name="Google Shape;279;p38"/>
          <p:cNvSpPr txBox="1"/>
          <p:nvPr/>
        </p:nvSpPr>
        <p:spPr>
          <a:xfrm>
            <a:off x="5999525" y="1948175"/>
            <a:ext cx="31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80" name="Google Shape;280;p38"/>
          <p:cNvPicPr preferRelativeResize="0"/>
          <p:nvPr/>
        </p:nvPicPr>
        <p:blipFill>
          <a:blip r:embed="rId4">
            <a:alphaModFix/>
          </a:blip>
          <a:stretch>
            <a:fillRect/>
          </a:stretch>
        </p:blipFill>
        <p:spPr>
          <a:xfrm>
            <a:off x="1099550" y="1365200"/>
            <a:ext cx="6956000" cy="3318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9"/>
          <p:cNvSpPr txBox="1"/>
          <p:nvPr>
            <p:ph type="title"/>
          </p:nvPr>
        </p:nvSpPr>
        <p:spPr>
          <a:xfrm>
            <a:off x="1642850"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November 3</a:t>
            </a:r>
            <a:endParaRPr>
              <a:solidFill>
                <a:srgbClr val="E4E5B8"/>
              </a:solidFill>
              <a:latin typeface="Georgia"/>
              <a:ea typeface="Georgia"/>
              <a:cs typeface="Georgia"/>
              <a:sym typeface="Georgia"/>
            </a:endParaRPr>
          </a:p>
        </p:txBody>
      </p:sp>
      <p:pic>
        <p:nvPicPr>
          <p:cNvPr id="287" name="Google Shape;287;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8" name="Google Shape;288;p39"/>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89" name="Google Shape;289;p39"/>
          <p:cNvSpPr txBox="1"/>
          <p:nvPr/>
        </p:nvSpPr>
        <p:spPr>
          <a:xfrm>
            <a:off x="5999525" y="1948175"/>
            <a:ext cx="31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90" name="Google Shape;290;p39"/>
          <p:cNvPicPr preferRelativeResize="0"/>
          <p:nvPr/>
        </p:nvPicPr>
        <p:blipFill>
          <a:blip r:embed="rId4">
            <a:alphaModFix/>
          </a:blip>
          <a:stretch>
            <a:fillRect/>
          </a:stretch>
        </p:blipFill>
        <p:spPr>
          <a:xfrm>
            <a:off x="1118400" y="1614000"/>
            <a:ext cx="6907199" cy="30495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0"/>
          <p:cNvSpPr txBox="1"/>
          <p:nvPr>
            <p:ph type="title"/>
          </p:nvPr>
        </p:nvSpPr>
        <p:spPr>
          <a:xfrm>
            <a:off x="1628100" y="1536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US and Europe planned for Cardinal Mindszenty to take over Hungary </a:t>
            </a:r>
            <a:endParaRPr>
              <a:solidFill>
                <a:srgbClr val="E4E5B8"/>
              </a:solidFill>
              <a:latin typeface="Georgia"/>
              <a:ea typeface="Georgia"/>
              <a:cs typeface="Georgia"/>
              <a:sym typeface="Georgia"/>
            </a:endParaRPr>
          </a:p>
        </p:txBody>
      </p:sp>
      <p:pic>
        <p:nvPicPr>
          <p:cNvPr id="297" name="Google Shape;297;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8" name="Google Shape;298;p40"/>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99" name="Google Shape;299;p40"/>
          <p:cNvSpPr txBox="1"/>
          <p:nvPr/>
        </p:nvSpPr>
        <p:spPr>
          <a:xfrm>
            <a:off x="5999525" y="1948175"/>
            <a:ext cx="31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00" name="Google Shape;300;p40"/>
          <p:cNvPicPr preferRelativeResize="0"/>
          <p:nvPr/>
        </p:nvPicPr>
        <p:blipFill>
          <a:blip r:embed="rId4">
            <a:alphaModFix/>
          </a:blip>
          <a:stretch>
            <a:fillRect/>
          </a:stretch>
        </p:blipFill>
        <p:spPr>
          <a:xfrm>
            <a:off x="307375" y="1101300"/>
            <a:ext cx="4037540" cy="3850249"/>
          </a:xfrm>
          <a:prstGeom prst="rect">
            <a:avLst/>
          </a:prstGeom>
          <a:noFill/>
          <a:ln>
            <a:noFill/>
          </a:ln>
        </p:spPr>
      </p:pic>
      <p:pic>
        <p:nvPicPr>
          <p:cNvPr id="301" name="Google Shape;301;p40"/>
          <p:cNvPicPr preferRelativeResize="0"/>
          <p:nvPr/>
        </p:nvPicPr>
        <p:blipFill>
          <a:blip r:embed="rId5">
            <a:alphaModFix/>
          </a:blip>
          <a:stretch>
            <a:fillRect/>
          </a:stretch>
        </p:blipFill>
        <p:spPr>
          <a:xfrm>
            <a:off x="4892600" y="1101300"/>
            <a:ext cx="3903749" cy="3850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1"/>
          <p:cNvSpPr txBox="1"/>
          <p:nvPr>
            <p:ph type="title"/>
          </p:nvPr>
        </p:nvSpPr>
        <p:spPr>
          <a:xfrm>
            <a:off x="1628100" y="1536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308" name="Google Shape;308;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9" name="Google Shape;309;p41"/>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10" name="Google Shape;310;p41"/>
          <p:cNvSpPr txBox="1"/>
          <p:nvPr/>
        </p:nvSpPr>
        <p:spPr>
          <a:xfrm>
            <a:off x="5999525" y="1948175"/>
            <a:ext cx="31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descr="Please use English subtitles&#10;Last appeal from the Hungarians to the free world for intervention&#10;#Hungarianrevolution&#10;#1956&#10;#oldradio" id="311" name="Google Shape;311;p41" title="Last broadcast of Free Hungarian Radio before Soviet tanks rolled in(1956 Hungarian Revolution)">
            <a:hlinkClick r:id="rId4"/>
          </p:cNvPr>
          <p:cNvPicPr preferRelativeResize="0"/>
          <p:nvPr/>
        </p:nvPicPr>
        <p:blipFill>
          <a:blip r:embed="rId5">
            <a:alphaModFix/>
          </a:blip>
          <a:stretch>
            <a:fillRect/>
          </a:stretch>
        </p:blipFill>
        <p:spPr>
          <a:xfrm>
            <a:off x="1255078" y="1167700"/>
            <a:ext cx="6633853" cy="3731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92500"/>
          </a:bodyPr>
          <a:lstStyle/>
          <a:p>
            <a:pPr indent="-33432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Background of Hungarian history</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Conditions that led to the Counter-Revolution</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The 1956 Counter-Revolution</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Drawing parallels to Euromaidan and the present day</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317" name="Google Shape;317;p4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324" name="Google Shape;324;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5" name="Google Shape;325;p43"/>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Drawing parallels to now and Euromaidan</a:t>
            </a:r>
            <a:endParaRPr sz="5200">
              <a:solidFill>
                <a:srgbClr val="E4E5B8"/>
              </a:solidFill>
              <a:latin typeface="Georgia"/>
              <a:ea typeface="Georgia"/>
              <a:cs typeface="Georgia"/>
              <a:sym typeface="Georgia"/>
            </a:endParaRPr>
          </a:p>
        </p:txBody>
      </p:sp>
      <p:pic>
        <p:nvPicPr>
          <p:cNvPr id="331" name="Google Shape;331;p4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Portrayal of Hungary in the US vs Europe</a:t>
            </a:r>
            <a:endParaRPr>
              <a:solidFill>
                <a:srgbClr val="E4E5B8"/>
              </a:solidFill>
              <a:latin typeface="Georgia"/>
              <a:ea typeface="Georgia"/>
              <a:cs typeface="Georgia"/>
              <a:sym typeface="Georgia"/>
            </a:endParaRPr>
          </a:p>
        </p:txBody>
      </p:sp>
      <p:pic>
        <p:nvPicPr>
          <p:cNvPr id="338" name="Google Shape;338;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9" name="Google Shape;339;p45"/>
          <p:cNvSpPr/>
          <p:nvPr/>
        </p:nvSpPr>
        <p:spPr>
          <a:xfrm>
            <a:off x="0" y="1101300"/>
            <a:ext cx="29289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5"/>
          <p:cNvSpPr/>
          <p:nvPr/>
        </p:nvSpPr>
        <p:spPr>
          <a:xfrm>
            <a:off x="6215100" y="1101300"/>
            <a:ext cx="29289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1" name="Google Shape;341;p45"/>
          <p:cNvPicPr preferRelativeResize="0"/>
          <p:nvPr/>
        </p:nvPicPr>
        <p:blipFill>
          <a:blip r:embed="rId4">
            <a:alphaModFix/>
          </a:blip>
          <a:stretch>
            <a:fillRect/>
          </a:stretch>
        </p:blipFill>
        <p:spPr>
          <a:xfrm>
            <a:off x="-26250" y="1332975"/>
            <a:ext cx="2981400" cy="3578852"/>
          </a:xfrm>
          <a:prstGeom prst="rect">
            <a:avLst/>
          </a:prstGeom>
          <a:noFill/>
          <a:ln>
            <a:noFill/>
          </a:ln>
        </p:spPr>
      </p:pic>
      <p:pic>
        <p:nvPicPr>
          <p:cNvPr id="342" name="Google Shape;342;p45"/>
          <p:cNvPicPr preferRelativeResize="0"/>
          <p:nvPr/>
        </p:nvPicPr>
        <p:blipFill>
          <a:blip r:embed="rId5">
            <a:alphaModFix/>
          </a:blip>
          <a:stretch>
            <a:fillRect/>
          </a:stretch>
        </p:blipFill>
        <p:spPr>
          <a:xfrm>
            <a:off x="3326850" y="1177500"/>
            <a:ext cx="2490294" cy="3889800"/>
          </a:xfrm>
          <a:prstGeom prst="rect">
            <a:avLst/>
          </a:prstGeom>
          <a:noFill/>
          <a:ln>
            <a:noFill/>
          </a:ln>
        </p:spPr>
      </p:pic>
      <p:pic>
        <p:nvPicPr>
          <p:cNvPr id="343" name="Google Shape;343;p45"/>
          <p:cNvPicPr preferRelativeResize="0"/>
          <p:nvPr/>
        </p:nvPicPr>
        <p:blipFill>
          <a:blip r:embed="rId6">
            <a:alphaModFix/>
          </a:blip>
          <a:stretch>
            <a:fillRect/>
          </a:stretch>
        </p:blipFill>
        <p:spPr>
          <a:xfrm>
            <a:off x="6292300" y="1177500"/>
            <a:ext cx="2774500" cy="1593400"/>
          </a:xfrm>
          <a:prstGeom prst="rect">
            <a:avLst/>
          </a:prstGeom>
          <a:noFill/>
          <a:ln>
            <a:noFill/>
          </a:ln>
        </p:spPr>
      </p:pic>
      <p:pic>
        <p:nvPicPr>
          <p:cNvPr id="344" name="Google Shape;344;p45"/>
          <p:cNvPicPr preferRelativeResize="0"/>
          <p:nvPr/>
        </p:nvPicPr>
        <p:blipFill>
          <a:blip r:embed="rId7">
            <a:alphaModFix/>
          </a:blip>
          <a:stretch>
            <a:fillRect/>
          </a:stretch>
        </p:blipFill>
        <p:spPr>
          <a:xfrm>
            <a:off x="6292300" y="2847100"/>
            <a:ext cx="2774501" cy="1832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Color Revolutions</a:t>
            </a:r>
            <a:endParaRPr>
              <a:solidFill>
                <a:srgbClr val="E4E5B8"/>
              </a:solidFill>
              <a:latin typeface="Georgia"/>
              <a:ea typeface="Georgia"/>
              <a:cs typeface="Georgia"/>
              <a:sym typeface="Georgia"/>
            </a:endParaRPr>
          </a:p>
        </p:txBody>
      </p:sp>
      <p:pic>
        <p:nvPicPr>
          <p:cNvPr id="351" name="Google Shape;351;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2" name="Google Shape;352;p46"/>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53" name="Google Shape;353;p46"/>
          <p:cNvSpPr txBox="1"/>
          <p:nvPr/>
        </p:nvSpPr>
        <p:spPr>
          <a:xfrm>
            <a:off x="6286100" y="3702125"/>
            <a:ext cx="2960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E4E5B8"/>
              </a:solidFill>
              <a:latin typeface="Georgia"/>
              <a:ea typeface="Georgia"/>
              <a:cs typeface="Georgia"/>
              <a:sym typeface="Georgia"/>
            </a:endParaRPr>
          </a:p>
        </p:txBody>
      </p:sp>
      <p:sp>
        <p:nvSpPr>
          <p:cNvPr id="354" name="Google Shape;354;p46"/>
          <p:cNvSpPr txBox="1"/>
          <p:nvPr/>
        </p:nvSpPr>
        <p:spPr>
          <a:xfrm>
            <a:off x="5833875" y="3346775"/>
            <a:ext cx="3360600" cy="6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355" name="Google Shape;355;p46"/>
          <p:cNvSpPr txBox="1"/>
          <p:nvPr/>
        </p:nvSpPr>
        <p:spPr>
          <a:xfrm>
            <a:off x="121375" y="1101300"/>
            <a:ext cx="8891100" cy="37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E4E5B8"/>
                </a:solidFill>
                <a:latin typeface="Georgia"/>
                <a:ea typeface="Georgia"/>
                <a:cs typeface="Georgia"/>
                <a:sym typeface="Georgia"/>
              </a:rPr>
              <a:t>Drawing parallels to the 21st century’s so-called “color revolutions” and Euromaïdan.</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It’s fair to say the 56 Hungarian counter-revolution was an example of what is known today as a “color</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Revolution”.</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The term “color revolution” was coined in the early 21st century to designate at first popular</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movements, but later directed at establishing in Eastern Europe regimes favorable to Western so-called</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liberal democracies.</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In 2000 it was the “Bulldozer Revolution” in Yugoslavia, 2003 the “Rose Revolution” in Georgia, 2004 the “Orange Revolution” in Ukraine, 2005 the “Tulip Revolution” in Kyrgyzstan.</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These so called “revolutions” did not actually overthrow socialist governments, but mostly capitalist</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ones, but who carried a mortal sin, namely to be not friendly enough to Western imperialism.</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The method Is always the same: support popular and worker’s grievances thru the intense use of</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internet and foreign NGO’s, and bring to power Western puppets.</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Kronstadt anti-Soviet Uprising 1921</a:t>
            </a:r>
            <a:endParaRPr>
              <a:solidFill>
                <a:srgbClr val="E4E5B8"/>
              </a:solidFill>
              <a:latin typeface="Georgia"/>
              <a:ea typeface="Georgia"/>
              <a:cs typeface="Georgia"/>
              <a:sym typeface="Georgia"/>
            </a:endParaRPr>
          </a:p>
        </p:txBody>
      </p:sp>
      <p:pic>
        <p:nvPicPr>
          <p:cNvPr id="362" name="Google Shape;362;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3" name="Google Shape;363;p47"/>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64" name="Google Shape;364;p47"/>
          <p:cNvSpPr txBox="1"/>
          <p:nvPr/>
        </p:nvSpPr>
        <p:spPr>
          <a:xfrm>
            <a:off x="6286100" y="3702125"/>
            <a:ext cx="2960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E4E5B8"/>
              </a:solidFill>
              <a:latin typeface="Georgia"/>
              <a:ea typeface="Georgia"/>
              <a:cs typeface="Georgia"/>
              <a:sym typeface="Georgia"/>
            </a:endParaRPr>
          </a:p>
        </p:txBody>
      </p:sp>
      <p:sp>
        <p:nvSpPr>
          <p:cNvPr id="365" name="Google Shape;365;p47"/>
          <p:cNvSpPr txBox="1"/>
          <p:nvPr/>
        </p:nvSpPr>
        <p:spPr>
          <a:xfrm>
            <a:off x="5833875" y="3346775"/>
            <a:ext cx="3360600" cy="6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366" name="Google Shape;366;p47"/>
          <p:cNvSpPr txBox="1"/>
          <p:nvPr/>
        </p:nvSpPr>
        <p:spPr>
          <a:xfrm>
            <a:off x="303450" y="1237850"/>
            <a:ext cx="4142100" cy="37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One could say the first color revolutions were the many anti-communist uprisings of the 20th century.</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It began in March 1921 at Kronstadt, outside of Petrograd when sailors rebelled against the Soviet</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Republic. They reflected the discontent of peasant masses after 4 years of “war communism” at the end of the Civil War. Their slogan was: “Soviet yes, but without the Bolsheviks”. They were fully supported by French British and Russian capitalists, including White Tsarists.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pic>
        <p:nvPicPr>
          <p:cNvPr id="367" name="Google Shape;367;p47"/>
          <p:cNvPicPr preferRelativeResize="0"/>
          <p:nvPr/>
        </p:nvPicPr>
        <p:blipFill>
          <a:blip r:embed="rId4">
            <a:alphaModFix/>
          </a:blip>
          <a:stretch>
            <a:fillRect/>
          </a:stretch>
        </p:blipFill>
        <p:spPr>
          <a:xfrm>
            <a:off x="4858675" y="1296663"/>
            <a:ext cx="3738425" cy="2550175"/>
          </a:xfrm>
          <a:prstGeom prst="rect">
            <a:avLst/>
          </a:prstGeom>
          <a:noFill/>
          <a:ln>
            <a:noFill/>
          </a:ln>
        </p:spPr>
      </p:pic>
      <p:sp>
        <p:nvSpPr>
          <p:cNvPr id="368" name="Google Shape;368;p47"/>
          <p:cNvSpPr txBox="1"/>
          <p:nvPr/>
        </p:nvSpPr>
        <p:spPr>
          <a:xfrm>
            <a:off x="4855225" y="3982800"/>
            <a:ext cx="3738300" cy="36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E4E5B8"/>
                </a:solidFill>
              </a:rPr>
              <a:t>Kronstadt Sailors</a:t>
            </a:r>
            <a:endParaRPr>
              <a:solidFill>
                <a:srgbClr val="E4E5B8"/>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German Democratic Republic Uprisings 1953</a:t>
            </a:r>
            <a:endParaRPr>
              <a:solidFill>
                <a:srgbClr val="E4E5B8"/>
              </a:solidFill>
              <a:latin typeface="Georgia"/>
              <a:ea typeface="Georgia"/>
              <a:cs typeface="Georgia"/>
              <a:sym typeface="Georgia"/>
            </a:endParaRPr>
          </a:p>
        </p:txBody>
      </p:sp>
      <p:pic>
        <p:nvPicPr>
          <p:cNvPr id="375" name="Google Shape;375;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6" name="Google Shape;376;p48"/>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77" name="Google Shape;377;p48"/>
          <p:cNvSpPr txBox="1"/>
          <p:nvPr/>
        </p:nvSpPr>
        <p:spPr>
          <a:xfrm>
            <a:off x="6286100" y="3702125"/>
            <a:ext cx="2960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E4E5B8"/>
              </a:solidFill>
              <a:latin typeface="Georgia"/>
              <a:ea typeface="Georgia"/>
              <a:cs typeface="Georgia"/>
              <a:sym typeface="Georgia"/>
            </a:endParaRPr>
          </a:p>
        </p:txBody>
      </p:sp>
      <p:sp>
        <p:nvSpPr>
          <p:cNvPr id="378" name="Google Shape;378;p48"/>
          <p:cNvSpPr txBox="1"/>
          <p:nvPr/>
        </p:nvSpPr>
        <p:spPr>
          <a:xfrm>
            <a:off x="5833875" y="3346775"/>
            <a:ext cx="3360600" cy="6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379" name="Google Shape;379;p48"/>
          <p:cNvSpPr txBox="1"/>
          <p:nvPr/>
        </p:nvSpPr>
        <p:spPr>
          <a:xfrm>
            <a:off x="675175" y="1101300"/>
            <a:ext cx="4802100" cy="37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E4E5B8"/>
                </a:solidFill>
                <a:latin typeface="Georgia"/>
                <a:ea typeface="Georgia"/>
                <a:cs typeface="Georgia"/>
                <a:sym typeface="Georgia"/>
              </a:rPr>
              <a:t>32 years later in June 1953, shortly after Stalin’s death, a similar revolt happened in East Berlin. The economic situation was difficult in the young German Democratic Republic, founded 4 years earlier.</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Unlike in West Germany flooded with U.S. dollars of the Marshall plan, the USSR couldn’t afford much help to the GDR. Workers began a strike and soon there were widespread demonstrations throughout the country. Thanks to Soviet T-34’s, socialist order was quickly restored. The radio in the American sector of West Berlin had been blasting the news of the first workers going on strike in order to fan the flames of anti-communism in East Germany.</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rPr lang="en" sz="1300">
                <a:solidFill>
                  <a:srgbClr val="E4E5B8"/>
                </a:solidFill>
                <a:latin typeface="Georgia"/>
                <a:ea typeface="Georgia"/>
                <a:cs typeface="Georgia"/>
                <a:sym typeface="Georgia"/>
              </a:rPr>
              <a:t>The events of October 1956 In Hungary followed that familiar playbook.</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pic>
        <p:nvPicPr>
          <p:cNvPr id="380" name="Google Shape;380;p48"/>
          <p:cNvPicPr preferRelativeResize="0"/>
          <p:nvPr/>
        </p:nvPicPr>
        <p:blipFill>
          <a:blip r:embed="rId4">
            <a:alphaModFix/>
          </a:blip>
          <a:stretch>
            <a:fillRect/>
          </a:stretch>
        </p:blipFill>
        <p:spPr>
          <a:xfrm>
            <a:off x="6061450" y="1290975"/>
            <a:ext cx="2846375" cy="2764925"/>
          </a:xfrm>
          <a:prstGeom prst="rect">
            <a:avLst/>
          </a:prstGeom>
          <a:noFill/>
          <a:ln>
            <a:noFill/>
          </a:ln>
        </p:spPr>
      </p:pic>
      <p:sp>
        <p:nvSpPr>
          <p:cNvPr id="381" name="Google Shape;381;p48"/>
          <p:cNvSpPr txBox="1"/>
          <p:nvPr/>
        </p:nvSpPr>
        <p:spPr>
          <a:xfrm>
            <a:off x="6038675" y="4187625"/>
            <a:ext cx="2869200" cy="5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Columbus House Building on fire during June 17, 1953 riots in East Berlin</a:t>
            </a:r>
            <a:endParaRPr>
              <a:solidFill>
                <a:srgbClr val="E4E5B8"/>
              </a:solidFill>
              <a:latin typeface="Georgia"/>
              <a:ea typeface="Georgia"/>
              <a:cs typeface="Georgia"/>
              <a:sym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Prague Spring</a:t>
            </a:r>
            <a:endParaRPr>
              <a:solidFill>
                <a:srgbClr val="E4E5B8"/>
              </a:solidFill>
              <a:latin typeface="Georgia"/>
              <a:ea typeface="Georgia"/>
              <a:cs typeface="Georgia"/>
              <a:sym typeface="Georgia"/>
            </a:endParaRPr>
          </a:p>
        </p:txBody>
      </p:sp>
      <p:pic>
        <p:nvPicPr>
          <p:cNvPr id="388" name="Google Shape;388;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9" name="Google Shape;389;p49"/>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90" name="Google Shape;390;p49"/>
          <p:cNvSpPr txBox="1"/>
          <p:nvPr/>
        </p:nvSpPr>
        <p:spPr>
          <a:xfrm>
            <a:off x="6286100" y="3702125"/>
            <a:ext cx="2960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E4E5B8"/>
              </a:solidFill>
              <a:latin typeface="Georgia"/>
              <a:ea typeface="Georgia"/>
              <a:cs typeface="Georgia"/>
              <a:sym typeface="Georgia"/>
            </a:endParaRPr>
          </a:p>
        </p:txBody>
      </p:sp>
      <p:sp>
        <p:nvSpPr>
          <p:cNvPr id="391" name="Google Shape;391;p49"/>
          <p:cNvSpPr txBox="1"/>
          <p:nvPr/>
        </p:nvSpPr>
        <p:spPr>
          <a:xfrm>
            <a:off x="5833875" y="3346775"/>
            <a:ext cx="3360600" cy="6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392" name="Google Shape;392;p49"/>
          <p:cNvSpPr txBox="1"/>
          <p:nvPr/>
        </p:nvSpPr>
        <p:spPr>
          <a:xfrm>
            <a:off x="227575" y="1229075"/>
            <a:ext cx="5287800" cy="37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12 years later was the turn of Czechoslovakia during the infamous Prague Spring. This time the slogan</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was “socialism with a human face”. In these 20th century “color revolutions”, it was never openly proclaimed to abolish socialism, but always to improve it.</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To get rid of one’s dog, one will accuse it of having rabies.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goal of the “Prague Spring” was in fact to end People’s Democracy and get Czechoslovakia out of the Warsaw pact and straight into NATO’s arms. Again Soviet tanks came to the rescue in August 1968 and socialism was saved for the time being. From the early spring throughout the summer of 1968 the “Prague Spring” was all over the newspapers front pages and TV screens of the so-called Free World.</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sp>
        <p:nvSpPr>
          <p:cNvPr id="393" name="Google Shape;393;p49"/>
          <p:cNvSpPr txBox="1"/>
          <p:nvPr/>
        </p:nvSpPr>
        <p:spPr>
          <a:xfrm>
            <a:off x="6038625" y="3860875"/>
            <a:ext cx="2869200" cy="5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Prague 1968</a:t>
            </a:r>
            <a:endParaRPr>
              <a:solidFill>
                <a:srgbClr val="E4E5B8"/>
              </a:solidFill>
              <a:latin typeface="Georgia"/>
              <a:ea typeface="Georgia"/>
              <a:cs typeface="Georgia"/>
              <a:sym typeface="Georgia"/>
            </a:endParaRPr>
          </a:p>
        </p:txBody>
      </p:sp>
      <p:pic>
        <p:nvPicPr>
          <p:cNvPr id="394" name="Google Shape;394;p49"/>
          <p:cNvPicPr preferRelativeResize="0"/>
          <p:nvPr/>
        </p:nvPicPr>
        <p:blipFill>
          <a:blip r:embed="rId4">
            <a:alphaModFix/>
          </a:blip>
          <a:stretch>
            <a:fillRect/>
          </a:stretch>
        </p:blipFill>
        <p:spPr>
          <a:xfrm>
            <a:off x="5515375" y="1253700"/>
            <a:ext cx="3476225" cy="260716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5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Solidarity Movement - Poland </a:t>
            </a:r>
            <a:endParaRPr>
              <a:solidFill>
                <a:srgbClr val="E4E5B8"/>
              </a:solidFill>
              <a:latin typeface="Georgia"/>
              <a:ea typeface="Georgia"/>
              <a:cs typeface="Georgia"/>
              <a:sym typeface="Georgia"/>
            </a:endParaRPr>
          </a:p>
        </p:txBody>
      </p:sp>
      <p:pic>
        <p:nvPicPr>
          <p:cNvPr id="401" name="Google Shape;401;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02" name="Google Shape;402;p50"/>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03" name="Google Shape;403;p50"/>
          <p:cNvSpPr txBox="1"/>
          <p:nvPr/>
        </p:nvSpPr>
        <p:spPr>
          <a:xfrm>
            <a:off x="6286100" y="3702125"/>
            <a:ext cx="2960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E4E5B8"/>
              </a:solidFill>
              <a:latin typeface="Georgia"/>
              <a:ea typeface="Georgia"/>
              <a:cs typeface="Georgia"/>
              <a:sym typeface="Georgia"/>
            </a:endParaRPr>
          </a:p>
        </p:txBody>
      </p:sp>
      <p:sp>
        <p:nvSpPr>
          <p:cNvPr id="404" name="Google Shape;404;p50"/>
          <p:cNvSpPr txBox="1"/>
          <p:nvPr/>
        </p:nvSpPr>
        <p:spPr>
          <a:xfrm>
            <a:off x="5833875" y="3346775"/>
            <a:ext cx="3360600" cy="6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405" name="Google Shape;405;p50"/>
          <p:cNvSpPr txBox="1"/>
          <p:nvPr/>
        </p:nvSpPr>
        <p:spPr>
          <a:xfrm>
            <a:off x="121275" y="1162025"/>
            <a:ext cx="5538900" cy="37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Once again there was a 12 year gap until the next color revolution. This time it was Poland in 1980 with the Solidarity movement.</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In 1978 a new Catholic pope had been elected in Rome, John Paul II born in Poland, a rabid anti-communist. This wasn’t lost on the CIA who saw a great opportunity. In August 1980 a trade union was founded at the Lenin shipyard in Gdansk. Its name was Solidarity, its leader Lech Walesa, also a rabid anti-communist. Solidarity had the CIA’s and the Vatican’s fingerprints all over. Lech Walesa quickly became the poster child of the so-called Free World.</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By 1981 Solidarity reached a membership of an incredible 10 millions.</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In 1983 Walesa received the Nobel Peace Prize, in passing that same prize awarded in 2009 to Obama, the U.S. president who ordered the most drone strikes, and once said “turns out I’m really good at killing People”. Solidary was instrumental in overthrowing socialism and Walesa became capitalist Poland's first president from 1990 to 1995.</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sp>
        <p:nvSpPr>
          <p:cNvPr id="406" name="Google Shape;406;p50"/>
          <p:cNvSpPr txBox="1"/>
          <p:nvPr/>
        </p:nvSpPr>
        <p:spPr>
          <a:xfrm>
            <a:off x="6038625" y="3860875"/>
            <a:ext cx="2869200" cy="5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407" name="Google Shape;407;p50"/>
          <p:cNvPicPr preferRelativeResize="0"/>
          <p:nvPr/>
        </p:nvPicPr>
        <p:blipFill>
          <a:blip r:embed="rId4">
            <a:alphaModFix/>
          </a:blip>
          <a:stretch>
            <a:fillRect/>
          </a:stretch>
        </p:blipFill>
        <p:spPr>
          <a:xfrm>
            <a:off x="5792925" y="1222527"/>
            <a:ext cx="3360599" cy="2927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Chinese Color Revolutions</a:t>
            </a:r>
            <a:endParaRPr>
              <a:solidFill>
                <a:srgbClr val="E4E5B8"/>
              </a:solidFill>
              <a:latin typeface="Georgia"/>
              <a:ea typeface="Georgia"/>
              <a:cs typeface="Georgia"/>
              <a:sym typeface="Georgia"/>
            </a:endParaRPr>
          </a:p>
        </p:txBody>
      </p:sp>
      <p:pic>
        <p:nvPicPr>
          <p:cNvPr id="414" name="Google Shape;414;p5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15" name="Google Shape;415;p51"/>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16" name="Google Shape;416;p51"/>
          <p:cNvSpPr txBox="1"/>
          <p:nvPr/>
        </p:nvSpPr>
        <p:spPr>
          <a:xfrm>
            <a:off x="6286100" y="3702125"/>
            <a:ext cx="2960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E4E5B8"/>
              </a:solidFill>
              <a:latin typeface="Georgia"/>
              <a:ea typeface="Georgia"/>
              <a:cs typeface="Georgia"/>
              <a:sym typeface="Georgia"/>
            </a:endParaRPr>
          </a:p>
        </p:txBody>
      </p:sp>
      <p:sp>
        <p:nvSpPr>
          <p:cNvPr id="417" name="Google Shape;417;p51"/>
          <p:cNvSpPr txBox="1"/>
          <p:nvPr/>
        </p:nvSpPr>
        <p:spPr>
          <a:xfrm>
            <a:off x="5833875" y="3346775"/>
            <a:ext cx="3360600" cy="6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418" name="Google Shape;418;p51"/>
          <p:cNvSpPr txBox="1"/>
          <p:nvPr/>
        </p:nvSpPr>
        <p:spPr>
          <a:xfrm>
            <a:off x="121275" y="1162025"/>
            <a:ext cx="4830300" cy="37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The People’s Republic of China wasn’t spared either by color revolutions.</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In June 1989 the Tiananmen Square protests were an attempt to overthrow the Communist Party of China. It must be noted that the so-called “democracy protestors” were marching at the sound of the Internationale. Once again they never openly rejected socialism but pretended to improve it.</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The CIA and Western ideologues are expert dialecticians and master wolves who know how to invite the sheep to the dinner table.</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In 2019-2020 the West pulled the “Water Revolution” in Hong Kong.</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Protests were broadcasted 24/7 in Western media, and protestors didn’t even hesitate to march with</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U.S. and U.K. flags.</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sp>
        <p:nvSpPr>
          <p:cNvPr id="419" name="Google Shape;419;p51"/>
          <p:cNvSpPr txBox="1"/>
          <p:nvPr/>
        </p:nvSpPr>
        <p:spPr>
          <a:xfrm>
            <a:off x="6038625" y="3860875"/>
            <a:ext cx="2869200" cy="5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pic>
        <p:nvPicPr>
          <p:cNvPr id="420" name="Google Shape;420;p51"/>
          <p:cNvPicPr preferRelativeResize="0"/>
          <p:nvPr/>
        </p:nvPicPr>
        <p:blipFill>
          <a:blip r:embed="rId4">
            <a:alphaModFix/>
          </a:blip>
          <a:stretch>
            <a:fillRect/>
          </a:stretch>
        </p:blipFill>
        <p:spPr>
          <a:xfrm>
            <a:off x="4951575" y="1253700"/>
            <a:ext cx="4040024" cy="2716881"/>
          </a:xfrm>
          <a:prstGeom prst="rect">
            <a:avLst/>
          </a:prstGeom>
          <a:noFill/>
          <a:ln>
            <a:noFill/>
          </a:ln>
        </p:spPr>
      </p:pic>
      <p:sp>
        <p:nvSpPr>
          <p:cNvPr id="421" name="Google Shape;421;p51"/>
          <p:cNvSpPr txBox="1"/>
          <p:nvPr/>
        </p:nvSpPr>
        <p:spPr>
          <a:xfrm>
            <a:off x="4936875" y="4103000"/>
            <a:ext cx="4058700" cy="6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Protesters burn and flip buses outside </a:t>
            </a:r>
            <a:r>
              <a:rPr lang="en"/>
              <a:t>Tiananmen</a:t>
            </a:r>
            <a:r>
              <a:rPr lang="en"/>
              <a:t> Square 1989</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Background</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EuroMaidan - Ukraine 2013 and 2015</a:t>
            </a:r>
            <a:endParaRPr>
              <a:solidFill>
                <a:srgbClr val="E4E5B8"/>
              </a:solidFill>
              <a:latin typeface="Georgia"/>
              <a:ea typeface="Georgia"/>
              <a:cs typeface="Georgia"/>
              <a:sym typeface="Georgia"/>
            </a:endParaRPr>
          </a:p>
        </p:txBody>
      </p:sp>
      <p:pic>
        <p:nvPicPr>
          <p:cNvPr id="428" name="Google Shape;428;p5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29" name="Google Shape;429;p52"/>
          <p:cNvSpPr txBox="1"/>
          <p:nvPr/>
        </p:nvSpPr>
        <p:spPr>
          <a:xfrm>
            <a:off x="529400" y="1101300"/>
            <a:ext cx="57567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430" name="Google Shape;430;p52"/>
          <p:cNvSpPr txBox="1"/>
          <p:nvPr/>
        </p:nvSpPr>
        <p:spPr>
          <a:xfrm>
            <a:off x="6286100" y="3702125"/>
            <a:ext cx="2960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E4E5B8"/>
              </a:solidFill>
              <a:latin typeface="Georgia"/>
              <a:ea typeface="Georgia"/>
              <a:cs typeface="Georgia"/>
              <a:sym typeface="Georgia"/>
            </a:endParaRPr>
          </a:p>
        </p:txBody>
      </p:sp>
      <p:sp>
        <p:nvSpPr>
          <p:cNvPr id="431" name="Google Shape;431;p52"/>
          <p:cNvSpPr txBox="1"/>
          <p:nvPr/>
        </p:nvSpPr>
        <p:spPr>
          <a:xfrm>
            <a:off x="5833875" y="3346775"/>
            <a:ext cx="3360600" cy="6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432" name="Google Shape;432;p52"/>
          <p:cNvSpPr txBox="1"/>
          <p:nvPr/>
        </p:nvSpPr>
        <p:spPr>
          <a:xfrm>
            <a:off x="121275" y="1162025"/>
            <a:ext cx="4550100" cy="37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Of course the most infamous “color revolution” of late was the 2014 Euromaïdan that overthrew a bourgeois government in Kiev, whose mortal sin was to be too friendly with Russia and not friendly enough with EU &amp; NATO. The American Queen of neo-cons Victoria Nuland, Obama’s special envoy to Ukraine in 2014, who actually hand-picked herself the new Kiev government at the time, publicly</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admitted years later that the U.S. had spent $5B to bring “freedom and democracy” to Ukraine.</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rPr lang="en" sz="1200">
                <a:solidFill>
                  <a:srgbClr val="E4E5B8"/>
                </a:solidFill>
                <a:latin typeface="Georgia"/>
                <a:ea typeface="Georgia"/>
                <a:cs typeface="Georgia"/>
                <a:sym typeface="Georgia"/>
              </a:rPr>
              <a:t>Just like all color revolutions from Kronstadt to Budapest, Euromaïdan began with somewhat of a legitimate popular discontent, and was quickly funneled by the West into installing a lapdog puppet régime, this time openly fascist.</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a:p>
            <a:pPr indent="0" lvl="0" marL="0" rtl="0" algn="l">
              <a:spcBef>
                <a:spcPts val="0"/>
              </a:spcBef>
              <a:spcAft>
                <a:spcPts val="0"/>
              </a:spcAft>
              <a:buNone/>
            </a:pPr>
            <a:r>
              <a:t/>
            </a:r>
            <a:endParaRPr/>
          </a:p>
        </p:txBody>
      </p:sp>
      <p:sp>
        <p:nvSpPr>
          <p:cNvPr id="433" name="Google Shape;433;p52"/>
          <p:cNvSpPr txBox="1"/>
          <p:nvPr/>
        </p:nvSpPr>
        <p:spPr>
          <a:xfrm>
            <a:off x="6038625" y="3860875"/>
            <a:ext cx="2869200" cy="5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E4E5B8"/>
              </a:solidFill>
              <a:latin typeface="Georgia"/>
              <a:ea typeface="Georgia"/>
              <a:cs typeface="Georgia"/>
              <a:sym typeface="Georgia"/>
            </a:endParaRPr>
          </a:p>
        </p:txBody>
      </p:sp>
      <p:sp>
        <p:nvSpPr>
          <p:cNvPr id="434" name="Google Shape;434;p52"/>
          <p:cNvSpPr txBox="1"/>
          <p:nvPr/>
        </p:nvSpPr>
        <p:spPr>
          <a:xfrm>
            <a:off x="4936875" y="4103000"/>
            <a:ext cx="4058700" cy="6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435" name="Google Shape;435;p52"/>
          <p:cNvPicPr preferRelativeResize="0"/>
          <p:nvPr/>
        </p:nvPicPr>
        <p:blipFill>
          <a:blip r:embed="rId4">
            <a:alphaModFix/>
          </a:blip>
          <a:stretch>
            <a:fillRect/>
          </a:stretch>
        </p:blipFill>
        <p:spPr>
          <a:xfrm>
            <a:off x="4671375" y="1558600"/>
            <a:ext cx="4156455" cy="2338000"/>
          </a:xfrm>
          <a:prstGeom prst="rect">
            <a:avLst/>
          </a:prstGeom>
          <a:noFill/>
          <a:ln>
            <a:noFill/>
          </a:ln>
        </p:spPr>
      </p:pic>
      <p:sp>
        <p:nvSpPr>
          <p:cNvPr id="436" name="Google Shape;436;p52"/>
          <p:cNvSpPr txBox="1"/>
          <p:nvPr/>
        </p:nvSpPr>
        <p:spPr>
          <a:xfrm>
            <a:off x="4716225" y="3976475"/>
            <a:ext cx="4191600" cy="6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rPr>
              <a:t>Annual Ukrainian march to celebrate Nazi leader Stepan Bandera’s birthday. January 2015.</a:t>
            </a:r>
            <a:endParaRPr>
              <a:solidFill>
                <a:srgbClr val="E4E5B8"/>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a:t>
            </a:r>
            <a:endParaRPr sz="5200">
              <a:solidFill>
                <a:srgbClr val="E4E5B8"/>
              </a:solidFill>
              <a:latin typeface="Georgia"/>
              <a:ea typeface="Georgia"/>
              <a:cs typeface="Georgia"/>
              <a:sym typeface="Georgia"/>
            </a:endParaRPr>
          </a:p>
        </p:txBody>
      </p:sp>
      <p:pic>
        <p:nvPicPr>
          <p:cNvPr id="442" name="Google Shape;442;p5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449" name="Google Shape;449;p5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50" name="Google Shape;450;p54"/>
          <p:cNvSpPr txBox="1"/>
          <p:nvPr/>
        </p:nvSpPr>
        <p:spPr>
          <a:xfrm>
            <a:off x="406550" y="1101300"/>
            <a:ext cx="8096400" cy="32325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FFFF00"/>
              </a:buClr>
              <a:buSzPts val="1800"/>
              <a:buFont typeface="Georgia"/>
              <a:buChar char="●"/>
            </a:pPr>
            <a:r>
              <a:rPr b="1" lang="en" sz="1800">
                <a:solidFill>
                  <a:srgbClr val="FFFF00"/>
                </a:solidFill>
                <a:latin typeface="Georgia"/>
                <a:ea typeface="Georgia"/>
                <a:cs typeface="Georgia"/>
                <a:sym typeface="Georgia"/>
              </a:rPr>
              <a:t>THE KONONOVITCH BROTHERS NEED US, SHARE THIS ARTICLE:</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rPr b="1" lang="en" sz="1800">
                <a:solidFill>
                  <a:srgbClr val="FFFF00"/>
                </a:solidFill>
                <a:latin typeface="Georgia"/>
                <a:ea typeface="Georgia"/>
                <a:cs typeface="Georgia"/>
                <a:sym typeface="Georgia"/>
              </a:rPr>
              <a:t>	https://dailyworkerusa.com/stop-the-kiev-regimes-calls-for-the-murder-of-the-kononovitch-brothers/</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PSMLS will be having a </a:t>
            </a:r>
            <a:r>
              <a:rPr b="1" lang="en" sz="1800">
                <a:solidFill>
                  <a:srgbClr val="E4E5B8"/>
                </a:solidFill>
                <a:latin typeface="Georgia"/>
                <a:ea typeface="Georgia"/>
                <a:cs typeface="Georgia"/>
                <a:sym typeface="Georgia"/>
              </a:rPr>
              <a:t>Video Edit Workshop</a:t>
            </a:r>
            <a:r>
              <a:rPr lang="en" sz="1800">
                <a:solidFill>
                  <a:srgbClr val="E4E5B8"/>
                </a:solidFill>
                <a:latin typeface="Georgia"/>
                <a:ea typeface="Georgia"/>
                <a:cs typeface="Georgia"/>
                <a:sym typeface="Georgia"/>
              </a:rPr>
              <a:t> on </a:t>
            </a:r>
            <a:r>
              <a:rPr b="1" lang="en" sz="1800">
                <a:solidFill>
                  <a:srgbClr val="E4E5B8"/>
                </a:solidFill>
                <a:latin typeface="Georgia"/>
                <a:ea typeface="Georgia"/>
                <a:cs typeface="Georgia"/>
                <a:sym typeface="Georgia"/>
              </a:rPr>
              <a:t>Monday, October 30th</a:t>
            </a:r>
            <a:r>
              <a:rPr lang="en" sz="1800">
                <a:solidFill>
                  <a:srgbClr val="E4E5B8"/>
                </a:solidFill>
                <a:latin typeface="Georgia"/>
                <a:ea typeface="Georgia"/>
                <a:cs typeface="Georgia"/>
                <a:sym typeface="Georgia"/>
              </a:rPr>
              <a:t> at 7 pm EST/4 pm PST, where we will edit a class in real time for our prospective video editors to observe and learn how this is done. We hope many will show up to learn how to perform this task and help the school with it so as to get videos out!</a:t>
            </a:r>
            <a:endParaRPr sz="1800">
              <a:solidFill>
                <a:srgbClr val="E4E5B8"/>
              </a:solidFill>
              <a:latin typeface="Georgia"/>
              <a:ea typeface="Georgia"/>
              <a:cs typeface="Georgia"/>
              <a:sym typeface="Georgi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457" name="Google Shape;457;p5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58" name="Google Shape;458;p55"/>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Nov 2nd if possible.</a:t>
            </a:r>
            <a:endParaRPr sz="2500">
              <a:solidFill>
                <a:srgbClr val="E4E5B8"/>
              </a:solidFill>
              <a:latin typeface="Georgia"/>
              <a:ea typeface="Georgia"/>
              <a:cs typeface="Georgia"/>
              <a:sym typeface="Georgi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6"/>
          <p:cNvSpPr txBox="1"/>
          <p:nvPr>
            <p:ph type="title"/>
          </p:nvPr>
        </p:nvSpPr>
        <p:spPr>
          <a:xfrm>
            <a:off x="1658025" y="491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465" name="Google Shape;465;p5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66" name="Google Shape;466;p56"/>
          <p:cNvSpPr txBox="1"/>
          <p:nvPr>
            <p:ph type="title"/>
          </p:nvPr>
        </p:nvSpPr>
        <p:spPr>
          <a:xfrm>
            <a:off x="2598450" y="1036725"/>
            <a:ext cx="72498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950">
                <a:solidFill>
                  <a:srgbClr val="E4E5B8"/>
                </a:solidFill>
                <a:latin typeface="Georgia"/>
                <a:ea typeface="Georgia"/>
                <a:cs typeface="Georgia"/>
                <a:sym typeface="Georgia"/>
              </a:rPr>
              <a:t>Materials to help promote the school!</a:t>
            </a:r>
            <a:endParaRPr sz="1950">
              <a:solidFill>
                <a:srgbClr val="E4E5B8"/>
              </a:solidFill>
              <a:latin typeface="Georgia"/>
              <a:ea typeface="Georgia"/>
              <a:cs typeface="Georgia"/>
              <a:sym typeface="Georgia"/>
            </a:endParaRPr>
          </a:p>
        </p:txBody>
      </p:sp>
      <p:pic>
        <p:nvPicPr>
          <p:cNvPr id="467" name="Google Shape;467;p56"/>
          <p:cNvPicPr preferRelativeResize="0"/>
          <p:nvPr/>
        </p:nvPicPr>
        <p:blipFill>
          <a:blip r:embed="rId4">
            <a:alphaModFix/>
          </a:blip>
          <a:stretch>
            <a:fillRect/>
          </a:stretch>
        </p:blipFill>
        <p:spPr>
          <a:xfrm>
            <a:off x="1390962" y="1173975"/>
            <a:ext cx="1207475" cy="1628049"/>
          </a:xfrm>
          <a:prstGeom prst="rect">
            <a:avLst/>
          </a:prstGeom>
          <a:noFill/>
          <a:ln>
            <a:noFill/>
          </a:ln>
        </p:spPr>
      </p:pic>
      <p:pic>
        <p:nvPicPr>
          <p:cNvPr id="468" name="Google Shape;468;p56"/>
          <p:cNvPicPr preferRelativeResize="0"/>
          <p:nvPr/>
        </p:nvPicPr>
        <p:blipFill>
          <a:blip r:embed="rId5">
            <a:alphaModFix/>
          </a:blip>
          <a:stretch>
            <a:fillRect/>
          </a:stretch>
        </p:blipFill>
        <p:spPr>
          <a:xfrm>
            <a:off x="186900" y="1173975"/>
            <a:ext cx="1087559" cy="1628049"/>
          </a:xfrm>
          <a:prstGeom prst="rect">
            <a:avLst/>
          </a:prstGeom>
          <a:noFill/>
          <a:ln>
            <a:noFill/>
          </a:ln>
        </p:spPr>
      </p:pic>
      <p:pic>
        <p:nvPicPr>
          <p:cNvPr id="469" name="Google Shape;469;p56"/>
          <p:cNvPicPr preferRelativeResize="0"/>
          <p:nvPr/>
        </p:nvPicPr>
        <p:blipFill>
          <a:blip r:embed="rId6">
            <a:alphaModFix/>
          </a:blip>
          <a:stretch>
            <a:fillRect/>
          </a:stretch>
        </p:blipFill>
        <p:spPr>
          <a:xfrm>
            <a:off x="406550" y="2874700"/>
            <a:ext cx="1805926" cy="2100000"/>
          </a:xfrm>
          <a:prstGeom prst="rect">
            <a:avLst/>
          </a:prstGeom>
          <a:noFill/>
          <a:ln>
            <a:noFill/>
          </a:ln>
        </p:spPr>
      </p:pic>
      <p:pic>
        <p:nvPicPr>
          <p:cNvPr id="470" name="Google Shape;470;p56"/>
          <p:cNvPicPr preferRelativeResize="0"/>
          <p:nvPr/>
        </p:nvPicPr>
        <p:blipFill>
          <a:blip r:embed="rId7">
            <a:alphaModFix/>
          </a:blip>
          <a:stretch>
            <a:fillRect/>
          </a:stretch>
        </p:blipFill>
        <p:spPr>
          <a:xfrm>
            <a:off x="7885975" y="2501375"/>
            <a:ext cx="1254725" cy="1202409"/>
          </a:xfrm>
          <a:prstGeom prst="rect">
            <a:avLst/>
          </a:prstGeom>
          <a:noFill/>
          <a:ln>
            <a:noFill/>
          </a:ln>
        </p:spPr>
      </p:pic>
      <p:pic>
        <p:nvPicPr>
          <p:cNvPr id="471" name="Google Shape;471;p56"/>
          <p:cNvPicPr preferRelativeResize="0"/>
          <p:nvPr/>
        </p:nvPicPr>
        <p:blipFill rotWithShape="1">
          <a:blip r:embed="rId8">
            <a:alphaModFix/>
          </a:blip>
          <a:srcRect b="0" l="14221" r="16062" t="0"/>
          <a:stretch/>
        </p:blipFill>
        <p:spPr>
          <a:xfrm>
            <a:off x="6919950" y="1173512"/>
            <a:ext cx="876300" cy="1116100"/>
          </a:xfrm>
          <a:prstGeom prst="rect">
            <a:avLst/>
          </a:prstGeom>
          <a:noFill/>
          <a:ln>
            <a:noFill/>
          </a:ln>
        </p:spPr>
      </p:pic>
      <p:pic>
        <p:nvPicPr>
          <p:cNvPr id="472" name="Google Shape;472;p56"/>
          <p:cNvPicPr preferRelativeResize="0"/>
          <p:nvPr/>
        </p:nvPicPr>
        <p:blipFill>
          <a:blip r:embed="rId9">
            <a:alphaModFix/>
          </a:blip>
          <a:stretch>
            <a:fillRect/>
          </a:stretch>
        </p:blipFill>
        <p:spPr>
          <a:xfrm>
            <a:off x="7885975" y="1173975"/>
            <a:ext cx="1254725" cy="1254725"/>
          </a:xfrm>
          <a:prstGeom prst="rect">
            <a:avLst/>
          </a:prstGeom>
          <a:noFill/>
          <a:ln>
            <a:noFill/>
          </a:ln>
        </p:spPr>
      </p:pic>
      <p:pic>
        <p:nvPicPr>
          <p:cNvPr id="473" name="Google Shape;473;p56"/>
          <p:cNvPicPr preferRelativeResize="0"/>
          <p:nvPr/>
        </p:nvPicPr>
        <p:blipFill>
          <a:blip r:embed="rId10">
            <a:alphaModFix/>
          </a:blip>
          <a:stretch>
            <a:fillRect/>
          </a:stretch>
        </p:blipFill>
        <p:spPr>
          <a:xfrm>
            <a:off x="2688163" y="1502701"/>
            <a:ext cx="4142060" cy="3199737"/>
          </a:xfrm>
          <a:prstGeom prst="rect">
            <a:avLst/>
          </a:prstGeom>
          <a:noFill/>
          <a:ln>
            <a:noFill/>
          </a:ln>
        </p:spPr>
      </p:pic>
      <p:pic>
        <p:nvPicPr>
          <p:cNvPr id="474" name="Google Shape;474;p56"/>
          <p:cNvPicPr preferRelativeResize="0"/>
          <p:nvPr/>
        </p:nvPicPr>
        <p:blipFill rotWithShape="1">
          <a:blip r:embed="rId11">
            <a:alphaModFix/>
          </a:blip>
          <a:srcRect b="0" l="13629" r="22140" t="0"/>
          <a:stretch/>
        </p:blipFill>
        <p:spPr>
          <a:xfrm>
            <a:off x="6875088" y="2289625"/>
            <a:ext cx="966025" cy="1503959"/>
          </a:xfrm>
          <a:prstGeom prst="rect">
            <a:avLst/>
          </a:prstGeom>
          <a:noFill/>
          <a:ln>
            <a:noFill/>
          </a:ln>
        </p:spPr>
      </p:pic>
      <p:pic>
        <p:nvPicPr>
          <p:cNvPr id="475" name="Google Shape;475;p56"/>
          <p:cNvPicPr preferRelativeResize="0"/>
          <p:nvPr/>
        </p:nvPicPr>
        <p:blipFill rotWithShape="1">
          <a:blip r:embed="rId12">
            <a:alphaModFix/>
          </a:blip>
          <a:srcRect b="11509" l="11959" r="11867" t="11347"/>
          <a:stretch/>
        </p:blipFill>
        <p:spPr>
          <a:xfrm>
            <a:off x="6919949" y="3776450"/>
            <a:ext cx="922825" cy="934575"/>
          </a:xfrm>
          <a:prstGeom prst="rect">
            <a:avLst/>
          </a:prstGeom>
          <a:noFill/>
          <a:ln>
            <a:noFill/>
          </a:ln>
        </p:spPr>
      </p:pic>
      <p:pic>
        <p:nvPicPr>
          <p:cNvPr id="476" name="Google Shape;476;p56"/>
          <p:cNvPicPr preferRelativeResize="0"/>
          <p:nvPr/>
        </p:nvPicPr>
        <p:blipFill>
          <a:blip r:embed="rId13">
            <a:alphaModFix/>
          </a:blip>
          <a:stretch>
            <a:fillRect/>
          </a:stretch>
        </p:blipFill>
        <p:spPr>
          <a:xfrm>
            <a:off x="7889275" y="3776450"/>
            <a:ext cx="1254725" cy="1254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80" name="Shape 480"/>
        <p:cNvGrpSpPr/>
        <p:nvPr/>
      </p:nvGrpSpPr>
      <p:grpSpPr>
        <a:xfrm>
          <a:off x="0" y="0"/>
          <a:ext cx="0" cy="0"/>
          <a:chOff x="0" y="0"/>
          <a:chExt cx="0" cy="0"/>
        </a:xfrm>
      </p:grpSpPr>
      <p:sp>
        <p:nvSpPr>
          <p:cNvPr id="481" name="Google Shape;481;p57"/>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7"/>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483" name="Google Shape;483;p57"/>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484" name="Google Shape;484;p57"/>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485" name="Google Shape;485;p57"/>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6" name="Google Shape;486;p57"/>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7" name="Google Shape;487;p57"/>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8" name="Google Shape;488;p57"/>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89" name="Google Shape;489;p57"/>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490" name="Google Shape;490;p57"/>
          <p:cNvPicPr preferRelativeResize="0"/>
          <p:nvPr/>
        </p:nvPicPr>
        <p:blipFill>
          <a:blip r:embed="rId5">
            <a:alphaModFix/>
          </a:blip>
          <a:stretch>
            <a:fillRect/>
          </a:stretch>
        </p:blipFill>
        <p:spPr>
          <a:xfrm>
            <a:off x="655479" y="2203410"/>
            <a:ext cx="1454100" cy="2181688"/>
          </a:xfrm>
          <a:prstGeom prst="rect">
            <a:avLst/>
          </a:prstGeom>
          <a:noFill/>
          <a:ln>
            <a:noFill/>
          </a:ln>
        </p:spPr>
      </p:pic>
      <p:pic>
        <p:nvPicPr>
          <p:cNvPr id="491" name="Google Shape;491;p57"/>
          <p:cNvPicPr preferRelativeResize="0"/>
          <p:nvPr/>
        </p:nvPicPr>
        <p:blipFill>
          <a:blip r:embed="rId6">
            <a:alphaModFix/>
          </a:blip>
          <a:stretch>
            <a:fillRect/>
          </a:stretch>
        </p:blipFill>
        <p:spPr>
          <a:xfrm>
            <a:off x="2764150" y="2203675"/>
            <a:ext cx="1454100" cy="2181151"/>
          </a:xfrm>
          <a:prstGeom prst="rect">
            <a:avLst/>
          </a:prstGeom>
          <a:noFill/>
          <a:ln>
            <a:noFill/>
          </a:ln>
        </p:spPr>
      </p:pic>
      <p:pic>
        <p:nvPicPr>
          <p:cNvPr descr="https://i0.wp.com/newoutlookpublishers.store/wp-content/uploads/2023/09/emd7pe-front-shortedge-384.jpg?fit=384%2C576&amp;ssl=1" id="492" name="Google Shape;492;p57"/>
          <p:cNvPicPr preferRelativeResize="0"/>
          <p:nvPr/>
        </p:nvPicPr>
        <p:blipFill>
          <a:blip r:embed="rId7">
            <a:alphaModFix/>
          </a:blip>
          <a:stretch>
            <a:fillRect/>
          </a:stretch>
        </p:blipFill>
        <p:spPr>
          <a:xfrm>
            <a:off x="6981500" y="2203675"/>
            <a:ext cx="1454100" cy="2181150"/>
          </a:xfrm>
          <a:prstGeom prst="rect">
            <a:avLst/>
          </a:prstGeom>
          <a:noFill/>
          <a:ln>
            <a:noFill/>
          </a:ln>
        </p:spPr>
      </p:pic>
      <p:pic>
        <p:nvPicPr>
          <p:cNvPr descr="https://i0.wp.com/newoutlookpublishers.store/wp-content/uploads/2023/09/746n5z-front-shortedge-384.jpg?fit=384%2C576&amp;ssl=1" id="493" name="Google Shape;493;p57"/>
          <p:cNvPicPr preferRelativeResize="0"/>
          <p:nvPr/>
        </p:nvPicPr>
        <p:blipFill>
          <a:blip r:embed="rId8">
            <a:alphaModFix/>
          </a:blip>
          <a:stretch>
            <a:fillRect/>
          </a:stretch>
        </p:blipFill>
        <p:spPr>
          <a:xfrm>
            <a:off x="4872825" y="2203675"/>
            <a:ext cx="1454100" cy="2181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497" name="Shape 497"/>
        <p:cNvGrpSpPr/>
        <p:nvPr/>
      </p:nvGrpSpPr>
      <p:grpSpPr>
        <a:xfrm>
          <a:off x="0" y="0"/>
          <a:ext cx="0" cy="0"/>
          <a:chOff x="0" y="0"/>
          <a:chExt cx="0" cy="0"/>
        </a:xfrm>
      </p:grpSpPr>
      <p:sp>
        <p:nvSpPr>
          <p:cNvPr id="498" name="Google Shape;498;p58"/>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58"/>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500" name="Google Shape;500;p58"/>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2120">
                <a:solidFill>
                  <a:srgbClr val="E4E5B8"/>
                </a:solidFill>
                <a:latin typeface="Georgia"/>
                <a:ea typeface="Georgia"/>
                <a:cs typeface="Georgia"/>
                <a:sym typeface="Georgia"/>
              </a:rPr>
              <a:t>The Harry Bridges School of Labor is a monthly class held 2x per month. Classes cover a variety of topics aimed at building class conscious among union members.</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rPr lang="en" sz="2120">
                <a:solidFill>
                  <a:srgbClr val="E4E5B8"/>
                </a:solidFill>
                <a:latin typeface="Georgia"/>
                <a:ea typeface="Georgia"/>
                <a:cs typeface="Georgia"/>
                <a:sym typeface="Georgia"/>
              </a:rPr>
              <a:t>November’s class is “History of the Congress of Industrial Organizations (C.I.O)” and is November 1, 2023 at 9pm EST/6pm PST and Saturday November 4, 2023 at 7pm EST/4pm PST.</a:t>
            </a:r>
            <a:endParaRPr sz="2120">
              <a:solidFill>
                <a:srgbClr val="E4E5B8"/>
              </a:solidFill>
              <a:latin typeface="Georgia"/>
              <a:ea typeface="Georgia"/>
              <a:cs typeface="Georgia"/>
              <a:sym typeface="Georgia"/>
            </a:endParaRPr>
          </a:p>
        </p:txBody>
      </p:sp>
      <p:sp>
        <p:nvSpPr>
          <p:cNvPr id="501" name="Google Shape;501;p58"/>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2" name="Google Shape;502;p58"/>
          <p:cNvPicPr preferRelativeResize="0"/>
          <p:nvPr/>
        </p:nvPicPr>
        <p:blipFill>
          <a:blip r:embed="rId3">
            <a:alphaModFix/>
          </a:blip>
          <a:stretch>
            <a:fillRect/>
          </a:stretch>
        </p:blipFill>
        <p:spPr>
          <a:xfrm>
            <a:off x="404375" y="112500"/>
            <a:ext cx="859485" cy="876299"/>
          </a:xfrm>
          <a:prstGeom prst="rect">
            <a:avLst/>
          </a:prstGeom>
          <a:noFill/>
          <a:ln>
            <a:noFill/>
          </a:ln>
        </p:spPr>
      </p:pic>
      <p:pic>
        <p:nvPicPr>
          <p:cNvPr id="503" name="Google Shape;503;p58"/>
          <p:cNvPicPr preferRelativeResize="0"/>
          <p:nvPr/>
        </p:nvPicPr>
        <p:blipFill>
          <a:blip r:embed="rId4">
            <a:alphaModFix/>
          </a:blip>
          <a:stretch>
            <a:fillRect/>
          </a:stretch>
        </p:blipFill>
        <p:spPr>
          <a:xfrm>
            <a:off x="7827300" y="112500"/>
            <a:ext cx="859475" cy="859475"/>
          </a:xfrm>
          <a:prstGeom prst="rect">
            <a:avLst/>
          </a:prstGeom>
          <a:noFill/>
          <a:ln>
            <a:noFill/>
          </a:ln>
        </p:spPr>
      </p:pic>
      <p:pic>
        <p:nvPicPr>
          <p:cNvPr id="504" name="Google Shape;504;p58"/>
          <p:cNvPicPr preferRelativeResize="0"/>
          <p:nvPr/>
        </p:nvPicPr>
        <p:blipFill>
          <a:blip r:embed="rId5">
            <a:alphaModFix/>
          </a:blip>
          <a:stretch>
            <a:fillRect/>
          </a:stretch>
        </p:blipFill>
        <p:spPr>
          <a:xfrm>
            <a:off x="5909650" y="1714450"/>
            <a:ext cx="2392151" cy="23921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511" name="Google Shape;511;p5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512" name="Google Shape;512;p59"/>
          <p:cNvSpPr txBox="1"/>
          <p:nvPr/>
        </p:nvSpPr>
        <p:spPr>
          <a:xfrm>
            <a:off x="406550" y="1101300"/>
            <a:ext cx="4911300" cy="39789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450">
                <a:solidFill>
                  <a:srgbClr val="E4E5B8"/>
                </a:solidFill>
                <a:latin typeface="Georgia"/>
                <a:ea typeface="Georgia"/>
                <a:cs typeface="Georgia"/>
                <a:sym typeface="Georgia"/>
              </a:rPr>
              <a:t>Last year we were attacked and sabotaged by ultraleft wreckers</a:t>
            </a:r>
            <a:r>
              <a:rPr lang="en" sz="1450">
                <a:solidFill>
                  <a:srgbClr val="E4E5B8"/>
                </a:solidFill>
                <a:latin typeface="Georgia"/>
                <a:ea typeface="Georgia"/>
                <a:cs typeface="Georgia"/>
                <a:sym typeface="Georgia"/>
              </a:rPr>
              <a:t> that tried to </a:t>
            </a:r>
            <a:r>
              <a:rPr b="1" lang="en" sz="1450">
                <a:solidFill>
                  <a:srgbClr val="E4E5B8"/>
                </a:solidFill>
                <a:latin typeface="Georgia"/>
                <a:ea typeface="Georgia"/>
                <a:cs typeface="Georgia"/>
                <a:sym typeface="Georgia"/>
              </a:rPr>
              <a:t>steal the PSMLS</a:t>
            </a:r>
            <a:r>
              <a:rPr lang="en" sz="1450">
                <a:solidFill>
                  <a:srgbClr val="E4E5B8"/>
                </a:solidFill>
                <a:latin typeface="Georgia"/>
                <a:ea typeface="Georgia"/>
                <a:cs typeface="Georgia"/>
                <a:sym typeface="Georgia"/>
              </a:rPr>
              <a:t> and </a:t>
            </a:r>
            <a:r>
              <a:rPr b="1" lang="en" sz="1450">
                <a:solidFill>
                  <a:srgbClr val="E4E5B8"/>
                </a:solidFill>
                <a:latin typeface="Georgia"/>
                <a:ea typeface="Georgia"/>
                <a:cs typeface="Georgia"/>
                <a:sym typeface="Georgia"/>
              </a:rPr>
              <a:t>destroy the PCUSA</a:t>
            </a:r>
            <a:r>
              <a:rPr lang="en" sz="1450">
                <a:solidFill>
                  <a:srgbClr val="E4E5B8"/>
                </a:solidFill>
                <a:latin typeface="Georgia"/>
                <a:ea typeface="Georgia"/>
                <a:cs typeface="Georgia"/>
                <a:sym typeface="Georgia"/>
              </a:rPr>
              <a:t>. </a:t>
            </a:r>
            <a:r>
              <a:rPr b="1" lang="en" sz="1450">
                <a:solidFill>
                  <a:srgbClr val="E4E5B8"/>
                </a:solidFill>
                <a:latin typeface="Georgia"/>
                <a:ea typeface="Georgia"/>
                <a:cs typeface="Georgia"/>
                <a:sym typeface="Georgia"/>
              </a:rPr>
              <a:t>They failed</a:t>
            </a:r>
            <a:r>
              <a:rPr lang="en" sz="1450">
                <a:solidFill>
                  <a:srgbClr val="E4E5B8"/>
                </a:solidFill>
                <a:latin typeface="Georgia"/>
                <a:ea typeface="Georgia"/>
                <a:cs typeface="Georgia"/>
                <a:sym typeface="Georgia"/>
              </a:rPr>
              <a:t>, but they </a:t>
            </a:r>
            <a:r>
              <a:rPr b="1" lang="en" sz="1450">
                <a:solidFill>
                  <a:srgbClr val="E4E5B8"/>
                </a:solidFill>
                <a:latin typeface="Georgia"/>
                <a:ea typeface="Georgia"/>
                <a:cs typeface="Georgia"/>
                <a:sym typeface="Georgia"/>
              </a:rPr>
              <a:t>will be held accountable</a:t>
            </a:r>
            <a:r>
              <a:rPr lang="en" sz="14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 </a:t>
            </a:r>
            <a:r>
              <a:rPr lang="en" sz="1450" u="sng">
                <a:solidFill>
                  <a:schemeClr val="hlink"/>
                </a:solidFill>
                <a:latin typeface="Georgia"/>
                <a:ea typeface="Georgia"/>
                <a:cs typeface="Georgia"/>
                <a:sym typeface="Georgia"/>
                <a:hlinkClick r:id="rId4"/>
              </a:rPr>
              <a:t>https://www.gofundme.com/f/legal-fund-to-defend-against-wreckers</a:t>
            </a:r>
            <a:r>
              <a:rPr lang="en" sz="1450">
                <a:solidFill>
                  <a:srgbClr val="E4E5B8"/>
                </a:solidFill>
                <a:latin typeface="Georgia"/>
                <a:ea typeface="Georgia"/>
                <a:cs typeface="Georgia"/>
                <a:sym typeface="Georgia"/>
              </a:rPr>
              <a:t>.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Anything helps!</a:t>
            </a:r>
            <a:endParaRPr sz="1450">
              <a:solidFill>
                <a:srgbClr val="E4E5B8"/>
              </a:solidFill>
              <a:latin typeface="Georgia"/>
              <a:ea typeface="Georgia"/>
              <a:cs typeface="Georgia"/>
              <a:sym typeface="Georgia"/>
            </a:endParaRPr>
          </a:p>
        </p:txBody>
      </p:sp>
      <p:pic>
        <p:nvPicPr>
          <p:cNvPr id="513" name="Google Shape;513;p59"/>
          <p:cNvPicPr preferRelativeResize="0"/>
          <p:nvPr/>
        </p:nvPicPr>
        <p:blipFill>
          <a:blip r:embed="rId5">
            <a:alphaModFix/>
          </a:blip>
          <a:stretch>
            <a:fillRect/>
          </a:stretch>
        </p:blipFill>
        <p:spPr>
          <a:xfrm>
            <a:off x="5470250" y="264300"/>
            <a:ext cx="3521350" cy="2960556"/>
          </a:xfrm>
          <a:prstGeom prst="rect">
            <a:avLst/>
          </a:prstGeom>
          <a:noFill/>
          <a:ln>
            <a:noFill/>
          </a:ln>
        </p:spPr>
      </p:pic>
      <p:pic>
        <p:nvPicPr>
          <p:cNvPr id="514" name="Google Shape;514;p59"/>
          <p:cNvPicPr preferRelativeResize="0"/>
          <p:nvPr/>
        </p:nvPicPr>
        <p:blipFill>
          <a:blip r:embed="rId6">
            <a:alphaModFix/>
          </a:blip>
          <a:stretch>
            <a:fillRect/>
          </a:stretch>
        </p:blipFill>
        <p:spPr>
          <a:xfrm>
            <a:off x="6416887" y="3224856"/>
            <a:ext cx="1628084" cy="161384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60"/>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20" name="Google Shape;520;p60"/>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0"/>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Internacionálé</a:t>
            </a:r>
            <a:r>
              <a:rPr lang="en">
                <a:solidFill>
                  <a:srgbClr val="E4E5B8"/>
                </a:solidFill>
                <a:latin typeface="Georgia"/>
                <a:ea typeface="Georgia"/>
                <a:cs typeface="Georgia"/>
                <a:sym typeface="Georgia"/>
              </a:rPr>
              <a:t>- Hungarian Soviet Republic Anthem [1919]</a:t>
            </a:r>
            <a:endParaRPr>
              <a:solidFill>
                <a:srgbClr val="E4E5B8"/>
              </a:solidFill>
              <a:latin typeface="Georgia"/>
              <a:ea typeface="Georgia"/>
              <a:cs typeface="Georgia"/>
              <a:sym typeface="Georgia"/>
            </a:endParaRPr>
          </a:p>
        </p:txBody>
      </p:sp>
      <p:pic>
        <p:nvPicPr>
          <p:cNvPr descr="Footage: https://youtube.com/playlist?list=PLe-VaEjhQxYq-tOJaz-8HfYAg27YqvFVC" id="522" name="Google Shape;522;p60" title="Internacionálé - Anthem of Hungarian Soviet Republic (Internationale Hungarian Version)">
            <a:hlinkClick r:id="rId4"/>
          </p:cNvPr>
          <p:cNvPicPr preferRelativeResize="0"/>
          <p:nvPr/>
        </p:nvPicPr>
        <p:blipFill>
          <a:blip r:embed="rId5">
            <a:alphaModFix/>
          </a:blip>
          <a:stretch>
            <a:fillRect/>
          </a:stretch>
        </p:blipFill>
        <p:spPr>
          <a:xfrm>
            <a:off x="1636475" y="1089200"/>
            <a:ext cx="5869500" cy="33015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Hungarian Socialist Revolution of 1919</a:t>
            </a:r>
            <a:endParaRPr>
              <a:solidFill>
                <a:srgbClr val="E4E5B8"/>
              </a:solidFill>
              <a:latin typeface="Georgia"/>
              <a:ea typeface="Georgia"/>
              <a:cs typeface="Georgia"/>
              <a:sym typeface="Georgia"/>
            </a:endParaRPr>
          </a:p>
        </p:txBody>
      </p:sp>
      <p:pic>
        <p:nvPicPr>
          <p:cNvPr id="84" name="Google Shape;84;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5" name="Google Shape;85;p17"/>
          <p:cNvSpPr txBox="1"/>
          <p:nvPr/>
        </p:nvSpPr>
        <p:spPr>
          <a:xfrm>
            <a:off x="529400" y="1101300"/>
            <a:ext cx="57567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The History of the Hungarian Soviet Republic (1919)</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Post WWI a wave of socialist revolutions occurred across Europe (Russia, Germany, Finland, Hungary).</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Hungary became a Socialist Republic for 133 days under Bela Kun and the Hungarian Red Army. Held immense support amongst industrial </a:t>
            </a:r>
            <a:r>
              <a:rPr lang="en">
                <a:solidFill>
                  <a:srgbClr val="E4E5B8"/>
                </a:solidFill>
                <a:latin typeface="Georgia"/>
                <a:ea typeface="Georgia"/>
                <a:cs typeface="Georgia"/>
                <a:sym typeface="Georgia"/>
              </a:rPr>
              <a:t>proletariat</a:t>
            </a:r>
            <a:r>
              <a:rPr lang="en">
                <a:solidFill>
                  <a:srgbClr val="E4E5B8"/>
                </a:solidFill>
                <a:latin typeface="Georgia"/>
                <a:ea typeface="Georgia"/>
                <a:cs typeface="Georgia"/>
                <a:sym typeface="Georgia"/>
              </a:rPr>
              <a:t>, little in the countryside.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French, Romanian, Yugoslav, Czechoslovak intervention to defeat the Hungarian Soviet Republic. Led to defeat of Red Hungary and the rise of Miklos Horthy &amp; the White Terror.</a:t>
            </a:r>
            <a:endParaRPr>
              <a:solidFill>
                <a:srgbClr val="E4E5B8"/>
              </a:solidFill>
              <a:latin typeface="Georgia"/>
              <a:ea typeface="Georgia"/>
              <a:cs typeface="Georgia"/>
              <a:sym typeface="Georgia"/>
            </a:endParaRPr>
          </a:p>
        </p:txBody>
      </p:sp>
      <p:pic>
        <p:nvPicPr>
          <p:cNvPr id="86" name="Google Shape;86;p17"/>
          <p:cNvPicPr preferRelativeResize="0"/>
          <p:nvPr/>
        </p:nvPicPr>
        <p:blipFill>
          <a:blip r:embed="rId4">
            <a:alphaModFix/>
          </a:blip>
          <a:stretch>
            <a:fillRect/>
          </a:stretch>
        </p:blipFill>
        <p:spPr>
          <a:xfrm>
            <a:off x="6434000" y="1101300"/>
            <a:ext cx="2710000" cy="1995850"/>
          </a:xfrm>
          <a:prstGeom prst="rect">
            <a:avLst/>
          </a:prstGeom>
          <a:noFill/>
          <a:ln>
            <a:noFill/>
          </a:ln>
        </p:spPr>
      </p:pic>
      <p:pic>
        <p:nvPicPr>
          <p:cNvPr id="87" name="Google Shape;87;p17"/>
          <p:cNvPicPr preferRelativeResize="0"/>
          <p:nvPr/>
        </p:nvPicPr>
        <p:blipFill>
          <a:blip r:embed="rId5">
            <a:alphaModFix/>
          </a:blip>
          <a:stretch>
            <a:fillRect/>
          </a:stretch>
        </p:blipFill>
        <p:spPr>
          <a:xfrm>
            <a:off x="6434000" y="3106765"/>
            <a:ext cx="2710000" cy="20367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White Terror &amp; Horthy Regime</a:t>
            </a:r>
            <a:endParaRPr>
              <a:solidFill>
                <a:srgbClr val="E4E5B8"/>
              </a:solidFill>
              <a:latin typeface="Georgia"/>
              <a:ea typeface="Georgia"/>
              <a:cs typeface="Georgia"/>
              <a:sym typeface="Georgia"/>
            </a:endParaRPr>
          </a:p>
        </p:txBody>
      </p:sp>
      <p:pic>
        <p:nvPicPr>
          <p:cNvPr id="94" name="Google Shape;94;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5" name="Google Shape;95;p18"/>
          <p:cNvSpPr txBox="1"/>
          <p:nvPr/>
        </p:nvSpPr>
        <p:spPr>
          <a:xfrm>
            <a:off x="406550" y="1101300"/>
            <a:ext cx="57567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Horthy: The Franco of Hungary</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Miklos</a:t>
            </a:r>
            <a:r>
              <a:rPr lang="en">
                <a:solidFill>
                  <a:srgbClr val="E4E5B8"/>
                </a:solidFill>
                <a:latin typeface="Georgia"/>
                <a:ea typeface="Georgia"/>
                <a:cs typeface="Georgia"/>
                <a:sym typeface="Georgia"/>
              </a:rPr>
              <a:t> Horthy was a Hungarian admiral who led </a:t>
            </a:r>
            <a:r>
              <a:rPr lang="en">
                <a:solidFill>
                  <a:srgbClr val="E4E5B8"/>
                </a:solidFill>
                <a:latin typeface="Georgia"/>
                <a:ea typeface="Georgia"/>
                <a:cs typeface="Georgia"/>
                <a:sym typeface="Georgia"/>
              </a:rPr>
              <a:t>counter revolutionary</a:t>
            </a:r>
            <a:r>
              <a:rPr lang="en">
                <a:solidFill>
                  <a:srgbClr val="E4E5B8"/>
                </a:solidFill>
                <a:latin typeface="Georgia"/>
                <a:ea typeface="Georgia"/>
                <a:cs typeface="Georgia"/>
                <a:sym typeface="Georgia"/>
              </a:rPr>
              <a:t> forces during the Hungarian Revolution. Came to power through the defeat of the Hungarian Soviet Republic. Propped up by the Entente.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Horthy’s White terror imprisoned tens of thousands and murdered thousands. Banned all communist &amp; workers parties, trade unions, mass organizations. Established a fake “</a:t>
            </a:r>
            <a:r>
              <a:rPr lang="en">
                <a:solidFill>
                  <a:srgbClr val="E4E5B8"/>
                </a:solidFill>
                <a:latin typeface="Georgia"/>
                <a:ea typeface="Georgia"/>
                <a:cs typeface="Georgia"/>
                <a:sym typeface="Georgia"/>
              </a:rPr>
              <a:t>parliament” </a:t>
            </a:r>
            <a:r>
              <a:rPr lang="en">
                <a:solidFill>
                  <a:srgbClr val="E4E5B8"/>
                </a:solidFill>
                <a:latin typeface="Georgia"/>
                <a:ea typeface="Georgia"/>
                <a:cs typeface="Georgia"/>
                <a:sym typeface="Georgia"/>
              </a:rPr>
              <a:t>with only rightist parties allowed. Similar to Finland in the interwar period.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State backed anti-semitism, no Jews were allowed in universities or government </a:t>
            </a:r>
            <a:r>
              <a:rPr lang="en">
                <a:solidFill>
                  <a:srgbClr val="E4E5B8"/>
                </a:solidFill>
                <a:latin typeface="Georgia"/>
                <a:ea typeface="Georgia"/>
                <a:cs typeface="Georgia"/>
                <a:sym typeface="Georgia"/>
              </a:rPr>
              <a:t>positions. Hungarian nationalism &amp; anti-semitism paved the way for the Holocaust of Hungarian Jews during WWII.</a:t>
            </a:r>
            <a:endParaRPr>
              <a:solidFill>
                <a:srgbClr val="E4E5B8"/>
              </a:solidFill>
              <a:latin typeface="Georgia"/>
              <a:ea typeface="Georgia"/>
              <a:cs typeface="Georgia"/>
              <a:sym typeface="Georgia"/>
            </a:endParaRPr>
          </a:p>
        </p:txBody>
      </p:sp>
      <p:pic>
        <p:nvPicPr>
          <p:cNvPr id="96" name="Google Shape;96;p18"/>
          <p:cNvPicPr preferRelativeResize="0"/>
          <p:nvPr/>
        </p:nvPicPr>
        <p:blipFill>
          <a:blip r:embed="rId4">
            <a:alphaModFix/>
          </a:blip>
          <a:stretch>
            <a:fillRect/>
          </a:stretch>
        </p:blipFill>
        <p:spPr>
          <a:xfrm>
            <a:off x="6258850" y="3658600"/>
            <a:ext cx="2885151" cy="1484900"/>
          </a:xfrm>
          <a:prstGeom prst="rect">
            <a:avLst/>
          </a:prstGeom>
          <a:noFill/>
          <a:ln>
            <a:noFill/>
          </a:ln>
        </p:spPr>
      </p:pic>
      <p:pic>
        <p:nvPicPr>
          <p:cNvPr id="97" name="Google Shape;97;p18"/>
          <p:cNvPicPr preferRelativeResize="0"/>
          <p:nvPr/>
        </p:nvPicPr>
        <p:blipFill>
          <a:blip r:embed="rId5">
            <a:alphaModFix/>
          </a:blip>
          <a:stretch>
            <a:fillRect/>
          </a:stretch>
        </p:blipFill>
        <p:spPr>
          <a:xfrm>
            <a:off x="7097650" y="1101300"/>
            <a:ext cx="2046350" cy="24659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Interwar Period </a:t>
            </a:r>
            <a:endParaRPr>
              <a:solidFill>
                <a:srgbClr val="E4E5B8"/>
              </a:solidFill>
              <a:latin typeface="Georgia"/>
              <a:ea typeface="Georgia"/>
              <a:cs typeface="Georgia"/>
              <a:sym typeface="Georgia"/>
            </a:endParaRPr>
          </a:p>
        </p:txBody>
      </p:sp>
      <p:pic>
        <p:nvPicPr>
          <p:cNvPr id="104" name="Google Shape;104;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5" name="Google Shape;105;p19"/>
          <p:cNvSpPr txBox="1"/>
          <p:nvPr/>
        </p:nvSpPr>
        <p:spPr>
          <a:xfrm>
            <a:off x="529400" y="1101300"/>
            <a:ext cx="57567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Hungary During the Interwar:</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The Treaty of Trianon led to Hungary losing ⅓ of its entire population and </a:t>
            </a:r>
            <a:r>
              <a:rPr lang="en">
                <a:solidFill>
                  <a:srgbClr val="E4E5B8"/>
                </a:solidFill>
                <a:latin typeface="Georgia"/>
                <a:ea typeface="Georgia"/>
                <a:cs typeface="Georgia"/>
                <a:sym typeface="Georgia"/>
              </a:rPr>
              <a:t>intense</a:t>
            </a:r>
            <a:r>
              <a:rPr lang="en">
                <a:solidFill>
                  <a:srgbClr val="E4E5B8"/>
                </a:solidFill>
                <a:latin typeface="Georgia"/>
                <a:ea typeface="Georgia"/>
                <a:cs typeface="Georgia"/>
                <a:sym typeface="Georgia"/>
              </a:rPr>
              <a:t> revanchism in Hungary, similar to Germany during the interwar period.</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Semi-feudal conditions in the countryside. Vast majority of the population were </a:t>
            </a:r>
            <a:r>
              <a:rPr lang="en">
                <a:solidFill>
                  <a:srgbClr val="E4E5B8"/>
                </a:solidFill>
                <a:latin typeface="Georgia"/>
                <a:ea typeface="Georgia"/>
                <a:cs typeface="Georgia"/>
                <a:sym typeface="Georgia"/>
              </a:rPr>
              <a:t>peasants</a:t>
            </a:r>
            <a:r>
              <a:rPr lang="en">
                <a:solidFill>
                  <a:srgbClr val="E4E5B8"/>
                </a:solidFill>
                <a:latin typeface="Georgia"/>
                <a:ea typeface="Georgia"/>
                <a:cs typeface="Georgia"/>
                <a:sym typeface="Georgia"/>
              </a:rPr>
              <a:t> who owned less than 8.25% 0f all land in Hungary. A collection of 400 magnate families &amp; the Catholic Church owned most of the land in Hungary.</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Government of the estate owners of the Esterhazy-</a:t>
            </a:r>
            <a:r>
              <a:rPr lang="en">
                <a:solidFill>
                  <a:srgbClr val="E4E5B8"/>
                </a:solidFill>
                <a:latin typeface="Georgia"/>
                <a:ea typeface="Georgia"/>
                <a:cs typeface="Georgia"/>
                <a:sym typeface="Georgia"/>
              </a:rPr>
              <a:t>Karolyi class. Less than 30% of Hungarians were allowed to vote. Hungarian ruling class even opposed industrial capitalism. Weak capitalist class, most industry and financed were foreign owned.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Close connections with Fascist Italy and Nazi Germany.</a:t>
            </a:r>
            <a:endParaRPr>
              <a:solidFill>
                <a:srgbClr val="E4E5B8"/>
              </a:solidFill>
              <a:latin typeface="Georgia"/>
              <a:ea typeface="Georgia"/>
              <a:cs typeface="Georgia"/>
              <a:sym typeface="Georgia"/>
            </a:endParaRPr>
          </a:p>
        </p:txBody>
      </p:sp>
      <p:pic>
        <p:nvPicPr>
          <p:cNvPr id="106" name="Google Shape;106;p19"/>
          <p:cNvPicPr preferRelativeResize="0"/>
          <p:nvPr/>
        </p:nvPicPr>
        <p:blipFill>
          <a:blip r:embed="rId4">
            <a:alphaModFix/>
          </a:blip>
          <a:stretch>
            <a:fillRect/>
          </a:stretch>
        </p:blipFill>
        <p:spPr>
          <a:xfrm>
            <a:off x="6286100" y="1101300"/>
            <a:ext cx="2857900" cy="1733425"/>
          </a:xfrm>
          <a:prstGeom prst="rect">
            <a:avLst/>
          </a:prstGeom>
          <a:noFill/>
          <a:ln>
            <a:noFill/>
          </a:ln>
        </p:spPr>
      </p:pic>
      <p:pic>
        <p:nvPicPr>
          <p:cNvPr id="107" name="Google Shape;107;p19"/>
          <p:cNvPicPr preferRelativeResize="0"/>
          <p:nvPr/>
        </p:nvPicPr>
        <p:blipFill>
          <a:blip r:embed="rId5">
            <a:alphaModFix/>
          </a:blip>
          <a:stretch>
            <a:fillRect/>
          </a:stretch>
        </p:blipFill>
        <p:spPr>
          <a:xfrm>
            <a:off x="6286100" y="3051075"/>
            <a:ext cx="2857901" cy="2092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WWII </a:t>
            </a:r>
            <a:r>
              <a:rPr lang="en">
                <a:solidFill>
                  <a:srgbClr val="E4E5B8"/>
                </a:solidFill>
                <a:latin typeface="Georgia"/>
                <a:ea typeface="Georgia"/>
                <a:cs typeface="Georgia"/>
                <a:sym typeface="Georgia"/>
              </a:rPr>
              <a:t> </a:t>
            </a:r>
            <a:endParaRPr>
              <a:solidFill>
                <a:srgbClr val="E4E5B8"/>
              </a:solidFill>
              <a:latin typeface="Georgia"/>
              <a:ea typeface="Georgia"/>
              <a:cs typeface="Georgia"/>
              <a:sym typeface="Georgia"/>
            </a:endParaRPr>
          </a:p>
        </p:txBody>
      </p:sp>
      <p:pic>
        <p:nvPicPr>
          <p:cNvPr id="114" name="Google Shape;114;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5" name="Google Shape;115;p20"/>
          <p:cNvSpPr txBox="1"/>
          <p:nvPr/>
        </p:nvSpPr>
        <p:spPr>
          <a:xfrm>
            <a:off x="0" y="1101300"/>
            <a:ext cx="6439200" cy="417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Hungary during WWII</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Hungary joined </a:t>
            </a:r>
            <a:r>
              <a:rPr lang="en">
                <a:solidFill>
                  <a:srgbClr val="E4E5B8"/>
                </a:solidFill>
                <a:latin typeface="Georgia"/>
                <a:ea typeface="Georgia"/>
                <a:cs typeface="Georgia"/>
                <a:sym typeface="Georgia"/>
              </a:rPr>
              <a:t>the</a:t>
            </a:r>
            <a:r>
              <a:rPr lang="en">
                <a:solidFill>
                  <a:srgbClr val="E4E5B8"/>
                </a:solidFill>
                <a:latin typeface="Georgia"/>
                <a:ea typeface="Georgia"/>
                <a:cs typeface="Georgia"/>
                <a:sym typeface="Georgia"/>
              </a:rPr>
              <a:t> Anti-Comintern Pact (The Axis) in 1940. Helped Germany invade the USSR in 1941 with Operation Barbarossa.</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Hungarian Armies committed horrific war crimes in the USSR alongside the Germans. The Hungarian Second Army was wiped out in the Battle of Stalingrad.</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Horthy sabotaged resistance efforts to switch sides with constant anti-Sovietism. Nazi coup occurred in 1944 Hungary leading the Arrow Cross Party to rise to power.</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564,000 Hungarian Jews were deported and killed as a result of the Holocaust in Hungary.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The Soviets liberated Hungary in 1945 and established a provisional government (not a communist one). </a:t>
            </a:r>
            <a:endParaRPr>
              <a:solidFill>
                <a:srgbClr val="E4E5B8"/>
              </a:solidFill>
              <a:latin typeface="Georgia"/>
              <a:ea typeface="Georgia"/>
              <a:cs typeface="Georgia"/>
              <a:sym typeface="Georgia"/>
            </a:endParaRPr>
          </a:p>
        </p:txBody>
      </p:sp>
      <p:pic>
        <p:nvPicPr>
          <p:cNvPr id="116" name="Google Shape;116;p20"/>
          <p:cNvPicPr preferRelativeResize="0"/>
          <p:nvPr/>
        </p:nvPicPr>
        <p:blipFill>
          <a:blip r:embed="rId4">
            <a:alphaModFix/>
          </a:blip>
          <a:stretch>
            <a:fillRect/>
          </a:stretch>
        </p:blipFill>
        <p:spPr>
          <a:xfrm>
            <a:off x="6240400" y="3265575"/>
            <a:ext cx="2903599" cy="1877925"/>
          </a:xfrm>
          <a:prstGeom prst="rect">
            <a:avLst/>
          </a:prstGeom>
          <a:noFill/>
          <a:ln>
            <a:noFill/>
          </a:ln>
        </p:spPr>
      </p:pic>
      <p:pic>
        <p:nvPicPr>
          <p:cNvPr id="117" name="Google Shape;117;p20"/>
          <p:cNvPicPr preferRelativeResize="0"/>
          <p:nvPr/>
        </p:nvPicPr>
        <p:blipFill>
          <a:blip r:embed="rId5">
            <a:alphaModFix/>
          </a:blip>
          <a:stretch>
            <a:fillRect/>
          </a:stretch>
        </p:blipFill>
        <p:spPr>
          <a:xfrm>
            <a:off x="6240400" y="1101300"/>
            <a:ext cx="2924649" cy="2049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23" name="Google Shape;123;p2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