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b4a22de6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b4a22de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96288d0fd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96288d0fd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b4a22de6c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b4a22de6c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2ada5e43e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2ada5e43e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96288d0fd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96288d0fd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96288d0fd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96288d0fd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96288d0fd6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96288d0fd6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96288d0fd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96288d0fd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ada5e43e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ada5e43e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b4a22de6c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b4a22de6c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2ada5e43e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2ada5e43e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96288d0fd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96288d0fd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96288d0fd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96288d0fd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96288d0fd6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96288d0fd6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96288d0fd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96288d0fd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2ada5e43e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2ada5e43e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7f9301e6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7f9301e6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edcc43d4b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edcc43d4b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96288d0fd6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96288d0fd6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96288d0fd6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96288d0fd6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96288d0fd6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96288d0fd6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b4a22de6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b4a22de6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3c1789aca2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3c1789aca2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2ada5e43e1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2ada5e43e1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b4a22de6c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b4a22de6c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b4a22de6c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b4a22de6c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b4a22de6c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b4a22de6c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b4a22de6c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b4a22de6c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96288d0fd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96288d0fd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96288d0fd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96288d0fd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www.youtube.com/watch?v=NZELEumh0h4" TargetMode="External"/><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41.png"/><Relationship Id="rId5" Type="http://schemas.openxmlformats.org/officeDocument/2006/relationships/image" Target="../media/image14.png"/><Relationship Id="rId6" Type="http://schemas.openxmlformats.org/officeDocument/2006/relationships/image" Target="../media/image28.png"/><Relationship Id="rId7"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hyperlink" Target="http://www.youtube.com/watch?v=g9aKxsg1_s8" TargetMode="External"/><Relationship Id="rId5"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hyperlink" Target="http://www.youtube.com/watch?v=lxs8pM64TSE" TargetMode="External"/><Relationship Id="rId5"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23.png"/><Relationship Id="rId5" Type="http://schemas.openxmlformats.org/officeDocument/2006/relationships/image" Target="../media/image46.png"/><Relationship Id="rId6"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50.png"/><Relationship Id="rId5"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hyperlink" Target="https://dailyworkerusa.com/stop-the-kiev-regimes-calls-for-the-murder-of-the-kononovitch-brother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hyperlink" Target="mailto:info@peoplesschool.us" TargetMode="External"/></Relationships>
</file>

<file path=ppt/slides/_rels/slide27.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63.png"/><Relationship Id="rId13" Type="http://schemas.openxmlformats.org/officeDocument/2006/relationships/image" Target="../media/image45.jpg"/><Relationship Id="rId12"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9.png"/><Relationship Id="rId9" Type="http://schemas.openxmlformats.org/officeDocument/2006/relationships/image" Target="../media/image51.png"/><Relationship Id="rId5" Type="http://schemas.openxmlformats.org/officeDocument/2006/relationships/image" Target="../media/image38.png"/><Relationship Id="rId6" Type="http://schemas.openxmlformats.org/officeDocument/2006/relationships/image" Target="../media/image34.png"/><Relationship Id="rId7" Type="http://schemas.openxmlformats.org/officeDocument/2006/relationships/image" Target="../media/image40.png"/><Relationship Id="rId8"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54.png"/><Relationship Id="rId5" Type="http://schemas.openxmlformats.org/officeDocument/2006/relationships/image" Target="../media/image42.jpg"/><Relationship Id="rId6" Type="http://schemas.openxmlformats.org/officeDocument/2006/relationships/image" Target="../media/image43.jpg"/><Relationship Id="rId7" Type="http://schemas.openxmlformats.org/officeDocument/2006/relationships/image" Target="../media/image57.jpg"/><Relationship Id="rId8" Type="http://schemas.openxmlformats.org/officeDocument/2006/relationships/image" Target="../media/image4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2.png"/><Relationship Id="rId4" Type="http://schemas.openxmlformats.org/officeDocument/2006/relationships/image" Target="../media/image52.png"/><Relationship Id="rId5" Type="http://schemas.openxmlformats.org/officeDocument/2006/relationships/image" Target="../media/image5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hyperlink" Target="https://www.gofundme.com/f/legal-fund-to-defend-against-wreckers" TargetMode="External"/><Relationship Id="rId5" Type="http://schemas.openxmlformats.org/officeDocument/2006/relationships/image" Target="../media/image61.png"/><Relationship Id="rId6" Type="http://schemas.openxmlformats.org/officeDocument/2006/relationships/image" Target="../media/image5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hyperlink" Target="http://www.youtube.com/watch?v=nNSXFMOeOWs" TargetMode="External"/><Relationship Id="rId5" Type="http://schemas.openxmlformats.org/officeDocument/2006/relationships/image" Target="../media/image5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3.jpg"/><Relationship Id="rId6" Type="http://schemas.openxmlformats.org/officeDocument/2006/relationships/image" Target="../media/image4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31.png"/><Relationship Id="rId7"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55" name="Google Shape;55;p1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1655375" y="4565650"/>
            <a:ext cx="5850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300">
                <a:solidFill>
                  <a:srgbClr val="E4E5B8"/>
                </a:solidFill>
                <a:latin typeface="Georgia"/>
                <a:ea typeface="Georgia"/>
                <a:cs typeface="Georgia"/>
                <a:sym typeface="Georgia"/>
              </a:rPr>
              <a:t>Dap Prampi Mesa Chokchey</a:t>
            </a:r>
            <a:r>
              <a:rPr lang="en" sz="1300">
                <a:solidFill>
                  <a:srgbClr val="E4E5B8"/>
                </a:solidFill>
                <a:latin typeface="Georgia"/>
                <a:ea typeface="Georgia"/>
                <a:cs typeface="Georgia"/>
                <a:sym typeface="Georgia"/>
              </a:rPr>
              <a:t> - National Anthem of Democratic Kampuchea</a:t>
            </a:r>
            <a:endParaRPr sz="1300">
              <a:solidFill>
                <a:srgbClr val="E4E5B8"/>
              </a:solidFill>
              <a:latin typeface="Georgia"/>
              <a:ea typeface="Georgia"/>
              <a:cs typeface="Georgia"/>
              <a:sym typeface="Georgia"/>
            </a:endParaRPr>
          </a:p>
        </p:txBody>
      </p:sp>
      <p:pic>
        <p:nvPicPr>
          <p:cNvPr descr="Anthems Therapy ©&#10;Restored material - old format - Stereo" id="57" name="Google Shape;57;p13" title="National Anthem of Kampuchea (1976-1979) - &quot;Dap Prampi Mesa Chokchey&quot;">
            <a:hlinkClick r:id="rId4"/>
          </p:cNvPr>
          <p:cNvPicPr preferRelativeResize="0"/>
          <p:nvPr/>
        </p:nvPicPr>
        <p:blipFill>
          <a:blip r:embed="rId5">
            <a:alphaModFix/>
          </a:blip>
          <a:stretch>
            <a:fillRect/>
          </a:stretch>
        </p:blipFill>
        <p:spPr>
          <a:xfrm>
            <a:off x="1645925" y="1089200"/>
            <a:ext cx="58506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Origin of the Khmer Rouge</a:t>
            </a:r>
            <a:endParaRPr>
              <a:solidFill>
                <a:srgbClr val="E4E5B8"/>
              </a:solidFill>
              <a:latin typeface="Georgia"/>
              <a:ea typeface="Georgia"/>
              <a:cs typeface="Georgia"/>
              <a:sym typeface="Georgia"/>
            </a:endParaRPr>
          </a:p>
        </p:txBody>
      </p:sp>
      <p:pic>
        <p:nvPicPr>
          <p:cNvPr id="138" name="Google Shape;138;p22"/>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39" name="Google Shape;139;p22"/>
          <p:cNvSpPr txBox="1"/>
          <p:nvPr/>
        </p:nvSpPr>
        <p:spPr>
          <a:xfrm>
            <a:off x="3151125" y="1018500"/>
            <a:ext cx="5756700" cy="39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Pol Pot</a:t>
            </a:r>
            <a:endParaRPr sz="2100">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457200" lvl="0" marL="0" rtl="0" algn="l">
              <a:spcBef>
                <a:spcPts val="0"/>
              </a:spcBef>
              <a:spcAft>
                <a:spcPts val="0"/>
              </a:spcAft>
              <a:buNone/>
            </a:pPr>
            <a:r>
              <a:rPr lang="en" sz="1250">
                <a:solidFill>
                  <a:srgbClr val="E4E5B8"/>
                </a:solidFill>
                <a:latin typeface="Georgia"/>
                <a:ea typeface="Georgia"/>
                <a:cs typeface="Georgia"/>
                <a:sym typeface="Georgia"/>
              </a:rPr>
              <a:t>Pol Pot, born Saloth Sâr, was a Cambodian who was born to a wealthy farmer in 1925. He was able to attend elite schools in Cambodia and in Paris and upon return to Cambodia, he went to the North Vietnamese and pleaded for a military operation against Sihanouk to which the North Vietnamese denied the request and told Pol Pot to take up a political struggle instead.</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rPr lang="en" sz="1250">
                <a:solidFill>
                  <a:srgbClr val="E4E5B8"/>
                </a:solidFill>
                <a:latin typeface="Georgia"/>
                <a:ea typeface="Georgia"/>
                <a:cs typeface="Georgia"/>
                <a:sym typeface="Georgia"/>
              </a:rPr>
              <a:t>Sihanouk was then overthrown by Lon Nol in a US-backed rightwing coup in March 1970. Sihanouk fled to China, where Pol Pot was, and the Chinese and Vietnamese parties convinced Sihanouk and Pol Pot to form a National United Front of Kampuchea to fight Lon Nol’s govt.</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rPr lang="en" sz="1250">
                <a:solidFill>
                  <a:srgbClr val="E4E5B8"/>
                </a:solidFill>
                <a:latin typeface="Georgia"/>
                <a:ea typeface="Georgia"/>
                <a:cs typeface="Georgia"/>
                <a:sym typeface="Georgia"/>
              </a:rPr>
              <a:t>Pol Pot then flew to Hanoi and pleaded Lê Duẩn for the Vietnamese to provide the Khmer Rouge with weapons to overthrew Lon Nol themselves. Lê Duẩn instead launched an invasion of Cambodia to attack Lon Nol’s govt, officially pulling Cambodia into the Vietnam War and bringing U.S. bombing raids to Cambodia. The Khmer Rouge would take reign after Vietnamese withdrawal.</a:t>
            </a:r>
            <a:endParaRPr sz="1250">
              <a:solidFill>
                <a:srgbClr val="E4E5B8"/>
              </a:solidFill>
              <a:latin typeface="Georgia"/>
              <a:ea typeface="Georgia"/>
              <a:cs typeface="Georgia"/>
              <a:sym typeface="Georgia"/>
            </a:endParaRPr>
          </a:p>
        </p:txBody>
      </p:sp>
      <p:pic>
        <p:nvPicPr>
          <p:cNvPr id="140" name="Google Shape;140;p22"/>
          <p:cNvPicPr preferRelativeResize="0"/>
          <p:nvPr/>
        </p:nvPicPr>
        <p:blipFill>
          <a:blip r:embed="rId4">
            <a:alphaModFix/>
          </a:blip>
          <a:stretch>
            <a:fillRect/>
          </a:stretch>
        </p:blipFill>
        <p:spPr>
          <a:xfrm>
            <a:off x="152400" y="1253700"/>
            <a:ext cx="2846326" cy="35893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46" name="Google Shape;146;p23"/>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311700" y="30867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“Democratic Kampuchea”</a:t>
            </a:r>
            <a:endParaRPr sz="5200">
              <a:solidFill>
                <a:srgbClr val="E4E5B8"/>
              </a:solidFill>
              <a:latin typeface="Georgia"/>
              <a:ea typeface="Georgia"/>
              <a:cs typeface="Georgia"/>
              <a:sym typeface="Georgia"/>
            </a:endParaRPr>
          </a:p>
          <a:p>
            <a:pPr indent="0" lvl="0" marL="0" rtl="0" algn="ctr">
              <a:spcBef>
                <a:spcPts val="0"/>
              </a:spcBef>
              <a:spcAft>
                <a:spcPts val="0"/>
              </a:spcAft>
              <a:buNone/>
            </a:pPr>
            <a:r>
              <a:rPr lang="en" sz="5200">
                <a:solidFill>
                  <a:srgbClr val="E4E5B8"/>
                </a:solidFill>
                <a:latin typeface="Georgia"/>
                <a:ea typeface="Georgia"/>
                <a:cs typeface="Georgia"/>
                <a:sym typeface="Georgia"/>
              </a:rPr>
              <a:t>Pol Pot, Khmer Rouge and Genocide</a:t>
            </a:r>
            <a:endParaRPr sz="5200">
              <a:solidFill>
                <a:srgbClr val="E4E5B8"/>
              </a:solidFill>
              <a:latin typeface="Georgia"/>
              <a:ea typeface="Georgia"/>
              <a:cs typeface="Georgia"/>
              <a:sym typeface="Georgia"/>
            </a:endParaRPr>
          </a:p>
        </p:txBody>
      </p:sp>
      <p:pic>
        <p:nvPicPr>
          <p:cNvPr id="152" name="Google Shape;152;p24"/>
          <p:cNvPicPr preferRelativeResize="0"/>
          <p:nvPr/>
        </p:nvPicPr>
        <p:blipFill>
          <a:blip r:embed="rId3">
            <a:alphaModFix/>
          </a:blip>
          <a:stretch>
            <a:fillRect/>
          </a:stretch>
        </p:blipFill>
        <p:spPr>
          <a:xfrm>
            <a:off x="3648975" y="370550"/>
            <a:ext cx="1846049" cy="1846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56" name="Shape 156"/>
        <p:cNvGrpSpPr/>
        <p:nvPr/>
      </p:nvGrpSpPr>
      <p:grpSpPr>
        <a:xfrm>
          <a:off x="0" y="0"/>
          <a:ext cx="0" cy="0"/>
          <a:chOff x="0" y="0"/>
          <a:chExt cx="0" cy="0"/>
        </a:xfrm>
      </p:grpSpPr>
      <p:sp>
        <p:nvSpPr>
          <p:cNvPr id="157" name="Google Shape;157;p25"/>
          <p:cNvSpPr txBox="1"/>
          <p:nvPr>
            <p:ph type="title"/>
          </p:nvPr>
        </p:nvSpPr>
        <p:spPr>
          <a:xfrm>
            <a:off x="300475" y="2376350"/>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Kampuchea: The Revolution Rescued by Irwin Silber</a:t>
            </a:r>
            <a:endParaRPr>
              <a:solidFill>
                <a:srgbClr val="E4E5B8"/>
              </a:solidFill>
              <a:latin typeface="Georgia"/>
              <a:ea typeface="Georgia"/>
              <a:cs typeface="Georgia"/>
              <a:sym typeface="Georgia"/>
            </a:endParaRPr>
          </a:p>
        </p:txBody>
      </p:sp>
      <p:pic>
        <p:nvPicPr>
          <p:cNvPr id="158" name="Google Shape;158;p25"/>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59" name="Google Shape;159;p25"/>
          <p:cNvPicPr preferRelativeResize="0"/>
          <p:nvPr/>
        </p:nvPicPr>
        <p:blipFill>
          <a:blip r:embed="rId4">
            <a:alphaModFix/>
          </a:blip>
          <a:stretch>
            <a:fillRect/>
          </a:stretch>
        </p:blipFill>
        <p:spPr>
          <a:xfrm>
            <a:off x="5014575" y="152400"/>
            <a:ext cx="3656858"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63" name="Shape 163"/>
        <p:cNvGrpSpPr/>
        <p:nvPr/>
      </p:nvGrpSpPr>
      <p:grpSpPr>
        <a:xfrm>
          <a:off x="0" y="0"/>
          <a:ext cx="0" cy="0"/>
          <a:chOff x="0" y="0"/>
          <a:chExt cx="0" cy="0"/>
        </a:xfrm>
      </p:grpSpPr>
      <p:pic>
        <p:nvPicPr>
          <p:cNvPr id="164" name="Google Shape;164;p26"/>
          <p:cNvPicPr preferRelativeResize="0"/>
          <p:nvPr/>
        </p:nvPicPr>
        <p:blipFill>
          <a:blip r:embed="rId3">
            <a:alphaModFix/>
          </a:blip>
          <a:stretch>
            <a:fillRect/>
          </a:stretch>
        </p:blipFill>
        <p:spPr>
          <a:xfrm>
            <a:off x="4292512" y="219500"/>
            <a:ext cx="558976" cy="558976"/>
          </a:xfrm>
          <a:prstGeom prst="rect">
            <a:avLst/>
          </a:prstGeom>
          <a:noFill/>
          <a:ln>
            <a:noFill/>
          </a:ln>
        </p:spPr>
      </p:pic>
      <p:pic>
        <p:nvPicPr>
          <p:cNvPr id="165" name="Google Shape;165;p26"/>
          <p:cNvPicPr preferRelativeResize="0"/>
          <p:nvPr/>
        </p:nvPicPr>
        <p:blipFill>
          <a:blip r:embed="rId4">
            <a:alphaModFix/>
          </a:blip>
          <a:stretch>
            <a:fillRect/>
          </a:stretch>
        </p:blipFill>
        <p:spPr>
          <a:xfrm>
            <a:off x="668900" y="152400"/>
            <a:ext cx="3075819" cy="4838699"/>
          </a:xfrm>
          <a:prstGeom prst="rect">
            <a:avLst/>
          </a:prstGeom>
          <a:noFill/>
          <a:ln>
            <a:noFill/>
          </a:ln>
        </p:spPr>
      </p:pic>
      <p:pic>
        <p:nvPicPr>
          <p:cNvPr id="166" name="Google Shape;166;p26"/>
          <p:cNvPicPr preferRelativeResize="0"/>
          <p:nvPr/>
        </p:nvPicPr>
        <p:blipFill>
          <a:blip r:embed="rId5">
            <a:alphaModFix/>
          </a:blip>
          <a:stretch>
            <a:fillRect/>
          </a:stretch>
        </p:blipFill>
        <p:spPr>
          <a:xfrm>
            <a:off x="4940869" y="541638"/>
            <a:ext cx="3882882" cy="4060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70" name="Shape 170"/>
        <p:cNvGrpSpPr/>
        <p:nvPr/>
      </p:nvGrpSpPr>
      <p:grpSpPr>
        <a:xfrm>
          <a:off x="0" y="0"/>
          <a:ext cx="0" cy="0"/>
          <a:chOff x="0" y="0"/>
          <a:chExt cx="0" cy="0"/>
        </a:xfrm>
      </p:grpSpPr>
      <p:pic>
        <p:nvPicPr>
          <p:cNvPr id="171" name="Google Shape;171;p27"/>
          <p:cNvPicPr preferRelativeResize="0"/>
          <p:nvPr/>
        </p:nvPicPr>
        <p:blipFill>
          <a:blip r:embed="rId3">
            <a:alphaModFix/>
          </a:blip>
          <a:stretch>
            <a:fillRect/>
          </a:stretch>
        </p:blipFill>
        <p:spPr>
          <a:xfrm>
            <a:off x="4292512" y="219500"/>
            <a:ext cx="558976" cy="558976"/>
          </a:xfrm>
          <a:prstGeom prst="rect">
            <a:avLst/>
          </a:prstGeom>
          <a:noFill/>
          <a:ln>
            <a:noFill/>
          </a:ln>
        </p:spPr>
      </p:pic>
      <p:pic>
        <p:nvPicPr>
          <p:cNvPr id="172" name="Google Shape;172;p27"/>
          <p:cNvPicPr preferRelativeResize="0"/>
          <p:nvPr/>
        </p:nvPicPr>
        <p:blipFill>
          <a:blip r:embed="rId4">
            <a:alphaModFix/>
          </a:blip>
          <a:stretch>
            <a:fillRect/>
          </a:stretch>
        </p:blipFill>
        <p:spPr>
          <a:xfrm>
            <a:off x="798025" y="152413"/>
            <a:ext cx="3000744" cy="4838700"/>
          </a:xfrm>
          <a:prstGeom prst="rect">
            <a:avLst/>
          </a:prstGeom>
          <a:noFill/>
          <a:ln>
            <a:noFill/>
          </a:ln>
        </p:spPr>
      </p:pic>
      <p:pic>
        <p:nvPicPr>
          <p:cNvPr id="173" name="Google Shape;173;p27"/>
          <p:cNvPicPr preferRelativeResize="0"/>
          <p:nvPr/>
        </p:nvPicPr>
        <p:blipFill rotWithShape="1">
          <a:blip r:embed="rId5">
            <a:alphaModFix/>
          </a:blip>
          <a:srcRect b="26583" l="0" r="0" t="0"/>
          <a:stretch/>
        </p:blipFill>
        <p:spPr>
          <a:xfrm>
            <a:off x="5477350" y="152425"/>
            <a:ext cx="2916400" cy="2419325"/>
          </a:xfrm>
          <a:prstGeom prst="rect">
            <a:avLst/>
          </a:prstGeom>
          <a:noFill/>
          <a:ln>
            <a:noFill/>
          </a:ln>
        </p:spPr>
      </p:pic>
      <p:pic>
        <p:nvPicPr>
          <p:cNvPr id="174" name="Google Shape;174;p27"/>
          <p:cNvPicPr preferRelativeResize="0"/>
          <p:nvPr/>
        </p:nvPicPr>
        <p:blipFill>
          <a:blip r:embed="rId6">
            <a:alphaModFix/>
          </a:blip>
          <a:stretch>
            <a:fillRect/>
          </a:stretch>
        </p:blipFill>
        <p:spPr>
          <a:xfrm>
            <a:off x="5477350" y="2629850"/>
            <a:ext cx="2916400" cy="946925"/>
          </a:xfrm>
          <a:prstGeom prst="rect">
            <a:avLst/>
          </a:prstGeom>
          <a:noFill/>
          <a:ln>
            <a:noFill/>
          </a:ln>
        </p:spPr>
      </p:pic>
      <p:pic>
        <p:nvPicPr>
          <p:cNvPr id="175" name="Google Shape;175;p27"/>
          <p:cNvPicPr preferRelativeResize="0"/>
          <p:nvPr/>
        </p:nvPicPr>
        <p:blipFill>
          <a:blip r:embed="rId7">
            <a:alphaModFix/>
          </a:blip>
          <a:stretch>
            <a:fillRect/>
          </a:stretch>
        </p:blipFill>
        <p:spPr>
          <a:xfrm>
            <a:off x="5477350" y="3576775"/>
            <a:ext cx="2916400" cy="1414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8"/>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81" name="Google Shape;181;p28"/>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txBox="1"/>
          <p:nvPr/>
        </p:nvSpPr>
        <p:spPr>
          <a:xfrm>
            <a:off x="1655375" y="4565650"/>
            <a:ext cx="5850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300">
                <a:solidFill>
                  <a:srgbClr val="E4E5B8"/>
                </a:solidFill>
                <a:latin typeface="Georgia"/>
                <a:ea typeface="Georgia"/>
                <a:cs typeface="Georgia"/>
                <a:sym typeface="Georgia"/>
              </a:rPr>
              <a:t>The Cambodian Genocide</a:t>
            </a:r>
            <a:endParaRPr sz="1300">
              <a:solidFill>
                <a:srgbClr val="E4E5B8"/>
              </a:solidFill>
              <a:latin typeface="Georgia"/>
              <a:ea typeface="Georgia"/>
              <a:cs typeface="Georgia"/>
              <a:sym typeface="Georgia"/>
            </a:endParaRPr>
          </a:p>
        </p:txBody>
      </p:sp>
      <p:pic>
        <p:nvPicPr>
          <p:cNvPr descr="The Khmer Rouge and the Cambodian Genocide would forever leave a mark in history as it would show the world the true cost of an agrarian communist state.&#10;&#10;Music used from: https://www.epidemicsound.com&#10;&#10;Like, Comment, and Subscribe for more videos. Have a suggestion for a future video? leave it in the comments!&#10;&#10;-DISCLAIMER-&#10;According to the Copyright Act of Canada, Section 29, copyrighted materials can be used under fair use/dealing, as, &quot;Fair dealing for the purpose of research, private study, education, parody or satire does not infringe copyright&quot;. It is not the intention of this channel to infringe on the original work of the photographers, illustrators, historians, etc., rather to provide educational content in video form. All rights belong to the original creator of the images used." id="183" name="Google Shape;183;p28" title="The Brutality of the Khmer Rouge (Cambodian Genocide) | Historical Content">
            <a:hlinkClick r:id="rId4"/>
          </p:cNvPr>
          <p:cNvPicPr preferRelativeResize="0"/>
          <p:nvPr/>
        </p:nvPicPr>
        <p:blipFill>
          <a:blip r:embed="rId5">
            <a:alphaModFix/>
          </a:blip>
          <a:stretch>
            <a:fillRect/>
          </a:stretch>
        </p:blipFill>
        <p:spPr>
          <a:xfrm>
            <a:off x="1655375" y="1089200"/>
            <a:ext cx="58506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 &amp; New Members Introductions</a:t>
            </a:r>
            <a:endParaRPr sz="5200">
              <a:solidFill>
                <a:srgbClr val="E4E5B8"/>
              </a:solidFill>
              <a:latin typeface="Georgia"/>
              <a:ea typeface="Georgia"/>
              <a:cs typeface="Georgia"/>
              <a:sym typeface="Georgia"/>
            </a:endParaRPr>
          </a:p>
        </p:txBody>
      </p:sp>
      <p:pic>
        <p:nvPicPr>
          <p:cNvPr id="189" name="Google Shape;189;p29"/>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196" name="Google Shape;196;p3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97" name="Google Shape;197;p30"/>
          <p:cNvSpPr txBox="1"/>
          <p:nvPr/>
        </p:nvSpPr>
        <p:spPr>
          <a:xfrm>
            <a:off x="472000" y="1464375"/>
            <a:ext cx="8096400" cy="3263100"/>
          </a:xfrm>
          <a:prstGeom prst="rect">
            <a:avLst/>
          </a:prstGeom>
          <a:noFill/>
          <a:ln>
            <a:noFill/>
          </a:ln>
        </p:spPr>
        <p:txBody>
          <a:bodyPr anchorCtr="0" anchor="t" bIns="91425" lIns="91425" spcFirstLastPara="1" rIns="91425" wrap="square" tIns="91425">
            <a:spAutoFit/>
          </a:bodyPr>
          <a:lstStyle/>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is your name, pronouns and state (or country/territory)?</a:t>
            </a:r>
            <a:endParaRPr sz="25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Where do you work? Is it unionized?</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How did you find out about the People’s School?</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do you think about </a:t>
            </a:r>
            <a:r>
              <a:rPr lang="en" sz="2500">
                <a:solidFill>
                  <a:srgbClr val="E4E5B8"/>
                </a:solidFill>
                <a:latin typeface="Georgia"/>
                <a:ea typeface="Georgia"/>
                <a:cs typeface="Georgia"/>
                <a:sym typeface="Georgia"/>
              </a:rPr>
              <a:t>tonight's</a:t>
            </a:r>
            <a:r>
              <a:rPr lang="en" sz="2500">
                <a:solidFill>
                  <a:srgbClr val="E4E5B8"/>
                </a:solidFill>
                <a:latin typeface="Georgia"/>
                <a:ea typeface="Georgia"/>
                <a:cs typeface="Georgia"/>
                <a:sym typeface="Georgia"/>
              </a:rPr>
              <a:t> class?</a:t>
            </a:r>
            <a:endParaRPr sz="2500">
              <a:solidFill>
                <a:srgbClr val="E4E5B8"/>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311700" y="30867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Vietnamese Intervention &amp; People’s Republic of Kampuchea</a:t>
            </a:r>
            <a:endParaRPr sz="5200">
              <a:solidFill>
                <a:srgbClr val="E4E5B8"/>
              </a:solidFill>
              <a:latin typeface="Georgia"/>
              <a:ea typeface="Georgia"/>
              <a:cs typeface="Georgia"/>
              <a:sym typeface="Georgia"/>
            </a:endParaRPr>
          </a:p>
        </p:txBody>
      </p:sp>
      <p:pic>
        <p:nvPicPr>
          <p:cNvPr id="203" name="Google Shape;203;p31"/>
          <p:cNvPicPr preferRelativeResize="0"/>
          <p:nvPr/>
        </p:nvPicPr>
        <p:blipFill>
          <a:blip r:embed="rId3">
            <a:alphaModFix/>
          </a:blip>
          <a:stretch>
            <a:fillRect/>
          </a:stretch>
        </p:blipFill>
        <p:spPr>
          <a:xfrm>
            <a:off x="3648975" y="370525"/>
            <a:ext cx="1846049" cy="1846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subTitle"/>
          </p:nvPr>
        </p:nvSpPr>
        <p:spPr>
          <a:xfrm>
            <a:off x="311700" y="4497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PSMLS </a:t>
            </a:r>
            <a:r>
              <a:rPr lang="en">
                <a:solidFill>
                  <a:srgbClr val="E4E5B8"/>
                </a:solidFill>
                <a:latin typeface="Georgia"/>
                <a:ea typeface="Georgia"/>
                <a:cs typeface="Georgia"/>
                <a:sym typeface="Georgia"/>
              </a:rPr>
              <a:t>mm/dd/yy - mm/dd/yy</a:t>
            </a:r>
            <a:endParaRPr>
              <a:solidFill>
                <a:srgbClr val="E4E5B8"/>
              </a:solidFill>
              <a:latin typeface="Georgia"/>
              <a:ea typeface="Georgia"/>
              <a:cs typeface="Georgia"/>
              <a:sym typeface="Georgia"/>
            </a:endParaRPr>
          </a:p>
        </p:txBody>
      </p:sp>
      <p:sp>
        <p:nvSpPr>
          <p:cNvPr id="63" name="Google Shape;63;p14"/>
          <p:cNvSpPr/>
          <p:nvPr/>
        </p:nvSpPr>
        <p:spPr>
          <a:xfrm>
            <a:off x="844950" y="357788"/>
            <a:ext cx="7454100" cy="41928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21F15"/>
              </a:solidFill>
            </a:endParaRPr>
          </a:p>
        </p:txBody>
      </p:sp>
      <p:pic>
        <p:nvPicPr>
          <p:cNvPr id="64" name="Google Shape;64;p1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2"/>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209" name="Google Shape;209;p32"/>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2"/>
          <p:cNvSpPr txBox="1"/>
          <p:nvPr/>
        </p:nvSpPr>
        <p:spPr>
          <a:xfrm>
            <a:off x="1655375" y="4565650"/>
            <a:ext cx="5850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300">
                <a:solidFill>
                  <a:srgbClr val="E4E5B8"/>
                </a:solidFill>
                <a:latin typeface="Georgia"/>
                <a:ea typeface="Georgia"/>
                <a:cs typeface="Georgia"/>
                <a:sym typeface="Georgia"/>
              </a:rPr>
              <a:t>The Cambodian Genocide</a:t>
            </a:r>
            <a:endParaRPr sz="1300">
              <a:solidFill>
                <a:srgbClr val="E4E5B8"/>
              </a:solidFill>
              <a:latin typeface="Georgia"/>
              <a:ea typeface="Georgia"/>
              <a:cs typeface="Georgia"/>
              <a:sym typeface="Georgia"/>
            </a:endParaRPr>
          </a:p>
        </p:txBody>
      </p:sp>
      <p:pic>
        <p:nvPicPr>
          <p:cNvPr descr="Jim Laurie reports from Hong Kong. on Dec 1978 video from China and Vietnam. China prepares its people for war with Vietnam.  A few days after this report on January 7th, Vietnam troops took Phnom Penh. &#10;&#10;Note the ABC News open:  Barbara Walters and a rare occasion when Frank Reynolds, Max Robinson, and Peter Jennings sat on the same set." id="211" name="Google Shape;211;p32" title="Jan 4 1979 China accuses Vietnam of warring against Khmer Rouge Cambodia">
            <a:hlinkClick r:id="rId4"/>
          </p:cNvPr>
          <p:cNvPicPr preferRelativeResize="0"/>
          <p:nvPr/>
        </p:nvPicPr>
        <p:blipFill>
          <a:blip r:embed="rId5">
            <a:alphaModFix/>
          </a:blip>
          <a:stretch>
            <a:fillRect/>
          </a:stretch>
        </p:blipFill>
        <p:spPr>
          <a:xfrm>
            <a:off x="1655375" y="1089200"/>
            <a:ext cx="58695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15" name="Shape 215"/>
        <p:cNvGrpSpPr/>
        <p:nvPr/>
      </p:nvGrpSpPr>
      <p:grpSpPr>
        <a:xfrm>
          <a:off x="0" y="0"/>
          <a:ext cx="0" cy="0"/>
          <a:chOff x="0" y="0"/>
          <a:chExt cx="0" cy="0"/>
        </a:xfrm>
      </p:grpSpPr>
      <p:sp>
        <p:nvSpPr>
          <p:cNvPr id="216" name="Google Shape;216;p33"/>
          <p:cNvSpPr txBox="1"/>
          <p:nvPr>
            <p:ph type="title"/>
          </p:nvPr>
        </p:nvSpPr>
        <p:spPr>
          <a:xfrm>
            <a:off x="300475" y="2376350"/>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Kampuchea: The Revolution Rescued by Irwin Silber</a:t>
            </a:r>
            <a:endParaRPr>
              <a:solidFill>
                <a:srgbClr val="E4E5B8"/>
              </a:solidFill>
              <a:latin typeface="Georgia"/>
              <a:ea typeface="Georgia"/>
              <a:cs typeface="Georgia"/>
              <a:sym typeface="Georgia"/>
            </a:endParaRPr>
          </a:p>
        </p:txBody>
      </p:sp>
      <p:pic>
        <p:nvPicPr>
          <p:cNvPr id="217" name="Google Shape;217;p33"/>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218" name="Google Shape;218;p33"/>
          <p:cNvPicPr preferRelativeResize="0"/>
          <p:nvPr/>
        </p:nvPicPr>
        <p:blipFill>
          <a:blip r:embed="rId4">
            <a:alphaModFix/>
          </a:blip>
          <a:stretch>
            <a:fillRect/>
          </a:stretch>
        </p:blipFill>
        <p:spPr>
          <a:xfrm>
            <a:off x="4939275" y="557213"/>
            <a:ext cx="3857625" cy="4029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22" name="Shape 222"/>
        <p:cNvGrpSpPr/>
        <p:nvPr/>
      </p:nvGrpSpPr>
      <p:grpSpPr>
        <a:xfrm>
          <a:off x="0" y="0"/>
          <a:ext cx="0" cy="0"/>
          <a:chOff x="0" y="0"/>
          <a:chExt cx="0" cy="0"/>
        </a:xfrm>
      </p:grpSpPr>
      <p:pic>
        <p:nvPicPr>
          <p:cNvPr id="223" name="Google Shape;223;p34"/>
          <p:cNvPicPr preferRelativeResize="0"/>
          <p:nvPr/>
        </p:nvPicPr>
        <p:blipFill>
          <a:blip r:embed="rId3">
            <a:alphaModFix/>
          </a:blip>
          <a:stretch>
            <a:fillRect/>
          </a:stretch>
        </p:blipFill>
        <p:spPr>
          <a:xfrm>
            <a:off x="4226363" y="197325"/>
            <a:ext cx="691276" cy="691276"/>
          </a:xfrm>
          <a:prstGeom prst="rect">
            <a:avLst/>
          </a:prstGeom>
          <a:noFill/>
          <a:ln>
            <a:noFill/>
          </a:ln>
        </p:spPr>
      </p:pic>
      <p:pic>
        <p:nvPicPr>
          <p:cNvPr id="224" name="Google Shape;224;p34"/>
          <p:cNvPicPr preferRelativeResize="0"/>
          <p:nvPr/>
        </p:nvPicPr>
        <p:blipFill>
          <a:blip r:embed="rId4">
            <a:alphaModFix/>
          </a:blip>
          <a:stretch>
            <a:fillRect/>
          </a:stretch>
        </p:blipFill>
        <p:spPr>
          <a:xfrm>
            <a:off x="216975" y="197326"/>
            <a:ext cx="3924300" cy="1266825"/>
          </a:xfrm>
          <a:prstGeom prst="rect">
            <a:avLst/>
          </a:prstGeom>
          <a:noFill/>
          <a:ln>
            <a:noFill/>
          </a:ln>
        </p:spPr>
      </p:pic>
      <p:pic>
        <p:nvPicPr>
          <p:cNvPr id="225" name="Google Shape;225;p34"/>
          <p:cNvPicPr preferRelativeResize="0"/>
          <p:nvPr/>
        </p:nvPicPr>
        <p:blipFill>
          <a:blip r:embed="rId5">
            <a:alphaModFix/>
          </a:blip>
          <a:stretch>
            <a:fillRect/>
          </a:stretch>
        </p:blipFill>
        <p:spPr>
          <a:xfrm>
            <a:off x="216975" y="1464151"/>
            <a:ext cx="3924300" cy="3343275"/>
          </a:xfrm>
          <a:prstGeom prst="rect">
            <a:avLst/>
          </a:prstGeom>
          <a:noFill/>
          <a:ln>
            <a:noFill/>
          </a:ln>
        </p:spPr>
      </p:pic>
      <p:pic>
        <p:nvPicPr>
          <p:cNvPr id="226" name="Google Shape;226;p34"/>
          <p:cNvPicPr preferRelativeResize="0"/>
          <p:nvPr/>
        </p:nvPicPr>
        <p:blipFill>
          <a:blip r:embed="rId6">
            <a:alphaModFix/>
          </a:blip>
          <a:stretch>
            <a:fillRect/>
          </a:stretch>
        </p:blipFill>
        <p:spPr>
          <a:xfrm>
            <a:off x="5070038" y="152400"/>
            <a:ext cx="3921562" cy="395908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30" name="Shape 230"/>
        <p:cNvGrpSpPr/>
        <p:nvPr/>
      </p:nvGrpSpPr>
      <p:grpSpPr>
        <a:xfrm>
          <a:off x="0" y="0"/>
          <a:ext cx="0" cy="0"/>
          <a:chOff x="0" y="0"/>
          <a:chExt cx="0" cy="0"/>
        </a:xfrm>
      </p:grpSpPr>
      <p:pic>
        <p:nvPicPr>
          <p:cNvPr id="231" name="Google Shape;231;p35"/>
          <p:cNvPicPr preferRelativeResize="0"/>
          <p:nvPr/>
        </p:nvPicPr>
        <p:blipFill>
          <a:blip r:embed="rId3">
            <a:alphaModFix/>
          </a:blip>
          <a:stretch>
            <a:fillRect/>
          </a:stretch>
        </p:blipFill>
        <p:spPr>
          <a:xfrm>
            <a:off x="4226363" y="197325"/>
            <a:ext cx="691276" cy="691276"/>
          </a:xfrm>
          <a:prstGeom prst="rect">
            <a:avLst/>
          </a:prstGeom>
          <a:noFill/>
          <a:ln>
            <a:noFill/>
          </a:ln>
        </p:spPr>
      </p:pic>
      <p:pic>
        <p:nvPicPr>
          <p:cNvPr id="232" name="Google Shape;232;p35"/>
          <p:cNvPicPr preferRelativeResize="0"/>
          <p:nvPr/>
        </p:nvPicPr>
        <p:blipFill>
          <a:blip r:embed="rId4">
            <a:alphaModFix/>
          </a:blip>
          <a:stretch>
            <a:fillRect/>
          </a:stretch>
        </p:blipFill>
        <p:spPr>
          <a:xfrm>
            <a:off x="206225" y="952513"/>
            <a:ext cx="3876675" cy="3238500"/>
          </a:xfrm>
          <a:prstGeom prst="rect">
            <a:avLst/>
          </a:prstGeom>
          <a:noFill/>
          <a:ln>
            <a:noFill/>
          </a:ln>
        </p:spPr>
      </p:pic>
      <p:pic>
        <p:nvPicPr>
          <p:cNvPr id="233" name="Google Shape;233;p35"/>
          <p:cNvPicPr preferRelativeResize="0"/>
          <p:nvPr/>
        </p:nvPicPr>
        <p:blipFill>
          <a:blip r:embed="rId5">
            <a:alphaModFix/>
          </a:blip>
          <a:stretch>
            <a:fillRect/>
          </a:stretch>
        </p:blipFill>
        <p:spPr>
          <a:xfrm>
            <a:off x="5010025" y="1109663"/>
            <a:ext cx="3876675" cy="2924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 &amp; Wrap Up</a:t>
            </a:r>
            <a:endParaRPr sz="5200">
              <a:solidFill>
                <a:srgbClr val="E4E5B8"/>
              </a:solidFill>
              <a:latin typeface="Georgia"/>
              <a:ea typeface="Georgia"/>
              <a:cs typeface="Georgia"/>
              <a:sym typeface="Georgia"/>
            </a:endParaRPr>
          </a:p>
        </p:txBody>
      </p:sp>
      <p:pic>
        <p:nvPicPr>
          <p:cNvPr id="239" name="Google Shape;239;p3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Announcements</a:t>
            </a:r>
            <a:endParaRPr>
              <a:solidFill>
                <a:srgbClr val="E4E5B8"/>
              </a:solidFill>
              <a:latin typeface="Georgia"/>
              <a:ea typeface="Georgia"/>
              <a:cs typeface="Georgia"/>
              <a:sym typeface="Georgia"/>
            </a:endParaRPr>
          </a:p>
        </p:txBody>
      </p:sp>
      <p:pic>
        <p:nvPicPr>
          <p:cNvPr id="246" name="Google Shape;246;p3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47" name="Google Shape;247;p37"/>
          <p:cNvSpPr txBox="1"/>
          <p:nvPr/>
        </p:nvSpPr>
        <p:spPr>
          <a:xfrm>
            <a:off x="406550" y="1585525"/>
            <a:ext cx="8096400" cy="32325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rgbClr val="FFFF00"/>
              </a:buClr>
              <a:buSzPts val="1800"/>
              <a:buFont typeface="Georgia"/>
              <a:buChar char="●"/>
            </a:pPr>
            <a:r>
              <a:rPr b="1" lang="en" sz="1800">
                <a:solidFill>
                  <a:srgbClr val="FFFF00"/>
                </a:solidFill>
                <a:latin typeface="Georgia"/>
                <a:ea typeface="Georgia"/>
                <a:cs typeface="Georgia"/>
                <a:sym typeface="Georgia"/>
              </a:rPr>
              <a:t>THE KONONOVITCH BROTHERS NEED US, SHARE THIS ARTICLE:</a:t>
            </a:r>
            <a:endParaRPr b="1" sz="1800">
              <a:solidFill>
                <a:srgbClr val="FFFF00"/>
              </a:solidFill>
              <a:latin typeface="Georgia"/>
              <a:ea typeface="Georgia"/>
              <a:cs typeface="Georgia"/>
              <a:sym typeface="Georgia"/>
            </a:endParaRPr>
          </a:p>
          <a:p>
            <a:pPr indent="0" lvl="0" marL="457200" rtl="0" algn="l">
              <a:lnSpc>
                <a:spcPct val="100000"/>
              </a:lnSpc>
              <a:spcBef>
                <a:spcPts val="0"/>
              </a:spcBef>
              <a:spcAft>
                <a:spcPts val="0"/>
              </a:spcAft>
              <a:buNone/>
            </a:pPr>
            <a:r>
              <a:rPr b="1" lang="en" sz="1800">
                <a:solidFill>
                  <a:srgbClr val="FFFF00"/>
                </a:solidFill>
                <a:latin typeface="Georgia"/>
                <a:ea typeface="Georgia"/>
                <a:cs typeface="Georgia"/>
                <a:sym typeface="Georgia"/>
              </a:rPr>
              <a:t>	</a:t>
            </a:r>
            <a:r>
              <a:rPr b="1" lang="en" sz="1800" u="sng">
                <a:solidFill>
                  <a:schemeClr val="hlink"/>
                </a:solidFill>
                <a:latin typeface="Georgia"/>
                <a:ea typeface="Georgia"/>
                <a:cs typeface="Georgia"/>
                <a:sym typeface="Georgia"/>
                <a:hlinkClick r:id="rId4"/>
              </a:rPr>
              <a:t>https://dailyworkerusa.com/stop-the-kiev-regimes-calls-for-the-murder-of-the-kononovitch-brothers/</a:t>
            </a:r>
            <a:endParaRPr b="1" sz="1800">
              <a:solidFill>
                <a:srgbClr val="FFFF00"/>
              </a:solidFill>
              <a:latin typeface="Georgia"/>
              <a:ea typeface="Georgia"/>
              <a:cs typeface="Georgia"/>
              <a:sym typeface="Georgia"/>
            </a:endParaRPr>
          </a:p>
          <a:p>
            <a:pPr indent="0" lvl="0" marL="457200" rtl="0" algn="l">
              <a:lnSpc>
                <a:spcPct val="100000"/>
              </a:lnSpc>
              <a:spcBef>
                <a:spcPts val="0"/>
              </a:spcBef>
              <a:spcAft>
                <a:spcPts val="0"/>
              </a:spcAft>
              <a:buNone/>
            </a:pPr>
            <a:r>
              <a:t/>
            </a:r>
            <a:endParaRPr b="1" sz="1800">
              <a:solidFill>
                <a:srgbClr val="FFFF00"/>
              </a:solidFill>
              <a:latin typeface="Georgia"/>
              <a:ea typeface="Georgia"/>
              <a:cs typeface="Georgia"/>
              <a:sym typeface="Georgia"/>
            </a:endParaRPr>
          </a:p>
          <a:p>
            <a:pPr indent="-342900" lvl="0" marL="457200" rtl="0" algn="l">
              <a:lnSpc>
                <a:spcPct val="100000"/>
              </a:lnSpc>
              <a:spcBef>
                <a:spcPts val="0"/>
              </a:spcBef>
              <a:spcAft>
                <a:spcPts val="0"/>
              </a:spcAft>
              <a:buClr>
                <a:srgbClr val="E4E5B8"/>
              </a:buClr>
              <a:buSzPts val="1800"/>
              <a:buFont typeface="Georgia"/>
              <a:buChar char="●"/>
            </a:pPr>
            <a:r>
              <a:rPr b="1" lang="en" sz="1800">
                <a:solidFill>
                  <a:srgbClr val="E4E5B8"/>
                </a:solidFill>
                <a:latin typeface="Georgia"/>
                <a:ea typeface="Georgia"/>
                <a:cs typeface="Georgia"/>
                <a:sym typeface="Georgia"/>
              </a:rPr>
              <a:t>Next week’s class will be a presentation from USFSP on the October Revolution! This will occur on Tuesday, October 7th and the recording will be replayed on Thursday. Please attend this class and invite some people!</a:t>
            </a:r>
            <a:endParaRPr b="1" sz="18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800">
              <a:solidFill>
                <a:srgbClr val="E4E5B8"/>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Volunteers Needed!</a:t>
            </a:r>
            <a:endParaRPr>
              <a:solidFill>
                <a:srgbClr val="E4E5B8"/>
              </a:solidFill>
              <a:latin typeface="Georgia"/>
              <a:ea typeface="Georgia"/>
              <a:cs typeface="Georgia"/>
              <a:sym typeface="Georgia"/>
            </a:endParaRPr>
          </a:p>
        </p:txBody>
      </p:sp>
      <p:pic>
        <p:nvPicPr>
          <p:cNvPr id="254" name="Google Shape;254;p3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55" name="Google Shape;255;p38"/>
          <p:cNvSpPr txBox="1"/>
          <p:nvPr/>
        </p:nvSpPr>
        <p:spPr>
          <a:xfrm>
            <a:off x="523800" y="1150750"/>
            <a:ext cx="8096400" cy="364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We are in need of volunteers for the staff of the People’s School! Here’s a few roles we need filled:</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People to help manage posting on our social media and podcast platforms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Video Editors, Audio Editors, Graphic Designers, Artists, Narrators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Facilitators, Web Controls, Moderators</a:t>
            </a:r>
            <a:endParaRPr sz="2500">
              <a:solidFill>
                <a:srgbClr val="E4E5B8"/>
              </a:solidFill>
              <a:latin typeface="Georgia"/>
              <a:ea typeface="Georgia"/>
              <a:cs typeface="Georgia"/>
              <a:sym typeface="Georgia"/>
            </a:endParaRPr>
          </a:p>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Email </a:t>
            </a:r>
            <a:r>
              <a:rPr lang="en" sz="2500" u="sng">
                <a:solidFill>
                  <a:schemeClr val="hlink"/>
                </a:solidFill>
                <a:latin typeface="Georgia"/>
                <a:ea typeface="Georgia"/>
                <a:cs typeface="Georgia"/>
                <a:sym typeface="Georgia"/>
                <a:hlinkClick r:id="rId4"/>
              </a:rPr>
              <a:t>info@peoplesschool.us</a:t>
            </a:r>
            <a:r>
              <a:rPr lang="en" sz="2500">
                <a:solidFill>
                  <a:srgbClr val="E4E5B8"/>
                </a:solidFill>
                <a:latin typeface="Georgia"/>
                <a:ea typeface="Georgia"/>
                <a:cs typeface="Georgia"/>
                <a:sym typeface="Georgia"/>
              </a:rPr>
              <a:t> if you’re interested and try to attend our next staff meeting on Dec 7th if possible.</a:t>
            </a:r>
            <a:endParaRPr sz="2500">
              <a:solidFill>
                <a:srgbClr val="E4E5B8"/>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9"/>
          <p:cNvSpPr txBox="1"/>
          <p:nvPr>
            <p:ph type="title"/>
          </p:nvPr>
        </p:nvSpPr>
        <p:spPr>
          <a:xfrm>
            <a:off x="1658025" y="491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PSMLS Propaganda</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peoplesschool.us/media &amp; peoplesschool.us/store</a:t>
            </a:r>
            <a:endParaRPr sz="1911">
              <a:solidFill>
                <a:srgbClr val="E4E5B8"/>
              </a:solidFill>
              <a:latin typeface="Georgia"/>
              <a:ea typeface="Georgia"/>
              <a:cs typeface="Georgia"/>
              <a:sym typeface="Georgia"/>
            </a:endParaRPr>
          </a:p>
        </p:txBody>
      </p:sp>
      <p:pic>
        <p:nvPicPr>
          <p:cNvPr id="262" name="Google Shape;262;p3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63" name="Google Shape;263;p39"/>
          <p:cNvSpPr txBox="1"/>
          <p:nvPr>
            <p:ph type="title"/>
          </p:nvPr>
        </p:nvSpPr>
        <p:spPr>
          <a:xfrm>
            <a:off x="2598450" y="1036725"/>
            <a:ext cx="72498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1950">
                <a:solidFill>
                  <a:srgbClr val="E4E5B8"/>
                </a:solidFill>
                <a:latin typeface="Georgia"/>
                <a:ea typeface="Georgia"/>
                <a:cs typeface="Georgia"/>
                <a:sym typeface="Georgia"/>
              </a:rPr>
              <a:t>Materials to help promote the school!</a:t>
            </a:r>
            <a:endParaRPr sz="1950">
              <a:solidFill>
                <a:srgbClr val="E4E5B8"/>
              </a:solidFill>
              <a:latin typeface="Georgia"/>
              <a:ea typeface="Georgia"/>
              <a:cs typeface="Georgia"/>
              <a:sym typeface="Georgia"/>
            </a:endParaRPr>
          </a:p>
        </p:txBody>
      </p:sp>
      <p:pic>
        <p:nvPicPr>
          <p:cNvPr id="264" name="Google Shape;264;p39"/>
          <p:cNvPicPr preferRelativeResize="0"/>
          <p:nvPr/>
        </p:nvPicPr>
        <p:blipFill>
          <a:blip r:embed="rId4">
            <a:alphaModFix/>
          </a:blip>
          <a:stretch>
            <a:fillRect/>
          </a:stretch>
        </p:blipFill>
        <p:spPr>
          <a:xfrm>
            <a:off x="1390962" y="1173975"/>
            <a:ext cx="1207475" cy="1628049"/>
          </a:xfrm>
          <a:prstGeom prst="rect">
            <a:avLst/>
          </a:prstGeom>
          <a:noFill/>
          <a:ln>
            <a:noFill/>
          </a:ln>
        </p:spPr>
      </p:pic>
      <p:pic>
        <p:nvPicPr>
          <p:cNvPr id="265" name="Google Shape;265;p39"/>
          <p:cNvPicPr preferRelativeResize="0"/>
          <p:nvPr/>
        </p:nvPicPr>
        <p:blipFill>
          <a:blip r:embed="rId5">
            <a:alphaModFix/>
          </a:blip>
          <a:stretch>
            <a:fillRect/>
          </a:stretch>
        </p:blipFill>
        <p:spPr>
          <a:xfrm>
            <a:off x="186900" y="1173975"/>
            <a:ext cx="1087559" cy="1628049"/>
          </a:xfrm>
          <a:prstGeom prst="rect">
            <a:avLst/>
          </a:prstGeom>
          <a:noFill/>
          <a:ln>
            <a:noFill/>
          </a:ln>
        </p:spPr>
      </p:pic>
      <p:pic>
        <p:nvPicPr>
          <p:cNvPr id="266" name="Google Shape;266;p39"/>
          <p:cNvPicPr preferRelativeResize="0"/>
          <p:nvPr/>
        </p:nvPicPr>
        <p:blipFill>
          <a:blip r:embed="rId6">
            <a:alphaModFix/>
          </a:blip>
          <a:stretch>
            <a:fillRect/>
          </a:stretch>
        </p:blipFill>
        <p:spPr>
          <a:xfrm>
            <a:off x="406550" y="2874700"/>
            <a:ext cx="1805926" cy="2100000"/>
          </a:xfrm>
          <a:prstGeom prst="rect">
            <a:avLst/>
          </a:prstGeom>
          <a:noFill/>
          <a:ln>
            <a:noFill/>
          </a:ln>
        </p:spPr>
      </p:pic>
      <p:pic>
        <p:nvPicPr>
          <p:cNvPr id="267" name="Google Shape;267;p39"/>
          <p:cNvPicPr preferRelativeResize="0"/>
          <p:nvPr/>
        </p:nvPicPr>
        <p:blipFill>
          <a:blip r:embed="rId7">
            <a:alphaModFix/>
          </a:blip>
          <a:stretch>
            <a:fillRect/>
          </a:stretch>
        </p:blipFill>
        <p:spPr>
          <a:xfrm>
            <a:off x="7885975" y="2501375"/>
            <a:ext cx="1254725" cy="1202409"/>
          </a:xfrm>
          <a:prstGeom prst="rect">
            <a:avLst/>
          </a:prstGeom>
          <a:noFill/>
          <a:ln>
            <a:noFill/>
          </a:ln>
        </p:spPr>
      </p:pic>
      <p:pic>
        <p:nvPicPr>
          <p:cNvPr id="268" name="Google Shape;268;p39"/>
          <p:cNvPicPr preferRelativeResize="0"/>
          <p:nvPr/>
        </p:nvPicPr>
        <p:blipFill rotWithShape="1">
          <a:blip r:embed="rId8">
            <a:alphaModFix/>
          </a:blip>
          <a:srcRect b="0" l="14221" r="16062" t="0"/>
          <a:stretch/>
        </p:blipFill>
        <p:spPr>
          <a:xfrm>
            <a:off x="6919950" y="1173512"/>
            <a:ext cx="876300" cy="1116100"/>
          </a:xfrm>
          <a:prstGeom prst="rect">
            <a:avLst/>
          </a:prstGeom>
          <a:noFill/>
          <a:ln>
            <a:noFill/>
          </a:ln>
        </p:spPr>
      </p:pic>
      <p:pic>
        <p:nvPicPr>
          <p:cNvPr id="269" name="Google Shape;269;p39"/>
          <p:cNvPicPr preferRelativeResize="0"/>
          <p:nvPr/>
        </p:nvPicPr>
        <p:blipFill>
          <a:blip r:embed="rId9">
            <a:alphaModFix/>
          </a:blip>
          <a:stretch>
            <a:fillRect/>
          </a:stretch>
        </p:blipFill>
        <p:spPr>
          <a:xfrm>
            <a:off x="7885975" y="1173975"/>
            <a:ext cx="1254725" cy="1254725"/>
          </a:xfrm>
          <a:prstGeom prst="rect">
            <a:avLst/>
          </a:prstGeom>
          <a:noFill/>
          <a:ln>
            <a:noFill/>
          </a:ln>
        </p:spPr>
      </p:pic>
      <p:pic>
        <p:nvPicPr>
          <p:cNvPr id="270" name="Google Shape;270;p39"/>
          <p:cNvPicPr preferRelativeResize="0"/>
          <p:nvPr/>
        </p:nvPicPr>
        <p:blipFill>
          <a:blip r:embed="rId10">
            <a:alphaModFix/>
          </a:blip>
          <a:stretch>
            <a:fillRect/>
          </a:stretch>
        </p:blipFill>
        <p:spPr>
          <a:xfrm>
            <a:off x="2688163" y="1502701"/>
            <a:ext cx="4142060" cy="3199737"/>
          </a:xfrm>
          <a:prstGeom prst="rect">
            <a:avLst/>
          </a:prstGeom>
          <a:noFill/>
          <a:ln>
            <a:noFill/>
          </a:ln>
        </p:spPr>
      </p:pic>
      <p:pic>
        <p:nvPicPr>
          <p:cNvPr id="271" name="Google Shape;271;p39"/>
          <p:cNvPicPr preferRelativeResize="0"/>
          <p:nvPr/>
        </p:nvPicPr>
        <p:blipFill rotWithShape="1">
          <a:blip r:embed="rId11">
            <a:alphaModFix/>
          </a:blip>
          <a:srcRect b="0" l="13629" r="22140" t="0"/>
          <a:stretch/>
        </p:blipFill>
        <p:spPr>
          <a:xfrm>
            <a:off x="6875088" y="2289625"/>
            <a:ext cx="966025" cy="1503959"/>
          </a:xfrm>
          <a:prstGeom prst="rect">
            <a:avLst/>
          </a:prstGeom>
          <a:noFill/>
          <a:ln>
            <a:noFill/>
          </a:ln>
        </p:spPr>
      </p:pic>
      <p:pic>
        <p:nvPicPr>
          <p:cNvPr id="272" name="Google Shape;272;p39"/>
          <p:cNvPicPr preferRelativeResize="0"/>
          <p:nvPr/>
        </p:nvPicPr>
        <p:blipFill rotWithShape="1">
          <a:blip r:embed="rId12">
            <a:alphaModFix/>
          </a:blip>
          <a:srcRect b="11509" l="11959" r="11867" t="11347"/>
          <a:stretch/>
        </p:blipFill>
        <p:spPr>
          <a:xfrm>
            <a:off x="6919949" y="3776450"/>
            <a:ext cx="922825" cy="934575"/>
          </a:xfrm>
          <a:prstGeom prst="rect">
            <a:avLst/>
          </a:prstGeom>
          <a:noFill/>
          <a:ln>
            <a:noFill/>
          </a:ln>
        </p:spPr>
      </p:pic>
      <p:pic>
        <p:nvPicPr>
          <p:cNvPr id="273" name="Google Shape;273;p39"/>
          <p:cNvPicPr preferRelativeResize="0"/>
          <p:nvPr/>
        </p:nvPicPr>
        <p:blipFill>
          <a:blip r:embed="rId13">
            <a:alphaModFix/>
          </a:blip>
          <a:stretch>
            <a:fillRect/>
          </a:stretch>
        </p:blipFill>
        <p:spPr>
          <a:xfrm>
            <a:off x="7889275" y="3776450"/>
            <a:ext cx="1254725" cy="1254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77" name="Shape 277"/>
        <p:cNvGrpSpPr/>
        <p:nvPr/>
      </p:nvGrpSpPr>
      <p:grpSpPr>
        <a:xfrm>
          <a:off x="0" y="0"/>
          <a:ext cx="0" cy="0"/>
          <a:chOff x="0" y="0"/>
          <a:chExt cx="0" cy="0"/>
        </a:xfrm>
      </p:grpSpPr>
      <p:sp>
        <p:nvSpPr>
          <p:cNvPr id="278" name="Google Shape;278;p40"/>
          <p:cNvSpPr/>
          <p:nvPr/>
        </p:nvSpPr>
        <p:spPr>
          <a:xfrm>
            <a:off x="0" y="0"/>
            <a:ext cx="9144000" cy="1101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0"/>
          <p:cNvSpPr txBox="1"/>
          <p:nvPr>
            <p:ph type="title"/>
          </p:nvPr>
        </p:nvSpPr>
        <p:spPr>
          <a:xfrm>
            <a:off x="1658025" y="16745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Georgia"/>
                <a:ea typeface="Georgia"/>
                <a:cs typeface="Georgia"/>
                <a:sym typeface="Georgia"/>
              </a:rPr>
              <a:t>New Outlook Publishers</a:t>
            </a:r>
            <a:endParaRPr>
              <a:solidFill>
                <a:schemeClr val="lt1"/>
              </a:solidFill>
              <a:latin typeface="Georgia"/>
              <a:ea typeface="Georgia"/>
              <a:cs typeface="Georgia"/>
              <a:sym typeface="Georgia"/>
            </a:endParaRPr>
          </a:p>
          <a:p>
            <a:pPr indent="0" lvl="0" marL="0" rtl="0" algn="l">
              <a:spcBef>
                <a:spcPts val="0"/>
              </a:spcBef>
              <a:spcAft>
                <a:spcPts val="0"/>
              </a:spcAft>
              <a:buNone/>
            </a:pPr>
            <a:r>
              <a:rPr lang="en" sz="1911">
                <a:solidFill>
                  <a:schemeClr val="lt1"/>
                </a:solidFill>
                <a:latin typeface="Georgia"/>
                <a:ea typeface="Georgia"/>
                <a:cs typeface="Georgia"/>
                <a:sym typeface="Georgia"/>
              </a:rPr>
              <a:t>newoutlookpublishers.store</a:t>
            </a:r>
            <a:endParaRPr sz="1911">
              <a:solidFill>
                <a:schemeClr val="lt1"/>
              </a:solidFill>
              <a:latin typeface="Georgia"/>
              <a:ea typeface="Georgia"/>
              <a:cs typeface="Georgia"/>
              <a:sym typeface="Georgia"/>
            </a:endParaRPr>
          </a:p>
        </p:txBody>
      </p:sp>
      <p:pic>
        <p:nvPicPr>
          <p:cNvPr id="280" name="Google Shape;280;p40"/>
          <p:cNvPicPr preferRelativeResize="0"/>
          <p:nvPr/>
        </p:nvPicPr>
        <p:blipFill>
          <a:blip r:embed="rId3">
            <a:alphaModFix/>
          </a:blip>
          <a:stretch>
            <a:fillRect/>
          </a:stretch>
        </p:blipFill>
        <p:spPr>
          <a:xfrm>
            <a:off x="7870100" y="112500"/>
            <a:ext cx="876299" cy="876299"/>
          </a:xfrm>
          <a:prstGeom prst="rect">
            <a:avLst/>
          </a:prstGeom>
          <a:noFill/>
          <a:ln>
            <a:noFill/>
          </a:ln>
        </p:spPr>
      </p:pic>
      <p:sp>
        <p:nvSpPr>
          <p:cNvPr id="281" name="Google Shape;281;p40"/>
          <p:cNvSpPr txBox="1"/>
          <p:nvPr>
            <p:ph type="title"/>
          </p:nvPr>
        </p:nvSpPr>
        <p:spPr>
          <a:xfrm>
            <a:off x="1974975" y="1141625"/>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FFFF"/>
                </a:solidFill>
                <a:latin typeface="Georgia"/>
                <a:ea typeface="Georgia"/>
                <a:cs typeface="Georgia"/>
                <a:sym typeface="Georgia"/>
              </a:rPr>
              <a:t>Latest Releases</a:t>
            </a:r>
            <a:endParaRPr>
              <a:solidFill>
                <a:srgbClr val="00FFFF"/>
              </a:solidFill>
              <a:latin typeface="Georgia"/>
              <a:ea typeface="Georgia"/>
              <a:cs typeface="Georgia"/>
              <a:sym typeface="Georgia"/>
            </a:endParaRPr>
          </a:p>
        </p:txBody>
      </p:sp>
      <p:sp>
        <p:nvSpPr>
          <p:cNvPr id="282" name="Google Shape;282;p40"/>
          <p:cNvSpPr/>
          <p:nvPr/>
        </p:nvSpPr>
        <p:spPr>
          <a:xfrm>
            <a:off x="404375"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p40"/>
          <p:cNvSpPr/>
          <p:nvPr/>
        </p:nvSpPr>
        <p:spPr>
          <a:xfrm>
            <a:off x="2513038"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40"/>
          <p:cNvSpPr/>
          <p:nvPr/>
        </p:nvSpPr>
        <p:spPr>
          <a:xfrm>
            <a:off x="4621725"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5" name="Google Shape;285;p40"/>
          <p:cNvSpPr/>
          <p:nvPr/>
        </p:nvSpPr>
        <p:spPr>
          <a:xfrm>
            <a:off x="6730400"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6" name="Google Shape;286;p40"/>
          <p:cNvPicPr preferRelativeResize="0"/>
          <p:nvPr/>
        </p:nvPicPr>
        <p:blipFill>
          <a:blip r:embed="rId4">
            <a:alphaModFix/>
          </a:blip>
          <a:stretch>
            <a:fillRect/>
          </a:stretch>
        </p:blipFill>
        <p:spPr>
          <a:xfrm>
            <a:off x="404377" y="112500"/>
            <a:ext cx="884495" cy="876300"/>
          </a:xfrm>
          <a:prstGeom prst="rect">
            <a:avLst/>
          </a:prstGeom>
          <a:noFill/>
          <a:ln>
            <a:noFill/>
          </a:ln>
        </p:spPr>
      </p:pic>
      <p:pic>
        <p:nvPicPr>
          <p:cNvPr id="287" name="Google Shape;287;p40"/>
          <p:cNvPicPr preferRelativeResize="0"/>
          <p:nvPr/>
        </p:nvPicPr>
        <p:blipFill>
          <a:blip r:embed="rId5">
            <a:alphaModFix/>
          </a:blip>
          <a:stretch>
            <a:fillRect/>
          </a:stretch>
        </p:blipFill>
        <p:spPr>
          <a:xfrm>
            <a:off x="2764154" y="2203410"/>
            <a:ext cx="1454100" cy="2181688"/>
          </a:xfrm>
          <a:prstGeom prst="rect">
            <a:avLst/>
          </a:prstGeom>
          <a:noFill/>
          <a:ln>
            <a:noFill/>
          </a:ln>
        </p:spPr>
      </p:pic>
      <p:pic>
        <p:nvPicPr>
          <p:cNvPr id="288" name="Google Shape;288;p40"/>
          <p:cNvPicPr preferRelativeResize="0"/>
          <p:nvPr/>
        </p:nvPicPr>
        <p:blipFill>
          <a:blip r:embed="rId6">
            <a:alphaModFix/>
          </a:blip>
          <a:stretch>
            <a:fillRect/>
          </a:stretch>
        </p:blipFill>
        <p:spPr>
          <a:xfrm>
            <a:off x="4872825" y="2203675"/>
            <a:ext cx="1454100" cy="2181151"/>
          </a:xfrm>
          <a:prstGeom prst="rect">
            <a:avLst/>
          </a:prstGeom>
          <a:noFill/>
          <a:ln>
            <a:noFill/>
          </a:ln>
        </p:spPr>
      </p:pic>
      <p:pic>
        <p:nvPicPr>
          <p:cNvPr descr="https://i0.wp.com/newoutlookpublishers.store/wp-content/uploads/2023/09/746n5z-front-shortedge-384.jpg?fit=384%2C576&amp;ssl=1" id="289" name="Google Shape;289;p40"/>
          <p:cNvPicPr preferRelativeResize="0"/>
          <p:nvPr/>
        </p:nvPicPr>
        <p:blipFill>
          <a:blip r:embed="rId7">
            <a:alphaModFix/>
          </a:blip>
          <a:stretch>
            <a:fillRect/>
          </a:stretch>
        </p:blipFill>
        <p:spPr>
          <a:xfrm>
            <a:off x="6981500" y="2203675"/>
            <a:ext cx="1454100" cy="2181150"/>
          </a:xfrm>
          <a:prstGeom prst="rect">
            <a:avLst/>
          </a:prstGeom>
          <a:noFill/>
          <a:ln>
            <a:noFill/>
          </a:ln>
        </p:spPr>
      </p:pic>
      <p:pic>
        <p:nvPicPr>
          <p:cNvPr descr="https://i0.wp.com/newoutlookpublishers.store/wp-content/uploads/2023/09/je5nvv4-front-shortedge-384.jpg?fit=384%2C576&amp;ssl=1" id="290" name="Google Shape;290;p40"/>
          <p:cNvPicPr preferRelativeResize="0"/>
          <p:nvPr/>
        </p:nvPicPr>
        <p:blipFill>
          <a:blip r:embed="rId8">
            <a:alphaModFix/>
          </a:blip>
          <a:stretch>
            <a:fillRect/>
          </a:stretch>
        </p:blipFill>
        <p:spPr>
          <a:xfrm>
            <a:off x="655475" y="2203675"/>
            <a:ext cx="1454100" cy="2181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0DAB"/>
        </a:solidFill>
      </p:bgPr>
    </p:bg>
    <p:spTree>
      <p:nvGrpSpPr>
        <p:cNvPr id="294" name="Shape 294"/>
        <p:cNvGrpSpPr/>
        <p:nvPr/>
      </p:nvGrpSpPr>
      <p:grpSpPr>
        <a:xfrm>
          <a:off x="0" y="0"/>
          <a:ext cx="0" cy="0"/>
          <a:chOff x="0" y="0"/>
          <a:chExt cx="0" cy="0"/>
        </a:xfrm>
      </p:grpSpPr>
      <p:sp>
        <p:nvSpPr>
          <p:cNvPr id="295" name="Google Shape;295;p41"/>
          <p:cNvSpPr/>
          <p:nvPr/>
        </p:nvSpPr>
        <p:spPr>
          <a:xfrm>
            <a:off x="0" y="0"/>
            <a:ext cx="9144000" cy="1101300"/>
          </a:xfrm>
          <a:prstGeom prst="rect">
            <a:avLst/>
          </a:prstGeom>
          <a:solidFill>
            <a:srgbClr val="1A0DAB"/>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1"/>
          <p:cNvSpPr txBox="1"/>
          <p:nvPr>
            <p:ph type="title"/>
          </p:nvPr>
        </p:nvSpPr>
        <p:spPr>
          <a:xfrm>
            <a:off x="1658025" y="16745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Harry Bridges School of Labor</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luel.us/laborschool/</a:t>
            </a:r>
            <a:endParaRPr sz="1911">
              <a:solidFill>
                <a:srgbClr val="E4E5B8"/>
              </a:solidFill>
              <a:latin typeface="Georgia"/>
              <a:ea typeface="Georgia"/>
              <a:cs typeface="Georgia"/>
              <a:sym typeface="Georgia"/>
            </a:endParaRPr>
          </a:p>
        </p:txBody>
      </p:sp>
      <p:sp>
        <p:nvSpPr>
          <p:cNvPr id="297" name="Google Shape;297;p41"/>
          <p:cNvSpPr txBox="1"/>
          <p:nvPr>
            <p:ph type="title"/>
          </p:nvPr>
        </p:nvSpPr>
        <p:spPr>
          <a:xfrm>
            <a:off x="185075" y="1187950"/>
            <a:ext cx="5251200" cy="526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SzPts val="990"/>
              <a:buNone/>
            </a:pPr>
            <a:r>
              <a:rPr lang="en" sz="2120">
                <a:solidFill>
                  <a:srgbClr val="E4E5B8"/>
                </a:solidFill>
                <a:latin typeface="Georgia"/>
                <a:ea typeface="Georgia"/>
                <a:cs typeface="Georgia"/>
                <a:sym typeface="Georgia"/>
              </a:rPr>
              <a:t>The Harry Bridges School of Labor is a monthly class held 2x per month. Classes cover a variety of topics aimed at building class conscious among union members.</a:t>
            </a:r>
            <a:endParaRPr sz="2120">
              <a:solidFill>
                <a:srgbClr val="E4E5B8"/>
              </a:solidFill>
              <a:latin typeface="Georgia"/>
              <a:ea typeface="Georgia"/>
              <a:cs typeface="Georgia"/>
              <a:sym typeface="Georgia"/>
            </a:endParaRPr>
          </a:p>
          <a:p>
            <a:pPr indent="0" lvl="0" marL="0" rtl="0" algn="just">
              <a:spcBef>
                <a:spcPts val="0"/>
              </a:spcBef>
              <a:spcAft>
                <a:spcPts val="0"/>
              </a:spcAft>
              <a:buSzPts val="990"/>
              <a:buNone/>
            </a:pPr>
            <a:r>
              <a:t/>
            </a:r>
            <a:endParaRPr sz="2120">
              <a:solidFill>
                <a:srgbClr val="E4E5B8"/>
              </a:solidFill>
              <a:latin typeface="Georgia"/>
              <a:ea typeface="Georgia"/>
              <a:cs typeface="Georgia"/>
              <a:sym typeface="Georgia"/>
            </a:endParaRPr>
          </a:p>
          <a:p>
            <a:pPr indent="0" lvl="0" marL="0" rtl="0" algn="just">
              <a:spcBef>
                <a:spcPts val="0"/>
              </a:spcBef>
              <a:spcAft>
                <a:spcPts val="0"/>
              </a:spcAft>
              <a:buSzPts val="990"/>
              <a:buNone/>
            </a:pPr>
            <a:r>
              <a:rPr lang="en" sz="2120">
                <a:solidFill>
                  <a:srgbClr val="E4E5B8"/>
                </a:solidFill>
                <a:latin typeface="Georgia"/>
                <a:ea typeface="Georgia"/>
                <a:cs typeface="Georgia"/>
                <a:sym typeface="Georgia"/>
              </a:rPr>
              <a:t>November’s class is “History of the Congress of Industrial Organizations (C.I.O)” and is November 1, 2023 at 9pm EST/6pm PST and Saturday November 4, 2023 at 7pm EST/4pm PST.</a:t>
            </a:r>
            <a:endParaRPr sz="2120">
              <a:solidFill>
                <a:srgbClr val="E4E5B8"/>
              </a:solidFill>
              <a:latin typeface="Georgia"/>
              <a:ea typeface="Georgia"/>
              <a:cs typeface="Georgia"/>
              <a:sym typeface="Georgia"/>
            </a:endParaRPr>
          </a:p>
        </p:txBody>
      </p:sp>
      <p:sp>
        <p:nvSpPr>
          <p:cNvPr id="298" name="Google Shape;298;p41"/>
          <p:cNvSpPr/>
          <p:nvPr/>
        </p:nvSpPr>
        <p:spPr>
          <a:xfrm>
            <a:off x="5543975" y="1338600"/>
            <a:ext cx="3142800" cy="3118800"/>
          </a:xfrm>
          <a:prstGeom prst="bevel">
            <a:avLst>
              <a:gd fmla="val 12500" name="adj"/>
            </a:avLst>
          </a:prstGeom>
          <a:solidFill>
            <a:srgbClr val="1A0DA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9" name="Google Shape;299;p41"/>
          <p:cNvPicPr preferRelativeResize="0"/>
          <p:nvPr/>
        </p:nvPicPr>
        <p:blipFill>
          <a:blip r:embed="rId3">
            <a:alphaModFix/>
          </a:blip>
          <a:stretch>
            <a:fillRect/>
          </a:stretch>
        </p:blipFill>
        <p:spPr>
          <a:xfrm>
            <a:off x="404375" y="112500"/>
            <a:ext cx="859485" cy="876299"/>
          </a:xfrm>
          <a:prstGeom prst="rect">
            <a:avLst/>
          </a:prstGeom>
          <a:noFill/>
          <a:ln>
            <a:noFill/>
          </a:ln>
        </p:spPr>
      </p:pic>
      <p:pic>
        <p:nvPicPr>
          <p:cNvPr id="300" name="Google Shape;300;p41"/>
          <p:cNvPicPr preferRelativeResize="0"/>
          <p:nvPr/>
        </p:nvPicPr>
        <p:blipFill>
          <a:blip r:embed="rId4">
            <a:alphaModFix/>
          </a:blip>
          <a:stretch>
            <a:fillRect/>
          </a:stretch>
        </p:blipFill>
        <p:spPr>
          <a:xfrm>
            <a:off x="7827300" y="112500"/>
            <a:ext cx="859475" cy="859475"/>
          </a:xfrm>
          <a:prstGeom prst="rect">
            <a:avLst/>
          </a:prstGeom>
          <a:noFill/>
          <a:ln>
            <a:noFill/>
          </a:ln>
        </p:spPr>
      </p:pic>
      <p:pic>
        <p:nvPicPr>
          <p:cNvPr id="301" name="Google Shape;301;p41"/>
          <p:cNvPicPr preferRelativeResize="0"/>
          <p:nvPr/>
        </p:nvPicPr>
        <p:blipFill>
          <a:blip r:embed="rId5">
            <a:alphaModFix/>
          </a:blip>
          <a:stretch>
            <a:fillRect/>
          </a:stretch>
        </p:blipFill>
        <p:spPr>
          <a:xfrm>
            <a:off x="5909650" y="1714450"/>
            <a:ext cx="2392151" cy="23921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534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What we’ll be learning </a:t>
            </a:r>
            <a:r>
              <a:rPr lang="en">
                <a:solidFill>
                  <a:srgbClr val="E4E5B8"/>
                </a:solidFill>
                <a:latin typeface="Georgia"/>
                <a:ea typeface="Georgia"/>
                <a:cs typeface="Georgia"/>
                <a:sym typeface="Georgia"/>
              </a:rPr>
              <a:t>today</a:t>
            </a:r>
            <a:r>
              <a:rPr lang="en">
                <a:solidFill>
                  <a:srgbClr val="E4E5B8"/>
                </a:solidFill>
                <a:latin typeface="Georgia"/>
                <a:ea typeface="Georgia"/>
                <a:cs typeface="Georgia"/>
                <a:sym typeface="Georgia"/>
              </a:rPr>
              <a:t>:</a:t>
            </a:r>
            <a:endParaRPr>
              <a:solidFill>
                <a:srgbClr val="E4E5B8"/>
              </a:solidFill>
              <a:latin typeface="Georgia"/>
              <a:ea typeface="Georgia"/>
              <a:cs typeface="Georgia"/>
              <a:sym typeface="Georgia"/>
            </a:endParaRPr>
          </a:p>
        </p:txBody>
      </p:sp>
      <p:sp>
        <p:nvSpPr>
          <p:cNvPr id="70" name="Google Shape;70;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85000" lnSpcReduction="20000"/>
          </a:bodyPr>
          <a:lstStyle/>
          <a:p>
            <a:pPr indent="-325755" lvl="0" marL="457200" rtl="0" algn="l">
              <a:spcBef>
                <a:spcPts val="0"/>
              </a:spcBef>
              <a:spcAft>
                <a:spcPts val="0"/>
              </a:spcAft>
              <a:buClr>
                <a:srgbClr val="E4E5B8"/>
              </a:buClr>
              <a:buSzPct val="100000"/>
              <a:buFont typeface="Georgia"/>
              <a:buChar char="●"/>
            </a:pPr>
            <a:r>
              <a:rPr lang="en">
                <a:solidFill>
                  <a:srgbClr val="E4E5B8"/>
                </a:solidFill>
                <a:latin typeface="Georgia"/>
                <a:ea typeface="Georgia"/>
                <a:cs typeface="Georgia"/>
                <a:sym typeface="Georgia"/>
              </a:rPr>
              <a:t>Background on politics in the region of Indochina, the history of the Indochinese CP and the formation of the Khmer Rouge.</a:t>
            </a:r>
            <a:endParaRPr>
              <a:solidFill>
                <a:srgbClr val="E4E5B8"/>
              </a:solidFill>
              <a:latin typeface="Georgia"/>
              <a:ea typeface="Georgia"/>
              <a:cs typeface="Georgia"/>
              <a:sym typeface="Georgia"/>
            </a:endParaRPr>
          </a:p>
          <a:p>
            <a:pPr indent="0" lvl="0" marL="457200" rtl="0" algn="l">
              <a:spcBef>
                <a:spcPts val="1200"/>
              </a:spcBef>
              <a:spcAft>
                <a:spcPts val="0"/>
              </a:spcAft>
              <a:buNone/>
            </a:pPr>
            <a:r>
              <a:t/>
            </a:r>
            <a:endParaRPr>
              <a:solidFill>
                <a:srgbClr val="E4E5B8"/>
              </a:solidFill>
              <a:latin typeface="Georgia"/>
              <a:ea typeface="Georgia"/>
              <a:cs typeface="Georgia"/>
              <a:sym typeface="Georgia"/>
            </a:endParaRPr>
          </a:p>
          <a:p>
            <a:pPr indent="-325755" lvl="0" marL="457200" rtl="0" algn="l">
              <a:spcBef>
                <a:spcPts val="1200"/>
              </a:spcBef>
              <a:spcAft>
                <a:spcPts val="0"/>
              </a:spcAft>
              <a:buClr>
                <a:srgbClr val="E4E5B8"/>
              </a:buClr>
              <a:buSzPct val="100000"/>
              <a:buFont typeface="Georgia"/>
              <a:buChar char="●"/>
            </a:pPr>
            <a:r>
              <a:rPr lang="en">
                <a:solidFill>
                  <a:srgbClr val="E4E5B8"/>
                </a:solidFill>
                <a:latin typeface="Georgia"/>
                <a:ea typeface="Georgia"/>
                <a:cs typeface="Georgia"/>
                <a:sym typeface="Georgia"/>
              </a:rPr>
              <a:t>History of Democratic Kampuchea under Pol Pot and the Khmer Rouge and the genocide committed in this era.</a:t>
            </a:r>
            <a:endParaRPr>
              <a:solidFill>
                <a:srgbClr val="E4E5B8"/>
              </a:solidFill>
              <a:latin typeface="Georgia"/>
              <a:ea typeface="Georgia"/>
              <a:cs typeface="Georgia"/>
              <a:sym typeface="Georgia"/>
            </a:endParaRPr>
          </a:p>
          <a:p>
            <a:pPr indent="0" lvl="0" marL="457200" rtl="0" algn="l">
              <a:spcBef>
                <a:spcPts val="1200"/>
              </a:spcBef>
              <a:spcAft>
                <a:spcPts val="0"/>
              </a:spcAft>
              <a:buNone/>
            </a:pPr>
            <a:r>
              <a:t/>
            </a:r>
            <a:endParaRPr>
              <a:solidFill>
                <a:srgbClr val="E4E5B8"/>
              </a:solidFill>
              <a:latin typeface="Georgia"/>
              <a:ea typeface="Georgia"/>
              <a:cs typeface="Georgia"/>
              <a:sym typeface="Georgia"/>
            </a:endParaRPr>
          </a:p>
          <a:p>
            <a:pPr indent="-325755" lvl="0" marL="457200" rtl="0" algn="l">
              <a:spcBef>
                <a:spcPts val="1200"/>
              </a:spcBef>
              <a:spcAft>
                <a:spcPts val="0"/>
              </a:spcAft>
              <a:buClr>
                <a:srgbClr val="E4E5B8"/>
              </a:buClr>
              <a:buSzPct val="100000"/>
              <a:buFont typeface="Georgia"/>
              <a:buChar char="●"/>
            </a:pPr>
            <a:r>
              <a:rPr lang="en">
                <a:solidFill>
                  <a:srgbClr val="E4E5B8"/>
                </a:solidFill>
                <a:latin typeface="Georgia"/>
                <a:ea typeface="Georgia"/>
                <a:cs typeface="Georgia"/>
                <a:sym typeface="Georgia"/>
              </a:rPr>
              <a:t>The Vietnamese intervention in 1979 and the establishment of the People’s Republic of Kampuchea.</a:t>
            </a:r>
            <a:endParaRPr>
              <a:solidFill>
                <a:srgbClr val="E4E5B8"/>
              </a:solidFill>
              <a:latin typeface="Georgia"/>
              <a:ea typeface="Georgia"/>
              <a:cs typeface="Georgia"/>
              <a:sym typeface="Georgia"/>
            </a:endParaRPr>
          </a:p>
        </p:txBody>
      </p:sp>
      <p:pic>
        <p:nvPicPr>
          <p:cNvPr id="71" name="Google Shape;71;p15"/>
          <p:cNvPicPr preferRelativeResize="0"/>
          <p:nvPr/>
        </p:nvPicPr>
        <p:blipFill>
          <a:blip r:embed="rId3">
            <a:alphaModFix/>
          </a:blip>
          <a:stretch>
            <a:fillRect/>
          </a:stretch>
        </p:blipFill>
        <p:spPr>
          <a:xfrm>
            <a:off x="204977" y="205725"/>
            <a:ext cx="1053650" cy="1053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2"/>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2"/>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Legal Drive</a:t>
            </a:r>
            <a:endParaRPr>
              <a:solidFill>
                <a:srgbClr val="E4E5B8"/>
              </a:solidFill>
              <a:latin typeface="Georgia"/>
              <a:ea typeface="Georgia"/>
              <a:cs typeface="Georgia"/>
              <a:sym typeface="Georgia"/>
            </a:endParaRPr>
          </a:p>
        </p:txBody>
      </p:sp>
      <p:pic>
        <p:nvPicPr>
          <p:cNvPr id="308" name="Google Shape;308;p42"/>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309" name="Google Shape;309;p42"/>
          <p:cNvSpPr txBox="1"/>
          <p:nvPr/>
        </p:nvSpPr>
        <p:spPr>
          <a:xfrm>
            <a:off x="406550" y="1101300"/>
            <a:ext cx="4911300" cy="39789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 sz="1450">
                <a:solidFill>
                  <a:srgbClr val="E4E5B8"/>
                </a:solidFill>
                <a:latin typeface="Georgia"/>
                <a:ea typeface="Georgia"/>
                <a:cs typeface="Georgia"/>
                <a:sym typeface="Georgia"/>
              </a:rPr>
              <a:t>Last year we were attacked and sabotaged by ultraleft wreckers</a:t>
            </a:r>
            <a:r>
              <a:rPr lang="en" sz="1450">
                <a:solidFill>
                  <a:srgbClr val="E4E5B8"/>
                </a:solidFill>
                <a:latin typeface="Georgia"/>
                <a:ea typeface="Georgia"/>
                <a:cs typeface="Georgia"/>
                <a:sym typeface="Georgia"/>
              </a:rPr>
              <a:t> that tried to </a:t>
            </a:r>
            <a:r>
              <a:rPr b="1" lang="en" sz="1450">
                <a:solidFill>
                  <a:srgbClr val="E4E5B8"/>
                </a:solidFill>
                <a:latin typeface="Georgia"/>
                <a:ea typeface="Georgia"/>
                <a:cs typeface="Georgia"/>
                <a:sym typeface="Georgia"/>
              </a:rPr>
              <a:t>steal the PSMLS</a:t>
            </a:r>
            <a:r>
              <a:rPr lang="en" sz="1450">
                <a:solidFill>
                  <a:srgbClr val="E4E5B8"/>
                </a:solidFill>
                <a:latin typeface="Georgia"/>
                <a:ea typeface="Georgia"/>
                <a:cs typeface="Georgia"/>
                <a:sym typeface="Georgia"/>
              </a:rPr>
              <a:t> and </a:t>
            </a:r>
            <a:r>
              <a:rPr b="1" lang="en" sz="1450">
                <a:solidFill>
                  <a:srgbClr val="E4E5B8"/>
                </a:solidFill>
                <a:latin typeface="Georgia"/>
                <a:ea typeface="Georgia"/>
                <a:cs typeface="Georgia"/>
                <a:sym typeface="Georgia"/>
              </a:rPr>
              <a:t>destroy the PCUSA</a:t>
            </a:r>
            <a:r>
              <a:rPr lang="en" sz="1450">
                <a:solidFill>
                  <a:srgbClr val="E4E5B8"/>
                </a:solidFill>
                <a:latin typeface="Georgia"/>
                <a:ea typeface="Georgia"/>
                <a:cs typeface="Georgia"/>
                <a:sym typeface="Georgia"/>
              </a:rPr>
              <a:t>. </a:t>
            </a:r>
            <a:r>
              <a:rPr b="1" lang="en" sz="1450">
                <a:solidFill>
                  <a:srgbClr val="E4E5B8"/>
                </a:solidFill>
                <a:latin typeface="Georgia"/>
                <a:ea typeface="Georgia"/>
                <a:cs typeface="Georgia"/>
                <a:sym typeface="Georgia"/>
              </a:rPr>
              <a:t>They failed</a:t>
            </a:r>
            <a:r>
              <a:rPr lang="en" sz="1450">
                <a:solidFill>
                  <a:srgbClr val="E4E5B8"/>
                </a:solidFill>
                <a:latin typeface="Georgia"/>
                <a:ea typeface="Georgia"/>
                <a:cs typeface="Georgia"/>
                <a:sym typeface="Georgia"/>
              </a:rPr>
              <a:t>, but they </a:t>
            </a:r>
            <a:r>
              <a:rPr b="1" lang="en" sz="1450">
                <a:solidFill>
                  <a:srgbClr val="E4E5B8"/>
                </a:solidFill>
                <a:latin typeface="Georgia"/>
                <a:ea typeface="Georgia"/>
                <a:cs typeface="Georgia"/>
                <a:sym typeface="Georgia"/>
              </a:rPr>
              <a:t>will be held accountable</a:t>
            </a:r>
            <a:r>
              <a:rPr lang="en" sz="1450">
                <a:solidFill>
                  <a:srgbClr val="E4E5B8"/>
                </a:solidFill>
                <a:latin typeface="Georgia"/>
                <a:ea typeface="Georgia"/>
                <a:cs typeface="Georgia"/>
                <a:sym typeface="Georgia"/>
              </a:rPr>
              <a:t> and there are still things they took from us that we’ve not got back, like videos, imagery, audio etc. That is why we still need donations to the legal drive.</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450">
                <a:solidFill>
                  <a:srgbClr val="E4E5B8"/>
                </a:solidFill>
                <a:latin typeface="Georgia"/>
                <a:ea typeface="Georgia"/>
                <a:cs typeface="Georgia"/>
                <a:sym typeface="Georgia"/>
              </a:rPr>
              <a:t>If you support the school and want to see us continue to improve and keep delivering this education 51 weeks a year, please pitch in whatever you can and support the GoFundMe for the legal drive @ </a:t>
            </a:r>
            <a:r>
              <a:rPr lang="en" sz="1450" u="sng">
                <a:solidFill>
                  <a:schemeClr val="hlink"/>
                </a:solidFill>
                <a:latin typeface="Georgia"/>
                <a:ea typeface="Georgia"/>
                <a:cs typeface="Georgia"/>
                <a:sym typeface="Georgia"/>
                <a:hlinkClick r:id="rId4"/>
              </a:rPr>
              <a:t>https://www.gofundme.com/f/legal-fund-to-defend-against-wreckers</a:t>
            </a:r>
            <a:r>
              <a:rPr lang="en" sz="1450">
                <a:solidFill>
                  <a:srgbClr val="E4E5B8"/>
                </a:solidFill>
                <a:latin typeface="Georgia"/>
                <a:ea typeface="Georgia"/>
                <a:cs typeface="Georgia"/>
                <a:sym typeface="Georgia"/>
              </a:rPr>
              <a:t>. </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450">
                <a:solidFill>
                  <a:srgbClr val="E4E5B8"/>
                </a:solidFill>
                <a:latin typeface="Georgia"/>
                <a:ea typeface="Georgia"/>
                <a:cs typeface="Georgia"/>
                <a:sym typeface="Georgia"/>
              </a:rPr>
              <a:t>Anything helps!</a:t>
            </a:r>
            <a:endParaRPr sz="1450">
              <a:solidFill>
                <a:srgbClr val="E4E5B8"/>
              </a:solidFill>
              <a:latin typeface="Georgia"/>
              <a:ea typeface="Georgia"/>
              <a:cs typeface="Georgia"/>
              <a:sym typeface="Georgia"/>
            </a:endParaRPr>
          </a:p>
        </p:txBody>
      </p:sp>
      <p:pic>
        <p:nvPicPr>
          <p:cNvPr id="310" name="Google Shape;310;p42"/>
          <p:cNvPicPr preferRelativeResize="0"/>
          <p:nvPr/>
        </p:nvPicPr>
        <p:blipFill>
          <a:blip r:embed="rId5">
            <a:alphaModFix/>
          </a:blip>
          <a:stretch>
            <a:fillRect/>
          </a:stretch>
        </p:blipFill>
        <p:spPr>
          <a:xfrm>
            <a:off x="5470250" y="264300"/>
            <a:ext cx="3521350" cy="2960556"/>
          </a:xfrm>
          <a:prstGeom prst="rect">
            <a:avLst/>
          </a:prstGeom>
          <a:noFill/>
          <a:ln>
            <a:noFill/>
          </a:ln>
        </p:spPr>
      </p:pic>
      <p:pic>
        <p:nvPicPr>
          <p:cNvPr id="311" name="Google Shape;311;p42"/>
          <p:cNvPicPr preferRelativeResize="0"/>
          <p:nvPr/>
        </p:nvPicPr>
        <p:blipFill>
          <a:blip r:embed="rId6">
            <a:alphaModFix/>
          </a:blip>
          <a:stretch>
            <a:fillRect/>
          </a:stretch>
        </p:blipFill>
        <p:spPr>
          <a:xfrm>
            <a:off x="6416887" y="3224856"/>
            <a:ext cx="1628084" cy="161384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3"/>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317" name="Google Shape;317;p4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3"/>
          <p:cNvSpPr txBox="1"/>
          <p:nvPr/>
        </p:nvSpPr>
        <p:spPr>
          <a:xfrm>
            <a:off x="1655375" y="4565650"/>
            <a:ext cx="58506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100">
                <a:solidFill>
                  <a:srgbClr val="E4E5B8"/>
                </a:solidFill>
                <a:latin typeface="Georgia"/>
                <a:ea typeface="Georgia"/>
                <a:cs typeface="Georgia"/>
                <a:sym typeface="Georgia"/>
              </a:rPr>
              <a:t>ចម្រៀងនៃសាធារណរដ្ឋប្រជាមានិតកម្ពុជា - Anthem of the People’s Republic of Kampuchea</a:t>
            </a:r>
            <a:endParaRPr sz="1100">
              <a:solidFill>
                <a:srgbClr val="E4E5B8"/>
              </a:solidFill>
              <a:latin typeface="Georgia"/>
              <a:ea typeface="Georgia"/>
              <a:cs typeface="Georgia"/>
              <a:sym typeface="Georgia"/>
            </a:endParaRPr>
          </a:p>
        </p:txBody>
      </p:sp>
      <p:pic>
        <p:nvPicPr>
          <p:cNvPr descr="The 7th of January marks the liberation of Phnom Penh and the foundation of the People's Republic of Kampuchea, the state that toppled the Khmer Rouge and rebuilt the country. However, the United States and its allies continued to support and recognise the Khmer Rouge while the Eastern Bloc gave much-needed support to the PRK. The PRK ultimately lasted 10 years before transitioning to the State of Cambodia.&#10;&#10;Composer: Sok Udom Deth (សុខ ឧត្តមឌិត)&#10;Year composed: 1976&#10;Lyricists: Chy Saopea (ឈី សោភា), Keo Chinda (កែវ ចិន្តា)&#10;Year Written: 1979&#10;Source: Sent in by viewer" id="319" name="Google Shape;319;p43" title="ចម្រៀងនៃសាធារណរដ្ឋប្រជាមានិតកម្ពុជា - Anthem of the People’s Republic of Kampuchea (1979-1989)">
            <a:hlinkClick r:id="rId4"/>
          </p:cNvPr>
          <p:cNvPicPr preferRelativeResize="0"/>
          <p:nvPr/>
        </p:nvPicPr>
        <p:blipFill>
          <a:blip r:embed="rId5">
            <a:alphaModFix/>
          </a:blip>
          <a:stretch>
            <a:fillRect/>
          </a:stretch>
        </p:blipFill>
        <p:spPr>
          <a:xfrm>
            <a:off x="1645925" y="1089200"/>
            <a:ext cx="58506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Background - </a:t>
            </a:r>
            <a:endParaRPr sz="5200">
              <a:solidFill>
                <a:srgbClr val="E4E5B8"/>
              </a:solidFill>
              <a:latin typeface="Georgia"/>
              <a:ea typeface="Georgia"/>
              <a:cs typeface="Georgia"/>
              <a:sym typeface="Georgia"/>
            </a:endParaRPr>
          </a:p>
          <a:p>
            <a:pPr indent="0" lvl="0" marL="0" rtl="0" algn="ctr">
              <a:spcBef>
                <a:spcPts val="0"/>
              </a:spcBef>
              <a:spcAft>
                <a:spcPts val="0"/>
              </a:spcAft>
              <a:buNone/>
            </a:pPr>
            <a:r>
              <a:rPr lang="en" sz="5200">
                <a:solidFill>
                  <a:srgbClr val="E4E5B8"/>
                </a:solidFill>
                <a:latin typeface="Georgia"/>
                <a:ea typeface="Georgia"/>
                <a:cs typeface="Georgia"/>
                <a:sym typeface="Georgia"/>
              </a:rPr>
              <a:t>Indochina Communists</a:t>
            </a:r>
            <a:endParaRPr sz="5200">
              <a:solidFill>
                <a:srgbClr val="E4E5B8"/>
              </a:solidFill>
              <a:latin typeface="Georgia"/>
              <a:ea typeface="Georgia"/>
              <a:cs typeface="Georgia"/>
              <a:sym typeface="Georgia"/>
            </a:endParaRPr>
          </a:p>
        </p:txBody>
      </p:sp>
      <p:pic>
        <p:nvPicPr>
          <p:cNvPr id="77" name="Google Shape;77;p1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Basic Info about Kampuchea</a:t>
            </a:r>
            <a:endParaRPr>
              <a:solidFill>
                <a:srgbClr val="E4E5B8"/>
              </a:solidFill>
              <a:latin typeface="Georgia"/>
              <a:ea typeface="Georgia"/>
              <a:cs typeface="Georgia"/>
              <a:sym typeface="Georgia"/>
            </a:endParaRPr>
          </a:p>
        </p:txBody>
      </p:sp>
      <p:pic>
        <p:nvPicPr>
          <p:cNvPr id="84" name="Google Shape;84;p1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85" name="Google Shape;85;p17"/>
          <p:cNvSpPr/>
          <p:nvPr/>
        </p:nvSpPr>
        <p:spPr>
          <a:xfrm>
            <a:off x="2904575" y="1101300"/>
            <a:ext cx="3352200" cy="404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7"/>
          <p:cNvPicPr preferRelativeResize="0"/>
          <p:nvPr/>
        </p:nvPicPr>
        <p:blipFill rotWithShape="1">
          <a:blip r:embed="rId4">
            <a:alphaModFix/>
          </a:blip>
          <a:srcRect b="0" l="0" r="0" t="4997"/>
          <a:stretch/>
        </p:blipFill>
        <p:spPr>
          <a:xfrm>
            <a:off x="0" y="1101300"/>
            <a:ext cx="2904575" cy="4099600"/>
          </a:xfrm>
          <a:prstGeom prst="rect">
            <a:avLst/>
          </a:prstGeom>
          <a:noFill/>
          <a:ln>
            <a:noFill/>
          </a:ln>
        </p:spPr>
      </p:pic>
      <p:pic>
        <p:nvPicPr>
          <p:cNvPr id="87" name="Google Shape;87;p17"/>
          <p:cNvPicPr preferRelativeResize="0"/>
          <p:nvPr/>
        </p:nvPicPr>
        <p:blipFill>
          <a:blip r:embed="rId5">
            <a:alphaModFix/>
          </a:blip>
          <a:stretch>
            <a:fillRect/>
          </a:stretch>
        </p:blipFill>
        <p:spPr>
          <a:xfrm>
            <a:off x="6239425" y="1101300"/>
            <a:ext cx="2904574" cy="2052153"/>
          </a:xfrm>
          <a:prstGeom prst="rect">
            <a:avLst/>
          </a:prstGeom>
          <a:noFill/>
          <a:ln>
            <a:noFill/>
          </a:ln>
        </p:spPr>
      </p:pic>
      <p:pic>
        <p:nvPicPr>
          <p:cNvPr id="88" name="Google Shape;88;p17"/>
          <p:cNvPicPr preferRelativeResize="0"/>
          <p:nvPr/>
        </p:nvPicPr>
        <p:blipFill>
          <a:blip r:embed="rId6">
            <a:alphaModFix/>
          </a:blip>
          <a:stretch>
            <a:fillRect/>
          </a:stretch>
        </p:blipFill>
        <p:spPr>
          <a:xfrm>
            <a:off x="6239425" y="3153450"/>
            <a:ext cx="2904576" cy="1990049"/>
          </a:xfrm>
          <a:prstGeom prst="rect">
            <a:avLst/>
          </a:prstGeom>
          <a:noFill/>
          <a:ln>
            <a:noFill/>
          </a:ln>
        </p:spPr>
      </p:pic>
      <p:sp>
        <p:nvSpPr>
          <p:cNvPr id="89" name="Google Shape;89;p17"/>
          <p:cNvSpPr txBox="1"/>
          <p:nvPr/>
        </p:nvSpPr>
        <p:spPr>
          <a:xfrm>
            <a:off x="2961275" y="1153525"/>
            <a:ext cx="3278100" cy="39867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b="1" lang="en" sz="1300">
                <a:latin typeface="Georgia"/>
                <a:ea typeface="Georgia"/>
                <a:cs typeface="Georgia"/>
                <a:sym typeface="Georgia"/>
              </a:rPr>
              <a:t>Kampuchea</a:t>
            </a:r>
            <a:r>
              <a:rPr lang="en" sz="1300">
                <a:latin typeface="Georgia"/>
                <a:ea typeface="Georgia"/>
                <a:cs typeface="Georgia"/>
                <a:sym typeface="Georgia"/>
              </a:rPr>
              <a:t>, also known as </a:t>
            </a:r>
            <a:r>
              <a:rPr b="1" lang="en" sz="1300">
                <a:latin typeface="Georgia"/>
                <a:ea typeface="Georgia"/>
                <a:cs typeface="Georgia"/>
                <a:sym typeface="Georgia"/>
              </a:rPr>
              <a:t>Cambodia</a:t>
            </a:r>
            <a:r>
              <a:rPr lang="en" sz="1300">
                <a:latin typeface="Georgia"/>
                <a:ea typeface="Georgia"/>
                <a:cs typeface="Georgia"/>
                <a:sym typeface="Georgia"/>
              </a:rPr>
              <a:t>, is a country in Southeast Asia, and is bordered by Thailand and Laos to the north and Vietnam to the east and south, and has a coastline on the Gulf of Thailand.</a:t>
            </a:r>
            <a:endParaRPr sz="1300">
              <a:latin typeface="Georgia"/>
              <a:ea typeface="Georgia"/>
              <a:cs typeface="Georgia"/>
              <a:sym typeface="Georgia"/>
            </a:endParaRPr>
          </a:p>
          <a:p>
            <a:pPr indent="457200" lvl="0" marL="0" rtl="0" algn="l">
              <a:spcBef>
                <a:spcPts val="0"/>
              </a:spcBef>
              <a:spcAft>
                <a:spcPts val="0"/>
              </a:spcAft>
              <a:buNone/>
            </a:pPr>
            <a:r>
              <a:t/>
            </a:r>
            <a:endParaRPr sz="1300">
              <a:latin typeface="Georgia"/>
              <a:ea typeface="Georgia"/>
              <a:cs typeface="Georgia"/>
              <a:sym typeface="Georgia"/>
            </a:endParaRPr>
          </a:p>
          <a:p>
            <a:pPr indent="457200" lvl="0" marL="0" rtl="0" algn="l">
              <a:spcBef>
                <a:spcPts val="0"/>
              </a:spcBef>
              <a:spcAft>
                <a:spcPts val="0"/>
              </a:spcAft>
              <a:buNone/>
            </a:pPr>
            <a:r>
              <a:rPr lang="en" sz="1300">
                <a:latin typeface="Georgia"/>
                <a:ea typeface="Georgia"/>
                <a:cs typeface="Georgia"/>
                <a:sym typeface="Georgia"/>
              </a:rPr>
              <a:t>The country had a population of ~6.3 million people in 1976, ~6 million people in 1979 and has ~16.86 million today. The capital city, which is also the most populated city, is </a:t>
            </a:r>
            <a:r>
              <a:rPr b="1" lang="en" sz="1300">
                <a:latin typeface="Georgia"/>
                <a:ea typeface="Georgia"/>
                <a:cs typeface="Georgia"/>
                <a:sym typeface="Georgia"/>
              </a:rPr>
              <a:t>Phnom Penh</a:t>
            </a:r>
            <a:r>
              <a:rPr lang="en" sz="1300">
                <a:latin typeface="Georgia"/>
                <a:ea typeface="Georgia"/>
                <a:cs typeface="Georgia"/>
                <a:sym typeface="Georgia"/>
              </a:rPr>
              <a:t>.</a:t>
            </a:r>
            <a:endParaRPr sz="1300">
              <a:latin typeface="Georgia"/>
              <a:ea typeface="Georgia"/>
              <a:cs typeface="Georgia"/>
              <a:sym typeface="Georgia"/>
            </a:endParaRPr>
          </a:p>
          <a:p>
            <a:pPr indent="457200" lvl="0" marL="0" rtl="0" algn="l">
              <a:spcBef>
                <a:spcPts val="0"/>
              </a:spcBef>
              <a:spcAft>
                <a:spcPts val="0"/>
              </a:spcAft>
              <a:buNone/>
            </a:pPr>
            <a:r>
              <a:t/>
            </a:r>
            <a:endParaRPr sz="1300">
              <a:latin typeface="Georgia"/>
              <a:ea typeface="Georgia"/>
              <a:cs typeface="Georgia"/>
              <a:sym typeface="Georgia"/>
            </a:endParaRPr>
          </a:p>
          <a:p>
            <a:pPr indent="457200" lvl="0" marL="0" rtl="0" algn="l">
              <a:spcBef>
                <a:spcPts val="0"/>
              </a:spcBef>
              <a:spcAft>
                <a:spcPts val="0"/>
              </a:spcAft>
              <a:buNone/>
            </a:pPr>
            <a:r>
              <a:rPr lang="en" sz="1300">
                <a:latin typeface="Georgia"/>
                <a:ea typeface="Georgia"/>
                <a:cs typeface="Georgia"/>
                <a:sym typeface="Georgia"/>
              </a:rPr>
              <a:t>Cambodia was a colony of France between 1867 and 1953. Between 1941 and 1945 it was occupied by Japan. Upon independence, it existed as a constitutional monarchy known as the </a:t>
            </a:r>
            <a:r>
              <a:rPr b="1" lang="en" sz="1300">
                <a:latin typeface="Georgia"/>
                <a:ea typeface="Georgia"/>
                <a:cs typeface="Georgia"/>
                <a:sym typeface="Georgia"/>
              </a:rPr>
              <a:t>Kingdom of Cambodia</a:t>
            </a:r>
            <a:r>
              <a:rPr lang="en" sz="1300">
                <a:latin typeface="Georgia"/>
                <a:ea typeface="Georgia"/>
                <a:cs typeface="Georgia"/>
                <a:sym typeface="Georgia"/>
              </a:rPr>
              <a:t>.</a:t>
            </a:r>
            <a:endParaRPr sz="13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Founding of the Indochinese Communist Party</a:t>
            </a:r>
            <a:endParaRPr>
              <a:solidFill>
                <a:srgbClr val="E4E5B8"/>
              </a:solidFill>
              <a:latin typeface="Georgia"/>
              <a:ea typeface="Georgia"/>
              <a:cs typeface="Georgia"/>
              <a:sym typeface="Georgia"/>
            </a:endParaRPr>
          </a:p>
        </p:txBody>
      </p:sp>
      <p:pic>
        <p:nvPicPr>
          <p:cNvPr id="96" name="Google Shape;96;p1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97" name="Google Shape;97;p18"/>
          <p:cNvSpPr txBox="1"/>
          <p:nvPr/>
        </p:nvSpPr>
        <p:spPr>
          <a:xfrm>
            <a:off x="529400" y="1101300"/>
            <a:ext cx="5756700" cy="395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ICP was created at the Comintern’s request</a:t>
            </a:r>
            <a:endParaRPr sz="2100">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457200" lvl="0" marL="0" rtl="0" algn="l">
              <a:spcBef>
                <a:spcPts val="0"/>
              </a:spcBef>
              <a:spcAft>
                <a:spcPts val="0"/>
              </a:spcAft>
              <a:buNone/>
            </a:pPr>
            <a:r>
              <a:rPr lang="en">
                <a:solidFill>
                  <a:srgbClr val="E4E5B8"/>
                </a:solidFill>
                <a:latin typeface="Georgia"/>
                <a:ea typeface="Georgia"/>
                <a:cs typeface="Georgia"/>
                <a:sym typeface="Georgia"/>
              </a:rPr>
              <a:t>In 1929, the Communist Party of Indochina (only active in Tonkin) and Communist Party of Annam were formed and in February of 1930, they joined together with the Communist League of Indochina to form the Vietnamese Communist Party.</a:t>
            </a:r>
            <a:endParaRPr>
              <a:solidFill>
                <a:srgbClr val="E4E5B8"/>
              </a:solidFill>
              <a:latin typeface="Georgia"/>
              <a:ea typeface="Georgia"/>
              <a:cs typeface="Georgia"/>
              <a:sym typeface="Georgia"/>
            </a:endParaRPr>
          </a:p>
          <a:p>
            <a:pPr indent="457200" lvl="0" marL="0" rtl="0" algn="l">
              <a:spcBef>
                <a:spcPts val="0"/>
              </a:spcBef>
              <a:spcAft>
                <a:spcPts val="0"/>
              </a:spcAft>
              <a:buNone/>
            </a:pPr>
            <a:r>
              <a:t/>
            </a:r>
            <a:endParaRPr>
              <a:solidFill>
                <a:srgbClr val="E4E5B8"/>
              </a:solidFill>
              <a:latin typeface="Georgia"/>
              <a:ea typeface="Georgia"/>
              <a:cs typeface="Georgia"/>
              <a:sym typeface="Georgia"/>
            </a:endParaRPr>
          </a:p>
          <a:p>
            <a:pPr indent="457200" lvl="0" marL="0" rtl="0" algn="l">
              <a:spcBef>
                <a:spcPts val="0"/>
              </a:spcBef>
              <a:spcAft>
                <a:spcPts val="0"/>
              </a:spcAft>
              <a:buNone/>
            </a:pPr>
            <a:r>
              <a:rPr lang="en">
                <a:solidFill>
                  <a:srgbClr val="E4E5B8"/>
                </a:solidFill>
                <a:latin typeface="Georgia"/>
                <a:ea typeface="Georgia"/>
                <a:cs typeface="Georgia"/>
                <a:sym typeface="Georgia"/>
              </a:rPr>
              <a:t>The Comintern criticized the Vietnamese communist movement for its factionalism at the time and brought Ho Chi Minh to Hong Kong to preside over a conference to unite the communist formations in Indochina and rename the party to the “Indochinese Communist Party.” After this occurred, the Indochinese communists, especially the Vietnamese, got to work building the party, setting up mass organizations and training cadre for a revolutionary struggle.</a:t>
            </a:r>
            <a:endParaRPr>
              <a:solidFill>
                <a:srgbClr val="E4E5B8"/>
              </a:solidFill>
              <a:latin typeface="Georgia"/>
              <a:ea typeface="Georgia"/>
              <a:cs typeface="Georgia"/>
              <a:sym typeface="Georgia"/>
            </a:endParaRPr>
          </a:p>
          <a:p>
            <a:pPr indent="457200" lvl="0" marL="0" rtl="0" algn="l">
              <a:spcBef>
                <a:spcPts val="0"/>
              </a:spcBef>
              <a:spcAft>
                <a:spcPts val="0"/>
              </a:spcAft>
              <a:buNone/>
            </a:pPr>
            <a:r>
              <a:t/>
            </a:r>
            <a:endParaRPr>
              <a:solidFill>
                <a:srgbClr val="E4E5B8"/>
              </a:solidFill>
              <a:latin typeface="Georgia"/>
              <a:ea typeface="Georgia"/>
              <a:cs typeface="Georgia"/>
              <a:sym typeface="Georgia"/>
            </a:endParaRPr>
          </a:p>
          <a:p>
            <a:pPr indent="457200" lvl="0" marL="0" rtl="0" algn="l">
              <a:spcBef>
                <a:spcPts val="0"/>
              </a:spcBef>
              <a:spcAft>
                <a:spcPts val="0"/>
              </a:spcAft>
              <a:buNone/>
            </a:pPr>
            <a:r>
              <a:rPr lang="en">
                <a:solidFill>
                  <a:srgbClr val="E4E5B8"/>
                </a:solidFill>
                <a:latin typeface="Georgia"/>
                <a:ea typeface="Georgia"/>
                <a:cs typeface="Georgia"/>
                <a:sym typeface="Georgia"/>
              </a:rPr>
              <a:t>In November of 1945, the Indochinese Communist Party issued a communique to dissolve itself, under pressure from China and the U.S.</a:t>
            </a:r>
            <a:endParaRPr>
              <a:solidFill>
                <a:srgbClr val="E4E5B8"/>
              </a:solidFill>
              <a:latin typeface="Georgia"/>
              <a:ea typeface="Georgia"/>
              <a:cs typeface="Georgia"/>
              <a:sym typeface="Georgia"/>
            </a:endParaRPr>
          </a:p>
        </p:txBody>
      </p:sp>
      <p:pic>
        <p:nvPicPr>
          <p:cNvPr id="98" name="Google Shape;98;p18"/>
          <p:cNvPicPr preferRelativeResize="0"/>
          <p:nvPr/>
        </p:nvPicPr>
        <p:blipFill>
          <a:blip r:embed="rId4">
            <a:alphaModFix/>
          </a:blip>
          <a:stretch>
            <a:fillRect/>
          </a:stretch>
        </p:blipFill>
        <p:spPr>
          <a:xfrm>
            <a:off x="6286100" y="1101300"/>
            <a:ext cx="2857900" cy="3429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300475" y="2376350"/>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Kampuchea: The Revolution Rescued by Irwin Silber</a:t>
            </a:r>
            <a:endParaRPr>
              <a:solidFill>
                <a:srgbClr val="E4E5B8"/>
              </a:solidFill>
              <a:latin typeface="Georgia"/>
              <a:ea typeface="Georgia"/>
              <a:cs typeface="Georgia"/>
              <a:sym typeface="Georgia"/>
            </a:endParaRPr>
          </a:p>
        </p:txBody>
      </p:sp>
      <p:pic>
        <p:nvPicPr>
          <p:cNvPr id="104" name="Google Shape;104;p19"/>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05" name="Google Shape;105;p19"/>
          <p:cNvPicPr preferRelativeResize="0"/>
          <p:nvPr/>
        </p:nvPicPr>
        <p:blipFill>
          <a:blip r:embed="rId4">
            <a:alphaModFix/>
          </a:blip>
          <a:stretch>
            <a:fillRect/>
          </a:stretch>
        </p:blipFill>
        <p:spPr>
          <a:xfrm>
            <a:off x="5100675" y="0"/>
            <a:ext cx="3495675" cy="447675"/>
          </a:xfrm>
          <a:prstGeom prst="rect">
            <a:avLst/>
          </a:prstGeom>
          <a:noFill/>
          <a:ln>
            <a:noFill/>
          </a:ln>
        </p:spPr>
      </p:pic>
      <p:pic>
        <p:nvPicPr>
          <p:cNvPr id="106" name="Google Shape;106;p19"/>
          <p:cNvPicPr preferRelativeResize="0"/>
          <p:nvPr/>
        </p:nvPicPr>
        <p:blipFill>
          <a:blip r:embed="rId5">
            <a:alphaModFix/>
          </a:blip>
          <a:stretch>
            <a:fillRect/>
          </a:stretch>
        </p:blipFill>
        <p:spPr>
          <a:xfrm>
            <a:off x="4938750" y="447675"/>
            <a:ext cx="3819525" cy="434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10"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a:off x="4232696" y="122000"/>
            <a:ext cx="678600" cy="678600"/>
          </a:xfrm>
          <a:prstGeom prst="rect">
            <a:avLst/>
          </a:prstGeom>
          <a:noFill/>
          <a:ln>
            <a:noFill/>
          </a:ln>
        </p:spPr>
      </p:pic>
      <p:pic>
        <p:nvPicPr>
          <p:cNvPr id="112" name="Google Shape;112;p20"/>
          <p:cNvPicPr preferRelativeResize="0"/>
          <p:nvPr/>
        </p:nvPicPr>
        <p:blipFill>
          <a:blip r:embed="rId4">
            <a:alphaModFix/>
          </a:blip>
          <a:stretch>
            <a:fillRect/>
          </a:stretch>
        </p:blipFill>
        <p:spPr>
          <a:xfrm>
            <a:off x="260000" y="57425"/>
            <a:ext cx="3829050" cy="1428750"/>
          </a:xfrm>
          <a:prstGeom prst="rect">
            <a:avLst/>
          </a:prstGeom>
          <a:noFill/>
          <a:ln>
            <a:noFill/>
          </a:ln>
        </p:spPr>
      </p:pic>
      <p:pic>
        <p:nvPicPr>
          <p:cNvPr id="113" name="Google Shape;113;p20"/>
          <p:cNvPicPr preferRelativeResize="0"/>
          <p:nvPr/>
        </p:nvPicPr>
        <p:blipFill>
          <a:blip r:embed="rId5">
            <a:alphaModFix/>
          </a:blip>
          <a:stretch>
            <a:fillRect/>
          </a:stretch>
        </p:blipFill>
        <p:spPr>
          <a:xfrm>
            <a:off x="260000" y="1486175"/>
            <a:ext cx="3829050" cy="3528008"/>
          </a:xfrm>
          <a:prstGeom prst="rect">
            <a:avLst/>
          </a:prstGeom>
          <a:noFill/>
          <a:ln>
            <a:noFill/>
          </a:ln>
        </p:spPr>
      </p:pic>
      <p:pic>
        <p:nvPicPr>
          <p:cNvPr id="114" name="Google Shape;114;p20"/>
          <p:cNvPicPr preferRelativeResize="0"/>
          <p:nvPr/>
        </p:nvPicPr>
        <p:blipFill>
          <a:blip r:embed="rId6">
            <a:alphaModFix/>
          </a:blip>
          <a:stretch>
            <a:fillRect/>
          </a:stretch>
        </p:blipFill>
        <p:spPr>
          <a:xfrm>
            <a:off x="5131213" y="57425"/>
            <a:ext cx="3676650" cy="152400"/>
          </a:xfrm>
          <a:prstGeom prst="rect">
            <a:avLst/>
          </a:prstGeom>
          <a:noFill/>
          <a:ln>
            <a:noFill/>
          </a:ln>
        </p:spPr>
      </p:pic>
      <p:pic>
        <p:nvPicPr>
          <p:cNvPr id="115" name="Google Shape;115;p20"/>
          <p:cNvPicPr preferRelativeResize="0"/>
          <p:nvPr/>
        </p:nvPicPr>
        <p:blipFill>
          <a:blip r:embed="rId7">
            <a:alphaModFix/>
          </a:blip>
          <a:stretch>
            <a:fillRect/>
          </a:stretch>
        </p:blipFill>
        <p:spPr>
          <a:xfrm>
            <a:off x="5149375" y="209825"/>
            <a:ext cx="3640325" cy="4804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Origin of the Khmer Rouge</a:t>
            </a:r>
            <a:endParaRPr>
              <a:solidFill>
                <a:srgbClr val="E4E5B8"/>
              </a:solidFill>
              <a:latin typeface="Georgia"/>
              <a:ea typeface="Georgia"/>
              <a:cs typeface="Georgia"/>
              <a:sym typeface="Georgia"/>
            </a:endParaRPr>
          </a:p>
        </p:txBody>
      </p:sp>
      <p:pic>
        <p:nvPicPr>
          <p:cNvPr id="122" name="Google Shape;122;p2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23" name="Google Shape;123;p21"/>
          <p:cNvSpPr txBox="1"/>
          <p:nvPr/>
        </p:nvSpPr>
        <p:spPr>
          <a:xfrm>
            <a:off x="529400" y="1101300"/>
            <a:ext cx="5756700" cy="392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Post-ICP Indochinese Parties</a:t>
            </a:r>
            <a:endParaRPr sz="2100">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Members of the ICP would go on to re-establish communist parties in their respective countries in the early 1950’s, including the Workers’ Party of Vietnam and Kampuchean People's Revolutionary Party (KPRP) in 1951 and Lao People’s Party in 1955.</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The KPRP created a legal party, Krom Pracheachon, to participate in the National Assembly elections in 1955 and 1958. It gained little support in these elections and was drove underground in 1962. Two factions began to form, the “urban” faction with similar views to the Vietnamese that the government of Sihanouk was a valuable asset in the struggle in the liberation of South Vietnam, and a “rural” faction which advocated an immediate overthrow of Sihanouk.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Sieu Heng led the rural committee, but then actually defected to the Sihanouk government and gave them intel which led to the destruction of most of the party’s rural apparatus.</a:t>
            </a:r>
            <a:endParaRPr sz="1300">
              <a:solidFill>
                <a:srgbClr val="E4E5B8"/>
              </a:solidFill>
              <a:latin typeface="Georgia"/>
              <a:ea typeface="Georgia"/>
              <a:cs typeface="Georgia"/>
              <a:sym typeface="Georgia"/>
            </a:endParaRPr>
          </a:p>
        </p:txBody>
      </p:sp>
      <p:pic>
        <p:nvPicPr>
          <p:cNvPr id="124" name="Google Shape;124;p21"/>
          <p:cNvPicPr preferRelativeResize="0"/>
          <p:nvPr/>
        </p:nvPicPr>
        <p:blipFill>
          <a:blip r:embed="rId4">
            <a:alphaModFix/>
          </a:blip>
          <a:stretch>
            <a:fillRect/>
          </a:stretch>
        </p:blipFill>
        <p:spPr>
          <a:xfrm>
            <a:off x="6354725" y="1101300"/>
            <a:ext cx="1314444" cy="876300"/>
          </a:xfrm>
          <a:prstGeom prst="rect">
            <a:avLst/>
          </a:prstGeom>
          <a:noFill/>
          <a:ln>
            <a:noFill/>
          </a:ln>
        </p:spPr>
      </p:pic>
      <p:pic>
        <p:nvPicPr>
          <p:cNvPr descr="Kampuchean People's Revolutionary Party | Historica Wiki | Fandom" id="125" name="Google Shape;125;p21"/>
          <p:cNvPicPr preferRelativeResize="0"/>
          <p:nvPr/>
        </p:nvPicPr>
        <p:blipFill>
          <a:blip r:embed="rId5">
            <a:alphaModFix/>
          </a:blip>
          <a:stretch>
            <a:fillRect/>
          </a:stretch>
        </p:blipFill>
        <p:spPr>
          <a:xfrm>
            <a:off x="8003900" y="1101300"/>
            <a:ext cx="903926" cy="876300"/>
          </a:xfrm>
          <a:prstGeom prst="rect">
            <a:avLst/>
          </a:prstGeom>
          <a:noFill/>
          <a:ln>
            <a:noFill/>
          </a:ln>
        </p:spPr>
      </p:pic>
      <p:pic>
        <p:nvPicPr>
          <p:cNvPr id="126" name="Google Shape;126;p21"/>
          <p:cNvPicPr preferRelativeResize="0"/>
          <p:nvPr/>
        </p:nvPicPr>
        <p:blipFill>
          <a:blip r:embed="rId6">
            <a:alphaModFix/>
          </a:blip>
          <a:stretch>
            <a:fillRect/>
          </a:stretch>
        </p:blipFill>
        <p:spPr>
          <a:xfrm>
            <a:off x="7213250" y="2301750"/>
            <a:ext cx="903925" cy="819183"/>
          </a:xfrm>
          <a:prstGeom prst="rect">
            <a:avLst/>
          </a:prstGeom>
          <a:noFill/>
          <a:ln>
            <a:noFill/>
          </a:ln>
        </p:spPr>
      </p:pic>
      <p:pic>
        <p:nvPicPr>
          <p:cNvPr descr="Pracheachon | Historica Wiki | Fandom" id="127" name="Google Shape;127;p21"/>
          <p:cNvPicPr preferRelativeResize="0"/>
          <p:nvPr/>
        </p:nvPicPr>
        <p:blipFill>
          <a:blip r:embed="rId7">
            <a:alphaModFix/>
          </a:blip>
          <a:stretch>
            <a:fillRect/>
          </a:stretch>
        </p:blipFill>
        <p:spPr>
          <a:xfrm>
            <a:off x="6443700" y="3445100"/>
            <a:ext cx="2443025" cy="1221500"/>
          </a:xfrm>
          <a:prstGeom prst="rect">
            <a:avLst/>
          </a:prstGeom>
          <a:noFill/>
          <a:ln>
            <a:noFill/>
          </a:ln>
        </p:spPr>
      </p:pic>
      <p:sp>
        <p:nvSpPr>
          <p:cNvPr id="128" name="Google Shape;128;p21"/>
          <p:cNvSpPr txBox="1"/>
          <p:nvPr/>
        </p:nvSpPr>
        <p:spPr>
          <a:xfrm>
            <a:off x="6354725" y="1965400"/>
            <a:ext cx="1416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Workers Party of Vietnam</a:t>
            </a:r>
            <a:endParaRPr sz="800">
              <a:solidFill>
                <a:srgbClr val="E4E5B8"/>
              </a:solidFill>
              <a:latin typeface="Georgia"/>
              <a:ea typeface="Georgia"/>
              <a:cs typeface="Georgia"/>
              <a:sym typeface="Georgia"/>
            </a:endParaRPr>
          </a:p>
        </p:txBody>
      </p:sp>
      <p:sp>
        <p:nvSpPr>
          <p:cNvPr id="129" name="Google Shape;129;p21"/>
          <p:cNvSpPr txBox="1"/>
          <p:nvPr/>
        </p:nvSpPr>
        <p:spPr>
          <a:xfrm>
            <a:off x="8210263" y="1987150"/>
            <a:ext cx="1416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KPRP</a:t>
            </a:r>
            <a:endParaRPr sz="800">
              <a:solidFill>
                <a:srgbClr val="E4E5B8"/>
              </a:solidFill>
              <a:latin typeface="Georgia"/>
              <a:ea typeface="Georgia"/>
              <a:cs typeface="Georgia"/>
              <a:sym typeface="Georgia"/>
            </a:endParaRPr>
          </a:p>
        </p:txBody>
      </p:sp>
      <p:sp>
        <p:nvSpPr>
          <p:cNvPr id="130" name="Google Shape;130;p21"/>
          <p:cNvSpPr txBox="1"/>
          <p:nvPr/>
        </p:nvSpPr>
        <p:spPr>
          <a:xfrm>
            <a:off x="7137913" y="3149475"/>
            <a:ext cx="1416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Lao People’s Party</a:t>
            </a:r>
            <a:endParaRPr sz="800">
              <a:solidFill>
                <a:srgbClr val="E4E5B8"/>
              </a:solidFill>
              <a:latin typeface="Georgia"/>
              <a:ea typeface="Georgia"/>
              <a:cs typeface="Georgia"/>
              <a:sym typeface="Georgia"/>
            </a:endParaRPr>
          </a:p>
        </p:txBody>
      </p:sp>
      <p:sp>
        <p:nvSpPr>
          <p:cNvPr id="131" name="Google Shape;131;p21"/>
          <p:cNvSpPr txBox="1"/>
          <p:nvPr/>
        </p:nvSpPr>
        <p:spPr>
          <a:xfrm>
            <a:off x="7137913" y="4629150"/>
            <a:ext cx="1416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Krom Pracheachon</a:t>
            </a:r>
            <a:endParaRPr sz="800">
              <a:solidFill>
                <a:srgbClr val="E4E5B8"/>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