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3"/>
  </p:notesMasterIdLst>
  <p:sldIdLst>
    <p:sldId id="309" r:id="rId2"/>
    <p:sldId id="310" r:id="rId3"/>
    <p:sldId id="257" r:id="rId4"/>
    <p:sldId id="258" r:id="rId5"/>
    <p:sldId id="259" r:id="rId6"/>
    <p:sldId id="262" r:id="rId7"/>
    <p:sldId id="298" r:id="rId8"/>
    <p:sldId id="299" r:id="rId9"/>
    <p:sldId id="300" r:id="rId10"/>
    <p:sldId id="301" r:id="rId11"/>
    <p:sldId id="260" r:id="rId12"/>
    <p:sldId id="261" r:id="rId13"/>
    <p:sldId id="302" r:id="rId14"/>
    <p:sldId id="263" r:id="rId15"/>
    <p:sldId id="264" r:id="rId16"/>
    <p:sldId id="303" r:id="rId17"/>
    <p:sldId id="304" r:id="rId18"/>
    <p:sldId id="305" r:id="rId19"/>
    <p:sldId id="292" r:id="rId20"/>
    <p:sldId id="293" r:id="rId21"/>
    <p:sldId id="306" r:id="rId22"/>
    <p:sldId id="307" r:id="rId23"/>
    <p:sldId id="308"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91" r:id="rId40"/>
    <p:sldId id="289" r:id="rId41"/>
    <p:sldId id="290"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7" d="100"/>
          <a:sy n="197" d="100"/>
        </p:scale>
        <p:origin x="744"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2ada5e43e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2ada5e43e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185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4c219c9b9_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g264c219c9b9_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64c219c9b9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264c219c9b9_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64c219c9b9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264c219c9b9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b4a22de6c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b4a22de6c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308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2ada5e43e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2ada5e43e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82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b4a22de6c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b4a22de6c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64c219c9b9_3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264c219c9b9_3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64c219c9b9_3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264c219c9b9_3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64c219c9b9_3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264c219c9b9_3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64c219c9b9_3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264c219c9b9_3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64c219c9b9_3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g264c219c9b9_3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2ada5e43e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2ada5e43e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b4a22de6c0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b4a22de6c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2ada5e43e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2ada5e43e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39e4a7b5c9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39e4a7b5c9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39e4a7b5c9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39e4a7b5c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b4a22de6c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b4a22de6c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39e4a7b5c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39e4a7b5c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9e4a7b5c9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39e4a7b5c9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39e4a7b5c9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39e4a7b5c9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2ada5e43e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2ada5e43e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39a97010a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39a97010a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edcc43d4b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edcc43d4b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39a97010a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39a97010a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39a97010a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39a97010a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39a97010a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39a97010a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503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39a97010a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39a97010a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b4a22de6c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b4a22de6c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2ada5e43e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2ada5e43e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39a97010a3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39a97010a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202"/>
        <p:cNvGrpSpPr/>
        <p:nvPr/>
      </p:nvGrpSpPr>
      <p:grpSpPr>
        <a:xfrm>
          <a:off x="0" y="0"/>
          <a:ext cx="0" cy="0"/>
          <a:chOff x="0" y="0"/>
          <a:chExt cx="0" cy="0"/>
        </a:xfrm>
      </p:grpSpPr>
      <p:sp>
        <p:nvSpPr>
          <p:cNvPr id="203" name="Google Shape;203;p41"/>
          <p:cNvSpPr txBox="1">
            <a:spLocks noGrp="1"/>
          </p:cNvSpPr>
          <p:nvPr>
            <p:ph type="title"/>
          </p:nvPr>
        </p:nvSpPr>
        <p:spPr>
          <a:xfrm>
            <a:off x="311760" y="444960"/>
            <a:ext cx="8520120" cy="5724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41"/>
          <p:cNvSpPr txBox="1">
            <a:spLocks noGrp="1"/>
          </p:cNvSpPr>
          <p:nvPr>
            <p:ph type="body" idx="1"/>
          </p:nvPr>
        </p:nvSpPr>
        <p:spPr>
          <a:xfrm>
            <a:off x="311760" y="1152360"/>
            <a:ext cx="8520120" cy="34160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5" name="Google Shape;205;p41"/>
          <p:cNvSpPr txBox="1">
            <a:spLocks noGrp="1"/>
          </p:cNvSpPr>
          <p:nvPr>
            <p:ph type="sldNum" idx="12"/>
          </p:nvPr>
        </p:nvSpPr>
        <p:spPr>
          <a:xfrm>
            <a:off x="8472600" y="4663080"/>
            <a:ext cx="548280" cy="39312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1pPr>
            <a:lvl2pPr marL="0" lvl="1"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2pPr>
            <a:lvl3pPr marL="0" lvl="2"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3pPr>
            <a:lvl4pPr marL="0" lvl="3"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4pPr>
            <a:lvl5pPr marL="0" lvl="4"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5pPr>
            <a:lvl6pPr marL="0" lvl="5"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6pPr>
            <a:lvl7pPr marL="0" lvl="6"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7pPr>
            <a:lvl8pPr marL="0" lvl="7"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8pPr>
            <a:lvl9pPr marL="0" lvl="8" indent="0" algn="r">
              <a:lnSpc>
                <a:spcPct val="100000"/>
              </a:lnSpc>
              <a:spcBef>
                <a:spcPts val="0"/>
              </a:spcBef>
              <a:buClr>
                <a:srgbClr val="ADADAD"/>
              </a:buClr>
              <a:buSzPts val="1000"/>
              <a:buFont typeface="Arial"/>
              <a:buNone/>
              <a:defRPr sz="1000" b="0" strike="noStrike">
                <a:solidFill>
                  <a:srgbClr val="ADAD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9448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B21F1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video" Target="https://www.youtube.com/embed/qb-r_b0c2es?feature=oembed" TargetMode="Externa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mailto:kamryns@johnreedcenter.net" TargetMode="External"/><Relationship Id="rId4" Type="http://schemas.openxmlformats.org/officeDocument/2006/relationships/hyperlink" Target="mailto:info@partyofcommunistsusa.ne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mailto:info@peoplesschool.us"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mailto:scottc@johnreedcenter.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gofundme.com/f/legal-fund-to-defend-against-wreckers"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video" Target="https://www.youtube.com/embed/HYp5dZycqVY?feature=oembed" TargetMode="External"/><Relationship Id="rId5" Type="http://schemas.openxmlformats.org/officeDocument/2006/relationships/image" Target="../media/image4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47"/>
          <p:cNvPicPr preferRelativeResize="0"/>
          <p:nvPr/>
        </p:nvPicPr>
        <p:blipFill>
          <a:blip r:embed="rId4">
            <a:alphaModFix/>
          </a:blip>
          <a:stretch>
            <a:fillRect/>
          </a:stretch>
        </p:blipFill>
        <p:spPr>
          <a:xfrm>
            <a:off x="4182251" y="152400"/>
            <a:ext cx="779501" cy="779501"/>
          </a:xfrm>
          <a:prstGeom prst="rect">
            <a:avLst/>
          </a:prstGeom>
          <a:noFill/>
          <a:ln>
            <a:noFill/>
          </a:ln>
        </p:spPr>
      </p:pic>
      <p:sp>
        <p:nvSpPr>
          <p:cNvPr id="380" name="Google Shape;380;p47"/>
          <p:cNvSpPr/>
          <p:nvPr/>
        </p:nvSpPr>
        <p:spPr>
          <a:xfrm>
            <a:off x="1645925" y="1089200"/>
            <a:ext cx="5869500" cy="3872700"/>
          </a:xfrm>
          <a:prstGeom prst="rect">
            <a:avLst/>
          </a:prstGeom>
          <a:solidFill>
            <a:srgbClr val="B21F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7"/>
          <p:cNvSpPr txBox="1"/>
          <p:nvPr/>
        </p:nvSpPr>
        <p:spPr>
          <a:xfrm>
            <a:off x="1664825" y="4544923"/>
            <a:ext cx="585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i="1" dirty="0">
                <a:solidFill>
                  <a:srgbClr val="E4E5B8"/>
                </a:solidFill>
                <a:latin typeface="Georgia"/>
                <a:ea typeface="Georgia"/>
                <a:cs typeface="Georgia"/>
                <a:sym typeface="Georgia"/>
              </a:rPr>
              <a:t>"Canción del </a:t>
            </a:r>
            <a:r>
              <a:rPr lang="en-US" i="1" dirty="0" err="1">
                <a:solidFill>
                  <a:srgbClr val="E4E5B8"/>
                </a:solidFill>
                <a:latin typeface="Georgia"/>
                <a:ea typeface="Georgia"/>
                <a:cs typeface="Georgia"/>
                <a:sym typeface="Georgia"/>
              </a:rPr>
              <a:t>Frente</a:t>
            </a:r>
            <a:r>
              <a:rPr lang="en-US" i="1" dirty="0">
                <a:solidFill>
                  <a:srgbClr val="E4E5B8"/>
                </a:solidFill>
                <a:latin typeface="Georgia"/>
                <a:ea typeface="Georgia"/>
                <a:cs typeface="Georgia"/>
                <a:sym typeface="Georgia"/>
              </a:rPr>
              <a:t> Popular"</a:t>
            </a:r>
            <a:r>
              <a:rPr lang="en-US" dirty="0">
                <a:solidFill>
                  <a:srgbClr val="E4E5B8"/>
                </a:solidFill>
                <a:latin typeface="Georgia"/>
                <a:ea typeface="Georgia"/>
                <a:cs typeface="Georgia"/>
                <a:sym typeface="Georgia"/>
              </a:rPr>
              <a:t>- Song of the Popular Front</a:t>
            </a:r>
          </a:p>
        </p:txBody>
      </p:sp>
      <p:pic>
        <p:nvPicPr>
          <p:cNvPr id="3" name="Online Media 2" title="&quot;Canción del Frente Popular&quot; - Einheitsfrontlied in Spanish">
            <a:hlinkClick r:id="" action="ppaction://media"/>
            <a:extLst>
              <a:ext uri="{FF2B5EF4-FFF2-40B4-BE49-F238E27FC236}">
                <a16:creationId xmlns:a16="http://schemas.microsoft.com/office/drawing/2014/main" id="{2CEA5BC5-4079-25A3-B3DE-CAA41989756E}"/>
              </a:ext>
            </a:extLst>
          </p:cNvPr>
          <p:cNvPicPr>
            <a:picLocks noRot="1" noChangeAspect="1"/>
          </p:cNvPicPr>
          <p:nvPr>
            <a:videoFile r:link="rId1"/>
          </p:nvPr>
        </p:nvPicPr>
        <p:blipFill>
          <a:blip r:embed="rId5"/>
          <a:stretch>
            <a:fillRect/>
          </a:stretch>
        </p:blipFill>
        <p:spPr>
          <a:xfrm>
            <a:off x="1216771" y="971254"/>
            <a:ext cx="6471032" cy="3655823"/>
          </a:xfrm>
          <a:prstGeom prst="rect">
            <a:avLst/>
          </a:prstGeom>
        </p:spPr>
      </p:pic>
    </p:spTree>
    <p:extLst>
      <p:ext uri="{BB962C8B-B14F-4D97-AF65-F5344CB8AC3E}">
        <p14:creationId xmlns:p14="http://schemas.microsoft.com/office/powerpoint/2010/main" val="21820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6"/>
          <p:cNvSpPr txBox="1">
            <a:spLocks noGrp="1"/>
          </p:cNvSpPr>
          <p:nvPr>
            <p:ph type="title" idx="4294967295"/>
          </p:nvPr>
        </p:nvSpPr>
        <p:spPr>
          <a:xfrm>
            <a:off x="0" y="2117850"/>
            <a:ext cx="6516600" cy="3354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1"/>
              </a:buClr>
              <a:buSzPts val="1100"/>
              <a:buFont typeface="Arial"/>
              <a:buNone/>
            </a:pPr>
            <a:endParaRPr sz="2000">
              <a:solidFill>
                <a:srgbClr val="E4E5B8"/>
              </a:solidFill>
            </a:endParaRPr>
          </a:p>
          <a:p>
            <a:pPr marL="0" lvl="0" indent="0" algn="l" rtl="0">
              <a:lnSpc>
                <a:spcPct val="115000"/>
              </a:lnSpc>
              <a:spcBef>
                <a:spcPts val="1200"/>
              </a:spcBef>
              <a:spcAft>
                <a:spcPts val="0"/>
              </a:spcAft>
              <a:buClr>
                <a:schemeClr val="dk1"/>
              </a:buClr>
              <a:buSzPts val="1100"/>
              <a:buFont typeface="Arial"/>
              <a:buNone/>
            </a:pPr>
            <a:r>
              <a:rPr lang="en" sz="2100">
                <a:solidFill>
                  <a:srgbClr val="E4E5B8"/>
                </a:solidFill>
              </a:rPr>
              <a:t>“It is possible to defeat the fascists and war-makers. It is pos­sible to move toward progress, to maintain peace. But to do this requires that we recognize and make full use of all factors, even the smallest, that work toward this end, even temporarily. It requires a drive toward one united international policy, around which is rallied the growing armies of progress and peace.”</a:t>
            </a:r>
            <a:endParaRPr sz="2100">
              <a:solidFill>
                <a:srgbClr val="E4E5B8"/>
              </a:solidFill>
            </a:endParaRPr>
          </a:p>
          <a:p>
            <a:pPr marL="0" lvl="0" indent="0" algn="l" rtl="0">
              <a:lnSpc>
                <a:spcPct val="115000"/>
              </a:lnSpc>
              <a:spcBef>
                <a:spcPts val="1200"/>
              </a:spcBef>
              <a:spcAft>
                <a:spcPts val="0"/>
              </a:spcAft>
              <a:buClr>
                <a:schemeClr val="dk1"/>
              </a:buClr>
              <a:buSzPts val="1100"/>
              <a:buFont typeface="Arial"/>
              <a:buNone/>
            </a:pPr>
            <a:br>
              <a:rPr lang="en"/>
            </a:br>
            <a:endParaRPr/>
          </a:p>
          <a:p>
            <a:pPr marL="0" marR="0" lvl="0" indent="0" algn="l" rtl="0">
              <a:lnSpc>
                <a:spcPct val="100000"/>
              </a:lnSpc>
              <a:spcBef>
                <a:spcPts val="0"/>
              </a:spcBef>
              <a:spcAft>
                <a:spcPts val="0"/>
              </a:spcAft>
              <a:buClr>
                <a:srgbClr val="E4E5B8"/>
              </a:buClr>
              <a:buSzPts val="5200"/>
              <a:buFont typeface="Georgia"/>
              <a:buNone/>
            </a:pPr>
            <a:endParaRPr/>
          </a:p>
        </p:txBody>
      </p:sp>
      <p:pic>
        <p:nvPicPr>
          <p:cNvPr id="292" name="Google Shape;292;p56"/>
          <p:cNvPicPr preferRelativeResize="0"/>
          <p:nvPr/>
        </p:nvPicPr>
        <p:blipFill rotWithShape="1">
          <a:blip r:embed="rId3">
            <a:alphaModFix/>
          </a:blip>
          <a:srcRect/>
          <a:stretch/>
        </p:blipFill>
        <p:spPr>
          <a:xfrm>
            <a:off x="199310" y="154215"/>
            <a:ext cx="1845720" cy="1845720"/>
          </a:xfrm>
          <a:prstGeom prst="rect">
            <a:avLst/>
          </a:prstGeom>
          <a:noFill/>
          <a:ln>
            <a:noFill/>
          </a:ln>
        </p:spPr>
      </p:pic>
      <p:sp>
        <p:nvSpPr>
          <p:cNvPr id="293" name="Google Shape;293;p56"/>
          <p:cNvSpPr txBox="1"/>
          <p:nvPr/>
        </p:nvSpPr>
        <p:spPr>
          <a:xfrm>
            <a:off x="2045025" y="691300"/>
            <a:ext cx="7126500" cy="6003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2700">
                <a:solidFill>
                  <a:srgbClr val="E4E5B8"/>
                </a:solidFill>
              </a:rPr>
              <a:t>ONE UNITED INTERNATIONAL POLICY</a:t>
            </a:r>
            <a:endParaRPr sz="2700">
              <a:solidFill>
                <a:srgbClr val="E4E5B8"/>
              </a:solidFill>
            </a:endParaRPr>
          </a:p>
        </p:txBody>
      </p:sp>
      <p:pic>
        <p:nvPicPr>
          <p:cNvPr id="294" name="Google Shape;294;p56"/>
          <p:cNvPicPr preferRelativeResize="0"/>
          <p:nvPr/>
        </p:nvPicPr>
        <p:blipFill>
          <a:blip r:embed="rId4">
            <a:alphaModFix/>
          </a:blip>
          <a:stretch>
            <a:fillRect/>
          </a:stretch>
        </p:blipFill>
        <p:spPr>
          <a:xfrm>
            <a:off x="6669000" y="1651150"/>
            <a:ext cx="2322599" cy="2933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7"/>
          <p:cNvSpPr txBox="1">
            <a:spLocks noGrp="1"/>
          </p:cNvSpPr>
          <p:nvPr>
            <p:ph type="title" idx="4294967295"/>
          </p:nvPr>
        </p:nvSpPr>
        <p:spPr>
          <a:xfrm>
            <a:off x="311947" y="4180295"/>
            <a:ext cx="8520000" cy="84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E4E5B8"/>
              </a:buClr>
              <a:buSzPts val="5200"/>
              <a:buFont typeface="Georgia"/>
              <a:buNone/>
            </a:pPr>
            <a:r>
              <a:rPr lang="en" sz="2400">
                <a:solidFill>
                  <a:srgbClr val="E4E5B8"/>
                </a:solidFill>
                <a:latin typeface="Georgia"/>
                <a:ea typeface="Georgia"/>
                <a:cs typeface="Georgia"/>
                <a:sym typeface="Georgia"/>
              </a:rPr>
              <a:t>THE ISSUE DEMOCRACY OR FASCISM  [1936]</a:t>
            </a:r>
            <a:endParaRPr sz="2400" b="0" i="0" u="none" strike="noStrike" cap="none">
              <a:solidFill>
                <a:srgbClr val="000000"/>
              </a:solidFill>
              <a:latin typeface="Arial"/>
              <a:ea typeface="Arial"/>
              <a:cs typeface="Arial"/>
              <a:sym typeface="Arial"/>
            </a:endParaRPr>
          </a:p>
        </p:txBody>
      </p:sp>
      <p:pic>
        <p:nvPicPr>
          <p:cNvPr id="300" name="Google Shape;300;p57"/>
          <p:cNvPicPr preferRelativeResize="0"/>
          <p:nvPr/>
        </p:nvPicPr>
        <p:blipFill rotWithShape="1">
          <a:blip r:embed="rId3">
            <a:alphaModFix/>
          </a:blip>
          <a:srcRect/>
          <a:stretch/>
        </p:blipFill>
        <p:spPr>
          <a:xfrm>
            <a:off x="3463060" y="-10"/>
            <a:ext cx="1845720" cy="1845720"/>
          </a:xfrm>
          <a:prstGeom prst="rect">
            <a:avLst/>
          </a:prstGeom>
          <a:noFill/>
          <a:ln>
            <a:noFill/>
          </a:ln>
        </p:spPr>
      </p:pic>
      <p:sp>
        <p:nvSpPr>
          <p:cNvPr id="301" name="Google Shape;301;p57"/>
          <p:cNvSpPr txBox="1"/>
          <p:nvPr/>
        </p:nvSpPr>
        <p:spPr>
          <a:xfrm>
            <a:off x="402100" y="329125"/>
            <a:ext cx="2771700" cy="128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300" b="1">
                <a:solidFill>
                  <a:srgbClr val="E4E5B8"/>
                </a:solidFill>
              </a:rPr>
              <a:t>W</a:t>
            </a:r>
            <a:r>
              <a:rPr lang="en" sz="1600">
                <a:solidFill>
                  <a:srgbClr val="E4E5B8"/>
                </a:solidFill>
              </a:rPr>
              <a:t>hat forces are there in the United States, strong enough to defeat this threat of the ‘reactionary camps’?</a:t>
            </a:r>
            <a:endParaRPr sz="1600">
              <a:solidFill>
                <a:srgbClr val="E4E5B8"/>
              </a:solidFill>
            </a:endParaRPr>
          </a:p>
        </p:txBody>
      </p:sp>
      <p:sp>
        <p:nvSpPr>
          <p:cNvPr id="302" name="Google Shape;302;p57"/>
          <p:cNvSpPr txBox="1"/>
          <p:nvPr/>
        </p:nvSpPr>
        <p:spPr>
          <a:xfrm>
            <a:off x="311950" y="1701100"/>
            <a:ext cx="3915300" cy="285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700">
                <a:solidFill>
                  <a:srgbClr val="E4E5B8"/>
                </a:solidFill>
              </a:rPr>
              <a:t> Clearly, the most important of these forces are to be found in the trade union movement, the farmers’ organizations, progressive groupings in the old parties and the organizations grouped around the Socialists and Communists. Here are the potential elements of an American People’s Front.  </a:t>
            </a:r>
            <a:endParaRPr sz="2000"/>
          </a:p>
        </p:txBody>
      </p:sp>
      <p:sp>
        <p:nvSpPr>
          <p:cNvPr id="303" name="Google Shape;303;p57"/>
          <p:cNvSpPr txBox="1"/>
          <p:nvPr/>
        </p:nvSpPr>
        <p:spPr>
          <a:xfrm>
            <a:off x="5308775" y="329125"/>
            <a:ext cx="3862800" cy="200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500">
                <a:solidFill>
                  <a:srgbClr val="E4E5B8"/>
                </a:solidFill>
              </a:rPr>
              <a:t>The only way the ‘reactionary camps’ can be decisively defeated is through building a broad People’s Front. It is the main purpose of the Communist Party [in this election] to further in every way the building of such a united front against the reactionaries. </a:t>
            </a:r>
            <a:endParaRPr sz="1500">
              <a:solidFill>
                <a:srgbClr val="E4E5B8"/>
              </a:solidFill>
            </a:endParaRPr>
          </a:p>
        </p:txBody>
      </p:sp>
      <p:sp>
        <p:nvSpPr>
          <p:cNvPr id="304" name="Google Shape;304;p57"/>
          <p:cNvSpPr txBox="1"/>
          <p:nvPr/>
        </p:nvSpPr>
        <p:spPr>
          <a:xfrm>
            <a:off x="4227250" y="2114175"/>
            <a:ext cx="4944300" cy="226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500">
                <a:solidFill>
                  <a:srgbClr val="E4E5B8"/>
                </a:solidFill>
              </a:rPr>
              <a:t>That is why we say the issue is democracy or fascism, progress or reaction—an issue for which the broad potential People’s Front is prepared, upon which it can be organized now,</a:t>
            </a:r>
            <a:endParaRPr sz="1500">
              <a:solidFill>
                <a:srgbClr val="E4E5B8"/>
              </a:solidFill>
            </a:endParaRPr>
          </a:p>
          <a:p>
            <a:pPr marL="0" lvl="0" indent="0" algn="l" rtl="0">
              <a:lnSpc>
                <a:spcPct val="115000"/>
              </a:lnSpc>
              <a:spcBef>
                <a:spcPts val="1200"/>
              </a:spcBef>
              <a:spcAft>
                <a:spcPts val="0"/>
              </a:spcAft>
              <a:buClr>
                <a:schemeClr val="dk1"/>
              </a:buClr>
              <a:buSzPts val="1100"/>
              <a:buFont typeface="Arial"/>
              <a:buNone/>
            </a:pPr>
            <a:r>
              <a:rPr lang="en" sz="1700" b="1">
                <a:solidFill>
                  <a:srgbClr val="E4E5B8"/>
                </a:solidFill>
              </a:rPr>
              <a:t>and </a:t>
            </a:r>
            <a:r>
              <a:rPr lang="en" sz="1700" b="1" u="sng">
                <a:solidFill>
                  <a:srgbClr val="E4E5B8"/>
                </a:solidFill>
              </a:rPr>
              <a:t>not</a:t>
            </a:r>
            <a:r>
              <a:rPr lang="en" sz="1700" b="1">
                <a:solidFill>
                  <a:srgbClr val="E4E5B8"/>
                </a:solidFill>
              </a:rPr>
              <a:t> the ultimate issue of socialism or capitalism, a choice which the progressive forces currently are not ready to make. </a:t>
            </a:r>
            <a:endParaRPr sz="1700" b="1">
              <a:solidFill>
                <a:srgbClr val="E4E5B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8"/>
          <p:cNvSpPr/>
          <p:nvPr/>
        </p:nvSpPr>
        <p:spPr>
          <a:xfrm>
            <a:off x="0" y="0"/>
            <a:ext cx="9143640" cy="110088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8"/>
          <p:cNvSpPr txBox="1">
            <a:spLocks noGrp="1"/>
          </p:cNvSpPr>
          <p:nvPr>
            <p:ph type="title"/>
          </p:nvPr>
        </p:nvSpPr>
        <p:spPr>
          <a:xfrm>
            <a:off x="1658160" y="264240"/>
            <a:ext cx="7249320" cy="572400"/>
          </a:xfrm>
          <a:prstGeom prst="rect">
            <a:avLst/>
          </a:prstGeom>
          <a:noFill/>
          <a:ln>
            <a:noFill/>
          </a:ln>
        </p:spPr>
        <p:txBody>
          <a:bodyPr spcFirstLastPara="1" wrap="square" lIns="0" tIns="91425" rIns="0" bIns="91425" anchor="t" anchorCtr="0">
            <a:normAutofit fontScale="91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“But since when is revolution anti-American?”</a:t>
            </a:r>
            <a:endParaRPr sz="2800" b="0" strike="noStrike">
              <a:solidFill>
                <a:srgbClr val="000000"/>
              </a:solidFill>
              <a:latin typeface="Arial"/>
              <a:ea typeface="Arial"/>
              <a:cs typeface="Arial"/>
              <a:sym typeface="Arial"/>
            </a:endParaRPr>
          </a:p>
        </p:txBody>
      </p:sp>
      <p:pic>
        <p:nvPicPr>
          <p:cNvPr id="311" name="Google Shape;311;p58"/>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312" name="Google Shape;312;p58"/>
          <p:cNvSpPr txBox="1"/>
          <p:nvPr/>
        </p:nvSpPr>
        <p:spPr>
          <a:xfrm>
            <a:off x="1945415" y="1609083"/>
            <a:ext cx="71169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300" b="1" dirty="0">
                <a:solidFill>
                  <a:srgbClr val="E4E5B8"/>
                </a:solidFill>
                <a:highlight>
                  <a:srgbClr val="B21F15"/>
                </a:highlight>
                <a:latin typeface="Times New Roman"/>
                <a:ea typeface="Times New Roman"/>
                <a:cs typeface="Times New Roman"/>
                <a:sym typeface="Times New Roman"/>
              </a:rPr>
              <a:t>“In waging this fight against reaction the American people are but carrying on their glorious revolutionary traditions, which are the most precious heritages of our people. Reactionaries of all shades attack socialism as revolutionary. But since when is revolution anti-American?” (Browder, 113)</a:t>
            </a:r>
            <a:endParaRPr sz="1500" dirty="0">
              <a:solidFill>
                <a:srgbClr val="E4E5B8"/>
              </a:solidFill>
              <a:highlight>
                <a:srgbClr val="B21F15"/>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800" dirty="0"/>
          </a:p>
        </p:txBody>
      </p:sp>
      <p:pic>
        <p:nvPicPr>
          <p:cNvPr id="2" name="Picture 1">
            <a:extLst>
              <a:ext uri="{FF2B5EF4-FFF2-40B4-BE49-F238E27FC236}">
                <a16:creationId xmlns:a16="http://schemas.microsoft.com/office/drawing/2014/main" id="{1506A1D5-5D9D-BD8A-794E-2515DDA47ED4}"/>
              </a:ext>
            </a:extLst>
          </p:cNvPr>
          <p:cNvPicPr>
            <a:picLocks noChangeAspect="1"/>
          </p:cNvPicPr>
          <p:nvPr/>
        </p:nvPicPr>
        <p:blipFill>
          <a:blip r:embed="rId4"/>
          <a:stretch>
            <a:fillRect/>
          </a:stretch>
        </p:blipFill>
        <p:spPr>
          <a:xfrm>
            <a:off x="341278" y="1825168"/>
            <a:ext cx="1463040" cy="18653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9"/>
          <p:cNvSpPr txBox="1">
            <a:spLocks noGrp="1"/>
          </p:cNvSpPr>
          <p:nvPr>
            <p:ph type="title" idx="4294967295"/>
          </p:nvPr>
        </p:nvSpPr>
        <p:spPr>
          <a:xfrm>
            <a:off x="311760" y="3312720"/>
            <a:ext cx="8520120" cy="84132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E4E5B8"/>
              </a:buClr>
              <a:buSzPts val="5200"/>
              <a:buFont typeface="Georgia"/>
              <a:buNone/>
            </a:pPr>
            <a:r>
              <a:rPr lang="en" sz="5200">
                <a:solidFill>
                  <a:srgbClr val="E4E5B8"/>
                </a:solidFill>
                <a:latin typeface="Georgia"/>
                <a:ea typeface="Georgia"/>
                <a:cs typeface="Georgia"/>
                <a:sym typeface="Georgia"/>
              </a:rPr>
              <a:t>The American Tradition</a:t>
            </a:r>
            <a:endParaRPr sz="5200">
              <a:solidFill>
                <a:srgbClr val="E4E5B8"/>
              </a:solidFill>
              <a:latin typeface="Georgia"/>
              <a:ea typeface="Georgia"/>
              <a:cs typeface="Georgia"/>
              <a:sym typeface="Georgia"/>
            </a:endParaRPr>
          </a:p>
        </p:txBody>
      </p:sp>
      <p:pic>
        <p:nvPicPr>
          <p:cNvPr id="318" name="Google Shape;318;p59"/>
          <p:cNvPicPr preferRelativeResize="0"/>
          <p:nvPr/>
        </p:nvPicPr>
        <p:blipFill rotWithShape="1">
          <a:blip r:embed="rId3">
            <a:alphaModFix/>
          </a:blip>
          <a:srcRect/>
          <a:stretch/>
        </p:blipFill>
        <p:spPr>
          <a:xfrm>
            <a:off x="3648960" y="897840"/>
            <a:ext cx="1845720" cy="18457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60"/>
          <p:cNvSpPr txBox="1">
            <a:spLocks noGrp="1"/>
          </p:cNvSpPr>
          <p:nvPr>
            <p:ph type="title" idx="4294967295"/>
          </p:nvPr>
        </p:nvSpPr>
        <p:spPr>
          <a:xfrm>
            <a:off x="203400" y="399875"/>
            <a:ext cx="4360800" cy="14820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rgbClr val="E4E5B8"/>
              </a:buClr>
              <a:buSzPts val="4200"/>
              <a:buFont typeface="Georgia"/>
              <a:buNone/>
            </a:pPr>
            <a:r>
              <a:rPr lang="en">
                <a:solidFill>
                  <a:schemeClr val="lt1"/>
                </a:solidFill>
              </a:rPr>
              <a:t>The Communist in the People’s Front</a:t>
            </a:r>
            <a:endParaRPr b="0" i="0" u="none" strike="noStrike" cap="none">
              <a:solidFill>
                <a:schemeClr val="lt1"/>
              </a:solidFill>
              <a:latin typeface="Arial"/>
              <a:ea typeface="Arial"/>
              <a:cs typeface="Arial"/>
              <a:sym typeface="Arial"/>
            </a:endParaRPr>
          </a:p>
        </p:txBody>
      </p:sp>
      <p:pic>
        <p:nvPicPr>
          <p:cNvPr id="324" name="Google Shape;324;p60"/>
          <p:cNvPicPr preferRelativeResize="0"/>
          <p:nvPr/>
        </p:nvPicPr>
        <p:blipFill rotWithShape="1">
          <a:blip r:embed="rId3">
            <a:alphaModFix/>
          </a:blip>
          <a:srcRect/>
          <a:stretch/>
        </p:blipFill>
        <p:spPr>
          <a:xfrm>
            <a:off x="203400" y="186480"/>
            <a:ext cx="1011240" cy="1011240"/>
          </a:xfrm>
          <a:prstGeom prst="rect">
            <a:avLst/>
          </a:prstGeom>
          <a:noFill/>
          <a:ln>
            <a:noFill/>
          </a:ln>
        </p:spPr>
      </p:pic>
      <p:sp>
        <p:nvSpPr>
          <p:cNvPr id="325" name="Google Shape;325;p60"/>
          <p:cNvSpPr txBox="1"/>
          <p:nvPr/>
        </p:nvSpPr>
        <p:spPr>
          <a:xfrm>
            <a:off x="4823675" y="311975"/>
            <a:ext cx="39795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E4E5B8"/>
                </a:solidFill>
              </a:rPr>
              <a:t>“Reaction and fascism have received a series of defeats which, if followed up on a world scale, create the preconditions for its downfall everywhere.”</a:t>
            </a:r>
            <a:endParaRPr>
              <a:solidFill>
                <a:srgbClr val="E4E5B8"/>
              </a:solidFill>
            </a:endParaRPr>
          </a:p>
        </p:txBody>
      </p:sp>
      <p:sp>
        <p:nvSpPr>
          <p:cNvPr id="326" name="Google Shape;326;p60"/>
          <p:cNvSpPr txBox="1"/>
          <p:nvPr/>
        </p:nvSpPr>
        <p:spPr>
          <a:xfrm>
            <a:off x="4775175" y="1942475"/>
            <a:ext cx="42495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E4E5B8"/>
                </a:solidFill>
              </a:rPr>
              <a:t>“Not the least important front in this world struggle is the United States, where it is upon our still numerically small Party that responsibility rests in the first place to ensure the halting of the forces of reaction, fascism and war. These forces in the United States are gathering, preparing a counter-offensive against the rising movement of the democratic elements in this country.”</a:t>
            </a:r>
            <a:endParaRPr>
              <a:solidFill>
                <a:srgbClr val="E4E5B8"/>
              </a:solidFill>
            </a:endParaRPr>
          </a:p>
        </p:txBody>
      </p:sp>
      <p:pic>
        <p:nvPicPr>
          <p:cNvPr id="327" name="Google Shape;327;p60"/>
          <p:cNvPicPr preferRelativeResize="0"/>
          <p:nvPr/>
        </p:nvPicPr>
        <p:blipFill>
          <a:blip r:embed="rId4">
            <a:alphaModFix/>
          </a:blip>
          <a:stretch>
            <a:fillRect/>
          </a:stretch>
        </p:blipFill>
        <p:spPr>
          <a:xfrm>
            <a:off x="1143350" y="1941713"/>
            <a:ext cx="2247293" cy="2956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1"/>
          <p:cNvPicPr preferRelativeResize="0"/>
          <p:nvPr/>
        </p:nvPicPr>
        <p:blipFill rotWithShape="1">
          <a:blip r:embed="rId3">
            <a:alphaModFix/>
          </a:blip>
          <a:srcRect/>
          <a:stretch/>
        </p:blipFill>
        <p:spPr>
          <a:xfrm>
            <a:off x="3988800" y="140400"/>
            <a:ext cx="1166400" cy="1166400"/>
          </a:xfrm>
          <a:prstGeom prst="rect">
            <a:avLst/>
          </a:prstGeom>
          <a:noFill/>
          <a:ln>
            <a:noFill/>
          </a:ln>
        </p:spPr>
      </p:pic>
      <p:sp>
        <p:nvSpPr>
          <p:cNvPr id="333" name="Google Shape;333;p61"/>
          <p:cNvSpPr txBox="1"/>
          <p:nvPr/>
        </p:nvSpPr>
        <p:spPr>
          <a:xfrm>
            <a:off x="195550" y="110550"/>
            <a:ext cx="3656400" cy="461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300" b="1">
                <a:solidFill>
                  <a:srgbClr val="E4E5B8"/>
                </a:solidFill>
                <a:highlight>
                  <a:srgbClr val="B21F15"/>
                </a:highlight>
                <a:latin typeface="Times New Roman"/>
                <a:ea typeface="Times New Roman"/>
                <a:cs typeface="Times New Roman"/>
                <a:sym typeface="Times New Roman"/>
              </a:rPr>
              <a:t>“…the special task of concentrating the attention of our Party upon a few key questions, which, through our correct and energetic orientation, will place the Party in a position to meet its responsibilities most effectively in all fields. We have chosen four such points of concentration:</a:t>
            </a:r>
            <a:r>
              <a:rPr lang="en" sz="1800" b="1">
                <a:solidFill>
                  <a:srgbClr val="E4E5B8"/>
                </a:solidFill>
              </a:rPr>
              <a:t> </a:t>
            </a:r>
            <a:endParaRPr sz="1800" b="1">
              <a:solidFill>
                <a:srgbClr val="E4E5B8"/>
              </a:solidFill>
            </a:endParaRPr>
          </a:p>
        </p:txBody>
      </p:sp>
      <p:sp>
        <p:nvSpPr>
          <p:cNvPr id="334" name="Google Shape;334;p61"/>
          <p:cNvSpPr txBox="1"/>
          <p:nvPr/>
        </p:nvSpPr>
        <p:spPr>
          <a:xfrm>
            <a:off x="5070475" y="79075"/>
            <a:ext cx="3986700" cy="51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300" b="1">
                <a:solidFill>
                  <a:srgbClr val="E4E5B8"/>
                </a:solidFill>
                <a:latin typeface="Times New Roman"/>
                <a:ea typeface="Times New Roman"/>
                <a:cs typeface="Times New Roman"/>
                <a:sym typeface="Times New Roman"/>
              </a:rPr>
              <a:t>(1) the next tasks in building the People’s Front in the U.S.A.; </a:t>
            </a:r>
            <a:endParaRPr sz="2300" b="1">
              <a:solidFill>
                <a:srgbClr val="E4E5B8"/>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300" b="1">
              <a:solidFill>
                <a:srgbClr val="E4E5B8"/>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300" b="1">
                <a:solidFill>
                  <a:srgbClr val="E4E5B8"/>
                </a:solidFill>
                <a:latin typeface="Times New Roman"/>
                <a:ea typeface="Times New Roman"/>
                <a:cs typeface="Times New Roman"/>
                <a:sym typeface="Times New Roman"/>
              </a:rPr>
              <a:t>(2) the struggle for progressive industrial unionism and for labor unity;</a:t>
            </a:r>
            <a:endParaRPr sz="2300" b="1">
              <a:solidFill>
                <a:srgbClr val="E4E5B8"/>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300" b="1">
              <a:solidFill>
                <a:srgbClr val="E4E5B8"/>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300" b="1">
                <a:solidFill>
                  <a:srgbClr val="E4E5B8"/>
                </a:solidFill>
                <a:latin typeface="Times New Roman"/>
                <a:ea typeface="Times New Roman"/>
                <a:cs typeface="Times New Roman"/>
                <a:sym typeface="Times New Roman"/>
              </a:rPr>
              <a:t>(3) organizing the mass movement for an effective peace policy; and </a:t>
            </a:r>
            <a:endParaRPr sz="2300" b="1">
              <a:solidFill>
                <a:srgbClr val="E4E5B8"/>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300" b="1">
              <a:solidFill>
                <a:srgbClr val="E4E5B8"/>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300" b="1">
                <a:solidFill>
                  <a:srgbClr val="E4E5B8"/>
                </a:solidFill>
                <a:latin typeface="Times New Roman"/>
                <a:ea typeface="Times New Roman"/>
                <a:cs typeface="Times New Roman"/>
                <a:sym typeface="Times New Roman"/>
              </a:rPr>
              <a:t>(4) building the Communist Party and the Daily Worker.”</a:t>
            </a:r>
            <a:endParaRPr sz="1800">
              <a:solidFill>
                <a:srgbClr val="E4E5B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2"/>
          <p:cNvSpPr/>
          <p:nvPr/>
        </p:nvSpPr>
        <p:spPr>
          <a:xfrm>
            <a:off x="150" y="-39325"/>
            <a:ext cx="9143700" cy="110100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2"/>
          <p:cNvSpPr txBox="1">
            <a:spLocks noGrp="1"/>
          </p:cNvSpPr>
          <p:nvPr>
            <p:ph type="title"/>
          </p:nvPr>
        </p:nvSpPr>
        <p:spPr>
          <a:xfrm>
            <a:off x="1658160" y="264240"/>
            <a:ext cx="7249200" cy="572400"/>
          </a:xfrm>
          <a:prstGeom prst="rect">
            <a:avLst/>
          </a:prstGeom>
          <a:noFill/>
          <a:ln>
            <a:noFill/>
          </a:ln>
        </p:spPr>
        <p:txBody>
          <a:bodyPr spcFirstLastPara="1" wrap="square" lIns="0" tIns="91425" rIns="0" bIns="91425" anchor="t" anchorCtr="0">
            <a:normAutofit fontScale="90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The Path of Struggle Before the US</a:t>
            </a:r>
            <a:endParaRPr sz="2800" b="0" strike="noStrike">
              <a:solidFill>
                <a:srgbClr val="000000"/>
              </a:solidFill>
              <a:latin typeface="Arial"/>
              <a:ea typeface="Arial"/>
              <a:cs typeface="Arial"/>
              <a:sym typeface="Arial"/>
            </a:endParaRPr>
          </a:p>
        </p:txBody>
      </p:sp>
      <p:pic>
        <p:nvPicPr>
          <p:cNvPr id="341" name="Google Shape;341;p62"/>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342" name="Google Shape;342;p62"/>
          <p:cNvSpPr txBox="1"/>
          <p:nvPr/>
        </p:nvSpPr>
        <p:spPr>
          <a:xfrm>
            <a:off x="144125" y="1061675"/>
            <a:ext cx="8391600" cy="407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rgbClr val="E4E5B8"/>
                </a:solidFill>
                <a:highlight>
                  <a:srgbClr val="B21F15"/>
                </a:highlight>
                <a:latin typeface="Times New Roman"/>
                <a:ea typeface="Times New Roman"/>
                <a:cs typeface="Times New Roman"/>
                <a:sym typeface="Times New Roman"/>
              </a:rPr>
              <a:t>“Every inch of the people’s front the road will be contested by the enemy, and by the inertia of the past. The complications of the daily problems will be multiplied. From all those who are influenced by </a:t>
            </a:r>
            <a:r>
              <a:rPr lang="en" sz="2300" b="1">
                <a:solidFill>
                  <a:srgbClr val="212121"/>
                </a:solidFill>
                <a:highlight>
                  <a:srgbClr val="B21F15"/>
                </a:highlight>
                <a:latin typeface="Times New Roman"/>
                <a:ea typeface="Times New Roman"/>
                <a:cs typeface="Times New Roman"/>
                <a:sym typeface="Times New Roman"/>
              </a:rPr>
              <a:t>Trotskyism</a:t>
            </a:r>
            <a:r>
              <a:rPr lang="en" sz="2300" b="1">
                <a:solidFill>
                  <a:srgbClr val="E4E5B8"/>
                </a:solidFill>
                <a:highlight>
                  <a:srgbClr val="B21F15"/>
                </a:highlight>
                <a:latin typeface="Times New Roman"/>
                <a:ea typeface="Times New Roman"/>
                <a:cs typeface="Times New Roman"/>
                <a:sym typeface="Times New Roman"/>
              </a:rPr>
              <a:t> and opposition in principle to the People’s Front, there will come a chorus of </a:t>
            </a:r>
            <a:r>
              <a:rPr lang="en" sz="2300" b="1">
                <a:solidFill>
                  <a:srgbClr val="212121"/>
                </a:solidFill>
                <a:highlight>
                  <a:srgbClr val="B21F15"/>
                </a:highlight>
                <a:latin typeface="Times New Roman"/>
                <a:ea typeface="Times New Roman"/>
                <a:cs typeface="Times New Roman"/>
                <a:sym typeface="Times New Roman"/>
              </a:rPr>
              <a:t>super-revolutionary </a:t>
            </a:r>
            <a:r>
              <a:rPr lang="en" sz="2300" b="1">
                <a:solidFill>
                  <a:srgbClr val="E4E5B8"/>
                </a:solidFill>
                <a:highlight>
                  <a:srgbClr val="B21F15"/>
                </a:highlight>
                <a:latin typeface="Times New Roman"/>
                <a:ea typeface="Times New Roman"/>
                <a:cs typeface="Times New Roman"/>
                <a:sym typeface="Times New Roman"/>
              </a:rPr>
              <a:t>wails about our betrayal of the class struggle, etc. But we, and with us all the best forces of the labor and people’s movements, by a decisive course, and by constant vigilance, will prove the correctness of this policy in life, by its achievements in the organization of the masses and the improvement of their position in all respects.”</a:t>
            </a:r>
            <a:endParaRPr sz="18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3"/>
          <p:cNvSpPr/>
          <p:nvPr/>
        </p:nvSpPr>
        <p:spPr>
          <a:xfrm>
            <a:off x="0" y="0"/>
            <a:ext cx="9143640" cy="110088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3"/>
          <p:cNvSpPr txBox="1">
            <a:spLocks noGrp="1"/>
          </p:cNvSpPr>
          <p:nvPr>
            <p:ph type="title"/>
          </p:nvPr>
        </p:nvSpPr>
        <p:spPr>
          <a:xfrm>
            <a:off x="1658160" y="264240"/>
            <a:ext cx="7249320" cy="572400"/>
          </a:xfrm>
          <a:prstGeom prst="rect">
            <a:avLst/>
          </a:prstGeom>
          <a:noFill/>
          <a:ln>
            <a:noFill/>
          </a:ln>
        </p:spPr>
        <p:txBody>
          <a:bodyPr spcFirstLastPara="1" wrap="square" lIns="0" tIns="91425" rIns="0" bIns="91425" anchor="t" anchorCtr="0">
            <a:normAutofit fontScale="90000"/>
          </a:bodyPr>
          <a:lstStyle/>
          <a:p>
            <a:pPr marL="0" lvl="0" indent="0" algn="l" rtl="0">
              <a:spcBef>
                <a:spcPts val="0"/>
              </a:spcBef>
              <a:spcAft>
                <a:spcPts val="0"/>
              </a:spcAft>
              <a:buClr>
                <a:schemeClr val="dk1"/>
              </a:buClr>
              <a:buSzPct val="50000"/>
              <a:buFont typeface="Arial"/>
              <a:buNone/>
            </a:pPr>
            <a:r>
              <a:rPr lang="en" sz="2200" b="1">
                <a:solidFill>
                  <a:srgbClr val="E4E5B8"/>
                </a:solidFill>
                <a:latin typeface="Times New Roman"/>
                <a:ea typeface="Times New Roman"/>
                <a:cs typeface="Times New Roman"/>
                <a:sym typeface="Times New Roman"/>
              </a:rPr>
              <a:t>“The People’s Front must be directed towards identifying these enemies.”</a:t>
            </a:r>
            <a:endParaRPr sz="2800" b="0" strike="noStrike">
              <a:solidFill>
                <a:srgbClr val="000000"/>
              </a:solidFill>
              <a:latin typeface="Arial"/>
              <a:ea typeface="Arial"/>
              <a:cs typeface="Arial"/>
              <a:sym typeface="Arial"/>
            </a:endParaRPr>
          </a:p>
        </p:txBody>
      </p:sp>
      <p:pic>
        <p:nvPicPr>
          <p:cNvPr id="349" name="Google Shape;349;p63"/>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350" name="Google Shape;350;p63"/>
          <p:cNvSpPr/>
          <p:nvPr/>
        </p:nvSpPr>
        <p:spPr>
          <a:xfrm>
            <a:off x="2904480" y="1101240"/>
            <a:ext cx="3351960" cy="4041720"/>
          </a:xfrm>
          <a:prstGeom prst="rect">
            <a:avLst/>
          </a:prstGeom>
          <a:solidFill>
            <a:srgbClr val="ADADAD"/>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3"/>
          <p:cNvSpPr txBox="1"/>
          <p:nvPr/>
        </p:nvSpPr>
        <p:spPr>
          <a:xfrm>
            <a:off x="-95525" y="1033250"/>
            <a:ext cx="30000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“In this connection it has been shown innumerable times what constitutes the organizing center of the enemies that we have to fight. It is that small group recently popularized as the </a:t>
            </a:r>
            <a:r>
              <a:rPr lang="en" sz="2200" b="1">
                <a:solidFill>
                  <a:srgbClr val="212121"/>
                </a:solidFill>
                <a:highlight>
                  <a:srgbClr val="B21F15"/>
                </a:highlight>
                <a:latin typeface="Times New Roman"/>
                <a:ea typeface="Times New Roman"/>
                <a:cs typeface="Times New Roman"/>
                <a:sym typeface="Times New Roman"/>
              </a:rPr>
              <a:t>economic royalists</a:t>
            </a:r>
            <a:r>
              <a:rPr lang="en" sz="2200" b="1">
                <a:solidFill>
                  <a:srgbClr val="E4E5B8"/>
                </a:solidFill>
                <a:highlight>
                  <a:srgbClr val="B21F15"/>
                </a:highlight>
                <a:latin typeface="Times New Roman"/>
                <a:ea typeface="Times New Roman"/>
                <a:cs typeface="Times New Roman"/>
                <a:sym typeface="Times New Roman"/>
              </a:rPr>
              <a:t> that dominate the United States…</a:t>
            </a:r>
            <a:endParaRPr/>
          </a:p>
        </p:txBody>
      </p:sp>
      <p:pic>
        <p:nvPicPr>
          <p:cNvPr id="352" name="Google Shape;352;p63"/>
          <p:cNvPicPr preferRelativeResize="0"/>
          <p:nvPr/>
        </p:nvPicPr>
        <p:blipFill>
          <a:blip r:embed="rId4">
            <a:alphaModFix/>
          </a:blip>
          <a:stretch>
            <a:fillRect/>
          </a:stretch>
        </p:blipFill>
        <p:spPr>
          <a:xfrm>
            <a:off x="3225578" y="1386437"/>
            <a:ext cx="2953274" cy="3471325"/>
          </a:xfrm>
          <a:prstGeom prst="rect">
            <a:avLst/>
          </a:prstGeom>
          <a:noFill/>
          <a:ln>
            <a:noFill/>
          </a:ln>
        </p:spPr>
      </p:pic>
      <p:sp>
        <p:nvSpPr>
          <p:cNvPr id="353" name="Google Shape;353;p63"/>
          <p:cNvSpPr txBox="1"/>
          <p:nvPr/>
        </p:nvSpPr>
        <p:spPr>
          <a:xfrm>
            <a:off x="6143650" y="1033250"/>
            <a:ext cx="31629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We must make a thorough survey of who these economic royalists are and identify them before the masses in the local elections, in the preparations for the Congressional elections, in the whole drive towards the People’s Front in  America.”</a:t>
            </a:r>
            <a:endParaRPr sz="2200" b="1">
              <a:solidFill>
                <a:srgbClr val="E4E5B8"/>
              </a:solidFill>
              <a:highlight>
                <a:srgbClr val="B21F15"/>
              </a:highlight>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4"/>
          <p:cNvSpPr/>
          <p:nvPr/>
        </p:nvSpPr>
        <p:spPr>
          <a:xfrm>
            <a:off x="150" y="-39325"/>
            <a:ext cx="9143700" cy="110100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4"/>
          <p:cNvSpPr txBox="1">
            <a:spLocks noGrp="1"/>
          </p:cNvSpPr>
          <p:nvPr>
            <p:ph type="title"/>
          </p:nvPr>
        </p:nvSpPr>
        <p:spPr>
          <a:xfrm>
            <a:off x="1658160" y="264240"/>
            <a:ext cx="7249200" cy="572400"/>
          </a:xfrm>
          <a:prstGeom prst="rect">
            <a:avLst/>
          </a:prstGeom>
          <a:noFill/>
          <a:ln>
            <a:noFill/>
          </a:ln>
        </p:spPr>
        <p:txBody>
          <a:bodyPr spcFirstLastPara="1" wrap="square" lIns="0" tIns="91425" rIns="0" bIns="91425" anchor="t" anchorCtr="0">
            <a:normAutofit fontScale="90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The Path of Struggle Before the US</a:t>
            </a:r>
            <a:endParaRPr sz="2800" b="0" strike="noStrike">
              <a:solidFill>
                <a:srgbClr val="000000"/>
              </a:solidFill>
              <a:latin typeface="Arial"/>
              <a:ea typeface="Arial"/>
              <a:cs typeface="Arial"/>
              <a:sym typeface="Arial"/>
            </a:endParaRPr>
          </a:p>
        </p:txBody>
      </p:sp>
      <p:pic>
        <p:nvPicPr>
          <p:cNvPr id="360" name="Google Shape;360;p64"/>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361" name="Google Shape;361;p64"/>
          <p:cNvSpPr txBox="1"/>
          <p:nvPr/>
        </p:nvSpPr>
        <p:spPr>
          <a:xfrm>
            <a:off x="0" y="1061675"/>
            <a:ext cx="7670700" cy="458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200" b="1">
                <a:solidFill>
                  <a:srgbClr val="E4E5B8"/>
                </a:solidFill>
                <a:highlight>
                  <a:srgbClr val="B21F15"/>
                </a:highlight>
                <a:latin typeface="Times New Roman"/>
                <a:ea typeface="Times New Roman"/>
                <a:cs typeface="Times New Roman"/>
                <a:sym typeface="Times New Roman"/>
              </a:rPr>
              <a:t>Through breaking down the judicial dictatorship and by setting up a national electoral system that guarantees in life the rights of citizenship, promised in the Constitution, can we abolish all restrictions on the franchise and provide direct and proportional representation in each state. It is towards this more complete conception of national unity that we Communists must direct the thought of the broad people’s movement. In doing this we will continue under the conditions of today that democratic work begun by Washington, Jefferson and Paine, and continued by Lincoln. </a:t>
            </a:r>
            <a:r>
              <a:rPr lang="en" sz="2200" b="1" u="sng">
                <a:solidFill>
                  <a:srgbClr val="E4E5B8"/>
                </a:solidFill>
                <a:highlight>
                  <a:srgbClr val="B21F15"/>
                </a:highlight>
                <a:latin typeface="Times New Roman"/>
                <a:ea typeface="Times New Roman"/>
                <a:cs typeface="Times New Roman"/>
                <a:sym typeface="Times New Roman"/>
              </a:rPr>
              <a:t>We Communists must become known as the most energetic champions of the full national unification of our country.</a:t>
            </a:r>
            <a:endParaRPr sz="2200" b="1" u="sng">
              <a:solidFill>
                <a:srgbClr val="E4E5B8"/>
              </a:solidFill>
              <a:highlight>
                <a:srgbClr val="B21F15"/>
              </a:highlight>
              <a:latin typeface="Times New Roman"/>
              <a:ea typeface="Times New Roman"/>
              <a:cs typeface="Times New Roman"/>
              <a:sym typeface="Times New Roman"/>
            </a:endParaRPr>
          </a:p>
          <a:p>
            <a:pPr marL="0" lvl="0" indent="0" algn="l" rtl="0">
              <a:spcBef>
                <a:spcPts val="0"/>
              </a:spcBef>
              <a:spcAft>
                <a:spcPts val="0"/>
              </a:spcAft>
              <a:buNone/>
            </a:pPr>
            <a:endParaRPr sz="2200" b="1">
              <a:solidFill>
                <a:srgbClr val="E4E5B8"/>
              </a:solidFill>
              <a:highlight>
                <a:srgbClr val="B21F15"/>
              </a:highlight>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33127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36" name="Google Shape;136;p22"/>
          <p:cNvPicPr preferRelativeResize="0"/>
          <p:nvPr/>
        </p:nvPicPr>
        <p:blipFill>
          <a:blip r:embed="rId3">
            <a:alphaModFix/>
          </a:blip>
          <a:stretch>
            <a:fillRect/>
          </a:stretch>
        </p:blipFill>
        <p:spPr>
          <a:xfrm>
            <a:off x="3648975" y="897800"/>
            <a:ext cx="1846049" cy="1846049"/>
          </a:xfrm>
          <a:prstGeom prst="rect">
            <a:avLst/>
          </a:prstGeom>
          <a:noFill/>
          <a:ln>
            <a:noFill/>
          </a:ln>
        </p:spPr>
      </p:pic>
    </p:spTree>
    <p:extLst>
      <p:ext uri="{BB962C8B-B14F-4D97-AF65-F5344CB8AC3E}">
        <p14:creationId xmlns:p14="http://schemas.microsoft.com/office/powerpoint/2010/main" val="258753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5FEC4-7DCC-B250-9871-5D10698F95B3}"/>
              </a:ext>
            </a:extLst>
          </p:cNvPr>
          <p:cNvPicPr>
            <a:picLocks noChangeAspect="1"/>
          </p:cNvPicPr>
          <p:nvPr/>
        </p:nvPicPr>
        <p:blipFill>
          <a:blip r:embed="rId2"/>
          <a:stretch>
            <a:fillRect/>
          </a:stretch>
        </p:blipFill>
        <p:spPr>
          <a:xfrm>
            <a:off x="885907" y="498324"/>
            <a:ext cx="7372721" cy="4147154"/>
          </a:xfrm>
          <a:prstGeom prst="rect">
            <a:avLst/>
          </a:prstGeom>
        </p:spPr>
      </p:pic>
    </p:spTree>
    <p:extLst>
      <p:ext uri="{BB962C8B-B14F-4D97-AF65-F5344CB8AC3E}">
        <p14:creationId xmlns:p14="http://schemas.microsoft.com/office/powerpoint/2010/main" val="3499561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311700" y="33127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solidFill>
                  <a:srgbClr val="E4E5B8"/>
                </a:solidFill>
                <a:latin typeface="Georgia"/>
                <a:ea typeface="Georgia"/>
                <a:cs typeface="Georgia"/>
                <a:sym typeface="Georgia"/>
              </a:rPr>
              <a:t>The Popular Front</a:t>
            </a:r>
            <a:br>
              <a:rPr lang="en" sz="5200" dirty="0">
                <a:solidFill>
                  <a:srgbClr val="E4E5B8"/>
                </a:solidFill>
                <a:latin typeface="Georgia"/>
                <a:ea typeface="Georgia"/>
                <a:cs typeface="Georgia"/>
                <a:sym typeface="Georgia"/>
              </a:rPr>
            </a:br>
            <a:r>
              <a:rPr lang="en" sz="5200" dirty="0">
                <a:solidFill>
                  <a:srgbClr val="E4E5B8"/>
                </a:solidFill>
                <a:latin typeface="Georgia"/>
                <a:ea typeface="Georgia"/>
                <a:cs typeface="Georgia"/>
                <a:sym typeface="Georgia"/>
              </a:rPr>
              <a:t>Democracy and the Constitution</a:t>
            </a:r>
            <a:endParaRPr sz="5200" dirty="0">
              <a:solidFill>
                <a:srgbClr val="E4E5B8"/>
              </a:solidFill>
              <a:latin typeface="Georgia"/>
              <a:ea typeface="Georgia"/>
              <a:cs typeface="Georgia"/>
              <a:sym typeface="Georgia"/>
            </a:endParaRPr>
          </a:p>
        </p:txBody>
      </p:sp>
      <p:pic>
        <p:nvPicPr>
          <p:cNvPr id="142" name="Google Shape;142;p23"/>
          <p:cNvPicPr preferRelativeResize="0"/>
          <p:nvPr/>
        </p:nvPicPr>
        <p:blipFill>
          <a:blip r:embed="rId3">
            <a:alphaModFix/>
          </a:blip>
          <a:stretch>
            <a:fillRect/>
          </a:stretch>
        </p:blipFill>
        <p:spPr>
          <a:xfrm>
            <a:off x="3648975" y="486562"/>
            <a:ext cx="1846049" cy="1846049"/>
          </a:xfrm>
          <a:prstGeom prst="rect">
            <a:avLst/>
          </a:prstGeom>
          <a:noFill/>
          <a:ln>
            <a:noFill/>
          </a:ln>
        </p:spPr>
      </p:pic>
    </p:spTree>
    <p:extLst>
      <p:ext uri="{BB962C8B-B14F-4D97-AF65-F5344CB8AC3E}">
        <p14:creationId xmlns:p14="http://schemas.microsoft.com/office/powerpoint/2010/main" val="236921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8"/>
          <p:cNvSpPr/>
          <p:nvPr/>
        </p:nvSpPr>
        <p:spPr>
          <a:xfrm>
            <a:off x="150" y="-39325"/>
            <a:ext cx="9143700" cy="110100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8"/>
          <p:cNvSpPr txBox="1">
            <a:spLocks noGrp="1"/>
          </p:cNvSpPr>
          <p:nvPr>
            <p:ph type="title"/>
          </p:nvPr>
        </p:nvSpPr>
        <p:spPr>
          <a:xfrm>
            <a:off x="1658160" y="264240"/>
            <a:ext cx="7249200" cy="572400"/>
          </a:xfrm>
          <a:prstGeom prst="rect">
            <a:avLst/>
          </a:prstGeom>
          <a:noFill/>
          <a:ln>
            <a:noFill/>
          </a:ln>
        </p:spPr>
        <p:txBody>
          <a:bodyPr spcFirstLastPara="1" wrap="square" lIns="0" tIns="91425" rIns="0" bIns="91425" anchor="t" anchorCtr="0">
            <a:normAutofit fontScale="90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Democracy and the Constitution</a:t>
            </a:r>
            <a:endParaRPr sz="2800">
              <a:solidFill>
                <a:srgbClr val="E4E5B8"/>
              </a:solidFill>
              <a:latin typeface="Georgia"/>
              <a:ea typeface="Georgia"/>
              <a:cs typeface="Georgia"/>
              <a:sym typeface="Georgia"/>
            </a:endParaRPr>
          </a:p>
        </p:txBody>
      </p:sp>
      <p:pic>
        <p:nvPicPr>
          <p:cNvPr id="392" name="Google Shape;392;p68"/>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393" name="Google Shape;393;p68"/>
          <p:cNvSpPr txBox="1"/>
          <p:nvPr/>
        </p:nvSpPr>
        <p:spPr>
          <a:xfrm>
            <a:off x="150" y="943700"/>
            <a:ext cx="92277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“One hundred fifty years ago we received our United States Constitution, product of the revolution which had stirred the whole world, and representing a compromise between the conflicting interests which fought the war. Eighteen years ago was born the Communist Party, the Party destined to carry on and complete the work begun by Tom Paine, George Washington, Thomas Jefferson and Abraham Lincoln.</a:t>
            </a:r>
            <a:endParaRPr sz="2200" b="1">
              <a:solidFill>
                <a:srgbClr val="E4E5B8"/>
              </a:solidFill>
              <a:highlight>
                <a:srgbClr val="B21F15"/>
              </a:highlight>
              <a:latin typeface="Times New Roman"/>
              <a:ea typeface="Times New Roman"/>
              <a:cs typeface="Times New Roman"/>
              <a:sym typeface="Times New Roman"/>
            </a:endParaRPr>
          </a:p>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There is no party and no leader which has a mortgage upon the American people today. Old allegiances, old flags, old parties have lost their magic. Old alignments are being dissolved. The people are putting to the test every program, every party, every slogan, every leader. A new political alignment, a new party system is in the making today in America. Our country is in a deep political crisis.”</a:t>
            </a:r>
            <a:endParaRPr sz="2200" b="1">
              <a:solidFill>
                <a:srgbClr val="E4E5B8"/>
              </a:solidFill>
              <a:highlight>
                <a:srgbClr val="B21F15"/>
              </a:highlight>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9"/>
          <p:cNvSpPr/>
          <p:nvPr/>
        </p:nvSpPr>
        <p:spPr>
          <a:xfrm>
            <a:off x="150" y="-39325"/>
            <a:ext cx="9143700" cy="110100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9"/>
          <p:cNvSpPr txBox="1">
            <a:spLocks noGrp="1"/>
          </p:cNvSpPr>
          <p:nvPr>
            <p:ph type="title"/>
          </p:nvPr>
        </p:nvSpPr>
        <p:spPr>
          <a:xfrm>
            <a:off x="1658160" y="264240"/>
            <a:ext cx="7249200" cy="572400"/>
          </a:xfrm>
          <a:prstGeom prst="rect">
            <a:avLst/>
          </a:prstGeom>
          <a:noFill/>
          <a:ln>
            <a:noFill/>
          </a:ln>
        </p:spPr>
        <p:txBody>
          <a:bodyPr spcFirstLastPara="1" wrap="square" lIns="0" tIns="91425" rIns="0" bIns="91425" anchor="t" anchorCtr="0">
            <a:normAutofit fontScale="90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Democracy and the Constitution</a:t>
            </a:r>
            <a:endParaRPr sz="2800">
              <a:solidFill>
                <a:srgbClr val="E4E5B8"/>
              </a:solidFill>
              <a:latin typeface="Georgia"/>
              <a:ea typeface="Georgia"/>
              <a:cs typeface="Georgia"/>
              <a:sym typeface="Georgia"/>
            </a:endParaRPr>
          </a:p>
        </p:txBody>
      </p:sp>
      <p:pic>
        <p:nvPicPr>
          <p:cNvPr id="400" name="Google Shape;400;p69"/>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401" name="Google Shape;401;p69"/>
          <p:cNvSpPr txBox="1"/>
          <p:nvPr/>
        </p:nvSpPr>
        <p:spPr>
          <a:xfrm>
            <a:off x="150" y="943700"/>
            <a:ext cx="92277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“American democracy, as established by the Constitution and the victory of Jefferson in 1800, is in danger of being destroyed. But it is not threatened by the Communists, nor by any vague proletarian dictatorship. It is threatened only from the side of the privileged, the rich, the Liberty Leaguers, Wall Street and their agents and lackeys. The Communist Party throws all its resources into forming and strengthening the united front of all progressive and democratic people to defeat the reactionary threat, to preserve the Constitution for the people, to maintain and extend American democracy.”</a:t>
            </a:r>
            <a:endParaRPr sz="2200" b="1">
              <a:solidFill>
                <a:srgbClr val="E4E5B8"/>
              </a:solidFill>
              <a:highlight>
                <a:srgbClr val="B21F15"/>
              </a:highlight>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0"/>
          <p:cNvSpPr/>
          <p:nvPr/>
        </p:nvSpPr>
        <p:spPr>
          <a:xfrm>
            <a:off x="150" y="-39325"/>
            <a:ext cx="9143700" cy="110100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0"/>
          <p:cNvSpPr txBox="1">
            <a:spLocks noGrp="1"/>
          </p:cNvSpPr>
          <p:nvPr>
            <p:ph type="title"/>
          </p:nvPr>
        </p:nvSpPr>
        <p:spPr>
          <a:xfrm>
            <a:off x="1658160" y="264240"/>
            <a:ext cx="7249200" cy="572400"/>
          </a:xfrm>
          <a:prstGeom prst="rect">
            <a:avLst/>
          </a:prstGeom>
          <a:noFill/>
          <a:ln>
            <a:noFill/>
          </a:ln>
        </p:spPr>
        <p:txBody>
          <a:bodyPr spcFirstLastPara="1" wrap="square" lIns="0" tIns="91425" rIns="0" bIns="91425" anchor="t" anchorCtr="0">
            <a:normAutofit fontScale="90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Democracy and the Constitution</a:t>
            </a:r>
            <a:endParaRPr sz="2800">
              <a:solidFill>
                <a:srgbClr val="E4E5B8"/>
              </a:solidFill>
              <a:latin typeface="Georgia"/>
              <a:ea typeface="Georgia"/>
              <a:cs typeface="Georgia"/>
              <a:sym typeface="Georgia"/>
            </a:endParaRPr>
          </a:p>
        </p:txBody>
      </p:sp>
      <p:pic>
        <p:nvPicPr>
          <p:cNvPr id="408" name="Google Shape;408;p70"/>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409" name="Google Shape;409;p70"/>
          <p:cNvSpPr txBox="1"/>
          <p:nvPr/>
        </p:nvSpPr>
        <p:spPr>
          <a:xfrm>
            <a:off x="150" y="943700"/>
            <a:ext cx="92277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“The Communist Party repudiates now as in the past, all theories or proposals looking toward a forcible imposition of Socialism or any utopia upon the majority of the people. We repudiate the “reckless resolve to seize power” by any minority. If there should arise in America anything similar to the situation in Spain, where the democratic republic while repulsing the fascist invasion was stabbed in the back by the “uncontrollable extremists” (a minority of the anarchists and the Trotskyist P.O.U.M.), that we, like our brothers of the Spanish Communist Party would be in the forefront of the struggle to suppress such “extremists,” who are really agents of fascism, and render them harmless.”</a:t>
            </a:r>
            <a:endParaRPr sz="2200" b="1">
              <a:solidFill>
                <a:srgbClr val="E4E5B8"/>
              </a:solidFill>
              <a:highlight>
                <a:srgbClr val="B21F15"/>
              </a:highlight>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1"/>
          <p:cNvSpPr/>
          <p:nvPr/>
        </p:nvSpPr>
        <p:spPr>
          <a:xfrm>
            <a:off x="150" y="-39325"/>
            <a:ext cx="9143700" cy="110100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1"/>
          <p:cNvSpPr txBox="1">
            <a:spLocks noGrp="1"/>
          </p:cNvSpPr>
          <p:nvPr>
            <p:ph type="title"/>
          </p:nvPr>
        </p:nvSpPr>
        <p:spPr>
          <a:xfrm>
            <a:off x="1658160" y="264240"/>
            <a:ext cx="7249200" cy="572400"/>
          </a:xfrm>
          <a:prstGeom prst="rect">
            <a:avLst/>
          </a:prstGeom>
          <a:noFill/>
          <a:ln>
            <a:noFill/>
          </a:ln>
        </p:spPr>
        <p:txBody>
          <a:bodyPr spcFirstLastPara="1" wrap="square" lIns="0" tIns="91425" rIns="0" bIns="91425" anchor="t" anchorCtr="0">
            <a:normAutofit fontScale="90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Democracy and the Constitution</a:t>
            </a:r>
            <a:endParaRPr sz="2800">
              <a:solidFill>
                <a:srgbClr val="E4E5B8"/>
              </a:solidFill>
              <a:latin typeface="Georgia"/>
              <a:ea typeface="Georgia"/>
              <a:cs typeface="Georgia"/>
              <a:sym typeface="Georgia"/>
            </a:endParaRPr>
          </a:p>
        </p:txBody>
      </p:sp>
      <p:pic>
        <p:nvPicPr>
          <p:cNvPr id="416" name="Google Shape;416;p71"/>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417" name="Google Shape;417;p71"/>
          <p:cNvSpPr txBox="1"/>
          <p:nvPr/>
        </p:nvSpPr>
        <p:spPr>
          <a:xfrm>
            <a:off x="150" y="943700"/>
            <a:ext cx="92277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“The threat of reaction and fascism comes not only from within, but also from without. Jefferson recognized this clearly in the first years under our Constitution. As Secretary of State under Washington, it was Jefferson who threw American influence squarely behind the new French Republic, gave credits to it, and threatened an embargo against any power that invaded France. It was the </a:t>
            </a:r>
            <a:r>
              <a:rPr lang="en" sz="2200" b="1">
                <a:solidFill>
                  <a:srgbClr val="212121"/>
                </a:solidFill>
                <a:highlight>
                  <a:srgbClr val="B21F15"/>
                </a:highlight>
                <a:latin typeface="Times New Roman"/>
                <a:ea typeface="Times New Roman"/>
                <a:cs typeface="Times New Roman"/>
                <a:sym typeface="Times New Roman"/>
              </a:rPr>
              <a:t>economic royalists</a:t>
            </a:r>
            <a:r>
              <a:rPr lang="en" sz="2200" b="1">
                <a:solidFill>
                  <a:srgbClr val="E4E5B8"/>
                </a:solidFill>
                <a:highlight>
                  <a:srgbClr val="B21F15"/>
                </a:highlight>
                <a:latin typeface="Times New Roman"/>
                <a:ea typeface="Times New Roman"/>
                <a:cs typeface="Times New Roman"/>
                <a:sym typeface="Times New Roman"/>
              </a:rPr>
              <a:t> of that day who fought for “neutrality,” behind which they conspired with the enemies of France, and as Jefferson foresaw, finally conspired also against their own country, the United States.”</a:t>
            </a:r>
            <a:endParaRPr sz="2200" b="1">
              <a:solidFill>
                <a:srgbClr val="E4E5B8"/>
              </a:solidFill>
              <a:highlight>
                <a:srgbClr val="B21F15"/>
              </a:highlight>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2"/>
          <p:cNvSpPr/>
          <p:nvPr/>
        </p:nvSpPr>
        <p:spPr>
          <a:xfrm>
            <a:off x="150" y="-39325"/>
            <a:ext cx="9143700" cy="110100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2"/>
          <p:cNvSpPr txBox="1">
            <a:spLocks noGrp="1"/>
          </p:cNvSpPr>
          <p:nvPr>
            <p:ph type="title"/>
          </p:nvPr>
        </p:nvSpPr>
        <p:spPr>
          <a:xfrm>
            <a:off x="1658160" y="264240"/>
            <a:ext cx="7249200" cy="572400"/>
          </a:xfrm>
          <a:prstGeom prst="rect">
            <a:avLst/>
          </a:prstGeom>
          <a:noFill/>
          <a:ln>
            <a:noFill/>
          </a:ln>
        </p:spPr>
        <p:txBody>
          <a:bodyPr spcFirstLastPara="1" wrap="square" lIns="0" tIns="91425" rIns="0" bIns="91425" anchor="t" anchorCtr="0">
            <a:normAutofit fontScale="90000"/>
          </a:bodyPr>
          <a:lstStyle/>
          <a:p>
            <a:pPr marL="0" lvl="0" indent="0" algn="l"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Democracy and the Constitution</a:t>
            </a:r>
            <a:endParaRPr sz="2800">
              <a:solidFill>
                <a:srgbClr val="E4E5B8"/>
              </a:solidFill>
              <a:latin typeface="Georgia"/>
              <a:ea typeface="Georgia"/>
              <a:cs typeface="Georgia"/>
              <a:sym typeface="Georgia"/>
            </a:endParaRPr>
          </a:p>
        </p:txBody>
      </p:sp>
      <p:pic>
        <p:nvPicPr>
          <p:cNvPr id="424" name="Google Shape;424;p72"/>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425" name="Google Shape;425;p72"/>
          <p:cNvSpPr txBox="1"/>
          <p:nvPr/>
        </p:nvSpPr>
        <p:spPr>
          <a:xfrm>
            <a:off x="150" y="943700"/>
            <a:ext cx="92277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E4E5B8"/>
                </a:solidFill>
                <a:highlight>
                  <a:srgbClr val="B21F15"/>
                </a:highlight>
                <a:latin typeface="Times New Roman"/>
                <a:ea typeface="Times New Roman"/>
                <a:cs typeface="Times New Roman"/>
                <a:sym typeface="Times New Roman"/>
              </a:rPr>
              <a:t>“Today, the Communist Party has drawn to itself everything vital in the revolutionary traditions of our land, it is bone and flesh of the American workers, farmers and intellectuals, it embodies the great American tradition of the melting-pot which fuses the best from all the world, it realizes the great slogan of Tom Paine who said: </a:t>
            </a:r>
            <a:r>
              <a:rPr lang="en" sz="2200" b="1" i="1">
                <a:solidFill>
                  <a:srgbClr val="E4E5B8"/>
                </a:solidFill>
                <a:highlight>
                  <a:srgbClr val="B21F15"/>
                </a:highlight>
                <a:latin typeface="Times New Roman"/>
                <a:ea typeface="Times New Roman"/>
                <a:cs typeface="Times New Roman"/>
                <a:sym typeface="Times New Roman"/>
              </a:rPr>
              <a:t>“The world is my country, to do good is my religion.”</a:t>
            </a:r>
            <a:r>
              <a:rPr lang="en" sz="2200" b="1">
                <a:solidFill>
                  <a:srgbClr val="E4E5B8"/>
                </a:solidFill>
                <a:highlight>
                  <a:srgbClr val="B21F15"/>
                </a:highlight>
                <a:latin typeface="Times New Roman"/>
                <a:ea typeface="Times New Roman"/>
                <a:cs typeface="Times New Roman"/>
                <a:sym typeface="Times New Roman"/>
              </a:rPr>
              <a:t> Our Party has been able to become so thoroughly American precisely because it has nurtured itself upon the teachings of the greatest thinkers of the world, Marx, Engels, Lenin and Stalin.”</a:t>
            </a:r>
            <a:endParaRPr sz="2200" b="1">
              <a:solidFill>
                <a:srgbClr val="E4E5B8"/>
              </a:solidFill>
              <a:highlight>
                <a:srgbClr val="B21F15"/>
              </a:highlight>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p:nvPr>
        </p:nvSpPr>
        <p:spPr>
          <a:xfrm>
            <a:off x="311700" y="33127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51" name="Google Shape;251;p3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txBox="1">
            <a:spLocks noGrp="1"/>
          </p:cNvSpPr>
          <p:nvPr>
            <p:ph type="title"/>
          </p:nvPr>
        </p:nvSpPr>
        <p:spPr>
          <a:xfrm>
            <a:off x="1658025" y="264300"/>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58" name="Google Shape;258;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9" name="Google Shape;259;p34"/>
          <p:cNvSpPr txBox="1"/>
          <p:nvPr/>
        </p:nvSpPr>
        <p:spPr>
          <a:xfrm>
            <a:off x="472000" y="1464375"/>
            <a:ext cx="8096400" cy="3263100"/>
          </a:xfrm>
          <a:prstGeom prst="rect">
            <a:avLst/>
          </a:prstGeom>
          <a:noFill/>
          <a:ln>
            <a:noFill/>
          </a:ln>
        </p:spPr>
        <p:txBody>
          <a:bodyPr spcFirstLastPara="1" wrap="square" lIns="91425" tIns="91425" rIns="91425" bIns="91425" anchor="t" anchorCtr="0">
            <a:spAutoFit/>
          </a:bodyPr>
          <a:lstStyle/>
          <a:p>
            <a:pPr marL="457200" lvl="0" indent="-387350" algn="l" rtl="0">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marL="457200" lvl="0" indent="0" algn="l" rtl="0">
              <a:lnSpc>
                <a:spcPct val="100000"/>
              </a:lnSpc>
              <a:spcBef>
                <a:spcPts val="0"/>
              </a:spcBef>
              <a:spcAft>
                <a:spcPts val="0"/>
              </a:spcAft>
              <a:buNone/>
            </a:pPr>
            <a:endParaRPr sz="2500">
              <a:solidFill>
                <a:srgbClr val="E4E5B8"/>
              </a:solidFill>
              <a:latin typeface="Georgia"/>
              <a:ea typeface="Georgia"/>
              <a:cs typeface="Georgia"/>
              <a:sym typeface="Georgia"/>
            </a:endParaRPr>
          </a:p>
          <a:p>
            <a:pPr marL="457200" lvl="0" indent="-387350" algn="l" rtl="0">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marL="457200" lvl="0" indent="-387350" algn="l" rtl="0">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marL="457200" lvl="0" indent="-387350" algn="l" rtl="0">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tonight's class?</a:t>
            </a:r>
            <a:endParaRPr sz="2500">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311700" y="33127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solidFill>
                  <a:srgbClr val="E4E5B8"/>
                </a:solidFill>
                <a:latin typeface="Georgia"/>
                <a:ea typeface="Georgia"/>
                <a:cs typeface="Georgia"/>
                <a:sym typeface="Georgia"/>
              </a:rPr>
              <a:t>Trotskyism (UltraLeft) Position on the Popular Front</a:t>
            </a:r>
            <a:endParaRPr sz="5200" dirty="0">
              <a:solidFill>
                <a:srgbClr val="E4E5B8"/>
              </a:solidFill>
              <a:latin typeface="Georgia"/>
              <a:ea typeface="Georgia"/>
              <a:cs typeface="Georgia"/>
              <a:sym typeface="Georgia"/>
            </a:endParaRPr>
          </a:p>
        </p:txBody>
      </p:sp>
      <p:pic>
        <p:nvPicPr>
          <p:cNvPr id="265" name="Google Shape;265;p35"/>
          <p:cNvPicPr preferRelativeResize="0"/>
          <p:nvPr/>
        </p:nvPicPr>
        <p:blipFill>
          <a:blip r:embed="rId3">
            <a:alphaModFix/>
          </a:blip>
          <a:stretch>
            <a:fillRect/>
          </a:stretch>
        </p:blipFill>
        <p:spPr>
          <a:xfrm>
            <a:off x="3606335" y="547701"/>
            <a:ext cx="1846049" cy="1846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p:nvPr/>
        </p:nvSpPr>
        <p:spPr>
          <a:xfrm>
            <a:off x="0" y="-26391"/>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6"/>
          <p:cNvSpPr txBox="1">
            <a:spLocks noGrp="1"/>
          </p:cNvSpPr>
          <p:nvPr>
            <p:ph type="title"/>
          </p:nvPr>
        </p:nvSpPr>
        <p:spPr>
          <a:xfrm>
            <a:off x="1487650" y="162820"/>
            <a:ext cx="5486427"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rgbClr val="E4E5B8"/>
                </a:solidFill>
                <a:latin typeface="Georgia"/>
                <a:ea typeface="Georgia"/>
                <a:cs typeface="Georgia"/>
                <a:sym typeface="Georgia"/>
              </a:rPr>
              <a:t>Trotskyism (UltraLeft) Position on </a:t>
            </a:r>
            <a:br>
              <a:rPr lang="en" dirty="0">
                <a:solidFill>
                  <a:srgbClr val="E4E5B8"/>
                </a:solidFill>
                <a:latin typeface="Georgia"/>
                <a:ea typeface="Georgia"/>
                <a:cs typeface="Georgia"/>
                <a:sym typeface="Georgia"/>
              </a:rPr>
            </a:br>
            <a:r>
              <a:rPr lang="en" dirty="0">
                <a:solidFill>
                  <a:srgbClr val="E4E5B8"/>
                </a:solidFill>
                <a:latin typeface="Georgia"/>
                <a:ea typeface="Georgia"/>
                <a:cs typeface="Georgia"/>
                <a:sym typeface="Georgia"/>
              </a:rPr>
              <a:t>The Popular Front</a:t>
            </a:r>
            <a:endParaRPr dirty="0">
              <a:solidFill>
                <a:srgbClr val="E4E5B8"/>
              </a:solidFill>
              <a:latin typeface="Georgia"/>
              <a:ea typeface="Georgia"/>
              <a:cs typeface="Georgia"/>
              <a:sym typeface="Georgia"/>
            </a:endParaRPr>
          </a:p>
        </p:txBody>
      </p:sp>
      <p:pic>
        <p:nvPicPr>
          <p:cNvPr id="272" name="Google Shape;272;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3" name="Google Shape;273;p36"/>
          <p:cNvSpPr txBox="1"/>
          <p:nvPr/>
        </p:nvSpPr>
        <p:spPr>
          <a:xfrm>
            <a:off x="406550" y="1016649"/>
            <a:ext cx="5756700"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rgbClr val="E4E5B8"/>
                </a:solidFill>
                <a:latin typeface="Georgia"/>
                <a:ea typeface="Georgia"/>
                <a:cs typeface="Georgia"/>
                <a:sym typeface="Georgia"/>
              </a:rPr>
              <a:t>Trotskyism (</a:t>
            </a:r>
            <a:r>
              <a:rPr lang="en-US" sz="2100" dirty="0" err="1">
                <a:solidFill>
                  <a:srgbClr val="E4E5B8"/>
                </a:solidFill>
                <a:latin typeface="Georgia"/>
                <a:ea typeface="Georgia"/>
                <a:cs typeface="Georgia"/>
                <a:sym typeface="Georgia"/>
              </a:rPr>
              <a:t>UltraLeft</a:t>
            </a:r>
            <a:r>
              <a:rPr lang="en-US" sz="2100" dirty="0">
                <a:solidFill>
                  <a:srgbClr val="E4E5B8"/>
                </a:solidFill>
                <a:latin typeface="Georgia"/>
                <a:ea typeface="Georgia"/>
                <a:cs typeface="Georgia"/>
                <a:sym typeface="Georgia"/>
              </a:rPr>
              <a:t>) Against World Peace</a:t>
            </a:r>
            <a:endParaRPr sz="2100" dirty="0">
              <a:solidFill>
                <a:srgbClr val="E4E5B8"/>
              </a:solidFill>
              <a:latin typeface="Georgia"/>
              <a:ea typeface="Georgia"/>
              <a:cs typeface="Georgia"/>
              <a:sym typeface="Georgia"/>
            </a:endParaRPr>
          </a:p>
          <a:p>
            <a:pPr marL="457200" lvl="0" indent="-304800" algn="l" rtl="0">
              <a:spcBef>
                <a:spcPts val="0"/>
              </a:spcBef>
              <a:spcAft>
                <a:spcPts val="0"/>
              </a:spcAft>
              <a:buClr>
                <a:srgbClr val="E4E5B8"/>
              </a:buClr>
              <a:buSzPts val="1200"/>
              <a:buFont typeface="Georgia"/>
              <a:buChar char="●"/>
            </a:pPr>
            <a:endParaRPr sz="1200" dirty="0">
              <a:solidFill>
                <a:srgbClr val="E4E5B8"/>
              </a:solidFill>
              <a:latin typeface="Georgia"/>
              <a:ea typeface="Georgia"/>
              <a:cs typeface="Georgia"/>
              <a:sym typeface="Georgia"/>
            </a:endParaRPr>
          </a:p>
        </p:txBody>
      </p:sp>
      <p:pic>
        <p:nvPicPr>
          <p:cNvPr id="9" name="Picture 8">
            <a:extLst>
              <a:ext uri="{FF2B5EF4-FFF2-40B4-BE49-F238E27FC236}">
                <a16:creationId xmlns:a16="http://schemas.microsoft.com/office/drawing/2014/main" id="{CF2C4018-EC6F-040D-7E61-6365AE85918E}"/>
              </a:ext>
            </a:extLst>
          </p:cNvPr>
          <p:cNvPicPr>
            <a:picLocks noChangeAspect="1"/>
          </p:cNvPicPr>
          <p:nvPr/>
        </p:nvPicPr>
        <p:blipFill>
          <a:blip r:embed="rId4"/>
          <a:stretch>
            <a:fillRect/>
          </a:stretch>
        </p:blipFill>
        <p:spPr>
          <a:xfrm>
            <a:off x="0" y="1709116"/>
            <a:ext cx="5681853" cy="2878605"/>
          </a:xfrm>
          <a:prstGeom prst="rect">
            <a:avLst/>
          </a:prstGeom>
        </p:spPr>
      </p:pic>
      <p:pic>
        <p:nvPicPr>
          <p:cNvPr id="11" name="Picture 10">
            <a:extLst>
              <a:ext uri="{FF2B5EF4-FFF2-40B4-BE49-F238E27FC236}">
                <a16:creationId xmlns:a16="http://schemas.microsoft.com/office/drawing/2014/main" id="{CE19C4CC-672F-AA70-881A-E5CAAEA644DB}"/>
              </a:ext>
            </a:extLst>
          </p:cNvPr>
          <p:cNvPicPr>
            <a:picLocks noChangeAspect="1"/>
          </p:cNvPicPr>
          <p:nvPr/>
        </p:nvPicPr>
        <p:blipFill>
          <a:blip r:embed="rId5"/>
          <a:stretch>
            <a:fillRect/>
          </a:stretch>
        </p:blipFill>
        <p:spPr>
          <a:xfrm>
            <a:off x="5770490" y="837744"/>
            <a:ext cx="3289028" cy="40070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253400" y="1830600"/>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rgbClr val="E4E5B8"/>
                </a:solidFill>
                <a:latin typeface="Georgia"/>
                <a:ea typeface="Georgia"/>
                <a:cs typeface="Georgia"/>
                <a:sym typeface="Georgia"/>
              </a:rPr>
              <a:t>What we’ll be learning today:</a:t>
            </a:r>
            <a:endParaRPr>
              <a:solidFill>
                <a:srgbClr val="E4E5B8"/>
              </a:solidFill>
              <a:latin typeface="Georgia"/>
              <a:ea typeface="Georgia"/>
              <a:cs typeface="Georgia"/>
              <a:sym typeface="Georgia"/>
            </a:endParaRPr>
          </a:p>
        </p:txBody>
      </p:sp>
      <p:sp>
        <p:nvSpPr>
          <p:cNvPr id="60" name="Google Shape;60;p1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0" algn="l" rtl="0">
              <a:lnSpc>
                <a:spcPct val="105000"/>
              </a:lnSpc>
              <a:spcBef>
                <a:spcPts val="1200"/>
              </a:spcBef>
              <a:spcAft>
                <a:spcPts val="0"/>
              </a:spcAft>
              <a:buSzPts val="688"/>
              <a:buNone/>
            </a:pPr>
            <a:endParaRPr sz="599" dirty="0">
              <a:solidFill>
                <a:srgbClr val="E4E5B8"/>
              </a:solidFill>
              <a:latin typeface="Georgia"/>
              <a:ea typeface="Georgia"/>
              <a:cs typeface="Georgia"/>
              <a:sym typeface="Georgia"/>
            </a:endParaRPr>
          </a:p>
          <a:p>
            <a:pPr marL="457200" lvl="0" indent="0" algn="l" rtl="0">
              <a:lnSpc>
                <a:spcPct val="105000"/>
              </a:lnSpc>
              <a:spcBef>
                <a:spcPts val="1200"/>
              </a:spcBef>
              <a:spcAft>
                <a:spcPts val="0"/>
              </a:spcAft>
              <a:buSzPts val="688"/>
              <a:buNone/>
            </a:pPr>
            <a:endParaRPr sz="599" dirty="0">
              <a:solidFill>
                <a:srgbClr val="E4E5B8"/>
              </a:solidFill>
              <a:latin typeface="Georgia"/>
              <a:ea typeface="Georgia"/>
              <a:cs typeface="Georgia"/>
              <a:sym typeface="Georgia"/>
            </a:endParaRPr>
          </a:p>
          <a:p>
            <a:pPr marL="457200" lvl="0" indent="-312737" algn="l" rtl="0">
              <a:lnSpc>
                <a:spcPct val="105000"/>
              </a:lnSpc>
              <a:spcBef>
                <a:spcPts val="1200"/>
              </a:spcBef>
              <a:spcAft>
                <a:spcPts val="0"/>
              </a:spcAft>
              <a:buClr>
                <a:srgbClr val="E4E5B8"/>
              </a:buClr>
              <a:buSzPts val="1325"/>
              <a:buFont typeface="Georgia"/>
              <a:buChar char="●"/>
            </a:pPr>
            <a:r>
              <a:rPr lang="en" sz="1325" dirty="0">
                <a:solidFill>
                  <a:srgbClr val="E4E5B8"/>
                </a:solidFill>
                <a:latin typeface="Georgia"/>
                <a:ea typeface="Georgia"/>
                <a:cs typeface="Georgia"/>
                <a:sym typeface="Georgia"/>
              </a:rPr>
              <a:t>Background on Earl Browder</a:t>
            </a:r>
          </a:p>
          <a:p>
            <a:pPr marL="457200" lvl="0" indent="-312737" algn="l" rtl="0">
              <a:lnSpc>
                <a:spcPct val="105000"/>
              </a:lnSpc>
              <a:spcBef>
                <a:spcPts val="1200"/>
              </a:spcBef>
              <a:spcAft>
                <a:spcPts val="0"/>
              </a:spcAft>
              <a:buClr>
                <a:srgbClr val="E4E5B8"/>
              </a:buClr>
              <a:buSzPts val="1325"/>
              <a:buFont typeface="Georgia"/>
              <a:buChar char="●"/>
            </a:pPr>
            <a:r>
              <a:rPr lang="en" sz="1325" dirty="0">
                <a:solidFill>
                  <a:srgbClr val="E4E5B8"/>
                </a:solidFill>
                <a:latin typeface="Georgia"/>
                <a:ea typeface="Georgia"/>
                <a:cs typeface="Georgia"/>
                <a:sym typeface="Georgia"/>
              </a:rPr>
              <a:t>Democracy or Fascism</a:t>
            </a:r>
          </a:p>
          <a:p>
            <a:pPr lvl="1" indent="-312737">
              <a:lnSpc>
                <a:spcPct val="105000"/>
              </a:lnSpc>
              <a:spcBef>
                <a:spcPts val="1200"/>
              </a:spcBef>
              <a:buClr>
                <a:srgbClr val="E4E5B8"/>
              </a:buClr>
              <a:buSzPts val="1325"/>
              <a:buFont typeface="Georgia"/>
              <a:buChar char="●"/>
            </a:pPr>
            <a:r>
              <a:rPr lang="en" sz="925" dirty="0">
                <a:solidFill>
                  <a:srgbClr val="E4E5B8"/>
                </a:solidFill>
                <a:latin typeface="Georgia"/>
                <a:ea typeface="Georgia"/>
                <a:cs typeface="Georgia"/>
                <a:sym typeface="Georgia"/>
              </a:rPr>
              <a:t>The American Tradition</a:t>
            </a:r>
          </a:p>
          <a:p>
            <a:pPr marL="457200" lvl="0" indent="-312737" algn="l" rtl="0">
              <a:lnSpc>
                <a:spcPct val="105000"/>
              </a:lnSpc>
              <a:spcBef>
                <a:spcPts val="1200"/>
              </a:spcBef>
              <a:spcAft>
                <a:spcPts val="0"/>
              </a:spcAft>
              <a:buClr>
                <a:srgbClr val="E4E5B8"/>
              </a:buClr>
              <a:buSzPts val="1325"/>
              <a:buFont typeface="Georgia"/>
              <a:buChar char="●"/>
            </a:pPr>
            <a:r>
              <a:rPr lang="en" sz="1325" dirty="0">
                <a:solidFill>
                  <a:srgbClr val="E4E5B8"/>
                </a:solidFill>
                <a:latin typeface="Georgia"/>
                <a:ea typeface="Georgia"/>
                <a:cs typeface="Georgia"/>
                <a:sym typeface="Georgia"/>
              </a:rPr>
              <a:t>Democracy and the Constitution</a:t>
            </a:r>
          </a:p>
          <a:p>
            <a:pPr marL="457200" lvl="0" indent="-312737" algn="l" rtl="0">
              <a:lnSpc>
                <a:spcPct val="105000"/>
              </a:lnSpc>
              <a:spcBef>
                <a:spcPts val="1200"/>
              </a:spcBef>
              <a:spcAft>
                <a:spcPts val="0"/>
              </a:spcAft>
              <a:buClr>
                <a:srgbClr val="E4E5B8"/>
              </a:buClr>
              <a:buSzPts val="1325"/>
              <a:buFont typeface="Georgia"/>
              <a:buChar char="●"/>
            </a:pPr>
            <a:r>
              <a:rPr lang="en" sz="1325" dirty="0">
                <a:solidFill>
                  <a:srgbClr val="E4E5B8"/>
                </a:solidFill>
                <a:latin typeface="Georgia"/>
                <a:ea typeface="Georgia"/>
                <a:cs typeface="Georgia"/>
                <a:sym typeface="Georgia"/>
              </a:rPr>
              <a:t>Trotskyism (Ultraleftist) Position on the Popular Front</a:t>
            </a:r>
            <a:endParaRPr sz="1325" dirty="0">
              <a:solidFill>
                <a:srgbClr val="E4E5B8"/>
              </a:solidFill>
              <a:latin typeface="Georgia"/>
              <a:ea typeface="Georgia"/>
              <a:cs typeface="Georgia"/>
              <a:sym typeface="Georgia"/>
            </a:endParaRPr>
          </a:p>
          <a:p>
            <a:pPr marL="457200" lvl="0" indent="0" algn="l" rtl="0">
              <a:lnSpc>
                <a:spcPct val="105000"/>
              </a:lnSpc>
              <a:spcBef>
                <a:spcPts val="1200"/>
              </a:spcBef>
              <a:spcAft>
                <a:spcPts val="0"/>
              </a:spcAft>
              <a:buSzPts val="688"/>
              <a:buNone/>
            </a:pPr>
            <a:endParaRPr sz="610" dirty="0">
              <a:solidFill>
                <a:srgbClr val="E4E5B8"/>
              </a:solidFill>
              <a:latin typeface="Georgia"/>
              <a:ea typeface="Georgia"/>
              <a:cs typeface="Georgia"/>
              <a:sym typeface="Georgia"/>
            </a:endParaRPr>
          </a:p>
        </p:txBody>
      </p:sp>
      <p:pic>
        <p:nvPicPr>
          <p:cNvPr id="61" name="Google Shape;61;p14"/>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7"/>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 name="Google Shape;282;p37"/>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3" name="Picture 2">
            <a:extLst>
              <a:ext uri="{FF2B5EF4-FFF2-40B4-BE49-F238E27FC236}">
                <a16:creationId xmlns:a16="http://schemas.microsoft.com/office/drawing/2014/main" id="{2C768A8B-8E65-13D1-A3BE-CA2F14EA4FE8}"/>
              </a:ext>
            </a:extLst>
          </p:cNvPr>
          <p:cNvPicPr>
            <a:picLocks noChangeAspect="1"/>
          </p:cNvPicPr>
          <p:nvPr/>
        </p:nvPicPr>
        <p:blipFill>
          <a:blip r:embed="rId4"/>
          <a:stretch>
            <a:fillRect/>
          </a:stretch>
        </p:blipFill>
        <p:spPr>
          <a:xfrm>
            <a:off x="5804017" y="422413"/>
            <a:ext cx="3250530" cy="4580291"/>
          </a:xfrm>
          <a:prstGeom prst="rect">
            <a:avLst/>
          </a:prstGeom>
        </p:spPr>
      </p:pic>
      <p:pic>
        <p:nvPicPr>
          <p:cNvPr id="5" name="Picture 4">
            <a:extLst>
              <a:ext uri="{FF2B5EF4-FFF2-40B4-BE49-F238E27FC236}">
                <a16:creationId xmlns:a16="http://schemas.microsoft.com/office/drawing/2014/main" id="{C114EC82-4C8A-E51A-C58D-377F37AB4E9F}"/>
              </a:ext>
            </a:extLst>
          </p:cNvPr>
          <p:cNvPicPr>
            <a:picLocks noChangeAspect="1"/>
          </p:cNvPicPr>
          <p:nvPr/>
        </p:nvPicPr>
        <p:blipFill>
          <a:blip r:embed="rId5"/>
          <a:stretch>
            <a:fillRect/>
          </a:stretch>
        </p:blipFill>
        <p:spPr>
          <a:xfrm>
            <a:off x="197784" y="1213800"/>
            <a:ext cx="5386071" cy="3621917"/>
          </a:xfrm>
          <a:prstGeom prst="rect">
            <a:avLst/>
          </a:prstGeom>
        </p:spPr>
      </p:pic>
      <p:sp>
        <p:nvSpPr>
          <p:cNvPr id="8" name="Google Shape;271;p36">
            <a:extLst>
              <a:ext uri="{FF2B5EF4-FFF2-40B4-BE49-F238E27FC236}">
                <a16:creationId xmlns:a16="http://schemas.microsoft.com/office/drawing/2014/main" id="{2FBBAEFD-BA1A-94A8-666D-C5B4C079527E}"/>
              </a:ext>
            </a:extLst>
          </p:cNvPr>
          <p:cNvSpPr txBox="1">
            <a:spLocks/>
          </p:cNvSpPr>
          <p:nvPr/>
        </p:nvSpPr>
        <p:spPr>
          <a:xfrm>
            <a:off x="1088294" y="-71763"/>
            <a:ext cx="584054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dirty="0">
                <a:solidFill>
                  <a:srgbClr val="E4E5B8"/>
                </a:solidFill>
                <a:latin typeface="Georgia"/>
                <a:ea typeface="Georgia"/>
                <a:cs typeface="Georgia"/>
                <a:sym typeface="Georgia"/>
              </a:rPr>
              <a:t>Trotskyism (</a:t>
            </a:r>
            <a:r>
              <a:rPr lang="en-US" dirty="0" err="1">
                <a:solidFill>
                  <a:srgbClr val="E4E5B8"/>
                </a:solidFill>
                <a:latin typeface="Georgia"/>
                <a:ea typeface="Georgia"/>
                <a:cs typeface="Georgia"/>
                <a:sym typeface="Georgia"/>
              </a:rPr>
              <a:t>UltraLeft</a:t>
            </a:r>
            <a:r>
              <a:rPr lang="en-US" dirty="0">
                <a:solidFill>
                  <a:srgbClr val="E4E5B8"/>
                </a:solidFill>
                <a:latin typeface="Georgia"/>
                <a:ea typeface="Georgia"/>
                <a:cs typeface="Georgia"/>
                <a:sym typeface="Georgia"/>
              </a:rPr>
              <a:t>) Position on </a:t>
            </a:r>
            <a:br>
              <a:rPr lang="en-US" dirty="0">
                <a:solidFill>
                  <a:srgbClr val="E4E5B8"/>
                </a:solidFill>
                <a:latin typeface="Georgia"/>
                <a:ea typeface="Georgia"/>
                <a:cs typeface="Georgia"/>
                <a:sym typeface="Georgia"/>
              </a:rPr>
            </a:br>
            <a:r>
              <a:rPr lang="en-US" dirty="0">
                <a:solidFill>
                  <a:srgbClr val="E4E5B8"/>
                </a:solidFill>
                <a:latin typeface="Georgia"/>
                <a:ea typeface="Georgia"/>
                <a:cs typeface="Georgia"/>
                <a:sym typeface="Georgia"/>
              </a:rPr>
              <a:t>The Popular Front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8"/>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38"/>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3" name="Picture 2">
            <a:extLst>
              <a:ext uri="{FF2B5EF4-FFF2-40B4-BE49-F238E27FC236}">
                <a16:creationId xmlns:a16="http://schemas.microsoft.com/office/drawing/2014/main" id="{035EA685-1EF3-5F8E-8143-7FF51D5CA0CB}"/>
              </a:ext>
            </a:extLst>
          </p:cNvPr>
          <p:cNvPicPr>
            <a:picLocks noChangeAspect="1"/>
          </p:cNvPicPr>
          <p:nvPr/>
        </p:nvPicPr>
        <p:blipFill>
          <a:blip r:embed="rId4"/>
          <a:stretch>
            <a:fillRect/>
          </a:stretch>
        </p:blipFill>
        <p:spPr>
          <a:xfrm>
            <a:off x="51746" y="1205994"/>
            <a:ext cx="4661704" cy="212775"/>
          </a:xfrm>
          <a:prstGeom prst="rect">
            <a:avLst/>
          </a:prstGeom>
        </p:spPr>
      </p:pic>
      <p:pic>
        <p:nvPicPr>
          <p:cNvPr id="5" name="Picture 4">
            <a:extLst>
              <a:ext uri="{FF2B5EF4-FFF2-40B4-BE49-F238E27FC236}">
                <a16:creationId xmlns:a16="http://schemas.microsoft.com/office/drawing/2014/main" id="{ED523CAA-23BA-C4CC-0C01-34B7E973B393}"/>
              </a:ext>
            </a:extLst>
          </p:cNvPr>
          <p:cNvPicPr>
            <a:picLocks noChangeAspect="1"/>
          </p:cNvPicPr>
          <p:nvPr/>
        </p:nvPicPr>
        <p:blipFill>
          <a:blip r:embed="rId5"/>
          <a:stretch>
            <a:fillRect/>
          </a:stretch>
        </p:blipFill>
        <p:spPr>
          <a:xfrm>
            <a:off x="51744" y="1411730"/>
            <a:ext cx="4661706" cy="1220773"/>
          </a:xfrm>
          <a:prstGeom prst="rect">
            <a:avLst/>
          </a:prstGeom>
        </p:spPr>
      </p:pic>
      <p:pic>
        <p:nvPicPr>
          <p:cNvPr id="7" name="Picture 6">
            <a:extLst>
              <a:ext uri="{FF2B5EF4-FFF2-40B4-BE49-F238E27FC236}">
                <a16:creationId xmlns:a16="http://schemas.microsoft.com/office/drawing/2014/main" id="{C0CC7F0F-F6F5-B7E0-9895-9D7435FAC35A}"/>
              </a:ext>
            </a:extLst>
          </p:cNvPr>
          <p:cNvPicPr>
            <a:picLocks noChangeAspect="1"/>
          </p:cNvPicPr>
          <p:nvPr/>
        </p:nvPicPr>
        <p:blipFill>
          <a:blip r:embed="rId6"/>
          <a:stretch>
            <a:fillRect/>
          </a:stretch>
        </p:blipFill>
        <p:spPr>
          <a:xfrm>
            <a:off x="51741" y="2606942"/>
            <a:ext cx="4661709" cy="797726"/>
          </a:xfrm>
          <a:prstGeom prst="rect">
            <a:avLst/>
          </a:prstGeom>
        </p:spPr>
      </p:pic>
      <p:pic>
        <p:nvPicPr>
          <p:cNvPr id="9" name="Picture 8">
            <a:extLst>
              <a:ext uri="{FF2B5EF4-FFF2-40B4-BE49-F238E27FC236}">
                <a16:creationId xmlns:a16="http://schemas.microsoft.com/office/drawing/2014/main" id="{766B1B1E-8852-E64A-28BA-43F9484CE431}"/>
              </a:ext>
            </a:extLst>
          </p:cNvPr>
          <p:cNvPicPr>
            <a:picLocks noChangeAspect="1"/>
          </p:cNvPicPr>
          <p:nvPr/>
        </p:nvPicPr>
        <p:blipFill>
          <a:blip r:embed="rId7"/>
          <a:stretch>
            <a:fillRect/>
          </a:stretch>
        </p:blipFill>
        <p:spPr>
          <a:xfrm>
            <a:off x="51744" y="3385324"/>
            <a:ext cx="4661707" cy="1645676"/>
          </a:xfrm>
          <a:prstGeom prst="rect">
            <a:avLst/>
          </a:prstGeom>
        </p:spPr>
      </p:pic>
      <p:pic>
        <p:nvPicPr>
          <p:cNvPr id="13" name="Picture 12">
            <a:extLst>
              <a:ext uri="{FF2B5EF4-FFF2-40B4-BE49-F238E27FC236}">
                <a16:creationId xmlns:a16="http://schemas.microsoft.com/office/drawing/2014/main" id="{5D44365E-E708-3136-3DBA-86D3A8737976}"/>
              </a:ext>
            </a:extLst>
          </p:cNvPr>
          <p:cNvPicPr>
            <a:picLocks noChangeAspect="1"/>
          </p:cNvPicPr>
          <p:nvPr/>
        </p:nvPicPr>
        <p:blipFill>
          <a:blip r:embed="rId8"/>
          <a:stretch>
            <a:fillRect/>
          </a:stretch>
        </p:blipFill>
        <p:spPr>
          <a:xfrm>
            <a:off x="6457242" y="-89030"/>
            <a:ext cx="2343857" cy="3426779"/>
          </a:xfrm>
          <a:prstGeom prst="rect">
            <a:avLst/>
          </a:prstGeom>
        </p:spPr>
      </p:pic>
      <p:pic>
        <p:nvPicPr>
          <p:cNvPr id="11" name="Picture 10">
            <a:extLst>
              <a:ext uri="{FF2B5EF4-FFF2-40B4-BE49-F238E27FC236}">
                <a16:creationId xmlns:a16="http://schemas.microsoft.com/office/drawing/2014/main" id="{2DADDCB6-0964-7255-08B7-17207D19E033}"/>
              </a:ext>
            </a:extLst>
          </p:cNvPr>
          <p:cNvPicPr>
            <a:picLocks noChangeAspect="1"/>
          </p:cNvPicPr>
          <p:nvPr/>
        </p:nvPicPr>
        <p:blipFill>
          <a:blip r:embed="rId9"/>
          <a:stretch>
            <a:fillRect/>
          </a:stretch>
        </p:blipFill>
        <p:spPr>
          <a:xfrm>
            <a:off x="4768880" y="2812775"/>
            <a:ext cx="4323376" cy="2238470"/>
          </a:xfrm>
          <a:prstGeom prst="rect">
            <a:avLst/>
          </a:prstGeom>
        </p:spPr>
      </p:pic>
      <p:sp>
        <p:nvSpPr>
          <p:cNvPr id="16" name="Google Shape;271;p36">
            <a:extLst>
              <a:ext uri="{FF2B5EF4-FFF2-40B4-BE49-F238E27FC236}">
                <a16:creationId xmlns:a16="http://schemas.microsoft.com/office/drawing/2014/main" id="{D8F9CB64-6D37-9BC2-97B0-30167049101E}"/>
              </a:ext>
            </a:extLst>
          </p:cNvPr>
          <p:cNvSpPr txBox="1">
            <a:spLocks noGrp="1"/>
          </p:cNvSpPr>
          <p:nvPr>
            <p:ph type="title"/>
          </p:nvPr>
        </p:nvSpPr>
        <p:spPr>
          <a:xfrm>
            <a:off x="1035420" y="138191"/>
            <a:ext cx="5486427"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rgbClr val="E4E5B8"/>
                </a:solidFill>
                <a:latin typeface="Georgia"/>
                <a:ea typeface="Georgia"/>
                <a:cs typeface="Georgia"/>
                <a:sym typeface="Georgia"/>
              </a:rPr>
              <a:t>Trotskyism (UltraLeft) Position on </a:t>
            </a:r>
            <a:br>
              <a:rPr lang="en" dirty="0">
                <a:solidFill>
                  <a:srgbClr val="E4E5B8"/>
                </a:solidFill>
                <a:latin typeface="Georgia"/>
                <a:ea typeface="Georgia"/>
                <a:cs typeface="Georgia"/>
                <a:sym typeface="Georgia"/>
              </a:rPr>
            </a:br>
            <a:r>
              <a:rPr lang="en" dirty="0">
                <a:solidFill>
                  <a:srgbClr val="E4E5B8"/>
                </a:solidFill>
                <a:latin typeface="Georgia"/>
                <a:ea typeface="Georgia"/>
                <a:cs typeface="Georgia"/>
                <a:sym typeface="Georgia"/>
              </a:rPr>
              <a:t>The Popular Front</a:t>
            </a:r>
            <a:endParaRPr dirty="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9"/>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04" name="Google Shape;304;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 name="Google Shape;271;p36">
            <a:extLst>
              <a:ext uri="{FF2B5EF4-FFF2-40B4-BE49-F238E27FC236}">
                <a16:creationId xmlns:a16="http://schemas.microsoft.com/office/drawing/2014/main" id="{66F093B5-BA4E-E272-E89D-16D0BEDDE15F}"/>
              </a:ext>
            </a:extLst>
          </p:cNvPr>
          <p:cNvSpPr txBox="1">
            <a:spLocks noGrp="1"/>
          </p:cNvSpPr>
          <p:nvPr>
            <p:ph type="title"/>
          </p:nvPr>
        </p:nvSpPr>
        <p:spPr>
          <a:xfrm>
            <a:off x="1210784" y="58678"/>
            <a:ext cx="7865071"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rgbClr val="E4E5B8"/>
                </a:solidFill>
                <a:latin typeface="Georgia"/>
                <a:ea typeface="Georgia"/>
                <a:cs typeface="Georgia"/>
                <a:sym typeface="Georgia"/>
              </a:rPr>
              <a:t>Trotskyism (UltraLeft) Position on The Popular Front</a:t>
            </a:r>
            <a:endParaRPr dirty="0">
              <a:solidFill>
                <a:srgbClr val="E4E5B8"/>
              </a:solidFill>
              <a:latin typeface="Georgia"/>
              <a:ea typeface="Georgia"/>
              <a:cs typeface="Georgia"/>
              <a:sym typeface="Georgia"/>
            </a:endParaRPr>
          </a:p>
        </p:txBody>
      </p:sp>
      <p:pic>
        <p:nvPicPr>
          <p:cNvPr id="10" name="Picture 9">
            <a:extLst>
              <a:ext uri="{FF2B5EF4-FFF2-40B4-BE49-F238E27FC236}">
                <a16:creationId xmlns:a16="http://schemas.microsoft.com/office/drawing/2014/main" id="{81DE9FAE-2CBB-B733-E658-4A7EF2671F5E}"/>
              </a:ext>
            </a:extLst>
          </p:cNvPr>
          <p:cNvPicPr>
            <a:picLocks noChangeAspect="1"/>
          </p:cNvPicPr>
          <p:nvPr/>
        </p:nvPicPr>
        <p:blipFill>
          <a:blip r:embed="rId4"/>
          <a:stretch>
            <a:fillRect/>
          </a:stretch>
        </p:blipFill>
        <p:spPr>
          <a:xfrm>
            <a:off x="257266" y="1101299"/>
            <a:ext cx="2649304" cy="3694217"/>
          </a:xfrm>
          <a:prstGeom prst="rect">
            <a:avLst/>
          </a:prstGeom>
        </p:spPr>
      </p:pic>
      <p:pic>
        <p:nvPicPr>
          <p:cNvPr id="12" name="Picture 11">
            <a:extLst>
              <a:ext uri="{FF2B5EF4-FFF2-40B4-BE49-F238E27FC236}">
                <a16:creationId xmlns:a16="http://schemas.microsoft.com/office/drawing/2014/main" id="{3F0E8A5C-4759-CFA8-AB9F-514193409E03}"/>
              </a:ext>
            </a:extLst>
          </p:cNvPr>
          <p:cNvPicPr>
            <a:picLocks noChangeAspect="1"/>
          </p:cNvPicPr>
          <p:nvPr/>
        </p:nvPicPr>
        <p:blipFill>
          <a:blip r:embed="rId5"/>
          <a:stretch>
            <a:fillRect/>
          </a:stretch>
        </p:blipFill>
        <p:spPr>
          <a:xfrm>
            <a:off x="3163835" y="906530"/>
            <a:ext cx="5532986" cy="39457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11" name="Picture 10">
            <a:extLst>
              <a:ext uri="{FF2B5EF4-FFF2-40B4-BE49-F238E27FC236}">
                <a16:creationId xmlns:a16="http://schemas.microsoft.com/office/drawing/2014/main" id="{B401A59A-2FE7-A448-F781-A79A5F2E2076}"/>
              </a:ext>
            </a:extLst>
          </p:cNvPr>
          <p:cNvPicPr>
            <a:picLocks noChangeAspect="1"/>
          </p:cNvPicPr>
          <p:nvPr/>
        </p:nvPicPr>
        <p:blipFill>
          <a:blip r:embed="rId3"/>
          <a:stretch>
            <a:fillRect/>
          </a:stretch>
        </p:blipFill>
        <p:spPr>
          <a:xfrm>
            <a:off x="3508870" y="1053148"/>
            <a:ext cx="2512078" cy="3424030"/>
          </a:xfrm>
          <a:prstGeom prst="rect">
            <a:avLst/>
          </a:prstGeom>
        </p:spPr>
      </p:pic>
      <p:pic>
        <p:nvPicPr>
          <p:cNvPr id="313" name="Google Shape;313;p40"/>
          <p:cNvPicPr preferRelativeResize="0"/>
          <p:nvPr/>
        </p:nvPicPr>
        <p:blipFill>
          <a:blip r:embed="rId4">
            <a:alphaModFix/>
          </a:blip>
          <a:stretch>
            <a:fillRect/>
          </a:stretch>
        </p:blipFill>
        <p:spPr>
          <a:xfrm>
            <a:off x="4158369" y="78640"/>
            <a:ext cx="779501" cy="779501"/>
          </a:xfrm>
          <a:prstGeom prst="rect">
            <a:avLst/>
          </a:prstGeom>
          <a:noFill/>
          <a:ln>
            <a:noFill/>
          </a:ln>
        </p:spPr>
      </p:pic>
      <p:pic>
        <p:nvPicPr>
          <p:cNvPr id="3" name="Picture 2">
            <a:extLst>
              <a:ext uri="{FF2B5EF4-FFF2-40B4-BE49-F238E27FC236}">
                <a16:creationId xmlns:a16="http://schemas.microsoft.com/office/drawing/2014/main" id="{2D4D0F06-AD01-C019-FB72-9D0B6A800480}"/>
              </a:ext>
            </a:extLst>
          </p:cNvPr>
          <p:cNvPicPr>
            <a:picLocks noChangeAspect="1"/>
          </p:cNvPicPr>
          <p:nvPr/>
        </p:nvPicPr>
        <p:blipFill>
          <a:blip r:embed="rId5"/>
          <a:stretch>
            <a:fillRect/>
          </a:stretch>
        </p:blipFill>
        <p:spPr>
          <a:xfrm>
            <a:off x="49203" y="205397"/>
            <a:ext cx="3656864" cy="1730130"/>
          </a:xfrm>
          <a:prstGeom prst="rect">
            <a:avLst/>
          </a:prstGeom>
        </p:spPr>
      </p:pic>
      <p:pic>
        <p:nvPicPr>
          <p:cNvPr id="5" name="Picture 4">
            <a:extLst>
              <a:ext uri="{FF2B5EF4-FFF2-40B4-BE49-F238E27FC236}">
                <a16:creationId xmlns:a16="http://schemas.microsoft.com/office/drawing/2014/main" id="{95778938-8B9A-2C8A-DC00-B55E0BD2E23A}"/>
              </a:ext>
            </a:extLst>
          </p:cNvPr>
          <p:cNvPicPr>
            <a:picLocks noChangeAspect="1"/>
          </p:cNvPicPr>
          <p:nvPr/>
        </p:nvPicPr>
        <p:blipFill>
          <a:blip r:embed="rId6"/>
          <a:stretch>
            <a:fillRect/>
          </a:stretch>
        </p:blipFill>
        <p:spPr>
          <a:xfrm>
            <a:off x="43906" y="1906297"/>
            <a:ext cx="3656865" cy="2006334"/>
          </a:xfrm>
          <a:prstGeom prst="rect">
            <a:avLst/>
          </a:prstGeom>
        </p:spPr>
      </p:pic>
      <p:pic>
        <p:nvPicPr>
          <p:cNvPr id="7" name="Picture 6">
            <a:extLst>
              <a:ext uri="{FF2B5EF4-FFF2-40B4-BE49-F238E27FC236}">
                <a16:creationId xmlns:a16="http://schemas.microsoft.com/office/drawing/2014/main" id="{3BBA9097-A2A3-66EA-6C5C-E8EF24EB294A}"/>
              </a:ext>
            </a:extLst>
          </p:cNvPr>
          <p:cNvPicPr>
            <a:picLocks noChangeAspect="1"/>
          </p:cNvPicPr>
          <p:nvPr/>
        </p:nvPicPr>
        <p:blipFill>
          <a:blip r:embed="rId7"/>
          <a:stretch>
            <a:fillRect/>
          </a:stretch>
        </p:blipFill>
        <p:spPr>
          <a:xfrm>
            <a:off x="43906" y="3912631"/>
            <a:ext cx="3656865" cy="954402"/>
          </a:xfrm>
          <a:prstGeom prst="rect">
            <a:avLst/>
          </a:prstGeom>
        </p:spPr>
      </p:pic>
      <p:pic>
        <p:nvPicPr>
          <p:cNvPr id="9" name="Picture 8">
            <a:extLst>
              <a:ext uri="{FF2B5EF4-FFF2-40B4-BE49-F238E27FC236}">
                <a16:creationId xmlns:a16="http://schemas.microsoft.com/office/drawing/2014/main" id="{5D2E2488-17FE-3B16-9603-F755B546D553}"/>
              </a:ext>
            </a:extLst>
          </p:cNvPr>
          <p:cNvPicPr>
            <a:picLocks noChangeAspect="1"/>
          </p:cNvPicPr>
          <p:nvPr/>
        </p:nvPicPr>
        <p:blipFill>
          <a:blip r:embed="rId8"/>
          <a:stretch>
            <a:fillRect/>
          </a:stretch>
        </p:blipFill>
        <p:spPr>
          <a:xfrm>
            <a:off x="5696702" y="904461"/>
            <a:ext cx="3398095" cy="3816626"/>
          </a:xfrm>
          <a:prstGeom prst="rect">
            <a:avLst/>
          </a:prstGeom>
        </p:spPr>
      </p:pic>
      <p:sp>
        <p:nvSpPr>
          <p:cNvPr id="12" name="Google Shape;271;p36">
            <a:extLst>
              <a:ext uri="{FF2B5EF4-FFF2-40B4-BE49-F238E27FC236}">
                <a16:creationId xmlns:a16="http://schemas.microsoft.com/office/drawing/2014/main" id="{610CF1DD-3F7E-3F51-1142-E1DE65B23F51}"/>
              </a:ext>
            </a:extLst>
          </p:cNvPr>
          <p:cNvSpPr txBox="1">
            <a:spLocks/>
          </p:cNvSpPr>
          <p:nvPr/>
        </p:nvSpPr>
        <p:spPr>
          <a:xfrm>
            <a:off x="4937870" y="-39358"/>
            <a:ext cx="4156927" cy="63570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rgbClr val="E4E5B8"/>
                </a:solidFill>
                <a:latin typeface="Georgia"/>
                <a:ea typeface="Georgia"/>
                <a:cs typeface="Georgia"/>
                <a:sym typeface="Georgia"/>
              </a:rPr>
              <a:t>Trotskyism (</a:t>
            </a:r>
            <a:r>
              <a:rPr lang="en-US" sz="2000" dirty="0" err="1">
                <a:solidFill>
                  <a:srgbClr val="E4E5B8"/>
                </a:solidFill>
                <a:latin typeface="Georgia"/>
                <a:ea typeface="Georgia"/>
                <a:cs typeface="Georgia"/>
                <a:sym typeface="Georgia"/>
              </a:rPr>
              <a:t>UltraLeft</a:t>
            </a:r>
            <a:r>
              <a:rPr lang="en-US" sz="2000" dirty="0">
                <a:solidFill>
                  <a:srgbClr val="E4E5B8"/>
                </a:solidFill>
                <a:latin typeface="Georgia"/>
                <a:ea typeface="Georgia"/>
                <a:cs typeface="Georgia"/>
                <a:sym typeface="Georgia"/>
              </a:rPr>
              <a:t>) Position on The Popular Front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1"/>
          <p:cNvSpPr txBox="1">
            <a:spLocks noGrp="1"/>
          </p:cNvSpPr>
          <p:nvPr>
            <p:ph type="title"/>
          </p:nvPr>
        </p:nvSpPr>
        <p:spPr>
          <a:xfrm>
            <a:off x="311700" y="33127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solidFill>
                  <a:srgbClr val="E4E5B8"/>
                </a:solidFill>
                <a:latin typeface="Georgia"/>
                <a:ea typeface="Georgia"/>
                <a:cs typeface="Georgia"/>
                <a:sym typeface="Georgia"/>
              </a:rPr>
              <a:t>Discussion &amp; Wrap Up Introductions</a:t>
            </a:r>
            <a:endParaRPr sz="5200">
              <a:solidFill>
                <a:srgbClr val="E4E5B8"/>
              </a:solidFill>
              <a:latin typeface="Georgia"/>
              <a:ea typeface="Georgia"/>
              <a:cs typeface="Georgia"/>
              <a:sym typeface="Georgia"/>
            </a:endParaRPr>
          </a:p>
        </p:txBody>
      </p:sp>
      <p:pic>
        <p:nvPicPr>
          <p:cNvPr id="322" name="Google Shape;322;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2"/>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2"/>
          <p:cNvSpPr txBox="1">
            <a:spLocks noGrp="1"/>
          </p:cNvSpPr>
          <p:nvPr>
            <p:ph type="title"/>
          </p:nvPr>
        </p:nvSpPr>
        <p:spPr>
          <a:xfrm>
            <a:off x="1658025" y="264300"/>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29" name="Google Shape;329;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0" name="Google Shape;330;p42"/>
          <p:cNvSpPr txBox="1"/>
          <p:nvPr/>
        </p:nvSpPr>
        <p:spPr>
          <a:xfrm>
            <a:off x="472000" y="1101300"/>
            <a:ext cx="8096400" cy="3786600"/>
          </a:xfrm>
          <a:prstGeom prst="rect">
            <a:avLst/>
          </a:prstGeom>
          <a:noFill/>
          <a:ln>
            <a:noFill/>
          </a:ln>
        </p:spPr>
        <p:txBody>
          <a:bodyPr spcFirstLastPara="1" wrap="square" lIns="91425" tIns="91425" rIns="91425" bIns="91425" anchor="t" anchorCtr="0">
            <a:spAutoFit/>
          </a:bodyPr>
          <a:lstStyle/>
          <a:p>
            <a:pPr marL="457200" lvl="0" indent="-342900" algn="l" rtl="0">
              <a:lnSpc>
                <a:spcPct val="100000"/>
              </a:lnSpc>
              <a:spcBef>
                <a:spcPts val="0"/>
              </a:spcBef>
              <a:spcAft>
                <a:spcPts val="0"/>
              </a:spcAft>
              <a:buClr>
                <a:srgbClr val="FFFF00"/>
              </a:buClr>
              <a:buSzPts val="1800"/>
              <a:buFont typeface="Georgia"/>
              <a:buChar char="●"/>
            </a:pPr>
            <a:r>
              <a:rPr lang="en" sz="1800" b="1">
                <a:solidFill>
                  <a:srgbClr val="FFFF00"/>
                </a:solidFill>
                <a:latin typeface="Georgia"/>
                <a:ea typeface="Georgia"/>
                <a:cs typeface="Georgia"/>
                <a:sym typeface="Georgia"/>
              </a:rPr>
              <a:t>THE KONONOVITCH BROTHERS NEED US, SHARE THIS ARTICLE:</a:t>
            </a:r>
            <a:endParaRPr sz="1800" b="1">
              <a:solidFill>
                <a:srgbClr val="FFFF00"/>
              </a:solidFill>
              <a:latin typeface="Georgia"/>
              <a:ea typeface="Georgia"/>
              <a:cs typeface="Georgia"/>
              <a:sym typeface="Georgia"/>
            </a:endParaRPr>
          </a:p>
          <a:p>
            <a:pPr marL="457200" lvl="0" indent="0" algn="l" rtl="0">
              <a:lnSpc>
                <a:spcPct val="100000"/>
              </a:lnSpc>
              <a:spcBef>
                <a:spcPts val="0"/>
              </a:spcBef>
              <a:spcAft>
                <a:spcPts val="0"/>
              </a:spcAft>
              <a:buNone/>
            </a:pPr>
            <a:r>
              <a:rPr lang="en" sz="1800" b="1">
                <a:solidFill>
                  <a:srgbClr val="FFFF00"/>
                </a:solidFill>
                <a:latin typeface="Georgia"/>
                <a:ea typeface="Georgia"/>
                <a:cs typeface="Georgia"/>
                <a:sym typeface="Georgia"/>
              </a:rPr>
              <a:t>	https://dailyworkerusa.com/stop-the-kiev-regimes-calls-for-the-murder-of-the-kononovitch-brothers/</a:t>
            </a:r>
            <a:endParaRPr sz="1800" b="1">
              <a:solidFill>
                <a:srgbClr val="FFFF00"/>
              </a:solidFill>
              <a:latin typeface="Georgia"/>
              <a:ea typeface="Georgia"/>
              <a:cs typeface="Georgia"/>
              <a:sym typeface="Georgia"/>
            </a:endParaRPr>
          </a:p>
          <a:p>
            <a:pPr marL="457200" lvl="0" indent="0" algn="l" rtl="0">
              <a:lnSpc>
                <a:spcPct val="100000"/>
              </a:lnSpc>
              <a:spcBef>
                <a:spcPts val="0"/>
              </a:spcBef>
              <a:spcAft>
                <a:spcPts val="0"/>
              </a:spcAft>
              <a:buNone/>
            </a:pPr>
            <a:endParaRPr sz="1800">
              <a:solidFill>
                <a:srgbClr val="E4E5B8"/>
              </a:solidFill>
              <a:latin typeface="Georgia"/>
              <a:ea typeface="Georgia"/>
              <a:cs typeface="Georgia"/>
              <a:sym typeface="Georgia"/>
            </a:endParaRPr>
          </a:p>
          <a:p>
            <a:pPr marL="457200" lvl="0" indent="-342900" algn="l" rtl="0">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We are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marL="0" lvl="0" indent="0" algn="l" rtl="0">
              <a:lnSpc>
                <a:spcPct val="100000"/>
              </a:lnSpc>
              <a:spcBef>
                <a:spcPts val="0"/>
              </a:spcBef>
              <a:spcAft>
                <a:spcPts val="0"/>
              </a:spcAft>
              <a:buNone/>
            </a:pPr>
            <a:endParaRPr sz="1800">
              <a:solidFill>
                <a:srgbClr val="E4E5B8"/>
              </a:solidFill>
              <a:latin typeface="Georgia"/>
              <a:ea typeface="Georgia"/>
              <a:cs typeface="Georgia"/>
              <a:sym typeface="Georgia"/>
            </a:endParaRPr>
          </a:p>
          <a:p>
            <a:pPr marL="457200" lvl="0" indent="-342900" algn="l" rtl="0">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School for Marxist Leninist Studies has began posting videos on our TikTok channel @peoplesschool! Please subscribe to the channel and like and share our content!</a:t>
            </a:r>
            <a:endParaRPr sz="1800">
              <a:solidFill>
                <a:srgbClr val="E4E5B8"/>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3"/>
          <p:cNvSpPr txBox="1">
            <a:spLocks noGrp="1"/>
          </p:cNvSpPr>
          <p:nvPr>
            <p:ph type="title"/>
          </p:nvPr>
        </p:nvSpPr>
        <p:spPr>
          <a:xfrm>
            <a:off x="1658025" y="264300"/>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37" name="Google Shape;337;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8" name="Google Shape;338;p43"/>
          <p:cNvSpPr txBox="1"/>
          <p:nvPr/>
        </p:nvSpPr>
        <p:spPr>
          <a:xfrm>
            <a:off x="523800" y="1150750"/>
            <a:ext cx="8096400" cy="4031843"/>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500" dirty="0">
                <a:solidFill>
                  <a:srgbClr val="E4E5B8"/>
                </a:solidFill>
                <a:latin typeface="Georgia"/>
                <a:ea typeface="Georgia"/>
                <a:cs typeface="Georgia"/>
                <a:sym typeface="Georgia"/>
              </a:rPr>
              <a:t>We are in need of volunteers for the staff of the People’s School! Here’s a few roles we need filled:</a:t>
            </a:r>
            <a:endParaRPr sz="2500" dirty="0">
              <a:solidFill>
                <a:srgbClr val="E4E5B8"/>
              </a:solidFill>
              <a:latin typeface="Georgia"/>
              <a:ea typeface="Georgia"/>
              <a:cs typeface="Georgia"/>
              <a:sym typeface="Georgia"/>
            </a:endParaRPr>
          </a:p>
          <a:p>
            <a:pPr marL="457200" lvl="0" indent="-387350" algn="l" rtl="0">
              <a:lnSpc>
                <a:spcPct val="100000"/>
              </a:lnSpc>
              <a:spcBef>
                <a:spcPts val="0"/>
              </a:spcBef>
              <a:spcAft>
                <a:spcPts val="0"/>
              </a:spcAft>
              <a:buClr>
                <a:srgbClr val="E4E5B8"/>
              </a:buClr>
              <a:buSzPts val="2500"/>
              <a:buFont typeface="Georgia"/>
              <a:buChar char="●"/>
            </a:pPr>
            <a:r>
              <a:rPr lang="en" sz="2500" dirty="0">
                <a:solidFill>
                  <a:srgbClr val="E4E5B8"/>
                </a:solidFill>
                <a:latin typeface="Georgia"/>
                <a:ea typeface="Georgia"/>
                <a:cs typeface="Georgia"/>
                <a:sym typeface="Georgia"/>
              </a:rPr>
              <a:t>People to help manage posting on our </a:t>
            </a:r>
            <a:r>
              <a:rPr lang="en" sz="2500" u="sng" dirty="0">
                <a:solidFill>
                  <a:srgbClr val="E4E5B8"/>
                </a:solidFill>
                <a:latin typeface="Georgia"/>
                <a:ea typeface="Georgia"/>
                <a:cs typeface="Georgia"/>
                <a:sym typeface="Georgia"/>
              </a:rPr>
              <a:t>social media</a:t>
            </a:r>
            <a:r>
              <a:rPr lang="en" sz="2500" dirty="0">
                <a:solidFill>
                  <a:srgbClr val="E4E5B8"/>
                </a:solidFill>
                <a:latin typeface="Georgia"/>
                <a:ea typeface="Georgia"/>
                <a:cs typeface="Georgia"/>
                <a:sym typeface="Georgia"/>
              </a:rPr>
              <a:t> and podcast platforms</a:t>
            </a:r>
            <a:endParaRPr sz="2500" dirty="0">
              <a:solidFill>
                <a:srgbClr val="E4E5B8"/>
              </a:solidFill>
              <a:latin typeface="Georgia"/>
              <a:ea typeface="Georgia"/>
              <a:cs typeface="Georgia"/>
              <a:sym typeface="Georgia"/>
            </a:endParaRPr>
          </a:p>
          <a:p>
            <a:pPr marL="457200" lvl="0" indent="-387350" algn="l" rtl="0">
              <a:lnSpc>
                <a:spcPct val="100000"/>
              </a:lnSpc>
              <a:spcBef>
                <a:spcPts val="0"/>
              </a:spcBef>
              <a:spcAft>
                <a:spcPts val="0"/>
              </a:spcAft>
              <a:buClr>
                <a:srgbClr val="E4E5B8"/>
              </a:buClr>
              <a:buSzPts val="2500"/>
              <a:buFont typeface="Georgia"/>
              <a:buChar char="●"/>
            </a:pPr>
            <a:r>
              <a:rPr lang="en" sz="2500" u="sng" dirty="0">
                <a:solidFill>
                  <a:srgbClr val="E4E5B8"/>
                </a:solidFill>
                <a:latin typeface="Georgia"/>
                <a:ea typeface="Georgia"/>
                <a:cs typeface="Georgia"/>
                <a:sym typeface="Georgia"/>
              </a:rPr>
              <a:t>Video Editors</a:t>
            </a:r>
            <a:r>
              <a:rPr lang="en" sz="2500" dirty="0">
                <a:solidFill>
                  <a:srgbClr val="E4E5B8"/>
                </a:solidFill>
                <a:latin typeface="Georgia"/>
                <a:ea typeface="Georgia"/>
                <a:cs typeface="Georgia"/>
                <a:sym typeface="Georgia"/>
              </a:rPr>
              <a:t>, </a:t>
            </a:r>
            <a:r>
              <a:rPr lang="en" sz="2500" u="sng" dirty="0">
                <a:solidFill>
                  <a:srgbClr val="E4E5B8"/>
                </a:solidFill>
                <a:latin typeface="Georgia"/>
                <a:ea typeface="Georgia"/>
                <a:cs typeface="Georgia"/>
                <a:sym typeface="Georgia"/>
              </a:rPr>
              <a:t>Audio Editors</a:t>
            </a:r>
            <a:r>
              <a:rPr lang="en" sz="2500" dirty="0">
                <a:solidFill>
                  <a:srgbClr val="E4E5B8"/>
                </a:solidFill>
                <a:latin typeface="Georgia"/>
                <a:ea typeface="Georgia"/>
                <a:cs typeface="Georgia"/>
                <a:sym typeface="Georgia"/>
              </a:rPr>
              <a:t>, Graphic Designers, Artists, Narrators</a:t>
            </a:r>
            <a:endParaRPr sz="2500" dirty="0">
              <a:solidFill>
                <a:srgbClr val="E4E5B8"/>
              </a:solidFill>
              <a:latin typeface="Georgia"/>
              <a:ea typeface="Georgia"/>
              <a:cs typeface="Georgia"/>
              <a:sym typeface="Georgia"/>
            </a:endParaRPr>
          </a:p>
          <a:p>
            <a:pPr marL="457200" lvl="0" indent="-387350" algn="l" rtl="0">
              <a:lnSpc>
                <a:spcPct val="100000"/>
              </a:lnSpc>
              <a:spcBef>
                <a:spcPts val="0"/>
              </a:spcBef>
              <a:spcAft>
                <a:spcPts val="0"/>
              </a:spcAft>
              <a:buClr>
                <a:srgbClr val="E4E5B8"/>
              </a:buClr>
              <a:buSzPts val="2500"/>
              <a:buFont typeface="Georgia"/>
              <a:buChar char="●"/>
            </a:pPr>
            <a:r>
              <a:rPr lang="en" sz="2500" u="sng" dirty="0">
                <a:solidFill>
                  <a:srgbClr val="E4E5B8"/>
                </a:solidFill>
                <a:latin typeface="Georgia"/>
                <a:ea typeface="Georgia"/>
                <a:cs typeface="Georgia"/>
                <a:sym typeface="Georgia"/>
              </a:rPr>
              <a:t>Facilitators</a:t>
            </a:r>
            <a:r>
              <a:rPr lang="en" sz="2500" dirty="0">
                <a:solidFill>
                  <a:srgbClr val="E4E5B8"/>
                </a:solidFill>
                <a:latin typeface="Georgia"/>
                <a:ea typeface="Georgia"/>
                <a:cs typeface="Georgia"/>
                <a:sym typeface="Georgia"/>
              </a:rPr>
              <a:t>, </a:t>
            </a:r>
            <a:r>
              <a:rPr lang="en" sz="2500" u="sng" dirty="0">
                <a:solidFill>
                  <a:srgbClr val="E4E5B8"/>
                </a:solidFill>
                <a:latin typeface="Georgia"/>
                <a:ea typeface="Georgia"/>
                <a:cs typeface="Georgia"/>
                <a:sym typeface="Georgia"/>
              </a:rPr>
              <a:t>Web Controls</a:t>
            </a:r>
            <a:r>
              <a:rPr lang="en" sz="2500" dirty="0">
                <a:solidFill>
                  <a:srgbClr val="E4E5B8"/>
                </a:solidFill>
                <a:latin typeface="Georgia"/>
                <a:ea typeface="Georgia"/>
                <a:cs typeface="Georgia"/>
                <a:sym typeface="Georgia"/>
              </a:rPr>
              <a:t>, Moderators</a:t>
            </a:r>
            <a:endParaRPr sz="2500" dirty="0">
              <a:solidFill>
                <a:srgbClr val="E4E5B8"/>
              </a:solidFill>
              <a:latin typeface="Georgia"/>
              <a:ea typeface="Georgia"/>
              <a:cs typeface="Georgia"/>
              <a:sym typeface="Georgia"/>
            </a:endParaRPr>
          </a:p>
          <a:p>
            <a:pPr marL="0" lvl="0" indent="0" algn="l" rtl="0">
              <a:lnSpc>
                <a:spcPct val="100000"/>
              </a:lnSpc>
              <a:spcBef>
                <a:spcPts val="0"/>
              </a:spcBef>
              <a:spcAft>
                <a:spcPts val="0"/>
              </a:spcAft>
              <a:buNone/>
            </a:pPr>
            <a:r>
              <a:rPr lang="en" sz="2500" dirty="0">
                <a:solidFill>
                  <a:srgbClr val="E4E5B8"/>
                </a:solidFill>
                <a:latin typeface="Georgia"/>
                <a:ea typeface="Georgia"/>
                <a:cs typeface="Georgia"/>
                <a:sym typeface="Georgia"/>
              </a:rPr>
              <a:t>Email </a:t>
            </a:r>
            <a:r>
              <a:rPr lang="en" sz="2500" u="sng" dirty="0">
                <a:solidFill>
                  <a:schemeClr val="hlink"/>
                </a:solidFill>
                <a:latin typeface="Georgia"/>
                <a:ea typeface="Georgia"/>
                <a:cs typeface="Georgia"/>
                <a:sym typeface="Georgia"/>
                <a:hlinkClick r:id="rId4"/>
              </a:rPr>
              <a:t>info@peoplesschool.us</a:t>
            </a:r>
            <a:r>
              <a:rPr lang="en" sz="2500" dirty="0">
                <a:solidFill>
                  <a:srgbClr val="E4E5B8"/>
                </a:solidFill>
                <a:latin typeface="Georgia"/>
                <a:ea typeface="Georgia"/>
                <a:cs typeface="Georgia"/>
                <a:sym typeface="Georgia"/>
              </a:rPr>
              <a:t> if you’re interested and try to attend our next staff meeting on January _ if possible.</a:t>
            </a:r>
            <a:endParaRPr sz="2500" dirty="0">
              <a:solidFill>
                <a:srgbClr val="E4E5B8"/>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4"/>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4"/>
          <p:cNvSpPr txBox="1">
            <a:spLocks noGrp="1"/>
          </p:cNvSpPr>
          <p:nvPr>
            <p:ph type="title"/>
          </p:nvPr>
        </p:nvSpPr>
        <p:spPr>
          <a:xfrm>
            <a:off x="1658025" y="264300"/>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marL="0" lvl="0" indent="0" algn="l" rtl="0">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345" name="Google Shape;345;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6" name="Google Shape;346;p44"/>
          <p:cNvSpPr txBox="1">
            <a:spLocks noGrp="1"/>
          </p:cNvSpPr>
          <p:nvPr>
            <p:ph type="title"/>
          </p:nvPr>
        </p:nvSpPr>
        <p:spPr>
          <a:xfrm>
            <a:off x="406550" y="1101300"/>
            <a:ext cx="72498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47" name="Google Shape;347;p44"/>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348" name="Google Shape;348;p44"/>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349" name="Google Shape;349;p44"/>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350" name="Google Shape;350;p44"/>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351" name="Google Shape;351;p44"/>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352" name="Google Shape;352;p44"/>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353" name="Google Shape;353;p44"/>
          <p:cNvPicPr preferRelativeResize="0"/>
          <p:nvPr/>
        </p:nvPicPr>
        <p:blipFill rotWithShape="1">
          <a:blip r:embed="rId10">
            <a:alphaModFix/>
          </a:blip>
          <a:srcRect l="14221" r="16062"/>
          <a:stretch/>
        </p:blipFill>
        <p:spPr>
          <a:xfrm>
            <a:off x="186900" y="2550187"/>
            <a:ext cx="876300" cy="1116100"/>
          </a:xfrm>
          <a:prstGeom prst="rect">
            <a:avLst/>
          </a:prstGeom>
          <a:noFill/>
          <a:ln>
            <a:noFill/>
          </a:ln>
        </p:spPr>
      </p:pic>
      <p:pic>
        <p:nvPicPr>
          <p:cNvPr id="354" name="Google Shape;354;p44"/>
          <p:cNvPicPr preferRelativeResize="0"/>
          <p:nvPr/>
        </p:nvPicPr>
        <p:blipFill>
          <a:blip r:embed="rId11">
            <a:alphaModFix/>
          </a:blip>
          <a:stretch>
            <a:fillRect/>
          </a:stretch>
        </p:blipFill>
        <p:spPr>
          <a:xfrm>
            <a:off x="1412950" y="3730700"/>
            <a:ext cx="1254725" cy="1254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58"/>
        <p:cNvGrpSpPr/>
        <p:nvPr/>
      </p:nvGrpSpPr>
      <p:grpSpPr>
        <a:xfrm>
          <a:off x="0" y="0"/>
          <a:ext cx="0" cy="0"/>
          <a:chOff x="0" y="0"/>
          <a:chExt cx="0" cy="0"/>
        </a:xfrm>
      </p:grpSpPr>
      <p:sp>
        <p:nvSpPr>
          <p:cNvPr id="359" name="Google Shape;359;p45"/>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5"/>
          <p:cNvSpPr txBox="1">
            <a:spLocks noGrp="1"/>
          </p:cNvSpPr>
          <p:nvPr>
            <p:ph type="title"/>
          </p:nvPr>
        </p:nvSpPr>
        <p:spPr>
          <a:xfrm>
            <a:off x="1429425" y="65517"/>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E4E5B8"/>
                </a:solidFill>
                <a:latin typeface="Georgia"/>
                <a:ea typeface="Georgia"/>
                <a:cs typeface="Georgia"/>
                <a:sym typeface="Georgia"/>
              </a:rPr>
              <a:t>New Outlook Publishers</a:t>
            </a:r>
            <a:endParaRPr dirty="0">
              <a:solidFill>
                <a:srgbClr val="E4E5B8"/>
              </a:solidFill>
              <a:latin typeface="Georgia"/>
              <a:ea typeface="Georgia"/>
              <a:cs typeface="Georgia"/>
              <a:sym typeface="Georgia"/>
            </a:endParaRPr>
          </a:p>
          <a:p>
            <a:pPr marL="0" lvl="0" indent="0" algn="l" rtl="0">
              <a:spcBef>
                <a:spcPts val="0"/>
              </a:spcBef>
              <a:spcAft>
                <a:spcPts val="0"/>
              </a:spcAft>
              <a:buNone/>
            </a:pPr>
            <a:r>
              <a:rPr lang="en" sz="1911" dirty="0">
                <a:solidFill>
                  <a:srgbClr val="E4E5B8"/>
                </a:solidFill>
                <a:latin typeface="Georgia"/>
                <a:ea typeface="Georgia"/>
                <a:cs typeface="Georgia"/>
                <a:sym typeface="Georgia"/>
              </a:rPr>
              <a:t>newoutlookpublishers.store</a:t>
            </a:r>
            <a:endParaRPr sz="1911" dirty="0">
              <a:solidFill>
                <a:srgbClr val="E4E5B8"/>
              </a:solidFill>
              <a:latin typeface="Georgia"/>
              <a:ea typeface="Georgia"/>
              <a:cs typeface="Georgia"/>
              <a:sym typeface="Georgia"/>
            </a:endParaRPr>
          </a:p>
        </p:txBody>
      </p:sp>
      <p:pic>
        <p:nvPicPr>
          <p:cNvPr id="361" name="Google Shape;361;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2" name="Google Shape;362;p45"/>
          <p:cNvSpPr txBox="1">
            <a:spLocks noGrp="1"/>
          </p:cNvSpPr>
          <p:nvPr>
            <p:ph type="title"/>
          </p:nvPr>
        </p:nvSpPr>
        <p:spPr>
          <a:xfrm>
            <a:off x="898350" y="1141625"/>
            <a:ext cx="72498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rgbClr val="E4E5B8"/>
                </a:solidFill>
                <a:latin typeface="Georgia"/>
                <a:ea typeface="Georgia"/>
                <a:cs typeface="Georgia"/>
                <a:sym typeface="Georgia"/>
              </a:rPr>
              <a:t>Latest Releases and (some) Titles Offered: </a:t>
            </a:r>
            <a:endParaRPr dirty="0">
              <a:solidFill>
                <a:srgbClr val="E4E5B8"/>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C09EBE0B-8E1B-68C1-15D5-E5B7EB671CCB}"/>
              </a:ext>
            </a:extLst>
          </p:cNvPr>
          <p:cNvPicPr>
            <a:picLocks noChangeAspect="1"/>
          </p:cNvPicPr>
          <p:nvPr/>
        </p:nvPicPr>
        <p:blipFill>
          <a:blip r:embed="rId4"/>
          <a:stretch>
            <a:fillRect/>
          </a:stretch>
        </p:blipFill>
        <p:spPr>
          <a:xfrm>
            <a:off x="251417" y="1666611"/>
            <a:ext cx="2034945" cy="3065768"/>
          </a:xfrm>
          <a:prstGeom prst="rect">
            <a:avLst/>
          </a:prstGeom>
        </p:spPr>
      </p:pic>
      <p:pic>
        <p:nvPicPr>
          <p:cNvPr id="5" name="Picture 4">
            <a:extLst>
              <a:ext uri="{FF2B5EF4-FFF2-40B4-BE49-F238E27FC236}">
                <a16:creationId xmlns:a16="http://schemas.microsoft.com/office/drawing/2014/main" id="{D24A25F6-5C7E-E270-043C-E91EDBA4FF62}"/>
              </a:ext>
            </a:extLst>
          </p:cNvPr>
          <p:cNvPicPr>
            <a:picLocks noChangeAspect="1"/>
          </p:cNvPicPr>
          <p:nvPr/>
        </p:nvPicPr>
        <p:blipFill>
          <a:blip r:embed="rId5"/>
          <a:stretch>
            <a:fillRect/>
          </a:stretch>
        </p:blipFill>
        <p:spPr>
          <a:xfrm>
            <a:off x="2443626" y="1663808"/>
            <a:ext cx="2024260" cy="3065766"/>
          </a:xfrm>
          <a:prstGeom prst="rect">
            <a:avLst/>
          </a:prstGeom>
        </p:spPr>
      </p:pic>
      <p:pic>
        <p:nvPicPr>
          <p:cNvPr id="7" name="Picture 6">
            <a:extLst>
              <a:ext uri="{FF2B5EF4-FFF2-40B4-BE49-F238E27FC236}">
                <a16:creationId xmlns:a16="http://schemas.microsoft.com/office/drawing/2014/main" id="{8A0E67B6-F279-E8D9-2F70-BD307EF84998}"/>
              </a:ext>
            </a:extLst>
          </p:cNvPr>
          <p:cNvPicPr>
            <a:picLocks noChangeAspect="1"/>
          </p:cNvPicPr>
          <p:nvPr/>
        </p:nvPicPr>
        <p:blipFill>
          <a:blip r:embed="rId6"/>
          <a:stretch>
            <a:fillRect/>
          </a:stretch>
        </p:blipFill>
        <p:spPr>
          <a:xfrm>
            <a:off x="4655975" y="1653238"/>
            <a:ext cx="2024259" cy="3031062"/>
          </a:xfrm>
          <a:prstGeom prst="rect">
            <a:avLst/>
          </a:prstGeom>
        </p:spPr>
      </p:pic>
      <p:pic>
        <p:nvPicPr>
          <p:cNvPr id="9" name="Picture 8">
            <a:extLst>
              <a:ext uri="{FF2B5EF4-FFF2-40B4-BE49-F238E27FC236}">
                <a16:creationId xmlns:a16="http://schemas.microsoft.com/office/drawing/2014/main" id="{BA089720-7232-A041-F0BC-631F14C5939A}"/>
              </a:ext>
            </a:extLst>
          </p:cNvPr>
          <p:cNvPicPr>
            <a:picLocks noChangeAspect="1"/>
          </p:cNvPicPr>
          <p:nvPr/>
        </p:nvPicPr>
        <p:blipFill>
          <a:blip r:embed="rId7"/>
          <a:stretch>
            <a:fillRect/>
          </a:stretch>
        </p:blipFill>
        <p:spPr>
          <a:xfrm>
            <a:off x="6868324" y="1658483"/>
            <a:ext cx="2024259" cy="3020573"/>
          </a:xfrm>
          <a:prstGeom prst="rect">
            <a:avLst/>
          </a:prstGeom>
        </p:spPr>
      </p:pic>
      <p:pic>
        <p:nvPicPr>
          <p:cNvPr id="10" name="Picture 9">
            <a:extLst>
              <a:ext uri="{FF2B5EF4-FFF2-40B4-BE49-F238E27FC236}">
                <a16:creationId xmlns:a16="http://schemas.microsoft.com/office/drawing/2014/main" id="{F65069F3-3F9B-4F10-66B3-D42D844F171D}"/>
              </a:ext>
            </a:extLst>
          </p:cNvPr>
          <p:cNvPicPr>
            <a:picLocks noChangeAspect="1"/>
          </p:cNvPicPr>
          <p:nvPr/>
        </p:nvPicPr>
        <p:blipFill>
          <a:blip r:embed="rId8"/>
          <a:stretch>
            <a:fillRect/>
          </a:stretch>
        </p:blipFill>
        <p:spPr>
          <a:xfrm>
            <a:off x="5210685" y="0"/>
            <a:ext cx="1101300" cy="11013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58"/>
        <p:cNvGrpSpPr/>
        <p:nvPr/>
      </p:nvGrpSpPr>
      <p:grpSpPr>
        <a:xfrm>
          <a:off x="0" y="0"/>
          <a:ext cx="0" cy="0"/>
          <a:chOff x="0" y="0"/>
          <a:chExt cx="0" cy="0"/>
        </a:xfrm>
      </p:grpSpPr>
      <p:sp>
        <p:nvSpPr>
          <p:cNvPr id="359" name="Google Shape;359;p45"/>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5"/>
          <p:cNvSpPr txBox="1">
            <a:spLocks noGrp="1"/>
          </p:cNvSpPr>
          <p:nvPr>
            <p:ph type="title"/>
          </p:nvPr>
        </p:nvSpPr>
        <p:spPr>
          <a:xfrm>
            <a:off x="1439364" y="345567"/>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E4E5B8"/>
                </a:solidFill>
                <a:latin typeface="Georgia"/>
                <a:ea typeface="Georgia"/>
                <a:cs typeface="Georgia"/>
                <a:sym typeface="Georgia"/>
              </a:rPr>
              <a:t>New Outlook Publishers – Volunteers Needed!</a:t>
            </a:r>
            <a:endParaRPr dirty="0">
              <a:solidFill>
                <a:srgbClr val="E4E5B8"/>
              </a:solidFill>
              <a:latin typeface="Georgia"/>
              <a:ea typeface="Georgia"/>
              <a:cs typeface="Georgia"/>
              <a:sym typeface="Georgia"/>
            </a:endParaRPr>
          </a:p>
        </p:txBody>
      </p:sp>
      <p:pic>
        <p:nvPicPr>
          <p:cNvPr id="361" name="Google Shape;361;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2" name="Google Shape;362;p45"/>
          <p:cNvSpPr txBox="1">
            <a:spLocks noGrp="1"/>
          </p:cNvSpPr>
          <p:nvPr>
            <p:ph type="title"/>
          </p:nvPr>
        </p:nvSpPr>
        <p:spPr>
          <a:xfrm>
            <a:off x="292062" y="988799"/>
            <a:ext cx="7659243" cy="618171"/>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dirty="0">
                <a:solidFill>
                  <a:srgbClr val="E4E5B8"/>
                </a:solidFill>
                <a:latin typeface="Georgia"/>
                <a:ea typeface="Georgia"/>
                <a:cs typeface="Georgia"/>
                <a:sym typeface="Georgia"/>
              </a:rPr>
              <a:t>New Outlook Publishers is looking for volunteers!</a:t>
            </a:r>
            <a:br>
              <a:rPr lang="en" dirty="0">
                <a:solidFill>
                  <a:srgbClr val="E4E5B8"/>
                </a:solidFill>
                <a:latin typeface="Georgia"/>
                <a:ea typeface="Georgia"/>
                <a:cs typeface="Georgia"/>
                <a:sym typeface="Georgia"/>
              </a:rPr>
            </a:br>
            <a:r>
              <a:rPr lang="en" dirty="0">
                <a:solidFill>
                  <a:srgbClr val="E4E5B8"/>
                </a:solidFill>
                <a:latin typeface="Georgia"/>
                <a:ea typeface="Georgia"/>
                <a:cs typeface="Georgia"/>
                <a:sym typeface="Georgia"/>
              </a:rPr>
              <a:t>NOP is looking for assistance in the following areas: </a:t>
            </a:r>
            <a:br>
              <a:rPr lang="en" dirty="0">
                <a:solidFill>
                  <a:srgbClr val="E4E5B8"/>
                </a:solidFill>
                <a:latin typeface="Georgia"/>
                <a:ea typeface="Georgia"/>
                <a:cs typeface="Georgia"/>
                <a:sym typeface="Georgia"/>
              </a:rPr>
            </a:br>
            <a:r>
              <a:rPr lang="en" dirty="0">
                <a:solidFill>
                  <a:srgbClr val="E4E5B8"/>
                </a:solidFill>
                <a:latin typeface="Georgia"/>
                <a:ea typeface="Georgia"/>
                <a:cs typeface="Georgia"/>
                <a:sym typeface="Georgia"/>
              </a:rPr>
              <a:t> </a:t>
            </a:r>
            <a:endParaRPr dirty="0">
              <a:solidFill>
                <a:srgbClr val="E4E5B8"/>
              </a:solidFill>
              <a:latin typeface="Georgia"/>
              <a:ea typeface="Georgia"/>
              <a:cs typeface="Georgia"/>
              <a:sym typeface="Georgia"/>
            </a:endParaRPr>
          </a:p>
        </p:txBody>
      </p:sp>
      <p:sp>
        <p:nvSpPr>
          <p:cNvPr id="2" name="TextBox 1">
            <a:extLst>
              <a:ext uri="{FF2B5EF4-FFF2-40B4-BE49-F238E27FC236}">
                <a16:creationId xmlns:a16="http://schemas.microsoft.com/office/drawing/2014/main" id="{5E9F5D2C-12FB-787D-9CD2-3506B04C8E26}"/>
              </a:ext>
            </a:extLst>
          </p:cNvPr>
          <p:cNvSpPr txBox="1"/>
          <p:nvPr/>
        </p:nvSpPr>
        <p:spPr>
          <a:xfrm>
            <a:off x="560606" y="2084507"/>
            <a:ext cx="3106933"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4">
                    <a:lumMod val="40000"/>
                    <a:lumOff val="60000"/>
                  </a:schemeClr>
                </a:solidFill>
                <a:latin typeface="Times New Roman" panose="02020603050405020304" pitchFamily="18" charset="0"/>
                <a:cs typeface="Times New Roman" panose="02020603050405020304" pitchFamily="18" charset="0"/>
              </a:rPr>
              <a:t>Layout Editors</a:t>
            </a:r>
          </a:p>
          <a:p>
            <a:pPr marL="285750" indent="-285750">
              <a:buFont typeface="Arial" panose="020B0604020202020204" pitchFamily="34" charset="0"/>
              <a:buChar char="•"/>
            </a:pPr>
            <a:r>
              <a:rPr lang="en-US" sz="2800" dirty="0">
                <a:solidFill>
                  <a:schemeClr val="accent4">
                    <a:lumMod val="40000"/>
                    <a:lumOff val="60000"/>
                  </a:schemeClr>
                </a:solidFill>
                <a:latin typeface="Times New Roman" panose="02020603050405020304" pitchFamily="18" charset="0"/>
                <a:cs typeface="Times New Roman" panose="02020603050405020304" pitchFamily="18" charset="0"/>
              </a:rPr>
              <a:t>Cover Artists</a:t>
            </a:r>
          </a:p>
          <a:p>
            <a:pPr marL="285750" indent="-285750">
              <a:buFont typeface="Arial" panose="020B0604020202020204" pitchFamily="34" charset="0"/>
              <a:buChar char="•"/>
            </a:pPr>
            <a:r>
              <a:rPr lang="en-US" sz="2800" dirty="0">
                <a:solidFill>
                  <a:schemeClr val="accent4">
                    <a:lumMod val="40000"/>
                    <a:lumOff val="60000"/>
                  </a:schemeClr>
                </a:solidFill>
                <a:latin typeface="Times New Roman" panose="02020603050405020304" pitchFamily="18" charset="0"/>
                <a:cs typeface="Times New Roman" panose="02020603050405020304" pitchFamily="18" charset="0"/>
              </a:rPr>
              <a:t>Proofreaders</a:t>
            </a:r>
          </a:p>
        </p:txBody>
      </p:sp>
      <p:sp>
        <p:nvSpPr>
          <p:cNvPr id="4" name="Google Shape;362;p45">
            <a:extLst>
              <a:ext uri="{FF2B5EF4-FFF2-40B4-BE49-F238E27FC236}">
                <a16:creationId xmlns:a16="http://schemas.microsoft.com/office/drawing/2014/main" id="{9430B7A0-811A-4B19-E7C1-19E2C0DCFD54}"/>
              </a:ext>
            </a:extLst>
          </p:cNvPr>
          <p:cNvSpPr txBox="1">
            <a:spLocks/>
          </p:cNvSpPr>
          <p:nvPr/>
        </p:nvSpPr>
        <p:spPr>
          <a:xfrm>
            <a:off x="336786" y="3594363"/>
            <a:ext cx="8424557" cy="129072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solidFill>
                  <a:srgbClr val="E4E5B8"/>
                </a:solidFill>
                <a:latin typeface="Georgia"/>
                <a:ea typeface="Georgia"/>
                <a:cs typeface="Georgia"/>
                <a:sym typeface="Georgia"/>
              </a:rPr>
              <a:t>Please reach out to </a:t>
            </a:r>
            <a:r>
              <a:rPr lang="en-US" dirty="0">
                <a:solidFill>
                  <a:srgbClr val="E4E5B8"/>
                </a:solidFill>
                <a:latin typeface="Georgia"/>
                <a:ea typeface="Georgia"/>
                <a:cs typeface="Georgia"/>
                <a:sym typeface="Georgia"/>
                <a:hlinkClick r:id="rId4"/>
              </a:rPr>
              <a:t>scottc@johnreedcenter.net</a:t>
            </a:r>
            <a:r>
              <a:rPr lang="en-US" dirty="0">
                <a:solidFill>
                  <a:srgbClr val="E4E5B8"/>
                </a:solidFill>
                <a:latin typeface="Georgia"/>
                <a:ea typeface="Georgia"/>
                <a:cs typeface="Georgia"/>
                <a:sym typeface="Georgia"/>
              </a:rPr>
              <a:t> if </a:t>
            </a:r>
            <a:br>
              <a:rPr lang="en-US" dirty="0">
                <a:solidFill>
                  <a:srgbClr val="E4E5B8"/>
                </a:solidFill>
                <a:latin typeface="Georgia"/>
                <a:ea typeface="Georgia"/>
                <a:cs typeface="Georgia"/>
                <a:sym typeface="Georgia"/>
              </a:rPr>
            </a:br>
            <a:r>
              <a:rPr lang="en-US" dirty="0">
                <a:solidFill>
                  <a:srgbClr val="E4E5B8"/>
                </a:solidFill>
                <a:latin typeface="Georgia"/>
                <a:ea typeface="Georgia"/>
                <a:cs typeface="Georgia"/>
                <a:sym typeface="Georgia"/>
              </a:rPr>
              <a:t>interested and attend the next New Outlook Publishers staff meeting on January 24</a:t>
            </a:r>
            <a:r>
              <a:rPr lang="en-US" baseline="30000" dirty="0">
                <a:solidFill>
                  <a:srgbClr val="E4E5B8"/>
                </a:solidFill>
                <a:latin typeface="Georgia"/>
                <a:ea typeface="Georgia"/>
                <a:cs typeface="Georgia"/>
                <a:sym typeface="Georgia"/>
              </a:rPr>
              <a:t>th</a:t>
            </a:r>
            <a:r>
              <a:rPr lang="en-US" dirty="0">
                <a:solidFill>
                  <a:srgbClr val="E4E5B8"/>
                </a:solidFill>
                <a:latin typeface="Georgia"/>
                <a:ea typeface="Georgia"/>
                <a:cs typeface="Georgia"/>
                <a:sym typeface="Georgia"/>
              </a:rPr>
              <a:t> at 8:30 PM EST.  </a:t>
            </a:r>
          </a:p>
        </p:txBody>
      </p:sp>
      <p:pic>
        <p:nvPicPr>
          <p:cNvPr id="11" name="Picture 10">
            <a:extLst>
              <a:ext uri="{FF2B5EF4-FFF2-40B4-BE49-F238E27FC236}">
                <a16:creationId xmlns:a16="http://schemas.microsoft.com/office/drawing/2014/main" id="{50A61E17-7580-9A77-FBB1-CA8CD47D18F3}"/>
              </a:ext>
            </a:extLst>
          </p:cNvPr>
          <p:cNvPicPr>
            <a:picLocks noChangeAspect="1"/>
          </p:cNvPicPr>
          <p:nvPr/>
        </p:nvPicPr>
        <p:blipFill>
          <a:blip r:embed="rId5"/>
          <a:stretch>
            <a:fillRect/>
          </a:stretch>
        </p:blipFill>
        <p:spPr>
          <a:xfrm>
            <a:off x="3879700" y="1888694"/>
            <a:ext cx="1776620" cy="1776620"/>
          </a:xfrm>
          <a:prstGeom prst="rect">
            <a:avLst/>
          </a:prstGeom>
        </p:spPr>
      </p:pic>
    </p:spTree>
    <p:extLst>
      <p:ext uri="{BB962C8B-B14F-4D97-AF65-F5344CB8AC3E}">
        <p14:creationId xmlns:p14="http://schemas.microsoft.com/office/powerpoint/2010/main" val="144832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33127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solidFill>
                  <a:srgbClr val="E4E5B8"/>
                </a:solidFill>
                <a:latin typeface="Georgia"/>
                <a:ea typeface="Georgia"/>
                <a:cs typeface="Georgia"/>
                <a:sym typeface="Georgia"/>
              </a:rPr>
              <a:t>Background: Earl Browder</a:t>
            </a:r>
            <a:endParaRPr sz="5200" dirty="0">
              <a:solidFill>
                <a:srgbClr val="E4E5B8"/>
              </a:solidFill>
              <a:latin typeface="Georgia"/>
              <a:ea typeface="Georgia"/>
              <a:cs typeface="Georgia"/>
              <a:sym typeface="Georgia"/>
            </a:endParaRPr>
          </a:p>
        </p:txBody>
      </p:sp>
      <p:pic>
        <p:nvPicPr>
          <p:cNvPr id="67" name="Google Shape;67;p1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6"/>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6"/>
          <p:cNvSpPr txBox="1">
            <a:spLocks noGrp="1"/>
          </p:cNvSpPr>
          <p:nvPr>
            <p:ph type="title"/>
          </p:nvPr>
        </p:nvSpPr>
        <p:spPr>
          <a:xfrm>
            <a:off x="1658025" y="264300"/>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73" name="Google Shape;373;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4" name="Google Shape;374;p46"/>
          <p:cNvSpPr txBox="1"/>
          <p:nvPr/>
        </p:nvSpPr>
        <p:spPr>
          <a:xfrm>
            <a:off x="406550" y="1041075"/>
            <a:ext cx="8096400" cy="3786600"/>
          </a:xfrm>
          <a:prstGeom prst="rect">
            <a:avLst/>
          </a:prstGeom>
          <a:noFill/>
          <a:ln>
            <a:noFill/>
          </a:ln>
        </p:spPr>
        <p:txBody>
          <a:bodyPr spcFirstLastPara="1" wrap="square" lIns="91425" tIns="91425" rIns="91425" bIns="91425" anchor="t" anchorCtr="0">
            <a:spAutoFit/>
          </a:bodyPr>
          <a:lstStyle/>
          <a:p>
            <a:pPr marL="457200" lvl="0" indent="0" algn="l" rtl="0">
              <a:lnSpc>
                <a:spcPct val="100000"/>
              </a:lnSpc>
              <a:spcBef>
                <a:spcPts val="0"/>
              </a:spcBef>
              <a:spcAft>
                <a:spcPts val="0"/>
              </a:spcAft>
              <a:buNone/>
            </a:pPr>
            <a:r>
              <a:rPr lang="en" sz="1950" b="1">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lang="en" sz="1950" b="1">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lang="en" sz="1950" b="1">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lang="en" sz="1950" b="1">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lang="en" sz="1950" b="1">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950">
              <a:solidFill>
                <a:srgbClr val="E4E5B8"/>
              </a:solidFill>
              <a:latin typeface="Georgia"/>
              <a:ea typeface="Georgia"/>
              <a:cs typeface="Georgia"/>
              <a:sym typeface="Georgia"/>
            </a:endParaRPr>
          </a:p>
          <a:p>
            <a:pPr marL="457200" lvl="0" indent="0" algn="l" rtl="0">
              <a:lnSpc>
                <a:spcPct val="100000"/>
              </a:lnSpc>
              <a:spcBef>
                <a:spcPts val="0"/>
              </a:spcBef>
              <a:spcAft>
                <a:spcPts val="0"/>
              </a:spcAft>
              <a:buNone/>
            </a:pPr>
            <a:endParaRPr sz="1950">
              <a:solidFill>
                <a:srgbClr val="E4E5B8"/>
              </a:solidFill>
              <a:latin typeface="Georgia"/>
              <a:ea typeface="Georgia"/>
              <a:cs typeface="Georgia"/>
              <a:sym typeface="Georgia"/>
            </a:endParaRPr>
          </a:p>
          <a:p>
            <a:pPr marL="457200" lvl="0" indent="0" algn="l" rtl="0">
              <a:lnSpc>
                <a:spcPct val="100000"/>
              </a:lnSpc>
              <a:spcBef>
                <a:spcPts val="0"/>
              </a:spcBef>
              <a:spcAft>
                <a:spcPts val="0"/>
              </a:spcAft>
              <a:buNone/>
            </a:pPr>
            <a:r>
              <a:rPr lang="en" sz="19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at </a:t>
            </a:r>
            <a:r>
              <a:rPr lang="en" sz="1950" u="sng">
                <a:solidFill>
                  <a:schemeClr val="hlink"/>
                </a:solidFill>
                <a:latin typeface="Georgia"/>
                <a:ea typeface="Georgia"/>
                <a:cs typeface="Georgia"/>
                <a:sym typeface="Georgia"/>
                <a:hlinkClick r:id="rId4"/>
              </a:rPr>
              <a:t>https://www.gofundme.com/f/legal-fund-to-defend-against-wreckers</a:t>
            </a:r>
            <a:r>
              <a:rPr lang="en" sz="1950">
                <a:solidFill>
                  <a:srgbClr val="E4E5B8"/>
                </a:solidFill>
                <a:latin typeface="Georgia"/>
                <a:ea typeface="Georgia"/>
                <a:cs typeface="Georgia"/>
                <a:sym typeface="Georgia"/>
              </a:rPr>
              <a:t>. Anything helps!</a:t>
            </a:r>
            <a:endParaRPr sz="1950">
              <a:solidFill>
                <a:srgbClr val="E4E5B8"/>
              </a:solidFill>
              <a:latin typeface="Georgia"/>
              <a:ea typeface="Georgia"/>
              <a:cs typeface="Georgia"/>
              <a:sym typeface="Georg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47"/>
          <p:cNvPicPr preferRelativeResize="0"/>
          <p:nvPr/>
        </p:nvPicPr>
        <p:blipFill>
          <a:blip r:embed="rId4">
            <a:alphaModFix/>
          </a:blip>
          <a:stretch>
            <a:fillRect/>
          </a:stretch>
        </p:blipFill>
        <p:spPr>
          <a:xfrm>
            <a:off x="4182251" y="152400"/>
            <a:ext cx="779501" cy="779501"/>
          </a:xfrm>
          <a:prstGeom prst="rect">
            <a:avLst/>
          </a:prstGeom>
          <a:noFill/>
          <a:ln>
            <a:noFill/>
          </a:ln>
        </p:spPr>
      </p:pic>
      <p:sp>
        <p:nvSpPr>
          <p:cNvPr id="380" name="Google Shape;380;p47"/>
          <p:cNvSpPr/>
          <p:nvPr/>
        </p:nvSpPr>
        <p:spPr>
          <a:xfrm>
            <a:off x="1645925" y="1089200"/>
            <a:ext cx="5869500" cy="3872700"/>
          </a:xfrm>
          <a:prstGeom prst="rect">
            <a:avLst/>
          </a:prstGeom>
          <a:solidFill>
            <a:srgbClr val="B21F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7"/>
          <p:cNvSpPr txBox="1"/>
          <p:nvPr/>
        </p:nvSpPr>
        <p:spPr>
          <a:xfrm>
            <a:off x="1655375" y="4565650"/>
            <a:ext cx="585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dirty="0">
                <a:solidFill>
                  <a:srgbClr val="E4E5B8"/>
                </a:solidFill>
                <a:latin typeface="Georgia"/>
                <a:ea typeface="Georgia"/>
                <a:cs typeface="Georgia"/>
                <a:sym typeface="Georgia"/>
              </a:rPr>
              <a:t>No Mercy to the Bastards!</a:t>
            </a:r>
            <a:r>
              <a:rPr lang="en" dirty="0">
                <a:solidFill>
                  <a:srgbClr val="E4E5B8"/>
                </a:solidFill>
                <a:latin typeface="Georgia"/>
                <a:ea typeface="Georgia"/>
                <a:cs typeface="Georgia"/>
                <a:sym typeface="Georgia"/>
              </a:rPr>
              <a:t> - Soviet Anti-Fascist Song</a:t>
            </a:r>
            <a:endParaRPr dirty="0">
              <a:solidFill>
                <a:srgbClr val="E4E5B8"/>
              </a:solidFill>
              <a:latin typeface="Georgia"/>
              <a:ea typeface="Georgia"/>
              <a:cs typeface="Georgia"/>
              <a:sym typeface="Georgia"/>
            </a:endParaRPr>
          </a:p>
        </p:txBody>
      </p:sp>
      <p:pic>
        <p:nvPicPr>
          <p:cNvPr id="2" name="Online Media 1" title="&quot;No Mercy to the Bastards!&quot; (Rare Short Version) - Soviet Anti-Fascist Song">
            <a:hlinkClick r:id="" action="ppaction://media"/>
            <a:extLst>
              <a:ext uri="{FF2B5EF4-FFF2-40B4-BE49-F238E27FC236}">
                <a16:creationId xmlns:a16="http://schemas.microsoft.com/office/drawing/2014/main" id="{DCAC5447-E82D-2109-5D9B-B2C3E8150D59}"/>
              </a:ext>
            </a:extLst>
          </p:cNvPr>
          <p:cNvPicPr>
            <a:picLocks noRot="1" noChangeAspect="1"/>
          </p:cNvPicPr>
          <p:nvPr>
            <a:videoFile r:link="rId1"/>
          </p:nvPr>
        </p:nvPicPr>
        <p:blipFill>
          <a:blip r:embed="rId5"/>
          <a:stretch>
            <a:fillRect/>
          </a:stretch>
        </p:blipFill>
        <p:spPr>
          <a:xfrm>
            <a:off x="1452713" y="1027403"/>
            <a:ext cx="6255924" cy="3534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txBox="1">
            <a:spLocks noGrp="1"/>
          </p:cNvSpPr>
          <p:nvPr>
            <p:ph type="title"/>
          </p:nvPr>
        </p:nvSpPr>
        <p:spPr>
          <a:xfrm>
            <a:off x="1588524" y="243763"/>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E4E5B8"/>
                </a:solidFill>
                <a:latin typeface="Georgia"/>
                <a:ea typeface="Georgia"/>
                <a:cs typeface="Georgia"/>
                <a:sym typeface="Georgia"/>
              </a:rPr>
              <a:t>Earl Browder</a:t>
            </a:r>
            <a:endParaRPr dirty="0">
              <a:solidFill>
                <a:srgbClr val="E4E5B8"/>
              </a:solidFill>
              <a:latin typeface="Georgia"/>
              <a:ea typeface="Georgia"/>
              <a:cs typeface="Georgia"/>
              <a:sym typeface="Georgia"/>
            </a:endParaRPr>
          </a:p>
        </p:txBody>
      </p:sp>
      <p:pic>
        <p:nvPicPr>
          <p:cNvPr id="74" name="Google Shape;74;p1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75" name="Google Shape;75;p16"/>
          <p:cNvSpPr txBox="1"/>
          <p:nvPr/>
        </p:nvSpPr>
        <p:spPr>
          <a:xfrm>
            <a:off x="223994" y="1104325"/>
            <a:ext cx="5756700" cy="333165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rgbClr val="E4E5B8"/>
                </a:solidFill>
                <a:latin typeface="Georgia"/>
                <a:ea typeface="Georgia"/>
                <a:cs typeface="Georgia"/>
                <a:sym typeface="Georgia"/>
              </a:rPr>
              <a:t>Biography</a:t>
            </a:r>
            <a:br>
              <a:rPr lang="en-US" sz="2100" dirty="0">
                <a:solidFill>
                  <a:srgbClr val="E4E5B8"/>
                </a:solidFill>
                <a:latin typeface="Georgia"/>
                <a:ea typeface="Georgia"/>
                <a:cs typeface="Georgia"/>
                <a:sym typeface="Georgia"/>
              </a:rPr>
            </a:br>
            <a:endParaRPr sz="2100" dirty="0">
              <a:solidFill>
                <a:srgbClr val="E4E5B8"/>
              </a:solidFill>
              <a:latin typeface="Georgia"/>
              <a:ea typeface="Georgia"/>
              <a:cs typeface="Georgia"/>
              <a:sym typeface="Georgia"/>
            </a:endParaRP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Born in Wichita, Kansas on May 20, 1891.</a:t>
            </a: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Member of the Socialist Party and protested the First World War, </a:t>
            </a:r>
            <a:br>
              <a:rPr lang="en" sz="1250" dirty="0">
                <a:solidFill>
                  <a:srgbClr val="E4E5B8"/>
                </a:solidFill>
                <a:latin typeface="Georgia"/>
                <a:ea typeface="Georgia"/>
                <a:cs typeface="Georgia"/>
                <a:sym typeface="Georgia"/>
              </a:rPr>
            </a:br>
            <a:r>
              <a:rPr lang="en" sz="1250" dirty="0">
                <a:solidFill>
                  <a:srgbClr val="E4E5B8"/>
                </a:solidFill>
                <a:latin typeface="Georgia"/>
                <a:ea typeface="Georgia"/>
                <a:cs typeface="Georgia"/>
                <a:sym typeface="Georgia"/>
              </a:rPr>
              <a:t>jailed in 1917 under the Espionage Act</a:t>
            </a: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Along with John Reed, Elizabeth Gurley Flynn, Louis Fraina, Max </a:t>
            </a:r>
            <a:br>
              <a:rPr lang="en" sz="1250" dirty="0">
                <a:solidFill>
                  <a:srgbClr val="E4E5B8"/>
                </a:solidFill>
                <a:latin typeface="Georgia"/>
                <a:ea typeface="Georgia"/>
                <a:cs typeface="Georgia"/>
                <a:sym typeface="Georgia"/>
              </a:rPr>
            </a:br>
            <a:r>
              <a:rPr lang="en" sz="1250" dirty="0">
                <a:solidFill>
                  <a:srgbClr val="E4E5B8"/>
                </a:solidFill>
                <a:latin typeface="Georgia"/>
                <a:ea typeface="Georgia"/>
                <a:cs typeface="Georgia"/>
                <a:sym typeface="Georgia"/>
              </a:rPr>
              <a:t>Shachtman, Michael Golde, William Donne, Charles Ruthenburg, </a:t>
            </a:r>
            <a:br>
              <a:rPr lang="en" sz="1250" dirty="0">
                <a:solidFill>
                  <a:srgbClr val="E4E5B8"/>
                </a:solidFill>
                <a:latin typeface="Georgia"/>
                <a:ea typeface="Georgia"/>
                <a:cs typeface="Georgia"/>
                <a:sym typeface="Georgia"/>
              </a:rPr>
            </a:br>
            <a:r>
              <a:rPr lang="en" sz="1250" dirty="0">
                <a:solidFill>
                  <a:srgbClr val="E4E5B8"/>
                </a:solidFill>
                <a:latin typeface="Georgia"/>
                <a:ea typeface="Georgia"/>
                <a:cs typeface="Georgia"/>
                <a:sym typeface="Georgia"/>
              </a:rPr>
              <a:t>and others was a founding member of the Communist Party USA</a:t>
            </a:r>
            <a:br>
              <a:rPr lang="en" sz="1250" dirty="0">
                <a:solidFill>
                  <a:srgbClr val="E4E5B8"/>
                </a:solidFill>
                <a:latin typeface="Georgia"/>
                <a:ea typeface="Georgia"/>
                <a:cs typeface="Georgia"/>
                <a:sym typeface="Georgia"/>
              </a:rPr>
            </a:br>
            <a:r>
              <a:rPr lang="en" sz="1250" dirty="0">
                <a:solidFill>
                  <a:srgbClr val="E4E5B8"/>
                </a:solidFill>
                <a:latin typeface="Georgia"/>
                <a:ea typeface="Georgia"/>
                <a:cs typeface="Georgia"/>
                <a:sym typeface="Georgia"/>
              </a:rPr>
              <a:t>in 1919. </a:t>
            </a: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Became leader of the Party in 1932. </a:t>
            </a: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Wrote many books linking the Communist movement with </a:t>
            </a:r>
            <a:br>
              <a:rPr lang="en" sz="1250" dirty="0">
                <a:solidFill>
                  <a:srgbClr val="E4E5B8"/>
                </a:solidFill>
                <a:latin typeface="Georgia"/>
                <a:ea typeface="Georgia"/>
                <a:cs typeface="Georgia"/>
                <a:sym typeface="Georgia"/>
              </a:rPr>
            </a:br>
            <a:r>
              <a:rPr lang="en" sz="1250" dirty="0">
                <a:solidFill>
                  <a:srgbClr val="E4E5B8"/>
                </a:solidFill>
                <a:latin typeface="Georgia"/>
                <a:ea typeface="Georgia"/>
                <a:cs typeface="Georgia"/>
                <a:sym typeface="Georgia"/>
              </a:rPr>
              <a:t>democratic, revolutionary, and labor traditions in the country. </a:t>
            </a: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Ran on Presidential Ballots in 1936 and 1940. </a:t>
            </a: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Ousted from the Party in 1946. </a:t>
            </a: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Passed away at Princeton, NJ on June 27</a:t>
            </a:r>
            <a:r>
              <a:rPr lang="en" sz="1250" baseline="30000" dirty="0">
                <a:solidFill>
                  <a:srgbClr val="E4E5B8"/>
                </a:solidFill>
                <a:latin typeface="Georgia"/>
                <a:ea typeface="Georgia"/>
                <a:cs typeface="Georgia"/>
                <a:sym typeface="Georgia"/>
              </a:rPr>
              <a:t>th</a:t>
            </a:r>
            <a:r>
              <a:rPr lang="en" sz="1250" dirty="0">
                <a:solidFill>
                  <a:srgbClr val="E4E5B8"/>
                </a:solidFill>
                <a:latin typeface="Georgia"/>
                <a:ea typeface="Georgia"/>
                <a:cs typeface="Georgia"/>
                <a:sym typeface="Georgia"/>
              </a:rPr>
              <a:t>, 1973. </a:t>
            </a:r>
          </a:p>
        </p:txBody>
      </p:sp>
      <p:pic>
        <p:nvPicPr>
          <p:cNvPr id="3" name="Picture 2">
            <a:extLst>
              <a:ext uri="{FF2B5EF4-FFF2-40B4-BE49-F238E27FC236}">
                <a16:creationId xmlns:a16="http://schemas.microsoft.com/office/drawing/2014/main" id="{2F9C0313-FC95-48CB-D106-7461B6A7E10E}"/>
              </a:ext>
            </a:extLst>
          </p:cNvPr>
          <p:cNvPicPr>
            <a:picLocks noChangeAspect="1"/>
          </p:cNvPicPr>
          <p:nvPr/>
        </p:nvPicPr>
        <p:blipFill>
          <a:blip r:embed="rId4"/>
          <a:stretch>
            <a:fillRect/>
          </a:stretch>
        </p:blipFill>
        <p:spPr>
          <a:xfrm>
            <a:off x="5645545" y="816463"/>
            <a:ext cx="3217627" cy="4042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p:nvPr/>
        </p:nvSpPr>
        <p:spPr>
          <a:xfrm>
            <a:off x="0" y="0"/>
            <a:ext cx="9144000" cy="1101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9"/>
          <p:cNvSpPr txBox="1">
            <a:spLocks noGrp="1"/>
          </p:cNvSpPr>
          <p:nvPr>
            <p:ph type="title"/>
          </p:nvPr>
        </p:nvSpPr>
        <p:spPr>
          <a:xfrm>
            <a:off x="1658025" y="264300"/>
            <a:ext cx="724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rgbClr val="E4E5B8"/>
                </a:solidFill>
                <a:latin typeface="Georgia"/>
                <a:ea typeface="Georgia"/>
                <a:cs typeface="Georgia"/>
                <a:sym typeface="Georgia"/>
              </a:rPr>
              <a:t>The People’s Front by Earl Browder</a:t>
            </a:r>
            <a:endParaRPr dirty="0">
              <a:solidFill>
                <a:srgbClr val="E4E5B8"/>
              </a:solidFill>
              <a:latin typeface="Georgia"/>
              <a:ea typeface="Georgia"/>
              <a:cs typeface="Georgia"/>
              <a:sym typeface="Georgia"/>
            </a:endParaRPr>
          </a:p>
        </p:txBody>
      </p:sp>
      <p:pic>
        <p:nvPicPr>
          <p:cNvPr id="105" name="Google Shape;105;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6" name="Google Shape;106;p19"/>
          <p:cNvSpPr txBox="1"/>
          <p:nvPr/>
        </p:nvSpPr>
        <p:spPr>
          <a:xfrm>
            <a:off x="529398" y="988800"/>
            <a:ext cx="6919979" cy="140804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rgbClr val="E4E5B8"/>
                </a:solidFill>
                <a:latin typeface="Georgia"/>
                <a:ea typeface="Georgia"/>
                <a:cs typeface="Georgia"/>
                <a:sym typeface="Georgia"/>
              </a:rPr>
              <a:t>Book was published in 1938 by International Publishers.</a:t>
            </a:r>
            <a:br>
              <a:rPr lang="en-US" sz="2100" dirty="0">
                <a:solidFill>
                  <a:srgbClr val="E4E5B8"/>
                </a:solidFill>
                <a:latin typeface="Georgia"/>
                <a:ea typeface="Georgia"/>
                <a:cs typeface="Georgia"/>
                <a:sym typeface="Georgia"/>
              </a:rPr>
            </a:br>
            <a:endParaRPr sz="2100" dirty="0">
              <a:solidFill>
                <a:srgbClr val="E4E5B8"/>
              </a:solidFill>
              <a:latin typeface="Georgia"/>
              <a:ea typeface="Georgia"/>
              <a:cs typeface="Georgia"/>
              <a:sym typeface="Georgia"/>
            </a:endParaRPr>
          </a:p>
          <a:p>
            <a:pPr marL="457200" lvl="0" indent="-307975" algn="l" rtl="0">
              <a:spcBef>
                <a:spcPts val="0"/>
              </a:spcBef>
              <a:spcAft>
                <a:spcPts val="0"/>
              </a:spcAft>
              <a:buClr>
                <a:srgbClr val="E4E5B8"/>
              </a:buClr>
              <a:buSzPts val="1250"/>
              <a:buFont typeface="Georgia"/>
              <a:buChar char="●"/>
            </a:pPr>
            <a:r>
              <a:rPr lang="en" sz="1250" dirty="0">
                <a:solidFill>
                  <a:srgbClr val="E4E5B8"/>
                </a:solidFill>
                <a:latin typeface="Georgia"/>
                <a:ea typeface="Georgia"/>
                <a:cs typeface="Georgia"/>
                <a:sym typeface="Georgia"/>
              </a:rPr>
              <a:t>This volume is a collection of reports, speeches and artiles wirtten during 1936 and 1937. Meant as a companion volume and continuation of </a:t>
            </a:r>
            <a:r>
              <a:rPr lang="en" sz="1250" i="1" dirty="0">
                <a:solidFill>
                  <a:srgbClr val="E4E5B8"/>
                </a:solidFill>
                <a:latin typeface="Georgia"/>
                <a:ea typeface="Georgia"/>
                <a:cs typeface="Georgia"/>
                <a:sym typeface="Georgia"/>
              </a:rPr>
              <a:t>Communism in the United States </a:t>
            </a:r>
            <a:r>
              <a:rPr lang="en" sz="1250" dirty="0">
                <a:solidFill>
                  <a:srgbClr val="E4E5B8"/>
                </a:solidFill>
                <a:latin typeface="Georgia"/>
                <a:ea typeface="Georgia"/>
                <a:cs typeface="Georgia"/>
                <a:sym typeface="Georgia"/>
              </a:rPr>
              <a:t>published in July 1935. </a:t>
            </a:r>
            <a:endParaRPr sz="1250" dirty="0">
              <a:solidFill>
                <a:srgbClr val="E4E5B8"/>
              </a:solidFill>
              <a:latin typeface="Georgia"/>
              <a:ea typeface="Georgia"/>
              <a:cs typeface="Georgia"/>
              <a:sym typeface="Georgia"/>
            </a:endParaRPr>
          </a:p>
        </p:txBody>
      </p:sp>
      <p:sp>
        <p:nvSpPr>
          <p:cNvPr id="3" name="TextBox 2">
            <a:extLst>
              <a:ext uri="{FF2B5EF4-FFF2-40B4-BE49-F238E27FC236}">
                <a16:creationId xmlns:a16="http://schemas.microsoft.com/office/drawing/2014/main" id="{5EF72ECA-0958-AAFE-5360-620AA5FD53BB}"/>
              </a:ext>
            </a:extLst>
          </p:cNvPr>
          <p:cNvSpPr txBox="1"/>
          <p:nvPr/>
        </p:nvSpPr>
        <p:spPr>
          <a:xfrm>
            <a:off x="2283581" y="2415140"/>
            <a:ext cx="4576838" cy="307777"/>
          </a:xfrm>
          <a:prstGeom prst="rect">
            <a:avLst/>
          </a:prstGeom>
          <a:noFill/>
        </p:spPr>
        <p:txBody>
          <a:bodyPr wrap="square">
            <a:spAutoFit/>
          </a:bodyPr>
          <a:lstStyle/>
          <a:p>
            <a:r>
              <a:rPr lang="en-US" dirty="0"/>
              <a:t> </a:t>
            </a:r>
          </a:p>
        </p:txBody>
      </p:sp>
      <p:sp>
        <p:nvSpPr>
          <p:cNvPr id="5" name="TextBox 4">
            <a:extLst>
              <a:ext uri="{FF2B5EF4-FFF2-40B4-BE49-F238E27FC236}">
                <a16:creationId xmlns:a16="http://schemas.microsoft.com/office/drawing/2014/main" id="{BBDFBB3D-FD46-4205-5F2F-DCCD19DA696E}"/>
              </a:ext>
            </a:extLst>
          </p:cNvPr>
          <p:cNvSpPr txBox="1"/>
          <p:nvPr/>
        </p:nvSpPr>
        <p:spPr>
          <a:xfrm>
            <a:off x="2283581" y="2415140"/>
            <a:ext cx="4576838" cy="307777"/>
          </a:xfrm>
          <a:prstGeom prst="rect">
            <a:avLst/>
          </a:prstGeom>
          <a:noFill/>
        </p:spPr>
        <p:txBody>
          <a:bodyPr wrap="square">
            <a:spAutoFit/>
          </a:bodyPr>
          <a:lstStyle/>
          <a:p>
            <a:r>
              <a:rPr lang="en-US" dirty="0"/>
              <a:t> </a:t>
            </a:r>
          </a:p>
        </p:txBody>
      </p:sp>
      <p:sp>
        <p:nvSpPr>
          <p:cNvPr id="7" name="TextBox 6">
            <a:extLst>
              <a:ext uri="{FF2B5EF4-FFF2-40B4-BE49-F238E27FC236}">
                <a16:creationId xmlns:a16="http://schemas.microsoft.com/office/drawing/2014/main" id="{593D88CB-1C05-266F-026D-FB536BCD730C}"/>
              </a:ext>
            </a:extLst>
          </p:cNvPr>
          <p:cNvSpPr txBox="1"/>
          <p:nvPr/>
        </p:nvSpPr>
        <p:spPr>
          <a:xfrm>
            <a:off x="2283581" y="2415140"/>
            <a:ext cx="4576838" cy="307777"/>
          </a:xfrm>
          <a:prstGeom prst="rect">
            <a:avLst/>
          </a:prstGeom>
          <a:noFill/>
        </p:spPr>
        <p:txBody>
          <a:bodyPr wrap="square">
            <a:spAutoFit/>
          </a:bodyPr>
          <a:lstStyle/>
          <a:p>
            <a:r>
              <a:rPr lang="en-US" dirty="0"/>
              <a:t> </a:t>
            </a:r>
          </a:p>
        </p:txBody>
      </p:sp>
      <p:pic>
        <p:nvPicPr>
          <p:cNvPr id="9" name="Picture 8">
            <a:extLst>
              <a:ext uri="{FF2B5EF4-FFF2-40B4-BE49-F238E27FC236}">
                <a16:creationId xmlns:a16="http://schemas.microsoft.com/office/drawing/2014/main" id="{2F265485-21E0-27D4-B4CC-B83B7B56AA9F}"/>
              </a:ext>
            </a:extLst>
          </p:cNvPr>
          <p:cNvPicPr>
            <a:picLocks noChangeAspect="1"/>
          </p:cNvPicPr>
          <p:nvPr/>
        </p:nvPicPr>
        <p:blipFill>
          <a:blip r:embed="rId4"/>
          <a:stretch>
            <a:fillRect/>
          </a:stretch>
        </p:blipFill>
        <p:spPr>
          <a:xfrm>
            <a:off x="1008893" y="2569028"/>
            <a:ext cx="1681010" cy="2244149"/>
          </a:xfrm>
          <a:prstGeom prst="rect">
            <a:avLst/>
          </a:prstGeom>
        </p:spPr>
      </p:pic>
      <p:pic>
        <p:nvPicPr>
          <p:cNvPr id="13" name="Picture 12">
            <a:extLst>
              <a:ext uri="{FF2B5EF4-FFF2-40B4-BE49-F238E27FC236}">
                <a16:creationId xmlns:a16="http://schemas.microsoft.com/office/drawing/2014/main" id="{744748EB-1FF9-04C9-06F4-9060B0570CBD}"/>
              </a:ext>
            </a:extLst>
          </p:cNvPr>
          <p:cNvPicPr>
            <a:picLocks noChangeAspect="1"/>
          </p:cNvPicPr>
          <p:nvPr/>
        </p:nvPicPr>
        <p:blipFill>
          <a:blip r:embed="rId5"/>
          <a:stretch>
            <a:fillRect/>
          </a:stretch>
        </p:blipFill>
        <p:spPr>
          <a:xfrm>
            <a:off x="3587068" y="2241142"/>
            <a:ext cx="4103990" cy="28591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3"/>
          <p:cNvSpPr/>
          <p:nvPr/>
        </p:nvSpPr>
        <p:spPr>
          <a:xfrm>
            <a:off x="0" y="0"/>
            <a:ext cx="9143640" cy="1100880"/>
          </a:xfrm>
          <a:prstGeom prst="rect">
            <a:avLst/>
          </a:prstGeom>
          <a:solidFill>
            <a:srgbClr val="30303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3"/>
          <p:cNvSpPr txBox="1">
            <a:spLocks noGrp="1"/>
          </p:cNvSpPr>
          <p:nvPr>
            <p:ph type="title"/>
          </p:nvPr>
        </p:nvSpPr>
        <p:spPr>
          <a:xfrm>
            <a:off x="1658160" y="264240"/>
            <a:ext cx="7249320" cy="572400"/>
          </a:xfrm>
          <a:prstGeom prst="rect">
            <a:avLst/>
          </a:prstGeom>
          <a:noFill/>
          <a:ln>
            <a:noFill/>
          </a:ln>
        </p:spPr>
        <p:txBody>
          <a:bodyPr spcFirstLastPara="1" wrap="square" lIns="0" tIns="91425" rIns="0" bIns="91425" anchor="t" anchorCtr="0">
            <a:normAutofit fontScale="91000"/>
          </a:bodyPr>
          <a:lstStyle/>
          <a:p>
            <a:pPr marL="0" lvl="0" indent="0" algn="ctr" rtl="0">
              <a:lnSpc>
                <a:spcPct val="100000"/>
              </a:lnSpc>
              <a:spcBef>
                <a:spcPts val="0"/>
              </a:spcBef>
              <a:spcAft>
                <a:spcPts val="0"/>
              </a:spcAft>
              <a:buClr>
                <a:srgbClr val="E4E5B8"/>
              </a:buClr>
              <a:buSzPct val="100000"/>
              <a:buFont typeface="Georgia"/>
              <a:buNone/>
            </a:pPr>
            <a:r>
              <a:rPr lang="en" sz="2800">
                <a:solidFill>
                  <a:srgbClr val="E4E5B8"/>
                </a:solidFill>
                <a:latin typeface="Georgia"/>
                <a:ea typeface="Georgia"/>
                <a:cs typeface="Georgia"/>
                <a:sym typeface="Georgia"/>
              </a:rPr>
              <a:t>DEMOCRACY OR FASCISM</a:t>
            </a:r>
            <a:endParaRPr sz="2800" b="0" strike="noStrike">
              <a:solidFill>
                <a:srgbClr val="000000"/>
              </a:solidFill>
              <a:latin typeface="Arial"/>
              <a:ea typeface="Arial"/>
              <a:cs typeface="Arial"/>
              <a:sym typeface="Arial"/>
            </a:endParaRPr>
          </a:p>
        </p:txBody>
      </p:sp>
      <p:pic>
        <p:nvPicPr>
          <p:cNvPr id="268" name="Google Shape;268;p53"/>
          <p:cNvPicPr preferRelativeResize="0"/>
          <p:nvPr/>
        </p:nvPicPr>
        <p:blipFill rotWithShape="1">
          <a:blip r:embed="rId3">
            <a:alphaModFix/>
          </a:blip>
          <a:srcRect/>
          <a:stretch/>
        </p:blipFill>
        <p:spPr>
          <a:xfrm>
            <a:off x="406440" y="112680"/>
            <a:ext cx="875880" cy="875880"/>
          </a:xfrm>
          <a:prstGeom prst="rect">
            <a:avLst/>
          </a:prstGeom>
          <a:noFill/>
          <a:ln>
            <a:noFill/>
          </a:ln>
        </p:spPr>
      </p:pic>
      <p:sp>
        <p:nvSpPr>
          <p:cNvPr id="269" name="Google Shape;269;p53"/>
          <p:cNvSpPr txBox="1"/>
          <p:nvPr/>
        </p:nvSpPr>
        <p:spPr>
          <a:xfrm>
            <a:off x="2744450" y="494250"/>
            <a:ext cx="6128100" cy="45447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1100"/>
              <a:buFont typeface="Arial"/>
              <a:buNone/>
            </a:pPr>
            <a:endParaRPr sz="3600">
              <a:solidFill>
                <a:srgbClr val="E4E5B8"/>
              </a:solidFill>
              <a:latin typeface="Georgia"/>
              <a:ea typeface="Georgia"/>
              <a:cs typeface="Georgia"/>
              <a:sym typeface="Georgia"/>
            </a:endParaRPr>
          </a:p>
          <a:p>
            <a:pPr marL="0" lvl="0" indent="0" algn="l" rtl="0">
              <a:spcBef>
                <a:spcPts val="0"/>
              </a:spcBef>
              <a:spcAft>
                <a:spcPts val="0"/>
              </a:spcAft>
              <a:buSzPts val="1100"/>
              <a:buNone/>
            </a:pPr>
            <a:r>
              <a:rPr lang="en" sz="2300">
                <a:solidFill>
                  <a:srgbClr val="E4E5B8"/>
                </a:solidFill>
                <a:latin typeface="Georgia"/>
                <a:ea typeface="Georgia"/>
                <a:cs typeface="Georgia"/>
                <a:sym typeface="Georgia"/>
              </a:rPr>
              <a:t>“</a:t>
            </a:r>
            <a:r>
              <a:rPr lang="en" sz="2200">
                <a:solidFill>
                  <a:srgbClr val="E4E5B8"/>
                </a:solidFill>
                <a:latin typeface="Georgia"/>
                <a:ea typeface="Georgia"/>
                <a:cs typeface="Georgia"/>
                <a:sym typeface="Georgia"/>
              </a:rPr>
              <a:t>THE world is torn between two main directions of development: </a:t>
            </a:r>
            <a:endParaRPr sz="2200">
              <a:solidFill>
                <a:srgbClr val="E4E5B8"/>
              </a:solidFill>
              <a:latin typeface="Georgia"/>
              <a:ea typeface="Georgia"/>
              <a:cs typeface="Georgia"/>
              <a:sym typeface="Georgia"/>
            </a:endParaRPr>
          </a:p>
          <a:p>
            <a:pPr marL="457200" lvl="0" indent="-368300" algn="l" rtl="0">
              <a:spcBef>
                <a:spcPts val="0"/>
              </a:spcBef>
              <a:spcAft>
                <a:spcPts val="0"/>
              </a:spcAft>
              <a:buClr>
                <a:srgbClr val="E4E5B8"/>
              </a:buClr>
              <a:buSzPts val="2200"/>
              <a:buFont typeface="Georgia"/>
              <a:buChar char="●"/>
            </a:pPr>
            <a:r>
              <a:rPr lang="en" sz="2200">
                <a:solidFill>
                  <a:srgbClr val="E4E5B8"/>
                </a:solidFill>
                <a:latin typeface="Georgia"/>
                <a:ea typeface="Georgia"/>
                <a:cs typeface="Georgia"/>
                <a:sym typeface="Georgia"/>
              </a:rPr>
              <a:t>on the one hand stand those forces striving to maintain the rights and living standards of the masses in the midst of capi­talist crisis and decay, and to maintain world peace; </a:t>
            </a:r>
            <a:endParaRPr sz="2200">
              <a:solidFill>
                <a:srgbClr val="E4E5B8"/>
              </a:solidFill>
              <a:latin typeface="Georgia"/>
              <a:ea typeface="Georgia"/>
              <a:cs typeface="Georgia"/>
              <a:sym typeface="Georgia"/>
            </a:endParaRPr>
          </a:p>
          <a:p>
            <a:pPr marL="457200" lvl="0" indent="-368300" algn="l" rtl="0">
              <a:spcBef>
                <a:spcPts val="0"/>
              </a:spcBef>
              <a:spcAft>
                <a:spcPts val="0"/>
              </a:spcAft>
              <a:buClr>
                <a:srgbClr val="E4E5B8"/>
              </a:buClr>
              <a:buSzPts val="2200"/>
              <a:buFont typeface="Georgia"/>
              <a:buChar char="●"/>
            </a:pPr>
            <a:r>
              <a:rPr lang="en" sz="2200">
                <a:solidFill>
                  <a:srgbClr val="E4E5B8"/>
                </a:solidFill>
                <a:latin typeface="Georgia"/>
                <a:ea typeface="Georgia"/>
                <a:cs typeface="Georgia"/>
                <a:sym typeface="Georgia"/>
              </a:rPr>
              <a:t>on the other side are the forces of fascism, striving to wipe out popu­lar rights and throw the full burden of the crisis onto the masses, and driving us toward a new world war.” </a:t>
            </a:r>
            <a:r>
              <a:rPr lang="en" sz="2200" i="1">
                <a:solidFill>
                  <a:srgbClr val="E4E5B8"/>
                </a:solidFill>
                <a:latin typeface="Georgia"/>
                <a:ea typeface="Georgia"/>
                <a:cs typeface="Georgia"/>
                <a:sym typeface="Georgia"/>
              </a:rPr>
              <a:t>BROWDER</a:t>
            </a:r>
            <a:r>
              <a:rPr lang="en" sz="2200">
                <a:solidFill>
                  <a:srgbClr val="E4E5B8"/>
                </a:solidFill>
                <a:latin typeface="Georgia"/>
                <a:ea typeface="Georgia"/>
                <a:cs typeface="Georgia"/>
                <a:sym typeface="Georgia"/>
              </a:rPr>
              <a:t> - 1938</a:t>
            </a:r>
            <a:endParaRPr sz="2200">
              <a:solidFill>
                <a:srgbClr val="E4E5B8"/>
              </a:solidFill>
              <a:latin typeface="Georgia"/>
              <a:ea typeface="Georgia"/>
              <a:cs typeface="Georgia"/>
              <a:sym typeface="Georgia"/>
            </a:endParaRPr>
          </a:p>
          <a:p>
            <a:pPr marL="0" marR="0" lvl="0" indent="0" algn="l" rtl="0">
              <a:spcBef>
                <a:spcPts val="0"/>
              </a:spcBef>
              <a:spcAft>
                <a:spcPts val="0"/>
              </a:spcAft>
              <a:buNone/>
            </a:pPr>
            <a:endParaRPr sz="4200">
              <a:solidFill>
                <a:srgbClr val="E4E5B8"/>
              </a:solidFill>
              <a:latin typeface="Georgia"/>
              <a:ea typeface="Georgia"/>
              <a:cs typeface="Georgia"/>
              <a:sym typeface="Georgia"/>
            </a:endParaRPr>
          </a:p>
          <a:p>
            <a:pPr marL="0" marR="0" lvl="0" indent="0" algn="l" rtl="0">
              <a:spcBef>
                <a:spcPts val="0"/>
              </a:spcBef>
              <a:spcAft>
                <a:spcPts val="0"/>
              </a:spcAft>
              <a:buNone/>
            </a:pPr>
            <a:r>
              <a:rPr lang="en" sz="4200" b="0" strike="noStrike">
                <a:solidFill>
                  <a:srgbClr val="E4E5B8"/>
                </a:solidFill>
                <a:latin typeface="Georgia"/>
                <a:ea typeface="Georgia"/>
                <a:cs typeface="Georgia"/>
                <a:sym typeface="Georgia"/>
              </a:rPr>
              <a:t> </a:t>
            </a:r>
            <a:endParaRPr sz="4200" b="0" strike="noStrike">
              <a:latin typeface="Arial"/>
              <a:ea typeface="Arial"/>
              <a:cs typeface="Arial"/>
              <a:sym typeface="Arial"/>
            </a:endParaRPr>
          </a:p>
        </p:txBody>
      </p:sp>
      <p:pic>
        <p:nvPicPr>
          <p:cNvPr id="270" name="Google Shape;270;p53"/>
          <p:cNvPicPr preferRelativeResize="0"/>
          <p:nvPr/>
        </p:nvPicPr>
        <p:blipFill>
          <a:blip r:embed="rId4">
            <a:alphaModFix/>
          </a:blip>
          <a:stretch>
            <a:fillRect/>
          </a:stretch>
        </p:blipFill>
        <p:spPr>
          <a:xfrm>
            <a:off x="152425" y="1583780"/>
            <a:ext cx="2592025" cy="21646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54"/>
          <p:cNvPicPr preferRelativeResize="0"/>
          <p:nvPr/>
        </p:nvPicPr>
        <p:blipFill rotWithShape="1">
          <a:blip r:embed="rId3">
            <a:alphaModFix/>
          </a:blip>
          <a:srcRect/>
          <a:stretch/>
        </p:blipFill>
        <p:spPr>
          <a:xfrm>
            <a:off x="3988800" y="140400"/>
            <a:ext cx="1166400" cy="1166400"/>
          </a:xfrm>
          <a:prstGeom prst="rect">
            <a:avLst/>
          </a:prstGeom>
          <a:noFill/>
          <a:ln>
            <a:noFill/>
          </a:ln>
        </p:spPr>
      </p:pic>
      <p:sp>
        <p:nvSpPr>
          <p:cNvPr id="276" name="Google Shape;276;p54"/>
          <p:cNvSpPr txBox="1"/>
          <p:nvPr/>
        </p:nvSpPr>
        <p:spPr>
          <a:xfrm>
            <a:off x="195550" y="110550"/>
            <a:ext cx="3656400" cy="492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800" b="1">
                <a:solidFill>
                  <a:srgbClr val="E4E5B8"/>
                </a:solidFill>
              </a:rPr>
              <a:t>There are two chief and opposite directions of possible development in American political life in the [1936 ] elections. All parties and groups must be judged by their relation to these two fundamental political tendencies. One stems from the most reactionary circles of finance capital, Wall Street; its direction is toward fascism and war. The fundamental aims of this camp can be summarized in five points: </a:t>
            </a:r>
            <a:endParaRPr sz="1800" b="1">
              <a:solidFill>
                <a:srgbClr val="E4E5B8"/>
              </a:solidFill>
            </a:endParaRPr>
          </a:p>
        </p:txBody>
      </p:sp>
      <p:sp>
        <p:nvSpPr>
          <p:cNvPr id="277" name="Google Shape;277;p54"/>
          <p:cNvSpPr txBox="1"/>
          <p:nvPr/>
        </p:nvSpPr>
        <p:spPr>
          <a:xfrm>
            <a:off x="5070500" y="352200"/>
            <a:ext cx="3986700" cy="443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800">
                <a:solidFill>
                  <a:srgbClr val="E4E5B8"/>
                </a:solidFill>
              </a:rPr>
              <a:t>1. Restore capitalist profits by cutting wages, raising prices, checking the growth of trade unions, subverting them, and eventually wiping them out; squeeze out the poor farmers from agriculture, transforming them into propertyless workers.</a:t>
            </a:r>
            <a:endParaRPr sz="1800">
              <a:solidFill>
                <a:srgbClr val="E4E5B8"/>
              </a:solidFill>
            </a:endParaRPr>
          </a:p>
          <a:p>
            <a:pPr marL="0" lvl="0" indent="0" algn="l" rtl="0">
              <a:lnSpc>
                <a:spcPct val="115000"/>
              </a:lnSpc>
              <a:spcBef>
                <a:spcPts val="1200"/>
              </a:spcBef>
              <a:spcAft>
                <a:spcPts val="0"/>
              </a:spcAft>
              <a:buClr>
                <a:schemeClr val="dk1"/>
              </a:buClr>
              <a:buSzPts val="1100"/>
              <a:buFont typeface="Arial"/>
              <a:buNone/>
            </a:pPr>
            <a:r>
              <a:rPr lang="en" sz="1800">
                <a:solidFill>
                  <a:srgbClr val="E4E5B8"/>
                </a:solidFill>
              </a:rPr>
              <a:t>2. Wipe out social and labor legislation, balance the budget by eliminating unemployment relief, cutting taxes of the rich and throwing the tax burden onto the poor by means of sales taxes. </a:t>
            </a:r>
            <a:endParaRPr sz="1800">
              <a:solidFill>
                <a:srgbClr val="E4E5B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5"/>
          <p:cNvSpPr txBox="1">
            <a:spLocks noGrp="1"/>
          </p:cNvSpPr>
          <p:nvPr>
            <p:ph type="title" idx="4294967295"/>
          </p:nvPr>
        </p:nvSpPr>
        <p:spPr>
          <a:xfrm>
            <a:off x="203400" y="3044125"/>
            <a:ext cx="4044900" cy="19128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15000"/>
              </a:lnSpc>
              <a:spcBef>
                <a:spcPts val="1200"/>
              </a:spcBef>
              <a:spcAft>
                <a:spcPts val="0"/>
              </a:spcAft>
              <a:buClr>
                <a:schemeClr val="dk1"/>
              </a:buClr>
              <a:buSzPct val="46919"/>
              <a:buFont typeface="Arial"/>
              <a:buNone/>
            </a:pPr>
            <a:r>
              <a:rPr lang="en" sz="2344">
                <a:solidFill>
                  <a:srgbClr val="E4E5B8"/>
                </a:solidFill>
                <a:latin typeface="Georgia"/>
                <a:ea typeface="Georgia"/>
                <a:cs typeface="Georgia"/>
                <a:sym typeface="Georgia"/>
              </a:rPr>
              <a:t>drive toward the curtailment and eventual destruction of democratic liberties and civil rights; create the storm troops of reaction, etc.</a:t>
            </a:r>
            <a:endParaRPr sz="2344">
              <a:solidFill>
                <a:srgbClr val="E4E5B8"/>
              </a:solidFill>
              <a:latin typeface="Georgia"/>
              <a:ea typeface="Georgia"/>
              <a:cs typeface="Georgia"/>
              <a:sym typeface="Georgia"/>
            </a:endParaRPr>
          </a:p>
          <a:p>
            <a:pPr marL="0" lvl="0" indent="0" algn="l" rtl="0">
              <a:lnSpc>
                <a:spcPct val="115000"/>
              </a:lnSpc>
              <a:spcBef>
                <a:spcPts val="1200"/>
              </a:spcBef>
              <a:spcAft>
                <a:spcPts val="0"/>
              </a:spcAft>
              <a:buClr>
                <a:schemeClr val="dk1"/>
              </a:buClr>
              <a:buSzPct val="61111"/>
              <a:buFont typeface="Arial"/>
              <a:buNone/>
            </a:pPr>
            <a:endParaRPr/>
          </a:p>
        </p:txBody>
      </p:sp>
      <p:pic>
        <p:nvPicPr>
          <p:cNvPr id="283" name="Google Shape;283;p55"/>
          <p:cNvPicPr preferRelativeResize="0"/>
          <p:nvPr/>
        </p:nvPicPr>
        <p:blipFill rotWithShape="1">
          <a:blip r:embed="rId3">
            <a:alphaModFix/>
          </a:blip>
          <a:srcRect/>
          <a:stretch/>
        </p:blipFill>
        <p:spPr>
          <a:xfrm>
            <a:off x="203400" y="186480"/>
            <a:ext cx="1011240" cy="1011240"/>
          </a:xfrm>
          <a:prstGeom prst="rect">
            <a:avLst/>
          </a:prstGeom>
          <a:noFill/>
          <a:ln>
            <a:noFill/>
          </a:ln>
        </p:spPr>
      </p:pic>
      <p:sp>
        <p:nvSpPr>
          <p:cNvPr id="284" name="Google Shape;284;p55"/>
          <p:cNvSpPr txBox="1"/>
          <p:nvPr/>
        </p:nvSpPr>
        <p:spPr>
          <a:xfrm>
            <a:off x="4600750" y="346425"/>
            <a:ext cx="4431300" cy="363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000">
                <a:solidFill>
                  <a:srgbClr val="E4E5B8"/>
                </a:solidFill>
                <a:latin typeface="Georgia"/>
                <a:ea typeface="Georgia"/>
                <a:cs typeface="Georgia"/>
                <a:sym typeface="Georgia"/>
              </a:rPr>
              <a:t>4. Seize control of all governmental machinery toward a full-fledged fascist regime, in “American” and  and "constitutional" ways.  </a:t>
            </a:r>
            <a:endParaRPr sz="2000">
              <a:solidFill>
                <a:srgbClr val="E4E5B8"/>
              </a:solidFill>
              <a:latin typeface="Georgia"/>
              <a:ea typeface="Georgia"/>
              <a:cs typeface="Georgia"/>
              <a:sym typeface="Georgia"/>
            </a:endParaRPr>
          </a:p>
          <a:p>
            <a:pPr marL="0" lvl="0" indent="0" algn="l" rtl="0">
              <a:lnSpc>
                <a:spcPct val="115000"/>
              </a:lnSpc>
              <a:spcBef>
                <a:spcPts val="1200"/>
              </a:spcBef>
              <a:spcAft>
                <a:spcPts val="0"/>
              </a:spcAft>
              <a:buNone/>
            </a:pPr>
            <a:endParaRPr sz="2000">
              <a:solidFill>
                <a:srgbClr val="E4E5B8"/>
              </a:solidFill>
              <a:latin typeface="Georgia"/>
              <a:ea typeface="Georgia"/>
              <a:cs typeface="Georgia"/>
              <a:sym typeface="Georgia"/>
            </a:endParaRPr>
          </a:p>
          <a:p>
            <a:pPr marL="0" lvl="0" indent="0" algn="l" rtl="0">
              <a:lnSpc>
                <a:spcPct val="115000"/>
              </a:lnSpc>
              <a:spcBef>
                <a:spcPts val="1200"/>
              </a:spcBef>
              <a:spcAft>
                <a:spcPts val="0"/>
              </a:spcAft>
              <a:buClr>
                <a:schemeClr val="dk1"/>
              </a:buClr>
              <a:buSzPts val="1100"/>
              <a:buFont typeface="Arial"/>
              <a:buNone/>
            </a:pPr>
            <a:r>
              <a:rPr lang="en" sz="2000">
                <a:solidFill>
                  <a:srgbClr val="E4E5B8"/>
                </a:solidFill>
                <a:latin typeface="Georgia"/>
                <a:ea typeface="Georgia"/>
                <a:cs typeface="Georgia"/>
                <a:sym typeface="Georgia"/>
              </a:rPr>
              <a:t>5. Develop extreme jingoistic nationalist moods among the masses; drive toward preparing for a new world war. </a:t>
            </a:r>
            <a:endParaRPr sz="2000"/>
          </a:p>
        </p:txBody>
      </p:sp>
      <p:sp>
        <p:nvSpPr>
          <p:cNvPr id="285" name="Google Shape;285;p55"/>
          <p:cNvSpPr txBox="1"/>
          <p:nvPr/>
        </p:nvSpPr>
        <p:spPr>
          <a:xfrm>
            <a:off x="1214650" y="336825"/>
            <a:ext cx="3386100" cy="1206300"/>
          </a:xfrm>
          <a:prstGeom prst="rect">
            <a:avLst/>
          </a:prstGeom>
          <a:noFill/>
          <a:ln>
            <a:noFill/>
          </a:ln>
        </p:spPr>
        <p:txBody>
          <a:bodyPr spcFirstLastPara="1" wrap="square" lIns="91425" tIns="91425" rIns="91425" bIns="91425" anchor="b" anchorCtr="0">
            <a:spAutoFit/>
          </a:bodyPr>
          <a:lstStyle/>
          <a:p>
            <a:pPr marL="0" lvl="0" indent="0" algn="l" rtl="0">
              <a:lnSpc>
                <a:spcPct val="115000"/>
              </a:lnSpc>
              <a:spcBef>
                <a:spcPts val="1200"/>
              </a:spcBef>
              <a:spcAft>
                <a:spcPts val="0"/>
              </a:spcAft>
              <a:buClr>
                <a:schemeClr val="dk1"/>
              </a:buClr>
              <a:buSzPts val="1100"/>
              <a:buFont typeface="Arial"/>
              <a:buNone/>
            </a:pPr>
            <a:r>
              <a:rPr lang="en" sz="2011">
                <a:solidFill>
                  <a:srgbClr val="E4E5B8"/>
                </a:solidFill>
                <a:latin typeface="Georgia"/>
                <a:ea typeface="Georgia"/>
                <a:cs typeface="Georgia"/>
                <a:sym typeface="Georgia"/>
              </a:rPr>
              <a:t>3. Remove all remnants of popular influence upon the government,  by </a:t>
            </a:r>
            <a:endParaRPr sz="2500"/>
          </a:p>
        </p:txBody>
      </p:sp>
      <p:sp>
        <p:nvSpPr>
          <p:cNvPr id="286" name="Google Shape;286;p55"/>
          <p:cNvSpPr txBox="1"/>
          <p:nvPr/>
        </p:nvSpPr>
        <p:spPr>
          <a:xfrm>
            <a:off x="203400" y="1382625"/>
            <a:ext cx="4044900" cy="1206300"/>
          </a:xfrm>
          <a:prstGeom prst="rect">
            <a:avLst/>
          </a:prstGeom>
          <a:noFill/>
          <a:ln>
            <a:noFill/>
          </a:ln>
        </p:spPr>
        <p:txBody>
          <a:bodyPr spcFirstLastPara="1" wrap="square" lIns="91425" tIns="91425" rIns="91425" bIns="91425" anchor="b" anchorCtr="0">
            <a:spAutoFit/>
          </a:bodyPr>
          <a:lstStyle/>
          <a:p>
            <a:pPr marL="0" lvl="0" indent="0" algn="l" rtl="0">
              <a:lnSpc>
                <a:spcPct val="115000"/>
              </a:lnSpc>
              <a:spcBef>
                <a:spcPts val="1200"/>
              </a:spcBef>
              <a:spcAft>
                <a:spcPts val="0"/>
              </a:spcAft>
              <a:buNone/>
            </a:pPr>
            <a:r>
              <a:rPr lang="en" sz="2011" u="sng">
                <a:solidFill>
                  <a:srgbClr val="E4E5B8"/>
                </a:solidFill>
                <a:latin typeface="Georgia"/>
                <a:ea typeface="Georgia"/>
                <a:cs typeface="Georgia"/>
                <a:sym typeface="Georgia"/>
              </a:rPr>
              <a:t>vesting all final power in the hands of an irresponsible judiciary—the Supreme Court;  </a:t>
            </a:r>
            <a:endParaRPr sz="1900"/>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2608</Words>
  <Application>Microsoft Office PowerPoint</Application>
  <PresentationFormat>On-screen Show (16:9)</PresentationFormat>
  <Paragraphs>131</Paragraphs>
  <Slides>41</Slides>
  <Notes>40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Georgia</vt:lpstr>
      <vt:lpstr>Times New Roman</vt:lpstr>
      <vt:lpstr>Simple Dark</vt:lpstr>
      <vt:lpstr>PowerPoint Presentation</vt:lpstr>
      <vt:lpstr>PowerPoint Presentation</vt:lpstr>
      <vt:lpstr>What we’ll be learning today:</vt:lpstr>
      <vt:lpstr>Background: Earl Browder</vt:lpstr>
      <vt:lpstr>Earl Browder</vt:lpstr>
      <vt:lpstr>The People’s Front by Earl Browder</vt:lpstr>
      <vt:lpstr>DEMOCRACY OR FASCISM</vt:lpstr>
      <vt:lpstr>PowerPoint Presentation</vt:lpstr>
      <vt:lpstr>drive toward the curtailment and eventual destruction of democratic liberties and civil rights; create the storm troops of reaction, etc. </vt:lpstr>
      <vt:lpstr> “It is possible to defeat the fascists and war-makers. It is pos­sible to move toward progress, to maintain peace. But to do this requires that we recognize and make full use of all factors, even the smallest, that work toward this end, even temporarily. It requires a drive toward one united international policy, around which is rallied the growing armies of progress and peace.”   </vt:lpstr>
      <vt:lpstr>THE ISSUE DEMOCRACY OR FASCISM  [1936]</vt:lpstr>
      <vt:lpstr>“But since when is revolution anti-American?”</vt:lpstr>
      <vt:lpstr>The American Tradition</vt:lpstr>
      <vt:lpstr>The Communist in the People’s Front</vt:lpstr>
      <vt:lpstr>PowerPoint Presentation</vt:lpstr>
      <vt:lpstr>The Path of Struggle Before the US</vt:lpstr>
      <vt:lpstr>“The People’s Front must be directed towards identifying these enemies.”</vt:lpstr>
      <vt:lpstr>The Path of Struggle Before the US</vt:lpstr>
      <vt:lpstr>Discussion</vt:lpstr>
      <vt:lpstr>The Popular Front Democracy and the Constitution</vt:lpstr>
      <vt:lpstr>Democracy and the Constitution</vt:lpstr>
      <vt:lpstr>Democracy and the Constitution</vt:lpstr>
      <vt:lpstr>Democracy and the Constitution</vt:lpstr>
      <vt:lpstr>Democracy and the Constitution</vt:lpstr>
      <vt:lpstr>Democracy and the Constitution</vt:lpstr>
      <vt:lpstr>Discussion &amp; New Members Introductions</vt:lpstr>
      <vt:lpstr>New Member Introductions</vt:lpstr>
      <vt:lpstr>Trotskyism (UltraLeft) Position on the Popular Front</vt:lpstr>
      <vt:lpstr>Trotskyism (UltraLeft) Position on  The Popular Front</vt:lpstr>
      <vt:lpstr>PowerPoint Presentation</vt:lpstr>
      <vt:lpstr>Trotskyism (UltraLeft) Position on  The Popular Front</vt:lpstr>
      <vt:lpstr>Trotskyism (UltraLeft) Position on The Popular Front</vt:lpstr>
      <vt:lpstr>PowerPoint Presentation</vt:lpstr>
      <vt:lpstr>Discussion &amp; Wrap Up Introductions</vt:lpstr>
      <vt:lpstr>Announcements</vt:lpstr>
      <vt:lpstr>Volunteers Needed!</vt:lpstr>
      <vt:lpstr>PSMLS Propaganda peoplesschool.us/media &amp; peoplesschool.us/store</vt:lpstr>
      <vt:lpstr>New Outlook Publishers newoutlookpublishers.store</vt:lpstr>
      <vt:lpstr>New Outlook Publishers – Volunteers Needed!</vt:lpstr>
      <vt:lpstr>Legal Drive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Nick_Admin</dc:creator>
  <cp:lastModifiedBy>Nick_Admin</cp:lastModifiedBy>
  <cp:revision>12</cp:revision>
  <dcterms:modified xsi:type="dcterms:W3CDTF">2024-01-02T23:55:15Z</dcterms:modified>
</cp:coreProperties>
</file>