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68422c19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68422c19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68422c19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68422c19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68422c19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668422c19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68422c19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668422c19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2ada5e43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2ada5e43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1c99a48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1c99a48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ada5e43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ada5e43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ada5e43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ada5e43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1c99a483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1c99a483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1c99a483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b1c99a483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1c99a483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b1c99a483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ada5e43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ada5e43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1c99a483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1c99a483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1c99a483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b1c99a483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1c99a483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1c99a483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1c99a4832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b1c99a4832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1c99a483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b1c99a483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1c99a483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1c99a483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68422c1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68422c1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68422c19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68422c19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68422c19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668422c19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68422c1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68422c1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www.youtube.com/watch?v=rWa077iLGH8" TargetMode="External"/><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jpg"/><Relationship Id="rId5"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hyperlink" Target="http://www.youtube.com/watch?v=4f5uAw6STmg" TargetMode="External"/><Relationship Id="rId5"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www.youtube.com/watch?v=4f5uAw6STmg" TargetMode="External"/><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hyperlink" Target="http://www.youtube.com/watch?v=4f5uAw6STmg" TargetMode="External"/><Relationship Id="rId5"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hyperlink" Target="mailto:info@peoplesschool.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23.png"/><Relationship Id="rId11" Type="http://schemas.openxmlformats.org/officeDocument/2006/relationships/image" Target="../media/image28.png"/><Relationship Id="rId10" Type="http://schemas.openxmlformats.org/officeDocument/2006/relationships/image" Target="../media/image29.png"/><Relationship Id="rId12" Type="http://schemas.openxmlformats.org/officeDocument/2006/relationships/image" Target="../media/image32.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26.png"/><Relationship Id="rId8"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34.jpg"/><Relationship Id="rId6" Type="http://schemas.openxmlformats.org/officeDocument/2006/relationships/image" Target="../media/image39.jpg"/><Relationship Id="rId7" Type="http://schemas.openxmlformats.org/officeDocument/2006/relationships/image" Target="../media/image35.jpg"/><Relationship Id="rId8"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hyperlink" Target="http://www.youtube.com/watch?v=rWa077iLGH8" TargetMode="External"/><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Shostakovich’s 7th 'Leningrad' Symphony</a:t>
            </a:r>
            <a:endParaRPr>
              <a:solidFill>
                <a:srgbClr val="E4E5B8"/>
              </a:solidFill>
              <a:latin typeface="Georgia"/>
              <a:ea typeface="Georgia"/>
              <a:cs typeface="Georgia"/>
              <a:sym typeface="Georgia"/>
            </a:endParaRPr>
          </a:p>
        </p:txBody>
      </p:sp>
      <p:pic>
        <p:nvPicPr>
          <p:cNvPr descr="Performed by the Mariinsky Orchestra, Conducted by Valery Gergiev&#10;&#10;&#10;Dmitri Shostakovich could not speak against Stalin's Regime directly, therefor he did it through music. Written during the Wehrmacht siege of Leningrad , many believe the childish tune, which began with a light plucking of strings escalating to a strong brass ensemble before erupting into a hellish devastating orchestration of terror, to symbolize Hitler's army marching into Mother Russia. Shostakovich was really speaking about the siege of Leningrad before the Nazis. Stalin's Siege. The upbeat march represents Stalin's smile and fake promise of hope and love for his nation before sweeping his iron fist across the land in a psychopathic rampage, which claimed the lives of Millions, especially in the city of Leningrad." id="57" name="Google Shape;57;p13" title="Shostakovich - Stalin's March(From the 7th 'Leningrad' Symphony)">
            <a:hlinkClick r:id="rId4"/>
          </p:cNvPr>
          <p:cNvPicPr preferRelativeResize="0"/>
          <p:nvPr/>
        </p:nvPicPr>
        <p:blipFill>
          <a:blip r:embed="rId5">
            <a:alphaModFix/>
          </a:blip>
          <a:stretch>
            <a:fillRect/>
          </a:stretch>
        </p:blipFill>
        <p:spPr>
          <a:xfrm>
            <a:off x="1655375" y="1089200"/>
            <a:ext cx="5831075"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End of the Phony War, and the Baltics</a:t>
            </a:r>
            <a:endParaRPr>
              <a:solidFill>
                <a:srgbClr val="E4E5B8"/>
              </a:solidFill>
              <a:latin typeface="Georgia"/>
              <a:ea typeface="Georgia"/>
              <a:cs typeface="Georgia"/>
              <a:sym typeface="Georgia"/>
            </a:endParaRPr>
          </a:p>
        </p:txBody>
      </p:sp>
      <p:pic>
        <p:nvPicPr>
          <p:cNvPr id="132" name="Google Shape;132;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33" name="Google Shape;133;p22"/>
          <p:cNvSpPr txBox="1"/>
          <p:nvPr/>
        </p:nvSpPr>
        <p:spPr>
          <a:xfrm>
            <a:off x="3026150" y="1101300"/>
            <a:ext cx="56022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War in West begins</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The 8 months long Phony War finally ended on May 10th, 1940 when Hitler launched a surprise attack thru the Ardennes mountains and invaded 4 countries: France, Belgium, the Netherlands and Luxembourg. </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Due to sabotage by the 5th column pro-Nazi elements in the government and armed forces, France quickly collapsed and was defeated in only 6 weeks. </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The leading French bourgeoisie, to the exception of Charles de Gaulle, was just too happy to surrender to Hitler on June 22nd. For years its slogan had been "plutôt Hitler que le Front Populaire", French for "rather Hitler than the Popular Front.”</a:t>
            </a:r>
            <a:endParaRPr>
              <a:solidFill>
                <a:srgbClr val="E4E5B8"/>
              </a:solidFill>
              <a:latin typeface="Georgia"/>
              <a:ea typeface="Georgia"/>
              <a:cs typeface="Georgia"/>
              <a:sym typeface="Georgia"/>
            </a:endParaRPr>
          </a:p>
        </p:txBody>
      </p:sp>
      <p:pic>
        <p:nvPicPr>
          <p:cNvPr id="134" name="Google Shape;134;p22"/>
          <p:cNvPicPr preferRelativeResize="0"/>
          <p:nvPr/>
        </p:nvPicPr>
        <p:blipFill>
          <a:blip r:embed="rId4">
            <a:alphaModFix/>
          </a:blip>
          <a:stretch>
            <a:fillRect/>
          </a:stretch>
        </p:blipFill>
        <p:spPr>
          <a:xfrm>
            <a:off x="353625" y="1101300"/>
            <a:ext cx="2359575" cy="3949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End of the Phony War, and the Baltics</a:t>
            </a:r>
            <a:endParaRPr>
              <a:solidFill>
                <a:srgbClr val="E4E5B8"/>
              </a:solidFill>
              <a:latin typeface="Georgia"/>
              <a:ea typeface="Georgia"/>
              <a:cs typeface="Georgia"/>
              <a:sym typeface="Georgia"/>
            </a:endParaRPr>
          </a:p>
        </p:txBody>
      </p:sp>
      <p:pic>
        <p:nvPicPr>
          <p:cNvPr id="141" name="Google Shape;141;p2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42" name="Google Shape;142;p23"/>
          <p:cNvSpPr txBox="1"/>
          <p:nvPr/>
        </p:nvSpPr>
        <p:spPr>
          <a:xfrm>
            <a:off x="406550" y="1101300"/>
            <a:ext cx="5602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The Baltics</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Stalin was quite surprised at the fast collapse of France, as he thought that Germany and the Anglo- French would go at it for quite a while. For this reason he became concerned with the 3 Baltic states, Lithuania, Latvia and Estonia, the obvious gateway to Leningrad in the event of a German invasion.</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In mid-June 1940, Stalin ordered the Red Army to move into the 3 Baltic states. Soviet power was established and each became SSR republics of the USSR.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One important fact must be noted. Since the Middle Ages, ethnic Germans formed the majority of the ruling class in the Baltics, especially in Latvia and Estonia. It is no surprise that the ideological godfather of Nazism was a German Balt, born in Estonia: Alfred Rosenberg. He left Estonia after the October Revolution and went to Germany where he co-founded and elaborated the ideology of the Nazi party NSDAP, National Socialist Party of German Workers. Hitler joined the party 8 months later.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After the invasion of the USSR, Rosenberg was the head of the Reich Ministry for the Occupied Eastern Territories and played a major part in the Nazi Holocaust of 27 million Soviet people. Rosenberg ended his career swinging at the end of a rope in Nuremberg in 1946.</a:t>
            </a:r>
            <a:endParaRPr sz="1100">
              <a:solidFill>
                <a:srgbClr val="E4E5B8"/>
              </a:solidFill>
              <a:latin typeface="Georgia"/>
              <a:ea typeface="Georgia"/>
              <a:cs typeface="Georgia"/>
              <a:sym typeface="Georgia"/>
            </a:endParaRPr>
          </a:p>
        </p:txBody>
      </p:sp>
      <p:pic>
        <p:nvPicPr>
          <p:cNvPr descr="Baltic states | History, Map, People, Independence, &amp; Facts | Britannica" id="143" name="Google Shape;143;p23"/>
          <p:cNvPicPr preferRelativeResize="0"/>
          <p:nvPr/>
        </p:nvPicPr>
        <p:blipFill rotWithShape="1">
          <a:blip r:embed="rId4">
            <a:alphaModFix/>
          </a:blip>
          <a:srcRect b="16219" l="0" r="0" t="0"/>
          <a:stretch/>
        </p:blipFill>
        <p:spPr>
          <a:xfrm>
            <a:off x="6182675" y="837000"/>
            <a:ext cx="2830451" cy="2071475"/>
          </a:xfrm>
          <a:prstGeom prst="rect">
            <a:avLst/>
          </a:prstGeom>
          <a:noFill/>
          <a:ln>
            <a:noFill/>
          </a:ln>
        </p:spPr>
      </p:pic>
      <p:pic>
        <p:nvPicPr>
          <p:cNvPr id="144" name="Google Shape;144;p23"/>
          <p:cNvPicPr preferRelativeResize="0"/>
          <p:nvPr/>
        </p:nvPicPr>
        <p:blipFill>
          <a:blip r:embed="rId5">
            <a:alphaModFix/>
          </a:blip>
          <a:stretch>
            <a:fillRect/>
          </a:stretch>
        </p:blipFill>
        <p:spPr>
          <a:xfrm>
            <a:off x="6803875" y="2918725"/>
            <a:ext cx="1588050" cy="1969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End of the Phony War, and the Baltics</a:t>
            </a:r>
            <a:endParaRPr>
              <a:solidFill>
                <a:srgbClr val="E4E5B8"/>
              </a:solidFill>
              <a:latin typeface="Georgia"/>
              <a:ea typeface="Georgia"/>
              <a:cs typeface="Georgia"/>
              <a:sym typeface="Georgia"/>
            </a:endParaRPr>
          </a:p>
        </p:txBody>
      </p:sp>
      <p:pic>
        <p:nvPicPr>
          <p:cNvPr id="151" name="Google Shape;151;p2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52" name="Google Shape;152;p24"/>
          <p:cNvSpPr txBox="1"/>
          <p:nvPr/>
        </p:nvSpPr>
        <p:spPr>
          <a:xfrm>
            <a:off x="3106875" y="1101300"/>
            <a:ext cx="56022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The Baltics and Barbarossa</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450">
                <a:solidFill>
                  <a:srgbClr val="E4E5B8"/>
                </a:solidFill>
                <a:latin typeface="Georgia"/>
                <a:ea typeface="Georgia"/>
                <a:cs typeface="Georgia"/>
                <a:sym typeface="Georgia"/>
              </a:rPr>
              <a:t>At the Nazi onslaught of Operation: Barbarossa on June 22nd, 1941, Hitler launched his Group Army North towards Leningrad, Group Army Center towards Moscow and Group Army South towards Kiev. Lithuania, Latvia and Estonia were quickly overran, often not without the help of local pro-Nazi collaborators, member of the overthrown bourgeois class, too happy to greet the Wehrmacht as liberators.</a:t>
            </a:r>
            <a:endParaRPr sz="14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450">
              <a:solidFill>
                <a:srgbClr val="E4E5B8"/>
              </a:solidFill>
              <a:latin typeface="Georgia"/>
              <a:ea typeface="Georgia"/>
              <a:cs typeface="Georgia"/>
              <a:sym typeface="Georgia"/>
            </a:endParaRPr>
          </a:p>
          <a:p>
            <a:pPr indent="457200" lvl="0" marL="0" rtl="0" algn="l">
              <a:spcBef>
                <a:spcPts val="0"/>
              </a:spcBef>
              <a:spcAft>
                <a:spcPts val="0"/>
              </a:spcAft>
              <a:buNone/>
            </a:pPr>
            <a:r>
              <a:rPr lang="en" sz="1450">
                <a:solidFill>
                  <a:srgbClr val="E4E5B8"/>
                </a:solidFill>
                <a:latin typeface="Georgia"/>
                <a:ea typeface="Georgia"/>
                <a:cs typeface="Georgia"/>
                <a:sym typeface="Georgia"/>
              </a:rPr>
              <a:t>It must be noted that Kaja Kallas, current leader of Estonia, the birth country of Alfred Rosenberg, is the great granddaughter of the founder of the Estonian fascist militia that greeted the Nazi troops in 1941. Estonia is also today the country that gives the highest percentage of its GDP to the current UkroNazi régime in Kiev.</a:t>
            </a:r>
            <a:endParaRPr sz="1450">
              <a:solidFill>
                <a:srgbClr val="E4E5B8"/>
              </a:solidFill>
              <a:latin typeface="Georgia"/>
              <a:ea typeface="Georgia"/>
              <a:cs typeface="Georgia"/>
              <a:sym typeface="Georgia"/>
            </a:endParaRPr>
          </a:p>
        </p:txBody>
      </p:sp>
      <p:pic>
        <p:nvPicPr>
          <p:cNvPr id="153" name="Google Shape;153;p24"/>
          <p:cNvPicPr preferRelativeResize="0"/>
          <p:nvPr/>
        </p:nvPicPr>
        <p:blipFill>
          <a:blip r:embed="rId4">
            <a:alphaModFix/>
          </a:blip>
          <a:stretch>
            <a:fillRect/>
          </a:stretch>
        </p:blipFill>
        <p:spPr>
          <a:xfrm>
            <a:off x="152400" y="1253700"/>
            <a:ext cx="2802074" cy="3362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59" name="Google Shape;159;p25"/>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Map of Leningrad for reference</a:t>
            </a:r>
            <a:endParaRPr>
              <a:solidFill>
                <a:srgbClr val="E4E5B8"/>
              </a:solidFill>
              <a:latin typeface="Georgia"/>
              <a:ea typeface="Georgia"/>
              <a:cs typeface="Georgia"/>
              <a:sym typeface="Georgia"/>
            </a:endParaRPr>
          </a:p>
        </p:txBody>
      </p:sp>
      <p:pic>
        <p:nvPicPr>
          <p:cNvPr id="166" name="Google Shape;166;p26"/>
          <p:cNvPicPr preferRelativeResize="0"/>
          <p:nvPr/>
        </p:nvPicPr>
        <p:blipFill>
          <a:blip r:embed="rId3">
            <a:alphaModFix/>
          </a:blip>
          <a:stretch>
            <a:fillRect/>
          </a:stretch>
        </p:blipFill>
        <p:spPr>
          <a:xfrm>
            <a:off x="406550" y="112500"/>
            <a:ext cx="876299" cy="876299"/>
          </a:xfrm>
          <a:prstGeom prst="rect">
            <a:avLst/>
          </a:prstGeom>
          <a:noFill/>
          <a:ln>
            <a:noFill/>
          </a:ln>
        </p:spPr>
      </p:pic>
      <p:pic>
        <p:nvPicPr>
          <p:cNvPr descr="The Siege of Leningrad: Hell on Earth During WWII" id="167" name="Google Shape;167;p26"/>
          <p:cNvPicPr preferRelativeResize="0"/>
          <p:nvPr/>
        </p:nvPicPr>
        <p:blipFill>
          <a:blip r:embed="rId4">
            <a:alphaModFix/>
          </a:blip>
          <a:stretch>
            <a:fillRect/>
          </a:stretch>
        </p:blipFill>
        <p:spPr>
          <a:xfrm>
            <a:off x="4245300" y="1264450"/>
            <a:ext cx="4766826" cy="3302300"/>
          </a:xfrm>
          <a:prstGeom prst="rect">
            <a:avLst/>
          </a:prstGeom>
          <a:noFill/>
          <a:ln>
            <a:noFill/>
          </a:ln>
        </p:spPr>
      </p:pic>
      <p:pic>
        <p:nvPicPr>
          <p:cNvPr id="168" name="Google Shape;168;p26"/>
          <p:cNvPicPr preferRelativeResize="0"/>
          <p:nvPr/>
        </p:nvPicPr>
        <p:blipFill>
          <a:blip r:embed="rId5">
            <a:alphaModFix/>
          </a:blip>
          <a:stretch>
            <a:fillRect/>
          </a:stretch>
        </p:blipFill>
        <p:spPr>
          <a:xfrm>
            <a:off x="163550" y="1264450"/>
            <a:ext cx="3919924" cy="3302300"/>
          </a:xfrm>
          <a:prstGeom prst="rect">
            <a:avLst/>
          </a:prstGeom>
          <a:noFill/>
          <a:ln>
            <a:noFill/>
          </a:ln>
        </p:spPr>
      </p:pic>
      <p:sp>
        <p:nvSpPr>
          <p:cNvPr id="169" name="Google Shape;169;p26"/>
          <p:cNvSpPr/>
          <p:nvPr/>
        </p:nvSpPr>
        <p:spPr>
          <a:xfrm rot="2848848">
            <a:off x="1142704" y="1960606"/>
            <a:ext cx="602808" cy="387301"/>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Siege of Leningrad Pt 1</a:t>
            </a:r>
            <a:endParaRPr sz="5200">
              <a:solidFill>
                <a:srgbClr val="E4E5B8"/>
              </a:solidFill>
              <a:latin typeface="Georgia"/>
              <a:ea typeface="Georgia"/>
              <a:cs typeface="Georgia"/>
              <a:sym typeface="Georgia"/>
            </a:endParaRPr>
          </a:p>
        </p:txBody>
      </p:sp>
      <p:pic>
        <p:nvPicPr>
          <p:cNvPr id="175" name="Google Shape;175;p27"/>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81" name="Google Shape;181;p2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Siege of Leningrad - USFSP Soviet Film Archive</a:t>
            </a:r>
            <a:endParaRPr>
              <a:solidFill>
                <a:srgbClr val="E4E5B8"/>
              </a:solidFill>
              <a:latin typeface="Georgia"/>
              <a:ea typeface="Georgia"/>
              <a:cs typeface="Georgia"/>
              <a:sym typeface="Georgia"/>
            </a:endParaRPr>
          </a:p>
        </p:txBody>
      </p:sp>
      <p:pic>
        <p:nvPicPr>
          <p:cNvPr descr="&quot;The Siege of Leningrad&quot; documents the heroic struggle of the people of Leningrad in resisting the Nazi's 900-day siege on their city from 1941 to 1944.&#10;&#10;On the Soviet Film Project:&#10;At the end of 2008, various comrades regained possession of a cache of films that used to be the film library of the Berkeley, CA branch of the Soviet-American Friendship Society. The collection consists of about 300 films on a variety of topics. They are in Russian with English subtitles, and represent the Soviet Union speaking of itself, in its own voice.&#10;&#10;The U. S. Friends of the Soviet People (USFSP) agreed to take possession of these films in 2009, and raise the funds and perform the work to digitize the collection, and to distribute its contents both via recorded media (like DVDs) and via the Internet.&#10;&#10;Today, with the funds we have raised, we have finally been able to begin publishing these digitized films. If you would like to support us in continuing to digitize more films, please make a donation to USFSP at https://usfriendsofthesovietpeople.info/donations/ .&#10;&#10;We do this not to profit from the work, but to preserve the memory of the USSR and its many achievements, and to pass that memory on to future generations." id="183" name="Google Shape;183;p28" title="The Siege of Leningrad - Soviet Film Project">
            <a:hlinkClick r:id="rId4"/>
          </p:cNvPr>
          <p:cNvPicPr preferRelativeResize="0"/>
          <p:nvPr/>
        </p:nvPicPr>
        <p:blipFill>
          <a:blip r:embed="rId5">
            <a:alphaModFix/>
          </a:blip>
          <a:stretch>
            <a:fillRect/>
          </a:stretch>
        </p:blipFill>
        <p:spPr>
          <a:xfrm>
            <a:off x="1645925"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New Members Introductions</a:t>
            </a:r>
            <a:endParaRPr sz="5200">
              <a:solidFill>
                <a:srgbClr val="E4E5B8"/>
              </a:solidFill>
              <a:latin typeface="Georgia"/>
              <a:ea typeface="Georgia"/>
              <a:cs typeface="Georgia"/>
              <a:sym typeface="Georgia"/>
            </a:endParaRPr>
          </a:p>
        </p:txBody>
      </p:sp>
      <p:pic>
        <p:nvPicPr>
          <p:cNvPr id="189" name="Google Shape;189;p29"/>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196" name="Google Shape;196;p3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97" name="Google Shape;197;p30"/>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Siege of Leningrad Pt 2</a:t>
            </a:r>
            <a:endParaRPr sz="5200">
              <a:solidFill>
                <a:srgbClr val="E4E5B8"/>
              </a:solidFill>
              <a:latin typeface="Georgia"/>
              <a:ea typeface="Georgia"/>
              <a:cs typeface="Georgia"/>
              <a:sym typeface="Georgia"/>
            </a:endParaRPr>
          </a:p>
        </p:txBody>
      </p:sp>
      <p:pic>
        <p:nvPicPr>
          <p:cNvPr id="203" name="Google Shape;203;p31"/>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311700" y="4497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a:t>
            </a:r>
            <a:r>
              <a:rPr lang="en">
                <a:solidFill>
                  <a:srgbClr val="E4E5B8"/>
                </a:solidFill>
                <a:latin typeface="Georgia"/>
                <a:ea typeface="Georgia"/>
                <a:cs typeface="Georgia"/>
                <a:sym typeface="Georgia"/>
              </a:rPr>
              <a:t>mm/dd/yy - mm/dd/yy</a:t>
            </a:r>
            <a:endParaRPr>
              <a:solidFill>
                <a:srgbClr val="E4E5B8"/>
              </a:solidFill>
              <a:latin typeface="Georgia"/>
              <a:ea typeface="Georgia"/>
              <a:cs typeface="Georgia"/>
              <a:sym typeface="Georgia"/>
            </a:endParaRPr>
          </a:p>
        </p:txBody>
      </p:sp>
      <p:sp>
        <p:nvSpPr>
          <p:cNvPr id="63" name="Google Shape;63;p14"/>
          <p:cNvSpPr/>
          <p:nvPr/>
        </p:nvSpPr>
        <p:spPr>
          <a:xfrm>
            <a:off x="844950" y="357788"/>
            <a:ext cx="7454100" cy="41928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21F15"/>
              </a:solidFill>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09" name="Google Shape;209;p3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Siege of Leningrad - USFSP Soviet Film Archive</a:t>
            </a:r>
            <a:endParaRPr>
              <a:solidFill>
                <a:srgbClr val="E4E5B8"/>
              </a:solidFill>
              <a:latin typeface="Georgia"/>
              <a:ea typeface="Georgia"/>
              <a:cs typeface="Georgia"/>
              <a:sym typeface="Georgia"/>
            </a:endParaRPr>
          </a:p>
        </p:txBody>
      </p:sp>
      <p:pic>
        <p:nvPicPr>
          <p:cNvPr descr="&quot;The Siege of Leningrad&quot; documents the heroic struggle of the people of Leningrad in resisting the Nazi's 900-day siege on their city from 1941 to 1944.&#10;&#10;On the Soviet Film Project:&#10;At the end of 2008, various comrades regained possession of a cache of films that used to be the film library of the Berkeley, CA branch of the Soviet-American Friendship Society. The collection consists of about 300 films on a variety of topics. They are in Russian with English subtitles, and represent the Soviet Union speaking of itself, in its own voice.&#10;&#10;The U. S. Friends of the Soviet People (USFSP) agreed to take possession of these films in 2009, and raise the funds and perform the work to digitize the collection, and to distribute its contents both via recorded media (like DVDs) and via the Internet.&#10;&#10;Today, with the funds we have raised, we have finally been able to begin publishing these digitized films. If you would like to support us in continuing to digitize more films, please make a donation to USFSP at https://usfriendsofthesovietpeople.info/donations/ .&#10;&#10;We do this not to profit from the work, but to preserve the memory of the USSR and its many achievements, and to pass that memory on to future generations." id="211" name="Google Shape;211;p32" title="The Siege of Leningrad - Soviet Film Project">
            <a:hlinkClick r:id="rId4"/>
          </p:cNvPr>
          <p:cNvPicPr preferRelativeResize="0"/>
          <p:nvPr/>
        </p:nvPicPr>
        <p:blipFill>
          <a:blip r:embed="rId5">
            <a:alphaModFix/>
          </a:blip>
          <a:stretch>
            <a:fillRect/>
          </a:stretch>
        </p:blipFill>
        <p:spPr>
          <a:xfrm>
            <a:off x="1645925"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Siege of Leningrad Pt 3</a:t>
            </a:r>
            <a:endParaRPr sz="5200">
              <a:solidFill>
                <a:srgbClr val="E4E5B8"/>
              </a:solidFill>
              <a:latin typeface="Georgia"/>
              <a:ea typeface="Georgia"/>
              <a:cs typeface="Georgia"/>
              <a:sym typeface="Georgia"/>
            </a:endParaRPr>
          </a:p>
        </p:txBody>
      </p:sp>
      <p:pic>
        <p:nvPicPr>
          <p:cNvPr id="217" name="Google Shape;217;p33"/>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4"/>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23" name="Google Shape;223;p34"/>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4"/>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Siege of Leningrad - USFSP Soviet Film Archive</a:t>
            </a:r>
            <a:endParaRPr>
              <a:solidFill>
                <a:srgbClr val="E4E5B8"/>
              </a:solidFill>
              <a:latin typeface="Georgia"/>
              <a:ea typeface="Georgia"/>
              <a:cs typeface="Georgia"/>
              <a:sym typeface="Georgia"/>
            </a:endParaRPr>
          </a:p>
        </p:txBody>
      </p:sp>
      <p:pic>
        <p:nvPicPr>
          <p:cNvPr descr="&quot;The Siege of Leningrad&quot; documents the heroic struggle of the people of Leningrad in resisting the Nazi's 900-day siege on their city from 1941 to 1944.&#10;&#10;On the Soviet Film Project:&#10;At the end of 2008, various comrades regained possession of a cache of films that used to be the film library of the Berkeley, CA branch of the Soviet-American Friendship Society. The collection consists of about 300 films on a variety of topics. They are in Russian with English subtitles, and represent the Soviet Union speaking of itself, in its own voice.&#10;&#10;The U. S. Friends of the Soviet People (USFSP) agreed to take possession of these films in 2009, and raise the funds and perform the work to digitize the collection, and to distribute its contents both via recorded media (like DVDs) and via the Internet.&#10;&#10;Today, with the funds we have raised, we have finally been able to begin publishing these digitized films. If you would like to support us in continuing to digitize more films, please make a donation to USFSP at https://usfriendsofthesovietpeople.info/donations/ .&#10;&#10;We do this not to profit from the work, but to preserve the memory of the USSR and its many achievements, and to pass that memory on to future generations." id="225" name="Google Shape;225;p34" title="The Siege of Leningrad - Soviet Film Project">
            <a:hlinkClick r:id="rId4"/>
          </p:cNvPr>
          <p:cNvPicPr preferRelativeResize="0"/>
          <p:nvPr/>
        </p:nvPicPr>
        <p:blipFill>
          <a:blip r:embed="rId5">
            <a:alphaModFix/>
          </a:blip>
          <a:stretch>
            <a:fillRect/>
          </a:stretch>
        </p:blipFill>
        <p:spPr>
          <a:xfrm>
            <a:off x="1645925"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Wrap Up</a:t>
            </a:r>
            <a:endParaRPr sz="5200">
              <a:solidFill>
                <a:srgbClr val="E4E5B8"/>
              </a:solidFill>
              <a:latin typeface="Georgia"/>
              <a:ea typeface="Georgia"/>
              <a:cs typeface="Georgia"/>
              <a:sym typeface="Georgia"/>
            </a:endParaRPr>
          </a:p>
        </p:txBody>
      </p:sp>
      <p:pic>
        <p:nvPicPr>
          <p:cNvPr id="231" name="Google Shape;231;p35"/>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Announcements</a:t>
            </a:r>
            <a:endParaRPr>
              <a:solidFill>
                <a:srgbClr val="E4E5B8"/>
              </a:solidFill>
              <a:latin typeface="Georgia"/>
              <a:ea typeface="Georgia"/>
              <a:cs typeface="Georgia"/>
              <a:sym typeface="Georgia"/>
            </a:endParaRPr>
          </a:p>
        </p:txBody>
      </p:sp>
      <p:pic>
        <p:nvPicPr>
          <p:cNvPr id="238" name="Google Shape;238;p3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39" name="Google Shape;239;p36"/>
          <p:cNvSpPr txBox="1"/>
          <p:nvPr/>
        </p:nvSpPr>
        <p:spPr>
          <a:xfrm>
            <a:off x="406550" y="1800725"/>
            <a:ext cx="8096400" cy="21240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E4E5B8"/>
              </a:buClr>
              <a:buSzPts val="1800"/>
              <a:buFont typeface="Georgia"/>
              <a:buChar char="●"/>
            </a:pPr>
            <a:r>
              <a:rPr b="1" lang="en" sz="1800">
                <a:solidFill>
                  <a:srgbClr val="E4E5B8"/>
                </a:solidFill>
                <a:latin typeface="Georgia"/>
                <a:ea typeface="Georgia"/>
                <a:cs typeface="Georgia"/>
                <a:sym typeface="Georgia"/>
              </a:rPr>
              <a:t>Starting February, the PSMLS will only be once a week on Tuesday at 8 pm EST. </a:t>
            </a:r>
            <a:r>
              <a:rPr lang="en" sz="1800">
                <a:solidFill>
                  <a:srgbClr val="E4E5B8"/>
                </a:solidFill>
                <a:latin typeface="Georgia"/>
                <a:ea typeface="Georgia"/>
                <a:cs typeface="Georgia"/>
                <a:sym typeface="Georgia"/>
              </a:rPr>
              <a:t>This PCUSA members will have several options available to make-up this class if they miss it. This change is due to an observed overlap in attendance on both days, and allows us to have crucial meetings on Thursday that would otherwise be Thursday's PSMLS.</a:t>
            </a:r>
            <a:endParaRPr sz="18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46" name="Google Shape;246;p3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47" name="Google Shape;247;p37"/>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Feb 4th if possible.</a:t>
            </a:r>
            <a:endParaRPr sz="2500">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PSMLS Propaganda</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peoplesschool.us/media &amp; peoplesschool.us/store</a:t>
            </a:r>
            <a:endParaRPr sz="1911">
              <a:solidFill>
                <a:srgbClr val="E4E5B8"/>
              </a:solidFill>
              <a:latin typeface="Georgia"/>
              <a:ea typeface="Georgia"/>
              <a:cs typeface="Georgia"/>
              <a:sym typeface="Georgia"/>
            </a:endParaRPr>
          </a:p>
        </p:txBody>
      </p:sp>
      <p:pic>
        <p:nvPicPr>
          <p:cNvPr id="254" name="Google Shape;254;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5" name="Google Shape;255;p38"/>
          <p:cNvSpPr txBox="1"/>
          <p:nvPr>
            <p:ph type="title"/>
          </p:nvPr>
        </p:nvSpPr>
        <p:spPr>
          <a:xfrm>
            <a:off x="406550" y="1101300"/>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Materials to help promote the school!</a:t>
            </a:r>
            <a:endParaRPr>
              <a:solidFill>
                <a:srgbClr val="E4E5B8"/>
              </a:solidFill>
              <a:latin typeface="Georgia"/>
              <a:ea typeface="Georgia"/>
              <a:cs typeface="Georgia"/>
              <a:sym typeface="Georgia"/>
            </a:endParaRPr>
          </a:p>
        </p:txBody>
      </p:sp>
      <p:pic>
        <p:nvPicPr>
          <p:cNvPr id="256" name="Google Shape;256;p38"/>
          <p:cNvPicPr preferRelativeResize="0"/>
          <p:nvPr/>
        </p:nvPicPr>
        <p:blipFill>
          <a:blip r:embed="rId4">
            <a:alphaModFix/>
          </a:blip>
          <a:stretch>
            <a:fillRect/>
          </a:stretch>
        </p:blipFill>
        <p:spPr>
          <a:xfrm>
            <a:off x="6970450" y="3612225"/>
            <a:ext cx="2110175" cy="1430275"/>
          </a:xfrm>
          <a:prstGeom prst="rect">
            <a:avLst/>
          </a:prstGeom>
          <a:noFill/>
          <a:ln>
            <a:noFill/>
          </a:ln>
        </p:spPr>
      </p:pic>
      <p:pic>
        <p:nvPicPr>
          <p:cNvPr id="257" name="Google Shape;257;p38"/>
          <p:cNvPicPr preferRelativeResize="0"/>
          <p:nvPr/>
        </p:nvPicPr>
        <p:blipFill>
          <a:blip r:embed="rId5">
            <a:alphaModFix/>
          </a:blip>
          <a:stretch>
            <a:fillRect/>
          </a:stretch>
        </p:blipFill>
        <p:spPr>
          <a:xfrm>
            <a:off x="1110475" y="1574025"/>
            <a:ext cx="1557200" cy="2099601"/>
          </a:xfrm>
          <a:prstGeom prst="rect">
            <a:avLst/>
          </a:prstGeom>
          <a:noFill/>
          <a:ln>
            <a:noFill/>
          </a:ln>
        </p:spPr>
      </p:pic>
      <p:pic>
        <p:nvPicPr>
          <p:cNvPr id="258" name="Google Shape;258;p38"/>
          <p:cNvPicPr preferRelativeResize="0"/>
          <p:nvPr/>
        </p:nvPicPr>
        <p:blipFill>
          <a:blip r:embed="rId6">
            <a:alphaModFix/>
          </a:blip>
          <a:stretch>
            <a:fillRect/>
          </a:stretch>
        </p:blipFill>
        <p:spPr>
          <a:xfrm>
            <a:off x="186900" y="1173975"/>
            <a:ext cx="876300" cy="1311800"/>
          </a:xfrm>
          <a:prstGeom prst="rect">
            <a:avLst/>
          </a:prstGeom>
          <a:noFill/>
          <a:ln>
            <a:noFill/>
          </a:ln>
        </p:spPr>
      </p:pic>
      <p:pic>
        <p:nvPicPr>
          <p:cNvPr id="259" name="Google Shape;259;p38"/>
          <p:cNvPicPr preferRelativeResize="0"/>
          <p:nvPr/>
        </p:nvPicPr>
        <p:blipFill>
          <a:blip r:embed="rId7">
            <a:alphaModFix/>
          </a:blip>
          <a:stretch>
            <a:fillRect/>
          </a:stretch>
        </p:blipFill>
        <p:spPr>
          <a:xfrm>
            <a:off x="2714954" y="1677975"/>
            <a:ext cx="4157696" cy="3196750"/>
          </a:xfrm>
          <a:prstGeom prst="rect">
            <a:avLst/>
          </a:prstGeom>
          <a:noFill/>
          <a:ln>
            <a:noFill/>
          </a:ln>
        </p:spPr>
      </p:pic>
      <p:pic>
        <p:nvPicPr>
          <p:cNvPr id="260" name="Google Shape;260;p38"/>
          <p:cNvPicPr preferRelativeResize="0"/>
          <p:nvPr/>
        </p:nvPicPr>
        <p:blipFill>
          <a:blip r:embed="rId8">
            <a:alphaModFix/>
          </a:blip>
          <a:stretch>
            <a:fillRect/>
          </a:stretch>
        </p:blipFill>
        <p:spPr>
          <a:xfrm>
            <a:off x="6919924" y="1173975"/>
            <a:ext cx="2034325" cy="2365575"/>
          </a:xfrm>
          <a:prstGeom prst="rect">
            <a:avLst/>
          </a:prstGeom>
          <a:noFill/>
          <a:ln>
            <a:noFill/>
          </a:ln>
        </p:spPr>
      </p:pic>
      <p:pic>
        <p:nvPicPr>
          <p:cNvPr id="261" name="Google Shape;261;p38"/>
          <p:cNvPicPr preferRelativeResize="0"/>
          <p:nvPr/>
        </p:nvPicPr>
        <p:blipFill>
          <a:blip r:embed="rId9">
            <a:alphaModFix/>
          </a:blip>
          <a:stretch>
            <a:fillRect/>
          </a:stretch>
        </p:blipFill>
        <p:spPr>
          <a:xfrm>
            <a:off x="95900" y="3730700"/>
            <a:ext cx="1368875" cy="1311800"/>
          </a:xfrm>
          <a:prstGeom prst="rect">
            <a:avLst/>
          </a:prstGeom>
          <a:noFill/>
          <a:ln>
            <a:noFill/>
          </a:ln>
        </p:spPr>
      </p:pic>
      <p:pic>
        <p:nvPicPr>
          <p:cNvPr id="262" name="Google Shape;262;p38"/>
          <p:cNvPicPr preferRelativeResize="0"/>
          <p:nvPr/>
        </p:nvPicPr>
        <p:blipFill rotWithShape="1">
          <a:blip r:embed="rId10">
            <a:alphaModFix/>
          </a:blip>
          <a:srcRect b="0" l="14221" r="16062" t="0"/>
          <a:stretch/>
        </p:blipFill>
        <p:spPr>
          <a:xfrm>
            <a:off x="186900" y="2550187"/>
            <a:ext cx="876300" cy="1116100"/>
          </a:xfrm>
          <a:prstGeom prst="rect">
            <a:avLst/>
          </a:prstGeom>
          <a:noFill/>
          <a:ln>
            <a:noFill/>
          </a:ln>
        </p:spPr>
      </p:pic>
      <p:pic>
        <p:nvPicPr>
          <p:cNvPr id="263" name="Google Shape;263;p38"/>
          <p:cNvPicPr preferRelativeResize="0"/>
          <p:nvPr/>
        </p:nvPicPr>
        <p:blipFill>
          <a:blip r:embed="rId11">
            <a:alphaModFix/>
          </a:blip>
          <a:stretch>
            <a:fillRect/>
          </a:stretch>
        </p:blipFill>
        <p:spPr>
          <a:xfrm>
            <a:off x="1412950" y="3730700"/>
            <a:ext cx="1254725" cy="1254725"/>
          </a:xfrm>
          <a:prstGeom prst="rect">
            <a:avLst/>
          </a:prstGeom>
          <a:noFill/>
          <a:ln>
            <a:noFill/>
          </a:ln>
        </p:spPr>
      </p:pic>
      <p:pic>
        <p:nvPicPr>
          <p:cNvPr id="264" name="Google Shape;264;p38"/>
          <p:cNvPicPr preferRelativeResize="0"/>
          <p:nvPr/>
        </p:nvPicPr>
        <p:blipFill>
          <a:blip r:embed="rId12">
            <a:alphaModFix/>
          </a:blip>
          <a:stretch>
            <a:fillRect/>
          </a:stretch>
        </p:blipFill>
        <p:spPr>
          <a:xfrm>
            <a:off x="2714950" y="1645394"/>
            <a:ext cx="4157700" cy="32218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268" name="Shape 268"/>
        <p:cNvGrpSpPr/>
        <p:nvPr/>
      </p:nvGrpSpPr>
      <p:grpSpPr>
        <a:xfrm>
          <a:off x="0" y="0"/>
          <a:ext cx="0" cy="0"/>
          <a:chOff x="0" y="0"/>
          <a:chExt cx="0" cy="0"/>
        </a:xfrm>
      </p:grpSpPr>
      <p:sp>
        <p:nvSpPr>
          <p:cNvPr id="269" name="Google Shape;269;p39"/>
          <p:cNvSpPr/>
          <p:nvPr/>
        </p:nvSpPr>
        <p:spPr>
          <a:xfrm>
            <a:off x="0" y="0"/>
            <a:ext cx="9144000" cy="1101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9"/>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Georgia"/>
                <a:ea typeface="Georgia"/>
                <a:cs typeface="Georgia"/>
                <a:sym typeface="Georgia"/>
              </a:rPr>
              <a:t>New Outlook Publishers</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 sz="1911">
                <a:solidFill>
                  <a:schemeClr val="lt1"/>
                </a:solidFill>
                <a:latin typeface="Georgia"/>
                <a:ea typeface="Georgia"/>
                <a:cs typeface="Georgia"/>
                <a:sym typeface="Georgia"/>
              </a:rPr>
              <a:t>newoutlookpublishers.store</a:t>
            </a:r>
            <a:endParaRPr sz="1911">
              <a:solidFill>
                <a:schemeClr val="lt1"/>
              </a:solidFill>
              <a:latin typeface="Georgia"/>
              <a:ea typeface="Georgia"/>
              <a:cs typeface="Georgia"/>
              <a:sym typeface="Georgia"/>
            </a:endParaRPr>
          </a:p>
        </p:txBody>
      </p:sp>
      <p:pic>
        <p:nvPicPr>
          <p:cNvPr id="271" name="Google Shape;271;p39"/>
          <p:cNvPicPr preferRelativeResize="0"/>
          <p:nvPr/>
        </p:nvPicPr>
        <p:blipFill>
          <a:blip r:embed="rId3">
            <a:alphaModFix/>
          </a:blip>
          <a:stretch>
            <a:fillRect/>
          </a:stretch>
        </p:blipFill>
        <p:spPr>
          <a:xfrm>
            <a:off x="7870100" y="112500"/>
            <a:ext cx="876299" cy="876299"/>
          </a:xfrm>
          <a:prstGeom prst="rect">
            <a:avLst/>
          </a:prstGeom>
          <a:noFill/>
          <a:ln>
            <a:noFill/>
          </a:ln>
        </p:spPr>
      </p:pic>
      <p:sp>
        <p:nvSpPr>
          <p:cNvPr id="272" name="Google Shape;272;p39"/>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FFFF"/>
                </a:solidFill>
                <a:latin typeface="Georgia"/>
                <a:ea typeface="Georgia"/>
                <a:cs typeface="Georgia"/>
                <a:sym typeface="Georgia"/>
              </a:rPr>
              <a:t>Latest Releases</a:t>
            </a:r>
            <a:endParaRPr>
              <a:solidFill>
                <a:srgbClr val="00FFFF"/>
              </a:solidFill>
              <a:latin typeface="Georgia"/>
              <a:ea typeface="Georgia"/>
              <a:cs typeface="Georgia"/>
              <a:sym typeface="Georgia"/>
            </a:endParaRPr>
          </a:p>
        </p:txBody>
      </p:sp>
      <p:sp>
        <p:nvSpPr>
          <p:cNvPr id="273" name="Google Shape;273;p39"/>
          <p:cNvSpPr/>
          <p:nvPr/>
        </p:nvSpPr>
        <p:spPr>
          <a:xfrm>
            <a:off x="40437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9"/>
          <p:cNvSpPr/>
          <p:nvPr/>
        </p:nvSpPr>
        <p:spPr>
          <a:xfrm>
            <a:off x="2513038"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39"/>
          <p:cNvSpPr/>
          <p:nvPr/>
        </p:nvSpPr>
        <p:spPr>
          <a:xfrm>
            <a:off x="462172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39"/>
          <p:cNvSpPr/>
          <p:nvPr/>
        </p:nvSpPr>
        <p:spPr>
          <a:xfrm>
            <a:off x="6730400"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7" name="Google Shape;277;p39"/>
          <p:cNvPicPr preferRelativeResize="0"/>
          <p:nvPr/>
        </p:nvPicPr>
        <p:blipFill>
          <a:blip r:embed="rId4">
            <a:alphaModFix/>
          </a:blip>
          <a:stretch>
            <a:fillRect/>
          </a:stretch>
        </p:blipFill>
        <p:spPr>
          <a:xfrm>
            <a:off x="404377" y="112500"/>
            <a:ext cx="884495" cy="876300"/>
          </a:xfrm>
          <a:prstGeom prst="rect">
            <a:avLst/>
          </a:prstGeom>
          <a:noFill/>
          <a:ln>
            <a:noFill/>
          </a:ln>
        </p:spPr>
      </p:pic>
      <p:pic>
        <p:nvPicPr>
          <p:cNvPr id="278" name="Google Shape;278;p39"/>
          <p:cNvPicPr preferRelativeResize="0"/>
          <p:nvPr/>
        </p:nvPicPr>
        <p:blipFill rotWithShape="1">
          <a:blip r:embed="rId5">
            <a:alphaModFix/>
          </a:blip>
          <a:srcRect b="0" l="9" r="9" t="0"/>
          <a:stretch/>
        </p:blipFill>
        <p:spPr>
          <a:xfrm>
            <a:off x="655479" y="2203410"/>
            <a:ext cx="1454100" cy="2181688"/>
          </a:xfrm>
          <a:prstGeom prst="rect">
            <a:avLst/>
          </a:prstGeom>
          <a:noFill/>
          <a:ln>
            <a:noFill/>
          </a:ln>
        </p:spPr>
      </p:pic>
      <p:pic>
        <p:nvPicPr>
          <p:cNvPr id="279" name="Google Shape;279;p39"/>
          <p:cNvPicPr preferRelativeResize="0"/>
          <p:nvPr/>
        </p:nvPicPr>
        <p:blipFill rotWithShape="1">
          <a:blip r:embed="rId6">
            <a:alphaModFix/>
          </a:blip>
          <a:srcRect b="0" l="0" r="0" t="0"/>
          <a:stretch/>
        </p:blipFill>
        <p:spPr>
          <a:xfrm>
            <a:off x="2764150" y="2203675"/>
            <a:ext cx="1454100" cy="2181151"/>
          </a:xfrm>
          <a:prstGeom prst="rect">
            <a:avLst/>
          </a:prstGeom>
          <a:noFill/>
          <a:ln>
            <a:noFill/>
          </a:ln>
        </p:spPr>
      </p:pic>
      <p:pic>
        <p:nvPicPr>
          <p:cNvPr id="280" name="Google Shape;280;p39"/>
          <p:cNvPicPr preferRelativeResize="0"/>
          <p:nvPr/>
        </p:nvPicPr>
        <p:blipFill rotWithShape="1">
          <a:blip r:embed="rId7">
            <a:alphaModFix/>
          </a:blip>
          <a:srcRect b="0" l="0" r="0" t="0"/>
          <a:stretch/>
        </p:blipFill>
        <p:spPr>
          <a:xfrm>
            <a:off x="6981500" y="2203675"/>
            <a:ext cx="1454100" cy="2181151"/>
          </a:xfrm>
          <a:prstGeom prst="rect">
            <a:avLst/>
          </a:prstGeom>
          <a:noFill/>
          <a:ln>
            <a:noFill/>
          </a:ln>
        </p:spPr>
      </p:pic>
      <p:pic>
        <p:nvPicPr>
          <p:cNvPr id="281" name="Google Shape;281;p39"/>
          <p:cNvPicPr preferRelativeResize="0"/>
          <p:nvPr/>
        </p:nvPicPr>
        <p:blipFill rotWithShape="1">
          <a:blip r:embed="rId8">
            <a:alphaModFix/>
          </a:blip>
          <a:srcRect b="0" l="0" r="0" t="0"/>
          <a:stretch/>
        </p:blipFill>
        <p:spPr>
          <a:xfrm>
            <a:off x="4872825" y="2203675"/>
            <a:ext cx="1454100" cy="21811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0DAB"/>
        </a:solidFill>
      </p:bgPr>
    </p:bg>
    <p:spTree>
      <p:nvGrpSpPr>
        <p:cNvPr id="285" name="Shape 285"/>
        <p:cNvGrpSpPr/>
        <p:nvPr/>
      </p:nvGrpSpPr>
      <p:grpSpPr>
        <a:xfrm>
          <a:off x="0" y="0"/>
          <a:ext cx="0" cy="0"/>
          <a:chOff x="0" y="0"/>
          <a:chExt cx="0" cy="0"/>
        </a:xfrm>
      </p:grpSpPr>
      <p:sp>
        <p:nvSpPr>
          <p:cNvPr id="286" name="Google Shape;286;p40"/>
          <p:cNvSpPr/>
          <p:nvPr/>
        </p:nvSpPr>
        <p:spPr>
          <a:xfrm>
            <a:off x="0" y="0"/>
            <a:ext cx="9144000" cy="1101300"/>
          </a:xfrm>
          <a:prstGeom prst="rect">
            <a:avLst/>
          </a:prstGeom>
          <a:solidFill>
            <a:srgbClr val="1A0DAB"/>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Harry Bridges School of Labor</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luel.us/laborschool/</a:t>
            </a:r>
            <a:endParaRPr sz="1911">
              <a:solidFill>
                <a:srgbClr val="E4E5B8"/>
              </a:solidFill>
              <a:latin typeface="Georgia"/>
              <a:ea typeface="Georgia"/>
              <a:cs typeface="Georgia"/>
              <a:sym typeface="Georgia"/>
            </a:endParaRPr>
          </a:p>
        </p:txBody>
      </p:sp>
      <p:sp>
        <p:nvSpPr>
          <p:cNvPr id="288" name="Google Shape;288;p40"/>
          <p:cNvSpPr txBox="1"/>
          <p:nvPr>
            <p:ph type="title"/>
          </p:nvPr>
        </p:nvSpPr>
        <p:spPr>
          <a:xfrm>
            <a:off x="185075" y="1187950"/>
            <a:ext cx="5251200" cy="526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990"/>
              <a:buNone/>
            </a:pPr>
            <a:r>
              <a:rPr lang="en" sz="1720">
                <a:solidFill>
                  <a:srgbClr val="E4E5B8"/>
                </a:solidFill>
                <a:latin typeface="Georgia"/>
                <a:ea typeface="Georgia"/>
                <a:cs typeface="Georgia"/>
                <a:sym typeface="Georgia"/>
              </a:rPr>
              <a:t>The Harry Bridges School of Labor is a monthly class held 2x per month. Classes cover a variety of topics aimed at building class conscious among union members.</a:t>
            </a:r>
            <a:endParaRPr sz="1720">
              <a:solidFill>
                <a:srgbClr val="E4E5B8"/>
              </a:solidFill>
              <a:latin typeface="Georgia"/>
              <a:ea typeface="Georgia"/>
              <a:cs typeface="Georgia"/>
              <a:sym typeface="Georgia"/>
            </a:endParaRPr>
          </a:p>
          <a:p>
            <a:pPr indent="0" lvl="0" marL="0" rtl="0" algn="just">
              <a:spcBef>
                <a:spcPts val="0"/>
              </a:spcBef>
              <a:spcAft>
                <a:spcPts val="0"/>
              </a:spcAft>
              <a:buSzPts val="990"/>
              <a:buNone/>
            </a:pPr>
            <a:r>
              <a:t/>
            </a:r>
            <a:endParaRPr sz="1720">
              <a:solidFill>
                <a:srgbClr val="E4E5B8"/>
              </a:solidFill>
              <a:latin typeface="Georgia"/>
              <a:ea typeface="Georgia"/>
              <a:cs typeface="Georgia"/>
              <a:sym typeface="Georgia"/>
            </a:endParaRPr>
          </a:p>
          <a:p>
            <a:pPr indent="0" lvl="0" marL="0" rtl="0" algn="just">
              <a:spcBef>
                <a:spcPts val="0"/>
              </a:spcBef>
              <a:spcAft>
                <a:spcPts val="0"/>
              </a:spcAft>
              <a:buSzPts val="990"/>
              <a:buNone/>
            </a:pPr>
            <a:r>
              <a:rPr lang="en" sz="1720">
                <a:solidFill>
                  <a:srgbClr val="E4E5B8"/>
                </a:solidFill>
                <a:latin typeface="Georgia"/>
                <a:ea typeface="Georgia"/>
                <a:cs typeface="Georgia"/>
                <a:sym typeface="Georgia"/>
              </a:rPr>
              <a:t>February’s class is February 7th, 2023 at 9pm EST/6pm PST and Saturday February 10th, 2023 at 7pm EST/4pm PST.</a:t>
            </a:r>
            <a:endParaRPr sz="1720">
              <a:solidFill>
                <a:srgbClr val="E4E5B8"/>
              </a:solidFill>
              <a:latin typeface="Georgia"/>
              <a:ea typeface="Georgia"/>
              <a:cs typeface="Georgia"/>
              <a:sym typeface="Georgia"/>
            </a:endParaRPr>
          </a:p>
          <a:p>
            <a:pPr indent="0" lvl="0" marL="0" rtl="0" algn="just">
              <a:spcBef>
                <a:spcPts val="0"/>
              </a:spcBef>
              <a:spcAft>
                <a:spcPts val="0"/>
              </a:spcAft>
              <a:buSzPts val="990"/>
              <a:buNone/>
            </a:pPr>
            <a:r>
              <a:t/>
            </a:r>
            <a:endParaRPr sz="1720">
              <a:solidFill>
                <a:srgbClr val="E4E5B8"/>
              </a:solidFill>
              <a:latin typeface="Georgia"/>
              <a:ea typeface="Georgia"/>
              <a:cs typeface="Georgia"/>
              <a:sym typeface="Georgia"/>
            </a:endParaRPr>
          </a:p>
          <a:p>
            <a:pPr indent="0" lvl="0" marL="0" rtl="0" algn="just">
              <a:spcBef>
                <a:spcPts val="0"/>
              </a:spcBef>
              <a:spcAft>
                <a:spcPts val="0"/>
              </a:spcAft>
              <a:buSzPts val="990"/>
              <a:buNone/>
            </a:pPr>
            <a:r>
              <a:rPr lang="en" sz="1720">
                <a:solidFill>
                  <a:srgbClr val="E4E5B8"/>
                </a:solidFill>
                <a:latin typeface="Georgia"/>
                <a:ea typeface="Georgia"/>
                <a:cs typeface="Georgia"/>
                <a:sym typeface="Georgia"/>
              </a:rPr>
              <a:t>They are also releasing the recordings from the Harry Bridges School of Labor sessions on YouTube.</a:t>
            </a:r>
            <a:endParaRPr sz="1720">
              <a:solidFill>
                <a:srgbClr val="E4E5B8"/>
              </a:solidFill>
              <a:latin typeface="Georgia"/>
              <a:ea typeface="Georgia"/>
              <a:cs typeface="Georgia"/>
              <a:sym typeface="Georgia"/>
            </a:endParaRPr>
          </a:p>
        </p:txBody>
      </p:sp>
      <p:sp>
        <p:nvSpPr>
          <p:cNvPr id="289" name="Google Shape;289;p40"/>
          <p:cNvSpPr/>
          <p:nvPr/>
        </p:nvSpPr>
        <p:spPr>
          <a:xfrm>
            <a:off x="5543975" y="1338600"/>
            <a:ext cx="3142800" cy="3118800"/>
          </a:xfrm>
          <a:prstGeom prst="bevel">
            <a:avLst>
              <a:gd fmla="val 12500" name="adj"/>
            </a:avLst>
          </a:prstGeom>
          <a:solidFill>
            <a:srgbClr val="1A0DA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0" name="Google Shape;290;p40"/>
          <p:cNvPicPr preferRelativeResize="0"/>
          <p:nvPr/>
        </p:nvPicPr>
        <p:blipFill>
          <a:blip r:embed="rId3">
            <a:alphaModFix/>
          </a:blip>
          <a:stretch>
            <a:fillRect/>
          </a:stretch>
        </p:blipFill>
        <p:spPr>
          <a:xfrm>
            <a:off x="404375" y="112500"/>
            <a:ext cx="859485" cy="876299"/>
          </a:xfrm>
          <a:prstGeom prst="rect">
            <a:avLst/>
          </a:prstGeom>
          <a:noFill/>
          <a:ln>
            <a:noFill/>
          </a:ln>
        </p:spPr>
      </p:pic>
      <p:pic>
        <p:nvPicPr>
          <p:cNvPr id="291" name="Google Shape;291;p40"/>
          <p:cNvPicPr preferRelativeResize="0"/>
          <p:nvPr/>
        </p:nvPicPr>
        <p:blipFill>
          <a:blip r:embed="rId4">
            <a:alphaModFix/>
          </a:blip>
          <a:stretch>
            <a:fillRect/>
          </a:stretch>
        </p:blipFill>
        <p:spPr>
          <a:xfrm>
            <a:off x="7827300" y="112500"/>
            <a:ext cx="859475" cy="859475"/>
          </a:xfrm>
          <a:prstGeom prst="rect">
            <a:avLst/>
          </a:prstGeom>
          <a:noFill/>
          <a:ln>
            <a:noFill/>
          </a:ln>
        </p:spPr>
      </p:pic>
      <p:pic>
        <p:nvPicPr>
          <p:cNvPr id="292" name="Google Shape;292;p40"/>
          <p:cNvPicPr preferRelativeResize="0"/>
          <p:nvPr/>
        </p:nvPicPr>
        <p:blipFill>
          <a:blip r:embed="rId3">
            <a:alphaModFix/>
          </a:blip>
          <a:stretch>
            <a:fillRect/>
          </a:stretch>
        </p:blipFill>
        <p:spPr>
          <a:xfrm>
            <a:off x="5993413" y="1754087"/>
            <a:ext cx="2243924" cy="2287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41"/>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98" name="Google Shape;298;p41"/>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1"/>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Shostakovich’s 7th 'Leningrad' Symphony</a:t>
            </a:r>
            <a:endParaRPr>
              <a:solidFill>
                <a:srgbClr val="E4E5B8"/>
              </a:solidFill>
              <a:latin typeface="Georgia"/>
              <a:ea typeface="Georgia"/>
              <a:cs typeface="Georgia"/>
              <a:sym typeface="Georgia"/>
            </a:endParaRPr>
          </a:p>
        </p:txBody>
      </p:sp>
      <p:pic>
        <p:nvPicPr>
          <p:cNvPr descr="Performed by the Mariinsky Orchestra, Conducted by Valery Gergiev&#10;&#10;&#10;Dmitri Shostakovich could not speak against Stalin's Regime directly, therefor he did it through music. Written during the Wehrmacht siege of Leningrad , many believe the childish tune, which began with a light plucking of strings escalating to a strong brass ensemble before erupting into a hellish devastating orchestration of terror, to symbolize Hitler's army marching into Mother Russia. Shostakovich was really speaking about the siege of Leningrad before the Nazis. Stalin's Siege. The upbeat march represents Stalin's smile and fake promise of hope and love for his nation before sweeping his iron fist across the land in a psychopathic rampage, which claimed the lives of Millions, especially in the city of Leningrad." id="300" name="Google Shape;300;p41" title="Shostakovich - Stalin's March(From the 7th 'Leningrad' Symphony)">
            <a:hlinkClick r:id="rId4"/>
          </p:cNvPr>
          <p:cNvPicPr preferRelativeResize="0"/>
          <p:nvPr/>
        </p:nvPicPr>
        <p:blipFill>
          <a:blip r:embed="rId5">
            <a:alphaModFix/>
          </a:blip>
          <a:stretch>
            <a:fillRect/>
          </a:stretch>
        </p:blipFill>
        <p:spPr>
          <a:xfrm>
            <a:off x="1655375" y="1089200"/>
            <a:ext cx="5831075"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Historical context of what preceded the Siege of Leningrad, such as the war with Finland and the invasion of the USSR.</a:t>
            </a:r>
            <a:endParaRPr>
              <a:solidFill>
                <a:srgbClr val="E4E5B8"/>
              </a:solidFill>
              <a:latin typeface="Georgia"/>
              <a:ea typeface="Georgia"/>
              <a:cs typeface="Georgia"/>
              <a:sym typeface="Georgia"/>
            </a:endParaRPr>
          </a:p>
          <a:p>
            <a:pPr indent="0" lvl="0" marL="457200" rtl="0" algn="l">
              <a:spcBef>
                <a:spcPts val="1200"/>
              </a:spcBef>
              <a:spcAft>
                <a:spcPts val="0"/>
              </a:spcAft>
              <a:buNone/>
            </a:pPr>
            <a:r>
              <a:t/>
            </a:r>
            <a:endParaRPr>
              <a:solidFill>
                <a:srgbClr val="E4E5B8"/>
              </a:solidFill>
              <a:latin typeface="Georgia"/>
              <a:ea typeface="Georgia"/>
              <a:cs typeface="Georgia"/>
              <a:sym typeface="Georgia"/>
            </a:endParaRPr>
          </a:p>
          <a:p>
            <a:pPr indent="-342900" lvl="0" marL="457200" rtl="0" algn="l">
              <a:spcBef>
                <a:spcPts val="1200"/>
              </a:spcBef>
              <a:spcAft>
                <a:spcPts val="0"/>
              </a:spcAft>
              <a:buClr>
                <a:srgbClr val="E4E5B8"/>
              </a:buClr>
              <a:buSzPts val="1800"/>
              <a:buFont typeface="Georgia"/>
              <a:buChar char="●"/>
            </a:pPr>
            <a:r>
              <a:rPr lang="en">
                <a:solidFill>
                  <a:srgbClr val="E4E5B8"/>
                </a:solidFill>
                <a:latin typeface="Georgia"/>
                <a:ea typeface="Georgia"/>
                <a:cs typeface="Georgia"/>
                <a:sym typeface="Georgia"/>
              </a:rPr>
              <a:t>Learning about the Siege of Leningrad through the “Siege of Leningrad” film from the USFSP Soviet Film Archive project.</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Background: Poland, Finland and Operation Barbarossa</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Soviet-German Pact of Non-Aggression</a:t>
            </a:r>
            <a:endParaRPr>
              <a:solidFill>
                <a:srgbClr val="E4E5B8"/>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5" name="Google Shape;85;p17"/>
          <p:cNvSpPr txBox="1"/>
          <p:nvPr/>
        </p:nvSpPr>
        <p:spPr>
          <a:xfrm>
            <a:off x="529400" y="1101300"/>
            <a:ext cx="57567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Leading up to WW2</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After Hitler rose to power in Germany in early 1933, Stalin's main foreign policy goal was to seek a Collective Security treaty with Western bourgeois democracies, namely France and the UK. Collective Security would mean a political-military alliance to nip in the bud any Nazi aggression.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Stalin's proposals were systematically rejected as France and Britain were instead doing their best to push Hitler in the direction he was leaning, that is to the East. Hitler's book Mein Kampf clearly exposed his "Drang nach Osten" objectives, German for "push to the east".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Well aware of inter-imperialist contradictions, Stalin as a master of dialectics, decided to return the favor to bourgeois democracies and concluded a pact of non aggression with Germany, in order to deflect the Nazi dagger and turn it back towards France and Britain. It was signed in Moscow on August 23rd, 1939. </a:t>
            </a:r>
            <a:endParaRPr sz="1300">
              <a:solidFill>
                <a:srgbClr val="E4E5B8"/>
              </a:solidFill>
              <a:latin typeface="Georgia"/>
              <a:ea typeface="Georgia"/>
              <a:cs typeface="Georgia"/>
              <a:sym typeface="Georgia"/>
            </a:endParaRPr>
          </a:p>
        </p:txBody>
      </p:sp>
      <p:pic>
        <p:nvPicPr>
          <p:cNvPr id="86" name="Google Shape;86;p17"/>
          <p:cNvPicPr preferRelativeResize="0"/>
          <p:nvPr/>
        </p:nvPicPr>
        <p:blipFill>
          <a:blip r:embed="rId4">
            <a:alphaModFix/>
          </a:blip>
          <a:stretch>
            <a:fillRect/>
          </a:stretch>
        </p:blipFill>
        <p:spPr>
          <a:xfrm>
            <a:off x="6217975" y="1101300"/>
            <a:ext cx="2926024" cy="2070374"/>
          </a:xfrm>
          <a:prstGeom prst="rect">
            <a:avLst/>
          </a:prstGeom>
          <a:noFill/>
          <a:ln>
            <a:noFill/>
          </a:ln>
        </p:spPr>
      </p:pic>
      <p:pic>
        <p:nvPicPr>
          <p:cNvPr descr="The Molotov-Ribbentrop pact – archive, August 1939 | Second world war | The  Guardian" id="87" name="Google Shape;87;p17"/>
          <p:cNvPicPr preferRelativeResize="0"/>
          <p:nvPr/>
        </p:nvPicPr>
        <p:blipFill>
          <a:blip r:embed="rId5">
            <a:alphaModFix/>
          </a:blip>
          <a:stretch>
            <a:fillRect/>
          </a:stretch>
        </p:blipFill>
        <p:spPr>
          <a:xfrm>
            <a:off x="6252038" y="3171668"/>
            <a:ext cx="2857900" cy="1715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Soviet-German Pact of Non-Aggression</a:t>
            </a:r>
            <a:endParaRPr>
              <a:solidFill>
                <a:srgbClr val="E4E5B8"/>
              </a:solidFill>
              <a:latin typeface="Georgia"/>
              <a:ea typeface="Georgia"/>
              <a:cs typeface="Georgia"/>
              <a:sym typeface="Georgia"/>
            </a:endParaRPr>
          </a:p>
        </p:txBody>
      </p:sp>
      <p:pic>
        <p:nvPicPr>
          <p:cNvPr id="94" name="Google Shape;94;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5" name="Google Shape;95;p18"/>
          <p:cNvSpPr txBox="1"/>
          <p:nvPr/>
        </p:nvSpPr>
        <p:spPr>
          <a:xfrm>
            <a:off x="2886825" y="1101300"/>
            <a:ext cx="5756700" cy="397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War in Poland</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500">
                <a:solidFill>
                  <a:srgbClr val="E4E5B8"/>
                </a:solidFill>
                <a:latin typeface="Georgia"/>
                <a:ea typeface="Georgia"/>
                <a:cs typeface="Georgia"/>
                <a:sym typeface="Georgia"/>
              </a:rPr>
              <a:t>World War II began a week later with Hitler attacking Poland. Poland was defeated in just 2 weeks and Stalin moved the Red Army west into Poland a few hundred miles to the Curzon Line. </a:t>
            </a:r>
            <a:endParaRPr sz="15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500">
              <a:solidFill>
                <a:srgbClr val="E4E5B8"/>
              </a:solidFill>
              <a:latin typeface="Georgia"/>
              <a:ea typeface="Georgia"/>
              <a:cs typeface="Georgia"/>
              <a:sym typeface="Georgia"/>
            </a:endParaRPr>
          </a:p>
          <a:p>
            <a:pPr indent="457200" lvl="0" marL="0" rtl="0" algn="l">
              <a:spcBef>
                <a:spcPts val="0"/>
              </a:spcBef>
              <a:spcAft>
                <a:spcPts val="0"/>
              </a:spcAft>
              <a:buNone/>
            </a:pPr>
            <a:r>
              <a:rPr lang="en" sz="1500">
                <a:solidFill>
                  <a:srgbClr val="E4E5B8"/>
                </a:solidFill>
                <a:latin typeface="Georgia"/>
                <a:ea typeface="Georgia"/>
                <a:cs typeface="Georgia"/>
                <a:sym typeface="Georgia"/>
              </a:rPr>
              <a:t>The Curzon Line was the proposed eastern border of Poland after World War I, separating ethnic Poles from Belarusians and Ukrainians. In 1920, backed by France and the UK, Poland had attacked the Soviet State and conquered the western parts of Bielorussia (Belarus today) and Ukraine. </a:t>
            </a:r>
            <a:endParaRPr sz="15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500">
              <a:solidFill>
                <a:srgbClr val="E4E5B8"/>
              </a:solidFill>
              <a:latin typeface="Georgia"/>
              <a:ea typeface="Georgia"/>
              <a:cs typeface="Georgia"/>
              <a:sym typeface="Georgia"/>
            </a:endParaRPr>
          </a:p>
          <a:p>
            <a:pPr indent="457200" lvl="0" marL="0" rtl="0" algn="l">
              <a:spcBef>
                <a:spcPts val="0"/>
              </a:spcBef>
              <a:spcAft>
                <a:spcPts val="0"/>
              </a:spcAft>
              <a:buNone/>
            </a:pPr>
            <a:r>
              <a:rPr lang="en" sz="1500">
                <a:solidFill>
                  <a:srgbClr val="E4E5B8"/>
                </a:solidFill>
                <a:latin typeface="Georgia"/>
                <a:ea typeface="Georgia"/>
                <a:cs typeface="Georgia"/>
                <a:sym typeface="Georgia"/>
              </a:rPr>
              <a:t>So in September 1939, all Stalin did was to recover what had been stolen from the USSR 20 years earlier.</a:t>
            </a:r>
            <a:endParaRPr sz="15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p:txBody>
      </p:sp>
      <p:pic>
        <p:nvPicPr>
          <p:cNvPr descr="Poland Invasion" id="96" name="Google Shape;96;p18"/>
          <p:cNvPicPr preferRelativeResize="0"/>
          <p:nvPr/>
        </p:nvPicPr>
        <p:blipFill>
          <a:blip r:embed="rId4">
            <a:alphaModFix/>
          </a:blip>
          <a:stretch>
            <a:fillRect/>
          </a:stretch>
        </p:blipFill>
        <p:spPr>
          <a:xfrm>
            <a:off x="152400" y="1253700"/>
            <a:ext cx="2582025" cy="1722141"/>
          </a:xfrm>
          <a:prstGeom prst="rect">
            <a:avLst/>
          </a:prstGeom>
          <a:noFill/>
          <a:ln>
            <a:noFill/>
          </a:ln>
        </p:spPr>
      </p:pic>
      <p:pic>
        <p:nvPicPr>
          <p:cNvPr id="97" name="Google Shape;97;p18"/>
          <p:cNvPicPr preferRelativeResize="0"/>
          <p:nvPr/>
        </p:nvPicPr>
        <p:blipFill>
          <a:blip r:embed="rId5">
            <a:alphaModFix/>
          </a:blip>
          <a:stretch>
            <a:fillRect/>
          </a:stretch>
        </p:blipFill>
        <p:spPr>
          <a:xfrm>
            <a:off x="420800" y="2975841"/>
            <a:ext cx="2045226" cy="18628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Phony War and the Winter War</a:t>
            </a:r>
            <a:endParaRPr>
              <a:solidFill>
                <a:srgbClr val="E4E5B8"/>
              </a:solidFill>
              <a:latin typeface="Georgia"/>
              <a:ea typeface="Georgia"/>
              <a:cs typeface="Georgia"/>
              <a:sym typeface="Georgia"/>
            </a:endParaRPr>
          </a:p>
        </p:txBody>
      </p:sp>
      <p:pic>
        <p:nvPicPr>
          <p:cNvPr id="104" name="Google Shape;104;p1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05" name="Google Shape;105;p19"/>
          <p:cNvSpPr txBox="1"/>
          <p:nvPr/>
        </p:nvSpPr>
        <p:spPr>
          <a:xfrm>
            <a:off x="486525" y="1101300"/>
            <a:ext cx="57567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France and UK</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France and the UK, following their treaty obligations declared war on Germany as soon as Hitler invaded Poland. They declared war but had zero intention to wage war. (Thus, it is called the “phony war”)</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While Hitler was busy attacking Poland in the East, the Anglo-French could have easily crossed Germany's Western border with a few dozen divisions and smashed the Wehrmacht.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After the war many former Nazi generals admitted that Germany could have been defeated in September 1939 if the Anglo-French had wanted to.</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However, the French bourgeoisie were too busy waging war on the French Communist Party and Britain was making plans to fight the USSR by proxies.</a:t>
            </a:r>
            <a:endParaRPr sz="1100">
              <a:solidFill>
                <a:srgbClr val="E4E5B8"/>
              </a:solidFill>
              <a:latin typeface="Georgia"/>
              <a:ea typeface="Georgia"/>
              <a:cs typeface="Georgia"/>
              <a:sym typeface="Georgia"/>
            </a:endParaRPr>
          </a:p>
        </p:txBody>
      </p:sp>
      <p:pic>
        <p:nvPicPr>
          <p:cNvPr id="106" name="Google Shape;106;p19"/>
          <p:cNvPicPr preferRelativeResize="0"/>
          <p:nvPr/>
        </p:nvPicPr>
        <p:blipFill rotWithShape="1">
          <a:blip r:embed="rId4">
            <a:alphaModFix/>
          </a:blip>
          <a:srcRect b="0" l="0" r="43719" t="0"/>
          <a:stretch/>
        </p:blipFill>
        <p:spPr>
          <a:xfrm>
            <a:off x="6423468" y="1101300"/>
            <a:ext cx="2720533" cy="3570900"/>
          </a:xfrm>
          <a:prstGeom prst="rect">
            <a:avLst/>
          </a:prstGeom>
          <a:noFill/>
          <a:ln>
            <a:noFill/>
          </a:ln>
        </p:spPr>
      </p:pic>
      <p:sp>
        <p:nvSpPr>
          <p:cNvPr id="107" name="Google Shape;107;p19"/>
          <p:cNvSpPr/>
          <p:nvPr/>
        </p:nvSpPr>
        <p:spPr>
          <a:xfrm>
            <a:off x="7728100" y="2715350"/>
            <a:ext cx="278700" cy="717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Phony War and the Winter War</a:t>
            </a:r>
            <a:endParaRPr>
              <a:solidFill>
                <a:srgbClr val="E4E5B8"/>
              </a:solidFill>
              <a:latin typeface="Georgia"/>
              <a:ea typeface="Georgia"/>
              <a:cs typeface="Georgia"/>
              <a:sym typeface="Georgia"/>
            </a:endParaRPr>
          </a:p>
        </p:txBody>
      </p:sp>
      <p:pic>
        <p:nvPicPr>
          <p:cNvPr id="114" name="Google Shape;114;p2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5" name="Google Shape;115;p20"/>
          <p:cNvSpPr txBox="1"/>
          <p:nvPr/>
        </p:nvSpPr>
        <p:spPr>
          <a:xfrm>
            <a:off x="486525" y="1101300"/>
            <a:ext cx="81846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The Finnish Question</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That is when the Finnish question came up. Finland was given its independence from the Tsarist empire right after the October Revolution. Then followed a short but bloody civil war that saw the defeat of the Finnish Bolsheviks by the Whites, under the ruthless anti-Communist Carl Mannerheim. A brutal reactionary régime was established in Finland with, of course, the full backing of the Anglo-French.</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Leningrad, the historical cradle of Soviet Power was in a geographical precarious position at the cul-de-</a:t>
            </a:r>
            <a:endParaRPr sz="1150">
              <a:solidFill>
                <a:srgbClr val="E4E5B8"/>
              </a:solidFill>
              <a:latin typeface="Georgia"/>
              <a:ea typeface="Georgia"/>
              <a:cs typeface="Georgia"/>
              <a:sym typeface="Georgia"/>
            </a:endParaRPr>
          </a:p>
          <a:p>
            <a:pPr indent="0" lvl="0" marL="0" rtl="0" algn="l">
              <a:spcBef>
                <a:spcPts val="0"/>
              </a:spcBef>
              <a:spcAft>
                <a:spcPts val="0"/>
              </a:spcAft>
              <a:buNone/>
            </a:pPr>
            <a:r>
              <a:rPr lang="en" sz="1150">
                <a:solidFill>
                  <a:srgbClr val="E4E5B8"/>
                </a:solidFill>
                <a:latin typeface="Georgia"/>
                <a:ea typeface="Georgia"/>
                <a:cs typeface="Georgia"/>
                <a:sym typeface="Georgia"/>
              </a:rPr>
              <a:t>sac of the gulf of Finland, an offshoot of the Baltic Sea, itself pretty much a closed up sea. Very similar to the Black sea in the south, offshoot of the Mediterranean, itself a closed up sea at Gibraltar.</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To make things worse, Leningrad was located within cannon fire range of the Finnish artillery. Well</a:t>
            </a:r>
            <a:endParaRPr sz="1150">
              <a:solidFill>
                <a:srgbClr val="E4E5B8"/>
              </a:solidFill>
              <a:latin typeface="Georgia"/>
              <a:ea typeface="Georgia"/>
              <a:cs typeface="Georgia"/>
              <a:sym typeface="Georgia"/>
            </a:endParaRPr>
          </a:p>
          <a:p>
            <a:pPr indent="0" lvl="0" marL="0" rtl="0" algn="l">
              <a:spcBef>
                <a:spcPts val="0"/>
              </a:spcBef>
              <a:spcAft>
                <a:spcPts val="0"/>
              </a:spcAft>
              <a:buNone/>
            </a:pPr>
            <a:r>
              <a:rPr lang="en" sz="1150">
                <a:solidFill>
                  <a:srgbClr val="E4E5B8"/>
                </a:solidFill>
                <a:latin typeface="Georgia"/>
                <a:ea typeface="Georgia"/>
                <a:cs typeface="Georgia"/>
                <a:sym typeface="Georgia"/>
              </a:rPr>
              <a:t>aware of this situation at a time when World War II had just begun and the Anglo-French were showing full hatred towards the USSR, Stalin had Molotov propose to the Finnish a fair readjustment of the border, where it would be pushed a few dozen kilometers away from Leningrad in exchange for 2 or 3 times more land in the north. It must be noted that after WWII all Finnish leaders were in agreement that Stalin's proposal was totally fair and should have been accepted. Of course Mannerheim, pushed by his Anglo-French masters, flatly rejected Molotov's deal. </a:t>
            </a:r>
            <a:endParaRPr sz="1150">
              <a:solidFill>
                <a:srgbClr val="E4E5B8"/>
              </a:solidFill>
              <a:latin typeface="Georgia"/>
              <a:ea typeface="Georgia"/>
              <a:cs typeface="Georgia"/>
              <a:sym typeface="Georgia"/>
            </a:endParaRPr>
          </a:p>
          <a:p>
            <a:pPr indent="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War was inevitable and on November 30th, 1939 the Red Army crossed the Finnish border. A three and half months long war began that became known as the Winter War.</a:t>
            </a:r>
            <a:endParaRPr sz="1150">
              <a:solidFill>
                <a:srgbClr val="E4E5B8"/>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The Phony War and the Winter War</a:t>
            </a:r>
            <a:endParaRPr>
              <a:solidFill>
                <a:srgbClr val="E4E5B8"/>
              </a:solidFill>
              <a:latin typeface="Georgia"/>
              <a:ea typeface="Georgia"/>
              <a:cs typeface="Georgia"/>
              <a:sym typeface="Georgia"/>
            </a:endParaRPr>
          </a:p>
        </p:txBody>
      </p:sp>
      <p:pic>
        <p:nvPicPr>
          <p:cNvPr id="122" name="Google Shape;122;p2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23" name="Google Shape;123;p21"/>
          <p:cNvSpPr txBox="1"/>
          <p:nvPr/>
        </p:nvSpPr>
        <p:spPr>
          <a:xfrm>
            <a:off x="486525" y="1101300"/>
            <a:ext cx="56022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E4E5B8"/>
                </a:solidFill>
                <a:latin typeface="Georgia"/>
                <a:ea typeface="Georgia"/>
                <a:cs typeface="Georgia"/>
                <a:sym typeface="Georgia"/>
              </a:rPr>
              <a:t>Winter War</a:t>
            </a:r>
            <a:endParaRPr sz="25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France and the UK armed Mannerheim forces to the teeth, (similarly to how they’re arming Ukraine now.) At first the Red Army suffered enormous casualties, due to poor combat techniques, and inferior weapons. For example the Finnish were equipped with fully automatic self-loading rifles while Soviet soldiers only had bolt action rifles, not even semi-automatic. Also, Finnish troops were fast moving on skis while the Red had not yet adopted these tactics.</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As it has been proven historically, Russians learn fast from their mistakes and soon were able to smash Mannerheim's forces. The war ended in March 1940 and valuable lessons were learned by Marshal Voroshilov from this conflict.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It must be noted that besides arming Mannerheim to the hilt, the Anglo-French, instead of fighting Nazis, frantically put together plans to invade the USSR in the Caucasus, thru the Caspian Sea and Black Sea.</a:t>
            </a:r>
            <a:endParaRPr sz="1300">
              <a:solidFill>
                <a:srgbClr val="E4E5B8"/>
              </a:solidFill>
              <a:latin typeface="Georgia"/>
              <a:ea typeface="Georgia"/>
              <a:cs typeface="Georgia"/>
              <a:sym typeface="Georgia"/>
            </a:endParaRPr>
          </a:p>
        </p:txBody>
      </p:sp>
      <p:pic>
        <p:nvPicPr>
          <p:cNvPr descr="Ukraine Can Learn From Finland's World War II-Era Success Against the  Soviet Union" id="124" name="Google Shape;124;p21"/>
          <p:cNvPicPr preferRelativeResize="0"/>
          <p:nvPr/>
        </p:nvPicPr>
        <p:blipFill>
          <a:blip r:embed="rId4">
            <a:alphaModFix/>
          </a:blip>
          <a:stretch>
            <a:fillRect/>
          </a:stretch>
        </p:blipFill>
        <p:spPr>
          <a:xfrm>
            <a:off x="6241125" y="988800"/>
            <a:ext cx="2750474" cy="1830330"/>
          </a:xfrm>
          <a:prstGeom prst="rect">
            <a:avLst/>
          </a:prstGeom>
          <a:noFill/>
          <a:ln>
            <a:noFill/>
          </a:ln>
        </p:spPr>
      </p:pic>
      <p:pic>
        <p:nvPicPr>
          <p:cNvPr descr="USSR Russia Finland World War II Winter War Photos" id="125" name="Google Shape;125;p21"/>
          <p:cNvPicPr preferRelativeResize="0"/>
          <p:nvPr/>
        </p:nvPicPr>
        <p:blipFill>
          <a:blip r:embed="rId5">
            <a:alphaModFix/>
          </a:blip>
          <a:stretch>
            <a:fillRect/>
          </a:stretch>
        </p:blipFill>
        <p:spPr>
          <a:xfrm>
            <a:off x="6241125" y="2970925"/>
            <a:ext cx="2750476" cy="175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