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slide" Target="slides/slide42.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bd14f2ac4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bd14f2ac4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bd14f2ac4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bd14f2ac4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bd14f2ac4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bd14f2ac4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6a4831eb12_14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6a4831eb12_1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6a4831eb12_1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6a4831eb12_1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6a4831eb12_14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6a4831eb12_14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bd14f2ac4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bd14f2ac4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bd14f2ac4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bd14f2ac4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bd14f2ac4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bd14f2ac4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bd14f2ac4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bd14f2ac4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bd14f2ac4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bd14f2ac4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bd14f2ac45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bd14f2ac45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bd14f2ac4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bd14f2ac4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bd14f2ac45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bd14f2ac45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bd14f2ac45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bd14f2ac45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bd14f2ac45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bd14f2ac45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bd14f2ac4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bd14f2ac4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bd14f2ac45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bd14f2ac45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bd14f2ac45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bd14f2ac45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bd14f2ac45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bd14f2ac45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bd14f2ac45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bd14f2ac4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bd14f2ac45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bd14f2ac45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3c1789aca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3c1789aca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7f9301e6f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7f9301e6f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bd14f2ac45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bd14f2ac45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bd14f2ac45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bd14f2ac45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bd14f2ac4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bd14f2ac4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bd14f2ac4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bd14f2ac4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bd14f2ac4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bd14f2ac4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bd14f2ac4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bd14f2ac4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bd14f2ac4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bd14f2ac4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hyperlink" Target="http://www.youtube.com/watch?v=U3syulBjkng" TargetMode="External"/><Relationship Id="rId5"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hyperlink" Target="mailto:info@peoplesschool.u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34.png"/><Relationship Id="rId11" Type="http://schemas.openxmlformats.org/officeDocument/2006/relationships/image" Target="../media/image32.png"/><Relationship Id="rId10" Type="http://schemas.openxmlformats.org/officeDocument/2006/relationships/image" Target="../media/image40.png"/><Relationship Id="rId9" Type="http://schemas.openxmlformats.org/officeDocument/2006/relationships/image" Target="../media/image47.png"/><Relationship Id="rId5" Type="http://schemas.openxmlformats.org/officeDocument/2006/relationships/image" Target="../media/image35.png"/><Relationship Id="rId6" Type="http://schemas.openxmlformats.org/officeDocument/2006/relationships/image" Target="../media/image37.png"/><Relationship Id="rId7" Type="http://schemas.openxmlformats.org/officeDocument/2006/relationships/image" Target="../media/image31.png"/><Relationship Id="rId8"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3.jpg"/><Relationship Id="rId6" Type="http://schemas.openxmlformats.org/officeDocument/2006/relationships/image" Target="../media/image49.jpg"/><Relationship Id="rId7" Type="http://schemas.openxmlformats.org/officeDocument/2006/relationships/image" Target="../media/image44.jpg"/><Relationship Id="rId8"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6.png"/><Relationship Id="rId4" Type="http://schemas.openxmlformats.org/officeDocument/2006/relationships/image" Target="../media/image48.png"/><Relationship Id="rId5"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hyperlink" Target="https://www.gofundme.com/f/legal-fund-to-defend-against-wreckers" TargetMode="External"/><Relationship Id="rId5" Type="http://schemas.openxmlformats.org/officeDocument/2006/relationships/image" Target="../media/image55.png"/><Relationship Id="rId6"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hyperlink" Target="http://www.youtube.com/watch?v=pO6q_mFjEUg" TargetMode="External"/><Relationship Id="rId5" Type="http://schemas.openxmlformats.org/officeDocument/2006/relationships/image" Target="../media/image5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Internationale</a:t>
            </a:r>
            <a:r>
              <a:rPr lang="en">
                <a:solidFill>
                  <a:srgbClr val="E4E5B8"/>
                </a:solidFill>
                <a:latin typeface="Georgia"/>
                <a:ea typeface="Georgia"/>
                <a:cs typeface="Georgia"/>
                <a:sym typeface="Georgia"/>
              </a:rPr>
              <a:t> - 1933 American Version by “The New Singers”</a:t>
            </a:r>
            <a:endParaRPr>
              <a:solidFill>
                <a:srgbClr val="E4E5B8"/>
              </a:solidFill>
              <a:latin typeface="Georgia"/>
              <a:ea typeface="Georgia"/>
              <a:cs typeface="Georgia"/>
              <a:sym typeface="Georgia"/>
            </a:endParaRPr>
          </a:p>
        </p:txBody>
      </p:sp>
      <p:pic>
        <p:nvPicPr>
          <p:cNvPr descr="The original lyrics to this powerful song...Bass Paul Robeson at his best. &#10; &#10;THE HOUSE I LIVE IN (1947) &#10; &#10;What is America to me? &#10;A name, a map or a flag I see, &#10;A certain word, &quot;Democracy&quot;, &#10;What is America to me? &#10; &#10;The house I live in, &#10;The friends that I have found, &#10;The folks beyond the railroad &#10;and the people all around, &#10;The worker and the farmer, &#10;the sailor on the sea, &#10;The men who built this country, &#10;that's America to me. &#10; &#10;The words of old Abe Lincoln, &#10;of Jefferson and Paine, &#10;of Washington and Jackson &#10;and the tasks that still remain. &#10;The little bridge at Concord,  &#10;where Freedom's Fight began, &#10;of Gettysburg and Midway  &#10;and the story of Bataan. &#10; &#10;The house I live in, &#10;my neighbors White and Black, &#10;the people who just came here  &#10;or from generations back, &#10;the town hall and the soapbox, &#10;the torch of Liberty, &#10;a home for all God's children, &#10;that's America to me. &#10; &#10;The house I live in, &#10;the goodness everywhere, &#10;a land of wealth and beauty  &#10;with enough for all to share. &#10;A house that we call &quot;Freedom&quot;, &#10;the home of Liberty, &#10;but especially the people, &#10;that's America to me. &#10; &#10;But especially the people--that's  &#10;the true America..." id="57" name="Google Shape;57;p13" title="&quot;The House I Live In&quot; (Paul Robeson)">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2"/>
          <p:cNvPicPr preferRelativeResize="0"/>
          <p:nvPr/>
        </p:nvPicPr>
        <p:blipFill>
          <a:blip r:embed="rId3">
            <a:alphaModFix/>
          </a:blip>
          <a:stretch>
            <a:fillRect/>
          </a:stretch>
        </p:blipFill>
        <p:spPr>
          <a:xfrm>
            <a:off x="0" y="-67925"/>
            <a:ext cx="9144000" cy="51434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3"/>
          <p:cNvPicPr preferRelativeResize="0"/>
          <p:nvPr/>
        </p:nvPicPr>
        <p:blipFill>
          <a:blip r:embed="rId3">
            <a:alphaModFix/>
          </a:blip>
          <a:stretch>
            <a:fillRect/>
          </a:stretch>
        </p:blipFill>
        <p:spPr>
          <a:xfrm>
            <a:off x="0" y="0"/>
            <a:ext cx="9143991"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24"/>
          <p:cNvPicPr preferRelativeResize="0"/>
          <p:nvPr/>
        </p:nvPicPr>
        <p:blipFill>
          <a:blip r:embed="rId3">
            <a:alphaModFix/>
          </a:blip>
          <a:stretch>
            <a:fillRect/>
          </a:stretch>
        </p:blipFill>
        <p:spPr>
          <a:xfrm>
            <a:off x="0" y="0"/>
            <a:ext cx="9143991"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5"/>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22" name="Google Shape;122;p25"/>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Maoism and Black Liberation</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t/>
            </a:r>
            <a:endParaRPr sz="5200">
              <a:solidFill>
                <a:srgbClr val="E4E5B8"/>
              </a:solidFill>
              <a:latin typeface="Georgia"/>
              <a:ea typeface="Georgia"/>
              <a:cs typeface="Georgia"/>
              <a:sym typeface="Georgia"/>
            </a:endParaRPr>
          </a:p>
        </p:txBody>
      </p:sp>
      <p:pic>
        <p:nvPicPr>
          <p:cNvPr id="128" name="Google Shape;128;p2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27"/>
          <p:cNvPicPr preferRelativeResize="0"/>
          <p:nvPr/>
        </p:nvPicPr>
        <p:blipFill>
          <a:blip r:embed="rId3">
            <a:alphaModFix/>
          </a:blip>
          <a:stretch>
            <a:fillRect/>
          </a:stretch>
        </p:blipFill>
        <p:spPr>
          <a:xfrm>
            <a:off x="406550" y="112500"/>
            <a:ext cx="876299" cy="876299"/>
          </a:xfrm>
          <a:prstGeom prst="rect">
            <a:avLst/>
          </a:prstGeom>
          <a:noFill/>
          <a:ln>
            <a:noFill/>
          </a:ln>
        </p:spPr>
      </p:pic>
      <p:pic>
        <p:nvPicPr>
          <p:cNvPr id="135" name="Google Shape;135;p27"/>
          <p:cNvPicPr preferRelativeResize="0"/>
          <p:nvPr/>
        </p:nvPicPr>
        <p:blipFill>
          <a:blip r:embed="rId4">
            <a:alphaModFix/>
          </a:blip>
          <a:stretch>
            <a:fillRect/>
          </a:stretch>
        </p:blipFill>
        <p:spPr>
          <a:xfrm>
            <a:off x="1282850" y="484725"/>
            <a:ext cx="7458026" cy="44343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9"/>
          <p:cNvPicPr preferRelativeResize="0"/>
          <p:nvPr/>
        </p:nvPicPr>
        <p:blipFill>
          <a:blip r:embed="rId3">
            <a:alphaModFix/>
          </a:blip>
          <a:stretch>
            <a:fillRect/>
          </a:stretch>
        </p:blipFill>
        <p:spPr>
          <a:xfrm>
            <a:off x="0" y="0"/>
            <a:ext cx="9144000" cy="4855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30"/>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31"/>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a:t>
            </a:r>
            <a:r>
              <a:rPr lang="en">
                <a:solidFill>
                  <a:srgbClr val="E4E5B8"/>
                </a:solidFill>
                <a:latin typeface="Georgia"/>
                <a:ea typeface="Georgia"/>
                <a:cs typeface="Georgia"/>
                <a:sym typeface="Georgia"/>
              </a:rPr>
              <a:t>mm/dd/yy - mm/dd/yy</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32"/>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33"/>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4"/>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5"/>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181" name="Google Shape;181;p3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188" name="Google Shape;188;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9" name="Google Shape;189;p37"/>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Meaning of San Rafael Continued</a:t>
            </a:r>
            <a:endParaRPr sz="5200">
              <a:solidFill>
                <a:srgbClr val="E4E5B8"/>
              </a:solidFill>
              <a:latin typeface="Georgia"/>
              <a:ea typeface="Georgia"/>
              <a:cs typeface="Georgia"/>
              <a:sym typeface="Georgia"/>
            </a:endParaRPr>
          </a:p>
        </p:txBody>
      </p:sp>
      <p:pic>
        <p:nvPicPr>
          <p:cNvPr id="195" name="Google Shape;195;p3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39"/>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40"/>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41"/>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Reading from Henry Winston’s “Strategy for a Black Agenda”, critiquing the Black Panther Party and their tactics and explaining the San Rafael incident and how it affected Angela Davis and the CPUSA.</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42"/>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43"/>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44"/>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45"/>
          <p:cNvPicPr preferRelativeResize="0"/>
          <p:nvPr/>
        </p:nvPicPr>
        <p:blipFill>
          <a:blip r:embed="rId3">
            <a:alphaModFix/>
          </a:blip>
          <a:stretch>
            <a:fillRect/>
          </a:stretch>
        </p:blipFill>
        <p:spPr>
          <a:xfrm>
            <a:off x="0" y="0"/>
            <a:ext cx="9144000" cy="4838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46"/>
          <p:cNvPicPr preferRelativeResize="0"/>
          <p:nvPr/>
        </p:nvPicPr>
        <p:blipFill>
          <a:blip r:embed="rId3">
            <a:alphaModFix/>
          </a:blip>
          <a:stretch>
            <a:fillRect/>
          </a:stretch>
        </p:blipFill>
        <p:spPr>
          <a:xfrm>
            <a:off x="0" y="0"/>
            <a:ext cx="9202350"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a:t>
            </a:r>
            <a:endParaRPr sz="5200">
              <a:solidFill>
                <a:srgbClr val="E4E5B8"/>
              </a:solidFill>
              <a:latin typeface="Georgia"/>
              <a:ea typeface="Georgia"/>
              <a:cs typeface="Georgia"/>
              <a:sym typeface="Georgia"/>
            </a:endParaRPr>
          </a:p>
        </p:txBody>
      </p:sp>
      <p:pic>
        <p:nvPicPr>
          <p:cNvPr id="241" name="Google Shape;241;p4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248" name="Google Shape;248;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9" name="Google Shape;249;p48"/>
          <p:cNvSpPr txBox="1"/>
          <p:nvPr/>
        </p:nvSpPr>
        <p:spPr>
          <a:xfrm>
            <a:off x="406550" y="1585525"/>
            <a:ext cx="80964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E4E5B8"/>
              </a:buClr>
              <a:buSzPts val="1800"/>
              <a:buFont typeface="Georgia"/>
              <a:buChar char="●"/>
            </a:pPr>
            <a:r>
              <a:t/>
            </a:r>
            <a:endParaRPr sz="1800">
              <a:solidFill>
                <a:srgbClr val="E4E5B8"/>
              </a:solidFill>
              <a:latin typeface="Georgia"/>
              <a:ea typeface="Georgia"/>
              <a:cs typeface="Georgia"/>
              <a:sym typeface="Georgia"/>
            </a:endParaRPr>
          </a:p>
        </p:txBody>
      </p:sp>
      <p:pic>
        <p:nvPicPr>
          <p:cNvPr id="250" name="Google Shape;250;p48"/>
          <p:cNvPicPr preferRelativeResize="0"/>
          <p:nvPr/>
        </p:nvPicPr>
        <p:blipFill>
          <a:blip r:embed="rId4">
            <a:alphaModFix/>
          </a:blip>
          <a:stretch>
            <a:fillRect/>
          </a:stretch>
        </p:blipFill>
        <p:spPr>
          <a:xfrm>
            <a:off x="0" y="0"/>
            <a:ext cx="9144000" cy="514349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257" name="Google Shape;257;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8" name="Google Shape;258;p49"/>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Mar 7th if possible.</a:t>
            </a:r>
            <a:endParaRPr sz="2500">
              <a:solidFill>
                <a:srgbClr val="E4E5B8"/>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5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265" name="Google Shape;265;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6" name="Google Shape;266;p50"/>
          <p:cNvSpPr txBox="1"/>
          <p:nvPr>
            <p:ph type="title"/>
          </p:nvPr>
        </p:nvSpPr>
        <p:spPr>
          <a:xfrm>
            <a:off x="406550" y="1101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267" name="Google Shape;267;p50"/>
          <p:cNvPicPr preferRelativeResize="0"/>
          <p:nvPr/>
        </p:nvPicPr>
        <p:blipFill>
          <a:blip r:embed="rId4">
            <a:alphaModFix/>
          </a:blip>
          <a:stretch>
            <a:fillRect/>
          </a:stretch>
        </p:blipFill>
        <p:spPr>
          <a:xfrm>
            <a:off x="6970450" y="3612225"/>
            <a:ext cx="2110175" cy="1430275"/>
          </a:xfrm>
          <a:prstGeom prst="rect">
            <a:avLst/>
          </a:prstGeom>
          <a:noFill/>
          <a:ln>
            <a:noFill/>
          </a:ln>
        </p:spPr>
      </p:pic>
      <p:pic>
        <p:nvPicPr>
          <p:cNvPr id="268" name="Google Shape;268;p50"/>
          <p:cNvPicPr preferRelativeResize="0"/>
          <p:nvPr/>
        </p:nvPicPr>
        <p:blipFill>
          <a:blip r:embed="rId5">
            <a:alphaModFix/>
          </a:blip>
          <a:stretch>
            <a:fillRect/>
          </a:stretch>
        </p:blipFill>
        <p:spPr>
          <a:xfrm>
            <a:off x="1110475" y="1574025"/>
            <a:ext cx="1557200" cy="2099601"/>
          </a:xfrm>
          <a:prstGeom prst="rect">
            <a:avLst/>
          </a:prstGeom>
          <a:noFill/>
          <a:ln>
            <a:noFill/>
          </a:ln>
        </p:spPr>
      </p:pic>
      <p:pic>
        <p:nvPicPr>
          <p:cNvPr id="269" name="Google Shape;269;p50"/>
          <p:cNvPicPr preferRelativeResize="0"/>
          <p:nvPr/>
        </p:nvPicPr>
        <p:blipFill>
          <a:blip r:embed="rId6">
            <a:alphaModFix/>
          </a:blip>
          <a:stretch>
            <a:fillRect/>
          </a:stretch>
        </p:blipFill>
        <p:spPr>
          <a:xfrm>
            <a:off x="186900" y="1173975"/>
            <a:ext cx="876300" cy="1311800"/>
          </a:xfrm>
          <a:prstGeom prst="rect">
            <a:avLst/>
          </a:prstGeom>
          <a:noFill/>
          <a:ln>
            <a:noFill/>
          </a:ln>
        </p:spPr>
      </p:pic>
      <p:pic>
        <p:nvPicPr>
          <p:cNvPr id="270" name="Google Shape;270;p50"/>
          <p:cNvPicPr preferRelativeResize="0"/>
          <p:nvPr/>
        </p:nvPicPr>
        <p:blipFill>
          <a:blip r:embed="rId7">
            <a:alphaModFix/>
          </a:blip>
          <a:stretch>
            <a:fillRect/>
          </a:stretch>
        </p:blipFill>
        <p:spPr>
          <a:xfrm>
            <a:off x="2714954" y="1677975"/>
            <a:ext cx="4157696" cy="3196750"/>
          </a:xfrm>
          <a:prstGeom prst="rect">
            <a:avLst/>
          </a:prstGeom>
          <a:noFill/>
          <a:ln>
            <a:noFill/>
          </a:ln>
        </p:spPr>
      </p:pic>
      <p:pic>
        <p:nvPicPr>
          <p:cNvPr id="271" name="Google Shape;271;p50"/>
          <p:cNvPicPr preferRelativeResize="0"/>
          <p:nvPr/>
        </p:nvPicPr>
        <p:blipFill>
          <a:blip r:embed="rId8">
            <a:alphaModFix/>
          </a:blip>
          <a:stretch>
            <a:fillRect/>
          </a:stretch>
        </p:blipFill>
        <p:spPr>
          <a:xfrm>
            <a:off x="6919924" y="1173975"/>
            <a:ext cx="2034325" cy="2365575"/>
          </a:xfrm>
          <a:prstGeom prst="rect">
            <a:avLst/>
          </a:prstGeom>
          <a:noFill/>
          <a:ln>
            <a:noFill/>
          </a:ln>
        </p:spPr>
      </p:pic>
      <p:pic>
        <p:nvPicPr>
          <p:cNvPr id="272" name="Google Shape;272;p50"/>
          <p:cNvPicPr preferRelativeResize="0"/>
          <p:nvPr/>
        </p:nvPicPr>
        <p:blipFill>
          <a:blip r:embed="rId9">
            <a:alphaModFix/>
          </a:blip>
          <a:stretch>
            <a:fillRect/>
          </a:stretch>
        </p:blipFill>
        <p:spPr>
          <a:xfrm>
            <a:off x="95900" y="3730700"/>
            <a:ext cx="1368875" cy="1311800"/>
          </a:xfrm>
          <a:prstGeom prst="rect">
            <a:avLst/>
          </a:prstGeom>
          <a:noFill/>
          <a:ln>
            <a:noFill/>
          </a:ln>
        </p:spPr>
      </p:pic>
      <p:pic>
        <p:nvPicPr>
          <p:cNvPr id="273" name="Google Shape;273;p50"/>
          <p:cNvPicPr preferRelativeResize="0"/>
          <p:nvPr/>
        </p:nvPicPr>
        <p:blipFill rotWithShape="1">
          <a:blip r:embed="rId10">
            <a:alphaModFix/>
          </a:blip>
          <a:srcRect b="0" l="14221" r="16062" t="0"/>
          <a:stretch/>
        </p:blipFill>
        <p:spPr>
          <a:xfrm>
            <a:off x="186900" y="2550187"/>
            <a:ext cx="876300" cy="1116100"/>
          </a:xfrm>
          <a:prstGeom prst="rect">
            <a:avLst/>
          </a:prstGeom>
          <a:noFill/>
          <a:ln>
            <a:noFill/>
          </a:ln>
        </p:spPr>
      </p:pic>
      <p:pic>
        <p:nvPicPr>
          <p:cNvPr id="274" name="Google Shape;274;p50"/>
          <p:cNvPicPr preferRelativeResize="0"/>
          <p:nvPr/>
        </p:nvPicPr>
        <p:blipFill>
          <a:blip r:embed="rId11">
            <a:alphaModFix/>
          </a:blip>
          <a:stretch>
            <a:fillRect/>
          </a:stretch>
        </p:blipFill>
        <p:spPr>
          <a:xfrm>
            <a:off x="1412950" y="3730700"/>
            <a:ext cx="1254725" cy="1254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78" name="Shape 278"/>
        <p:cNvGrpSpPr/>
        <p:nvPr/>
      </p:nvGrpSpPr>
      <p:grpSpPr>
        <a:xfrm>
          <a:off x="0" y="0"/>
          <a:ext cx="0" cy="0"/>
          <a:chOff x="0" y="0"/>
          <a:chExt cx="0" cy="0"/>
        </a:xfrm>
      </p:grpSpPr>
      <p:sp>
        <p:nvSpPr>
          <p:cNvPr id="279" name="Google Shape;279;p51"/>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51"/>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281" name="Google Shape;281;p51"/>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282" name="Google Shape;282;p51"/>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Relevant and </a:t>
            </a:r>
            <a:r>
              <a:rPr lang="en">
                <a:solidFill>
                  <a:srgbClr val="00FFFF"/>
                </a:solidFill>
                <a:latin typeface="Georgia"/>
                <a:ea typeface="Georgia"/>
                <a:cs typeface="Georgia"/>
                <a:sym typeface="Georgia"/>
              </a:rPr>
              <a:t>Latest Releases</a:t>
            </a:r>
            <a:endParaRPr>
              <a:solidFill>
                <a:srgbClr val="00FFFF"/>
              </a:solidFill>
              <a:latin typeface="Georgia"/>
              <a:ea typeface="Georgia"/>
              <a:cs typeface="Georgia"/>
              <a:sym typeface="Georgia"/>
            </a:endParaRPr>
          </a:p>
        </p:txBody>
      </p:sp>
      <p:sp>
        <p:nvSpPr>
          <p:cNvPr id="283" name="Google Shape;283;p51"/>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 name="Google Shape;284;p51"/>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 name="Google Shape;285;p51"/>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6" name="Google Shape;286;p51"/>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7" name="Google Shape;287;p51"/>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288" name="Google Shape;288;p51"/>
          <p:cNvPicPr preferRelativeResize="0"/>
          <p:nvPr/>
        </p:nvPicPr>
        <p:blipFill>
          <a:blip r:embed="rId5">
            <a:alphaModFix/>
          </a:blip>
          <a:stretch>
            <a:fillRect/>
          </a:stretch>
        </p:blipFill>
        <p:spPr>
          <a:xfrm>
            <a:off x="655475" y="2199100"/>
            <a:ext cx="1454100" cy="2181151"/>
          </a:xfrm>
          <a:prstGeom prst="rect">
            <a:avLst/>
          </a:prstGeom>
          <a:noFill/>
          <a:ln>
            <a:noFill/>
          </a:ln>
        </p:spPr>
      </p:pic>
      <p:pic>
        <p:nvPicPr>
          <p:cNvPr id="289" name="Google Shape;289;p51"/>
          <p:cNvPicPr preferRelativeResize="0"/>
          <p:nvPr/>
        </p:nvPicPr>
        <p:blipFill>
          <a:blip r:embed="rId6">
            <a:alphaModFix/>
          </a:blip>
          <a:stretch>
            <a:fillRect/>
          </a:stretch>
        </p:blipFill>
        <p:spPr>
          <a:xfrm>
            <a:off x="2764150" y="2203675"/>
            <a:ext cx="1454100" cy="2181149"/>
          </a:xfrm>
          <a:prstGeom prst="rect">
            <a:avLst/>
          </a:prstGeom>
          <a:noFill/>
          <a:ln>
            <a:noFill/>
          </a:ln>
        </p:spPr>
      </p:pic>
      <p:pic>
        <p:nvPicPr>
          <p:cNvPr id="290" name="Google Shape;290;p51"/>
          <p:cNvPicPr preferRelativeResize="0"/>
          <p:nvPr/>
        </p:nvPicPr>
        <p:blipFill>
          <a:blip r:embed="rId7">
            <a:alphaModFix/>
          </a:blip>
          <a:stretch>
            <a:fillRect/>
          </a:stretch>
        </p:blipFill>
        <p:spPr>
          <a:xfrm>
            <a:off x="4872825" y="2203675"/>
            <a:ext cx="1454100" cy="2181149"/>
          </a:xfrm>
          <a:prstGeom prst="rect">
            <a:avLst/>
          </a:prstGeom>
          <a:noFill/>
          <a:ln>
            <a:noFill/>
          </a:ln>
        </p:spPr>
      </p:pic>
      <p:pic>
        <p:nvPicPr>
          <p:cNvPr id="291" name="Google Shape;291;p51"/>
          <p:cNvPicPr preferRelativeResize="0"/>
          <p:nvPr/>
        </p:nvPicPr>
        <p:blipFill>
          <a:blip r:embed="rId8">
            <a:alphaModFix/>
          </a:blip>
          <a:stretch>
            <a:fillRect/>
          </a:stretch>
        </p:blipFill>
        <p:spPr>
          <a:xfrm>
            <a:off x="6981500" y="2199100"/>
            <a:ext cx="1454100" cy="2181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0DAB"/>
        </a:solidFill>
      </p:bgPr>
    </p:bg>
    <p:spTree>
      <p:nvGrpSpPr>
        <p:cNvPr id="295" name="Shape 295"/>
        <p:cNvGrpSpPr/>
        <p:nvPr/>
      </p:nvGrpSpPr>
      <p:grpSpPr>
        <a:xfrm>
          <a:off x="0" y="0"/>
          <a:ext cx="0" cy="0"/>
          <a:chOff x="0" y="0"/>
          <a:chExt cx="0" cy="0"/>
        </a:xfrm>
      </p:grpSpPr>
      <p:sp>
        <p:nvSpPr>
          <p:cNvPr id="296" name="Google Shape;296;p52"/>
          <p:cNvSpPr/>
          <p:nvPr/>
        </p:nvSpPr>
        <p:spPr>
          <a:xfrm>
            <a:off x="0" y="0"/>
            <a:ext cx="9144000" cy="1101300"/>
          </a:xfrm>
          <a:prstGeom prst="rect">
            <a:avLst/>
          </a:prstGeom>
          <a:solidFill>
            <a:srgbClr val="1A0DA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52"/>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Harry Bridges School of Labor</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luel.us/laborschool/</a:t>
            </a:r>
            <a:endParaRPr sz="1911">
              <a:solidFill>
                <a:srgbClr val="E4E5B8"/>
              </a:solidFill>
              <a:latin typeface="Georgia"/>
              <a:ea typeface="Georgia"/>
              <a:cs typeface="Georgia"/>
              <a:sym typeface="Georgia"/>
            </a:endParaRPr>
          </a:p>
        </p:txBody>
      </p:sp>
      <p:sp>
        <p:nvSpPr>
          <p:cNvPr id="298" name="Google Shape;298;p52"/>
          <p:cNvSpPr txBox="1"/>
          <p:nvPr>
            <p:ph type="title"/>
          </p:nvPr>
        </p:nvSpPr>
        <p:spPr>
          <a:xfrm>
            <a:off x="185075" y="1187950"/>
            <a:ext cx="5251200" cy="526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1520">
                <a:solidFill>
                  <a:srgbClr val="E4E5B8"/>
                </a:solidFill>
                <a:latin typeface="Georgia"/>
                <a:ea typeface="Georgia"/>
                <a:cs typeface="Georgia"/>
                <a:sym typeface="Georgia"/>
              </a:rPr>
              <a:t>The Harry Bridges School of Labor is a monthly class held 2x per month. Classes cover a variety of topics aimed at building class conscious among union members.</a:t>
            </a:r>
            <a:endParaRPr sz="15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1520">
              <a:solidFill>
                <a:srgbClr val="E4E5B8"/>
              </a:solidFill>
              <a:latin typeface="Georgia"/>
              <a:ea typeface="Georgia"/>
              <a:cs typeface="Georgia"/>
              <a:sym typeface="Georgia"/>
            </a:endParaRPr>
          </a:p>
          <a:p>
            <a:pPr indent="0" lvl="0" marL="0" rtl="0" algn="just">
              <a:spcBef>
                <a:spcPts val="0"/>
              </a:spcBef>
              <a:spcAft>
                <a:spcPts val="0"/>
              </a:spcAft>
              <a:buSzPts val="990"/>
              <a:buNone/>
            </a:pPr>
            <a:r>
              <a:rPr lang="en" sz="1520">
                <a:solidFill>
                  <a:srgbClr val="E4E5B8"/>
                </a:solidFill>
                <a:latin typeface="Georgia"/>
                <a:ea typeface="Georgia"/>
                <a:cs typeface="Georgia"/>
                <a:sym typeface="Georgia"/>
              </a:rPr>
              <a:t>The third session for 2024 of the Harry Bridges School of Labor will be a viewing of Norma Rae with a discussion on the real life Norma Rae, Crystal Lee Sutton. This class will be presented by partner organization Women for Racial and Economic Equality (WREE). This session with take place on March 6, 2024 at 9pm EST/6pm PST and Saturday March 9, 2024 at 7pm EST/4pm PST.</a:t>
            </a:r>
            <a:endParaRPr sz="15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1520">
              <a:solidFill>
                <a:srgbClr val="E4E5B8"/>
              </a:solidFill>
              <a:latin typeface="Georgia"/>
              <a:ea typeface="Georgia"/>
              <a:cs typeface="Georgia"/>
              <a:sym typeface="Georgia"/>
            </a:endParaRPr>
          </a:p>
          <a:p>
            <a:pPr indent="0" lvl="0" marL="0" rtl="0" algn="just">
              <a:spcBef>
                <a:spcPts val="0"/>
              </a:spcBef>
              <a:spcAft>
                <a:spcPts val="0"/>
              </a:spcAft>
              <a:buSzPts val="990"/>
              <a:buNone/>
            </a:pPr>
            <a:r>
              <a:rPr lang="en" sz="1520">
                <a:solidFill>
                  <a:srgbClr val="E4E5B8"/>
                </a:solidFill>
                <a:latin typeface="Georgia"/>
                <a:ea typeface="Georgia"/>
                <a:cs typeface="Georgia"/>
                <a:sym typeface="Georgia"/>
              </a:rPr>
              <a:t>They are also releasing the recordings from the Harry Bridges School of Labor sessions on YouTube.</a:t>
            </a:r>
            <a:endParaRPr sz="1520">
              <a:solidFill>
                <a:srgbClr val="E4E5B8"/>
              </a:solidFill>
              <a:latin typeface="Georgia"/>
              <a:ea typeface="Georgia"/>
              <a:cs typeface="Georgia"/>
              <a:sym typeface="Georgia"/>
            </a:endParaRPr>
          </a:p>
        </p:txBody>
      </p:sp>
      <p:sp>
        <p:nvSpPr>
          <p:cNvPr id="299" name="Google Shape;299;p52"/>
          <p:cNvSpPr/>
          <p:nvPr/>
        </p:nvSpPr>
        <p:spPr>
          <a:xfrm>
            <a:off x="5543975" y="1338600"/>
            <a:ext cx="3142800" cy="3118800"/>
          </a:xfrm>
          <a:prstGeom prst="bevel">
            <a:avLst>
              <a:gd fmla="val 12500" name="adj"/>
            </a:avLst>
          </a:prstGeom>
          <a:solidFill>
            <a:srgbClr val="1A0D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0" name="Google Shape;300;p52"/>
          <p:cNvPicPr preferRelativeResize="0"/>
          <p:nvPr/>
        </p:nvPicPr>
        <p:blipFill>
          <a:blip r:embed="rId3">
            <a:alphaModFix/>
          </a:blip>
          <a:stretch>
            <a:fillRect/>
          </a:stretch>
        </p:blipFill>
        <p:spPr>
          <a:xfrm>
            <a:off x="404375" y="112500"/>
            <a:ext cx="859485" cy="876299"/>
          </a:xfrm>
          <a:prstGeom prst="rect">
            <a:avLst/>
          </a:prstGeom>
          <a:noFill/>
          <a:ln>
            <a:noFill/>
          </a:ln>
        </p:spPr>
      </p:pic>
      <p:pic>
        <p:nvPicPr>
          <p:cNvPr id="301" name="Google Shape;301;p52"/>
          <p:cNvPicPr preferRelativeResize="0"/>
          <p:nvPr/>
        </p:nvPicPr>
        <p:blipFill>
          <a:blip r:embed="rId4">
            <a:alphaModFix/>
          </a:blip>
          <a:stretch>
            <a:fillRect/>
          </a:stretch>
        </p:blipFill>
        <p:spPr>
          <a:xfrm>
            <a:off x="7827300" y="112500"/>
            <a:ext cx="859475" cy="859475"/>
          </a:xfrm>
          <a:prstGeom prst="rect">
            <a:avLst/>
          </a:prstGeom>
          <a:noFill/>
          <a:ln>
            <a:noFill/>
          </a:ln>
        </p:spPr>
      </p:pic>
      <p:pic>
        <p:nvPicPr>
          <p:cNvPr id="302" name="Google Shape;302;p52"/>
          <p:cNvPicPr preferRelativeResize="0"/>
          <p:nvPr/>
        </p:nvPicPr>
        <p:blipFill>
          <a:blip r:embed="rId5">
            <a:alphaModFix/>
          </a:blip>
          <a:stretch>
            <a:fillRect/>
          </a:stretch>
        </p:blipFill>
        <p:spPr>
          <a:xfrm>
            <a:off x="5937901" y="2235674"/>
            <a:ext cx="2354952" cy="1324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5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09" name="Google Shape;309;p5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0" name="Google Shape;310;p53"/>
          <p:cNvSpPr txBox="1"/>
          <p:nvPr/>
        </p:nvSpPr>
        <p:spPr>
          <a:xfrm>
            <a:off x="406550" y="1101300"/>
            <a:ext cx="4911300" cy="39789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450">
                <a:solidFill>
                  <a:srgbClr val="E4E5B8"/>
                </a:solidFill>
                <a:latin typeface="Georgia"/>
                <a:ea typeface="Georgia"/>
                <a:cs typeface="Georgia"/>
                <a:sym typeface="Georgia"/>
              </a:rPr>
              <a:t>In 2022 we were attacked and sabotaged by ultraleft wreckers</a:t>
            </a:r>
            <a:r>
              <a:rPr lang="en" sz="1450">
                <a:solidFill>
                  <a:srgbClr val="E4E5B8"/>
                </a:solidFill>
                <a:latin typeface="Georgia"/>
                <a:ea typeface="Georgia"/>
                <a:cs typeface="Georgia"/>
                <a:sym typeface="Georgia"/>
              </a:rPr>
              <a:t> that tried to </a:t>
            </a:r>
            <a:r>
              <a:rPr b="1" lang="en" sz="1450">
                <a:solidFill>
                  <a:srgbClr val="E4E5B8"/>
                </a:solidFill>
                <a:latin typeface="Georgia"/>
                <a:ea typeface="Georgia"/>
                <a:cs typeface="Georgia"/>
                <a:sym typeface="Georgia"/>
              </a:rPr>
              <a:t>steal the PSMLS</a:t>
            </a:r>
            <a:r>
              <a:rPr lang="en" sz="1450">
                <a:solidFill>
                  <a:srgbClr val="E4E5B8"/>
                </a:solidFill>
                <a:latin typeface="Georgia"/>
                <a:ea typeface="Georgia"/>
                <a:cs typeface="Georgia"/>
                <a:sym typeface="Georgia"/>
              </a:rPr>
              <a:t> and </a:t>
            </a:r>
            <a:r>
              <a:rPr b="1" lang="en" sz="1450">
                <a:solidFill>
                  <a:srgbClr val="E4E5B8"/>
                </a:solidFill>
                <a:latin typeface="Georgia"/>
                <a:ea typeface="Georgia"/>
                <a:cs typeface="Georgia"/>
                <a:sym typeface="Georgia"/>
              </a:rPr>
              <a:t>destroy the PCUSA</a:t>
            </a:r>
            <a:r>
              <a:rPr lang="en" sz="1450">
                <a:solidFill>
                  <a:srgbClr val="E4E5B8"/>
                </a:solidFill>
                <a:latin typeface="Georgia"/>
                <a:ea typeface="Georgia"/>
                <a:cs typeface="Georgia"/>
                <a:sym typeface="Georgia"/>
              </a:rPr>
              <a:t>. </a:t>
            </a:r>
            <a:r>
              <a:rPr b="1" lang="en" sz="1450">
                <a:solidFill>
                  <a:srgbClr val="E4E5B8"/>
                </a:solidFill>
                <a:latin typeface="Georgia"/>
                <a:ea typeface="Georgia"/>
                <a:cs typeface="Georgia"/>
                <a:sym typeface="Georgia"/>
              </a:rPr>
              <a:t>They failed</a:t>
            </a:r>
            <a:r>
              <a:rPr lang="en" sz="1450">
                <a:solidFill>
                  <a:srgbClr val="E4E5B8"/>
                </a:solidFill>
                <a:latin typeface="Georgia"/>
                <a:ea typeface="Georgia"/>
                <a:cs typeface="Georgia"/>
                <a:sym typeface="Georgia"/>
              </a:rPr>
              <a:t>, but they </a:t>
            </a:r>
            <a:r>
              <a:rPr b="1" lang="en" sz="1450">
                <a:solidFill>
                  <a:srgbClr val="E4E5B8"/>
                </a:solidFill>
                <a:latin typeface="Georgia"/>
                <a:ea typeface="Georgia"/>
                <a:cs typeface="Georgia"/>
                <a:sym typeface="Georgia"/>
              </a:rPr>
              <a:t>will be held accountable</a:t>
            </a:r>
            <a:r>
              <a:rPr lang="en" sz="1450">
                <a:solidFill>
                  <a:srgbClr val="E4E5B8"/>
                </a:solidFill>
                <a:latin typeface="Georgia"/>
                <a:ea typeface="Georgia"/>
                <a:cs typeface="Georgia"/>
                <a:sym typeface="Georgia"/>
              </a:rPr>
              <a:t> and there are still things they took from us that we’ve not got back, like videos, imagery, audio etc. That is why we still need donations to the legal drive.</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If you support the school and want to see us continue to improve and keep delivering this education 51 weeks a year, please pitch in whatever you can and support the GoFundMe for the legal drive @ </a:t>
            </a:r>
            <a:r>
              <a:rPr lang="en" sz="1450" u="sng">
                <a:solidFill>
                  <a:schemeClr val="hlink"/>
                </a:solidFill>
                <a:latin typeface="Georgia"/>
                <a:ea typeface="Georgia"/>
                <a:cs typeface="Georgia"/>
                <a:sym typeface="Georgia"/>
                <a:hlinkClick r:id="rId4"/>
              </a:rPr>
              <a:t>https://www.gofundme.com/f/legal-fund-to-defend-against-wreckers</a:t>
            </a:r>
            <a:r>
              <a:rPr lang="en" sz="1450">
                <a:solidFill>
                  <a:srgbClr val="E4E5B8"/>
                </a:solidFill>
                <a:latin typeface="Georgia"/>
                <a:ea typeface="Georgia"/>
                <a:cs typeface="Georgia"/>
                <a:sym typeface="Georgia"/>
              </a:rPr>
              <a:t>.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Anything helps!</a:t>
            </a:r>
            <a:endParaRPr sz="1450">
              <a:solidFill>
                <a:srgbClr val="E4E5B8"/>
              </a:solidFill>
              <a:latin typeface="Georgia"/>
              <a:ea typeface="Georgia"/>
              <a:cs typeface="Georgia"/>
              <a:sym typeface="Georgia"/>
            </a:endParaRPr>
          </a:p>
        </p:txBody>
      </p:sp>
      <p:pic>
        <p:nvPicPr>
          <p:cNvPr id="311" name="Google Shape;311;p53"/>
          <p:cNvPicPr preferRelativeResize="0"/>
          <p:nvPr/>
        </p:nvPicPr>
        <p:blipFill>
          <a:blip r:embed="rId5">
            <a:alphaModFix/>
          </a:blip>
          <a:stretch>
            <a:fillRect/>
          </a:stretch>
        </p:blipFill>
        <p:spPr>
          <a:xfrm>
            <a:off x="6416887" y="3224856"/>
            <a:ext cx="1628084" cy="1613844"/>
          </a:xfrm>
          <a:prstGeom prst="rect">
            <a:avLst/>
          </a:prstGeom>
          <a:noFill/>
          <a:ln>
            <a:noFill/>
          </a:ln>
        </p:spPr>
      </p:pic>
      <p:pic>
        <p:nvPicPr>
          <p:cNvPr id="312" name="Google Shape;312;p53"/>
          <p:cNvPicPr preferRelativeResize="0"/>
          <p:nvPr/>
        </p:nvPicPr>
        <p:blipFill>
          <a:blip r:embed="rId6">
            <a:alphaModFix/>
          </a:blip>
          <a:stretch>
            <a:fillRect/>
          </a:stretch>
        </p:blipFill>
        <p:spPr>
          <a:xfrm>
            <a:off x="5538579" y="1101300"/>
            <a:ext cx="3384724" cy="21235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54"/>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18" name="Google Shape;318;p54"/>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4"/>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Anthem of the USSR/Soviet Union by Paul Robeson</a:t>
            </a:r>
            <a:endParaRPr>
              <a:solidFill>
                <a:srgbClr val="E4E5B8"/>
              </a:solidFill>
              <a:latin typeface="Georgia"/>
              <a:ea typeface="Georgia"/>
              <a:cs typeface="Georgia"/>
              <a:sym typeface="Georgia"/>
            </a:endParaRPr>
          </a:p>
        </p:txBody>
      </p:sp>
      <p:pic>
        <p:nvPicPr>
          <p:cNvPr descr="***Disclaimer***&#10;&quot;Copyright Disclaimer Under Section 107 of the Copyright Act 1976, allowance is made for &quot;fair use&quot; for purposes such as criticism, comment, news reporting, teaching, scholarship, and research. Fair use is a use permitted by copyright statute that might otherwise be infringing. Non-profit, educational or personal use tips the balance in favor of fair use.&quot;&#10;&#10;All rights to their respective owners." id="320" name="Google Shape;320;p54" title="Anthem of the USSR/Soviet Union by Paul Robeson [English] [Lyrics]">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