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2" name="Google Shape;20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08" name="Google Shape;208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17" name="Google Shape;217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2" name="Google Shape;23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38" name="Google Shape;238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" name="Google Shape;24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" name="Google Shape;26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8" name="Google Shape;26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0" name="Google Shape;300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3" name="Google Shape;313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4" name="Google Shape;32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2" name="Google Shape;33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" name="Google Shape;14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66" name="Google Shape;166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type="title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/>
        </p:txBody>
      </p:sp>
      <p:sp>
        <p:nvSpPr>
          <p:cNvPr id="52" name="Google Shape;52;p12"/>
          <p:cNvSpPr txBox="1"/>
          <p:nvPr>
            <p:ph idx="1" type="body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90" name="Google Shape;90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6" name="Google Shape;106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7" name="Google Shape;107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6096000" y="33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/>
        </p:txBody>
      </p:sp>
      <p:sp>
        <p:nvSpPr>
          <p:cNvPr id="18" name="Google Shape;18;p3"/>
          <p:cNvSpPr txBox="1"/>
          <p:nvPr>
            <p:ph idx="1" type="subTitle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/>
        </p:txBody>
      </p:sp>
      <p:sp>
        <p:nvSpPr>
          <p:cNvPr id="19" name="Google Shape;19;p3"/>
          <p:cNvSpPr txBox="1"/>
          <p:nvPr>
            <p:ph idx="2" type="body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4" name="Google Shape;114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4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415680" y="593280"/>
            <a:ext cx="11360160" cy="76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" type="body"/>
          </p:nvPr>
        </p:nvSpPr>
        <p:spPr>
          <a:xfrm>
            <a:off x="415680" y="1536480"/>
            <a:ext cx="11360160" cy="4554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11296800" y="6217440"/>
            <a:ext cx="731040" cy="524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buClr>
                <a:srgbClr val="ADADAD"/>
              </a:buClr>
              <a:buSzPts val="1000"/>
              <a:buFont typeface="Arial"/>
              <a:buNone/>
              <a:defRPr b="0" i="0" sz="1333" u="none" cap="none" strike="noStrike">
                <a:solidFill>
                  <a:srgbClr val="ADADAD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buClr>
                <a:srgbClr val="ADADAD"/>
              </a:buClr>
              <a:buSzPts val="1000"/>
              <a:buFont typeface="Arial"/>
              <a:buNone/>
              <a:defRPr b="0" i="0" sz="1333" u="none" cap="none" strike="noStrike">
                <a:solidFill>
                  <a:srgbClr val="ADADAD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buClr>
                <a:srgbClr val="ADADAD"/>
              </a:buClr>
              <a:buSzPts val="1000"/>
              <a:buFont typeface="Arial"/>
              <a:buNone/>
              <a:defRPr b="0" i="0" sz="1333" u="none" cap="none" strike="noStrike">
                <a:solidFill>
                  <a:srgbClr val="ADADAD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buClr>
                <a:srgbClr val="ADADAD"/>
              </a:buClr>
              <a:buSzPts val="1000"/>
              <a:buFont typeface="Arial"/>
              <a:buNone/>
              <a:defRPr b="0" i="0" sz="1333" u="none" cap="none" strike="noStrike">
                <a:solidFill>
                  <a:srgbClr val="ADADAD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buClr>
                <a:srgbClr val="ADADAD"/>
              </a:buClr>
              <a:buSzPts val="1000"/>
              <a:buFont typeface="Arial"/>
              <a:buNone/>
              <a:defRPr b="0" i="0" sz="1333" u="none" cap="none" strike="noStrike">
                <a:solidFill>
                  <a:srgbClr val="ADADAD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buClr>
                <a:srgbClr val="ADADAD"/>
              </a:buClr>
              <a:buSzPts val="1000"/>
              <a:buFont typeface="Arial"/>
              <a:buNone/>
              <a:defRPr b="0" i="0" sz="1333" u="none" cap="none" strike="noStrike">
                <a:solidFill>
                  <a:srgbClr val="ADADAD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buClr>
                <a:srgbClr val="ADADAD"/>
              </a:buClr>
              <a:buSzPts val="1000"/>
              <a:buFont typeface="Arial"/>
              <a:buNone/>
              <a:defRPr b="0" i="0" sz="1333" u="none" cap="none" strike="noStrike">
                <a:solidFill>
                  <a:srgbClr val="ADADAD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buClr>
                <a:srgbClr val="ADADAD"/>
              </a:buClr>
              <a:buSzPts val="1000"/>
              <a:buFont typeface="Arial"/>
              <a:buNone/>
              <a:defRPr b="0" i="0" sz="1333" u="none" cap="none" strike="noStrike">
                <a:solidFill>
                  <a:srgbClr val="ADADAD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buClr>
                <a:srgbClr val="ADADAD"/>
              </a:buClr>
              <a:buSzPts val="1000"/>
              <a:buFont typeface="Arial"/>
              <a:buNone/>
              <a:defRPr b="0" i="0" sz="1333" u="none" cap="none" strike="noStrike">
                <a:solidFill>
                  <a:srgbClr val="ADADA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/>
        </p:txBody>
      </p:sp>
      <p:sp>
        <p:nvSpPr>
          <p:cNvPr id="35" name="Google Shape;35;p7"/>
          <p:cNvSpPr txBox="1"/>
          <p:nvPr>
            <p:ph idx="2" type="body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/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/>
        </p:txBody>
      </p:sp>
      <p:sp>
        <p:nvSpPr>
          <p:cNvPr id="42" name="Google Shape;42;p9"/>
          <p:cNvSpPr txBox="1"/>
          <p:nvPr>
            <p:ph idx="1" type="body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buClr>
                <a:schemeClr val="lt2"/>
              </a:buClr>
              <a:buSzPts val="1333"/>
              <a:buFont typeface="Arial"/>
              <a:buNone/>
              <a:defRPr sz="1333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21F1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b="0" i="0" sz="1867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b="0" i="0" sz="1867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b="0" i="0" sz="1867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b="0" i="0" sz="1867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buClr>
                <a:schemeClr val="lt2"/>
              </a:buClr>
              <a:buSzPts val="1333"/>
              <a:buFont typeface="Arial"/>
              <a:buNone/>
              <a:defRPr b="0" i="0" sz="1333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image" Target="../media/image11.jpg"/><Relationship Id="rId5" Type="http://schemas.openxmlformats.org/officeDocument/2006/relationships/image" Target="../media/image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Relationship Id="rId4" Type="http://schemas.openxmlformats.org/officeDocument/2006/relationships/hyperlink" Target="mailto:info@partyofcommunistsusa.net" TargetMode="External"/><Relationship Id="rId5" Type="http://schemas.openxmlformats.org/officeDocument/2006/relationships/hyperlink" Target="mailto:kamryns@johnreedcenter.net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Relationship Id="rId4" Type="http://schemas.openxmlformats.org/officeDocument/2006/relationships/hyperlink" Target="mailto:info@peoplesschool.us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Relationship Id="rId4" Type="http://schemas.openxmlformats.org/officeDocument/2006/relationships/image" Target="../media/image19.png"/><Relationship Id="rId11" Type="http://schemas.openxmlformats.org/officeDocument/2006/relationships/image" Target="../media/image15.png"/><Relationship Id="rId10" Type="http://schemas.openxmlformats.org/officeDocument/2006/relationships/image" Target="../media/image23.png"/><Relationship Id="rId9" Type="http://schemas.openxmlformats.org/officeDocument/2006/relationships/image" Target="../media/image25.png"/><Relationship Id="rId5" Type="http://schemas.openxmlformats.org/officeDocument/2006/relationships/image" Target="../media/image14.png"/><Relationship Id="rId6" Type="http://schemas.openxmlformats.org/officeDocument/2006/relationships/image" Target="../media/image17.png"/><Relationship Id="rId7" Type="http://schemas.openxmlformats.org/officeDocument/2006/relationships/image" Target="../media/image22.png"/><Relationship Id="rId8" Type="http://schemas.openxmlformats.org/officeDocument/2006/relationships/image" Target="../media/image1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png"/><Relationship Id="rId4" Type="http://schemas.openxmlformats.org/officeDocument/2006/relationships/image" Target="../media/image21.png"/><Relationship Id="rId5" Type="http://schemas.openxmlformats.org/officeDocument/2006/relationships/image" Target="../media/image18.png"/><Relationship Id="rId6" Type="http://schemas.openxmlformats.org/officeDocument/2006/relationships/image" Target="../media/image24.png"/><Relationship Id="rId7" Type="http://schemas.openxmlformats.org/officeDocument/2006/relationships/image" Target="../media/image12.jpg"/><Relationship Id="rId8" Type="http://schemas.openxmlformats.org/officeDocument/2006/relationships/image" Target="../media/image1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png"/><Relationship Id="rId4" Type="http://schemas.openxmlformats.org/officeDocument/2006/relationships/hyperlink" Target="mailto:scottc@johnreedcenter.net" TargetMode="External"/><Relationship Id="rId5" Type="http://schemas.openxmlformats.org/officeDocument/2006/relationships/image" Target="../media/image2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.png"/><Relationship Id="rId4" Type="http://schemas.openxmlformats.org/officeDocument/2006/relationships/hyperlink" Target="https://www.gofundme.com/f/legal-fund-to-defend-against-wreckers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.png"/><Relationship Id="rId4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76335" y="203201"/>
            <a:ext cx="1039335" cy="103933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5"/>
          <p:cNvSpPr/>
          <p:nvPr/>
        </p:nvSpPr>
        <p:spPr>
          <a:xfrm>
            <a:off x="2194567" y="1452267"/>
            <a:ext cx="7826000" cy="5163600"/>
          </a:xfrm>
          <a:prstGeom prst="rect">
            <a:avLst/>
          </a:prstGeom>
          <a:solidFill>
            <a:srgbClr val="B21F1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2219767" y="6059898"/>
            <a:ext cx="7800800" cy="533504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" sz="1867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The Internationale </a:t>
            </a:r>
            <a:endParaRPr b="0" i="0" sz="1867" u="none" cap="none" strike="noStrike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36" name="Google Shape;136;p25" title="The Internationale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3981" y="1242535"/>
            <a:ext cx="8632372" cy="4876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4"/>
          <p:cNvSpPr txBox="1"/>
          <p:nvPr>
            <p:ph idx="4294967295" type="title"/>
          </p:nvPr>
        </p:nvSpPr>
        <p:spPr>
          <a:xfrm>
            <a:off x="415680" y="4416960"/>
            <a:ext cx="11360160" cy="1121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ts val="5200"/>
              <a:buNone/>
            </a:pPr>
            <a:r>
              <a:rPr lang="en" sz="69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Concentration Camps – What was Auschwitz? </a:t>
            </a:r>
            <a:endParaRPr sz="69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05" name="Google Shape;20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5280" y="1197120"/>
            <a:ext cx="2460960" cy="2460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/>
          <p:nvPr/>
        </p:nvSpPr>
        <p:spPr>
          <a:xfrm>
            <a:off x="0" y="0"/>
            <a:ext cx="12191520" cy="1467840"/>
          </a:xfrm>
          <a:prstGeom prst="rect">
            <a:avLst/>
          </a:prstGeom>
          <a:solidFill>
            <a:srgbClr val="303030"/>
          </a:solidFill>
          <a:ln cap="flat" cmpd="sng" w="9525">
            <a:solidFill>
              <a:srgbClr val="3030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5"/>
          <p:cNvSpPr txBox="1"/>
          <p:nvPr>
            <p:ph type="title"/>
          </p:nvPr>
        </p:nvSpPr>
        <p:spPr>
          <a:xfrm>
            <a:off x="2210880" y="352320"/>
            <a:ext cx="9665760" cy="7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0" spcFirstLastPara="1" rIns="0" wrap="square" tIns="121900">
            <a:normAutofit fontScale="91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ct val="100000"/>
              <a:buNone/>
            </a:pPr>
            <a:r>
              <a:rPr lang="en" sz="37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 What was Auschwitz? </a:t>
            </a:r>
            <a:endParaRPr sz="3733">
              <a:solidFill>
                <a:srgbClr val="000000"/>
              </a:solidFill>
            </a:endParaRPr>
          </a:p>
        </p:txBody>
      </p:sp>
      <p:pic>
        <p:nvPicPr>
          <p:cNvPr id="212" name="Google Shape;212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1920" y="150240"/>
            <a:ext cx="1167840" cy="116784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5"/>
          <p:cNvSpPr txBox="1"/>
          <p:nvPr/>
        </p:nvSpPr>
        <p:spPr>
          <a:xfrm>
            <a:off x="3863280" y="735941"/>
            <a:ext cx="8170800" cy="6059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000" lIns="120000" spcFirstLastPara="1" rIns="120000" wrap="square" tIns="60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800" u="none" cap="none" strike="noStrike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600" u="none" cap="none" strike="noStrike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600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0" i="0" sz="5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4" name="Google Shape;214;p35" title="The Liberation Of Auschwitz - Bringing Freedom To The Death Camp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98300" y="1399618"/>
            <a:ext cx="9394919" cy="53081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6"/>
          <p:cNvSpPr/>
          <p:nvPr/>
        </p:nvSpPr>
        <p:spPr>
          <a:xfrm>
            <a:off x="0" y="0"/>
            <a:ext cx="12191520" cy="1467840"/>
          </a:xfrm>
          <a:prstGeom prst="rect">
            <a:avLst/>
          </a:prstGeom>
          <a:solidFill>
            <a:srgbClr val="303030"/>
          </a:solidFill>
          <a:ln cap="flat" cmpd="sng" w="9525">
            <a:solidFill>
              <a:srgbClr val="3030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67"/>
              <a:buFont typeface="Arial"/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36"/>
          <p:cNvSpPr txBox="1"/>
          <p:nvPr>
            <p:ph type="title"/>
          </p:nvPr>
        </p:nvSpPr>
        <p:spPr>
          <a:xfrm>
            <a:off x="2210880" y="352320"/>
            <a:ext cx="9665760" cy="7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0" spcFirstLastPara="1" rIns="0" wrap="square" tIns="121900">
            <a:normAutofit fontScale="91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ct val="100000"/>
              <a:buNone/>
            </a:pPr>
            <a:r>
              <a:rPr lang="en" sz="37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 What was Auschwitz? </a:t>
            </a:r>
            <a:endParaRPr sz="3733">
              <a:solidFill>
                <a:srgbClr val="000000"/>
              </a:solidFill>
            </a:endParaRPr>
          </a:p>
        </p:txBody>
      </p:sp>
      <p:pic>
        <p:nvPicPr>
          <p:cNvPr id="221" name="Google Shape;221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1920" y="150240"/>
            <a:ext cx="1167840" cy="116784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36"/>
          <p:cNvSpPr txBox="1"/>
          <p:nvPr/>
        </p:nvSpPr>
        <p:spPr>
          <a:xfrm>
            <a:off x="3863280" y="735941"/>
            <a:ext cx="8170800" cy="6059600"/>
          </a:xfrm>
          <a:prstGeom prst="rect">
            <a:avLst/>
          </a:prstGeom>
          <a:noFill/>
          <a:ln>
            <a:noFill/>
          </a:ln>
        </p:spPr>
        <p:txBody>
          <a:bodyPr anchorCtr="0" anchor="t" bIns="60000" lIns="120000" spcFirstLastPara="1" rIns="120000" wrap="square" tIns="6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</a:pPr>
            <a:r>
              <a:t/>
            </a:r>
            <a:endParaRPr b="0" i="0" sz="4800" u="none" cap="none" strike="noStrike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t/>
            </a:r>
            <a:endParaRPr b="0" i="0" sz="5600" u="none" cap="none" strike="noStrike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Georgia"/>
              <a:buNone/>
            </a:pPr>
            <a:r>
              <a:rPr b="0" i="0" lang="en" sz="5600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0" i="0" sz="5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7485" y="1467840"/>
            <a:ext cx="11125200" cy="5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7"/>
          <p:cNvSpPr txBox="1"/>
          <p:nvPr>
            <p:ph type="title"/>
          </p:nvPr>
        </p:nvSpPr>
        <p:spPr>
          <a:xfrm>
            <a:off x="415600" y="4416933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69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Discussion</a:t>
            </a:r>
            <a:endParaRPr sz="69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29" name="Google Shape;229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5301" y="1197067"/>
            <a:ext cx="2461399" cy="246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8"/>
          <p:cNvSpPr txBox="1"/>
          <p:nvPr>
            <p:ph type="title"/>
          </p:nvPr>
        </p:nvSpPr>
        <p:spPr>
          <a:xfrm>
            <a:off x="415600" y="4416933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69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Connections to the Present</a:t>
            </a:r>
            <a:endParaRPr sz="69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35" name="Google Shape;235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08447" y="730269"/>
            <a:ext cx="2461399" cy="246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9"/>
          <p:cNvSpPr/>
          <p:nvPr/>
        </p:nvSpPr>
        <p:spPr>
          <a:xfrm>
            <a:off x="200" y="-52433"/>
            <a:ext cx="12191600" cy="1468000"/>
          </a:xfrm>
          <a:prstGeom prst="rect">
            <a:avLst/>
          </a:prstGeom>
          <a:solidFill>
            <a:srgbClr val="303030"/>
          </a:solidFill>
          <a:ln cap="flat" cmpd="sng" w="9525">
            <a:solidFill>
              <a:srgbClr val="3030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39"/>
          <p:cNvSpPr txBox="1"/>
          <p:nvPr>
            <p:ph type="title"/>
          </p:nvPr>
        </p:nvSpPr>
        <p:spPr>
          <a:xfrm>
            <a:off x="1699772" y="88564"/>
            <a:ext cx="6724381" cy="7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0" spcFirstLastPara="1" rIns="0" wrap="square" tIns="1219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ct val="100000"/>
              <a:buNone/>
            </a:pPr>
            <a:r>
              <a:rPr lang="en" sz="37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Connections to the Present and </a:t>
            </a:r>
            <a:br>
              <a:rPr lang="en" sz="37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en" sz="37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Fascist Calls for Genocide. </a:t>
            </a:r>
            <a:endParaRPr sz="37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42" name="Google Shape;242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430" y="88564"/>
            <a:ext cx="1167840" cy="116784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9"/>
          <p:cNvSpPr txBox="1"/>
          <p:nvPr/>
        </p:nvSpPr>
        <p:spPr>
          <a:xfrm>
            <a:off x="-729574" y="1577966"/>
            <a:ext cx="8291086" cy="5287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28600" lvl="2" marL="11430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DDB2"/>
              </a:buClr>
              <a:buSzPts val="2800"/>
              <a:buFont typeface="Noto Sans Symbols"/>
              <a:buChar char="▪"/>
            </a:pPr>
            <a:r>
              <a:rPr b="0" i="0" lang="en" sz="2800" u="none" cap="none" strike="noStrike">
                <a:solidFill>
                  <a:srgbClr val="FFDDB2"/>
                </a:solidFill>
                <a:latin typeface="Calibri"/>
                <a:ea typeface="Calibri"/>
                <a:cs typeface="Calibri"/>
                <a:sym typeface="Calibri"/>
              </a:rPr>
              <a:t>Why did the Fascists want to invade the Soviet Union? </a:t>
            </a:r>
            <a:endParaRPr/>
          </a:p>
          <a:p>
            <a:pPr indent="-228600" lvl="2" marL="114300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FFDDB2"/>
              </a:buClr>
              <a:buSzPts val="2800"/>
              <a:buFont typeface="Noto Sans Symbols"/>
              <a:buChar char="▪"/>
            </a:pPr>
            <a:r>
              <a:rPr b="0" i="0" lang="en" sz="2800" u="none" cap="none" strike="noStrike">
                <a:solidFill>
                  <a:srgbClr val="FFDDB2"/>
                </a:solidFill>
                <a:latin typeface="Calibri"/>
                <a:ea typeface="Calibri"/>
                <a:cs typeface="Calibri"/>
                <a:sym typeface="Calibri"/>
              </a:rPr>
              <a:t>Why is the struggle of the Red Army important to human history? </a:t>
            </a:r>
            <a:endParaRPr/>
          </a:p>
          <a:p>
            <a:pPr indent="-228600" lvl="2" marL="114300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FFDDB2"/>
              </a:buClr>
              <a:buSzPts val="2800"/>
              <a:buFont typeface="Noto Sans Symbols"/>
              <a:buChar char="▪"/>
            </a:pPr>
            <a:r>
              <a:rPr b="0" i="0" lang="en" sz="2800" u="none" cap="none" strike="noStrike">
                <a:solidFill>
                  <a:srgbClr val="FFDDB2"/>
                </a:solidFill>
                <a:latin typeface="Calibri"/>
                <a:ea typeface="Calibri"/>
                <a:cs typeface="Calibri"/>
                <a:sym typeface="Calibri"/>
              </a:rPr>
              <a:t>Why does the Washington Holocaust Museum doesn’t want to acknowledge that the Russians were victims of genocide?</a:t>
            </a:r>
            <a:endParaRPr/>
          </a:p>
          <a:p>
            <a:pPr indent="-228600" lvl="2" marL="114300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FFDDB2"/>
              </a:buClr>
              <a:buSzPts val="2800"/>
              <a:buFont typeface="Noto Sans Symbols"/>
              <a:buChar char="▪"/>
            </a:pPr>
            <a:r>
              <a:rPr b="0" i="0" lang="en" sz="2800" u="none" cap="none" strike="noStrike">
                <a:solidFill>
                  <a:srgbClr val="FFDDB2"/>
                </a:solidFill>
                <a:latin typeface="Calibri"/>
                <a:ea typeface="Calibri"/>
                <a:cs typeface="Calibri"/>
                <a:sym typeface="Calibri"/>
              </a:rPr>
              <a:t>What is going on in other places of the world like Croatia, Ukraine, Israel, etc., and why is the United States being the promoter of all this? </a:t>
            </a:r>
            <a:endParaRPr b="0" i="0" sz="2800" u="none" cap="none" strike="noStrike">
              <a:solidFill>
                <a:srgbClr val="FFDDB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" name="Google Shape;244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11701" y="1943115"/>
            <a:ext cx="3543990" cy="1996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61512" y="3939413"/>
            <a:ext cx="4494179" cy="2808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0"/>
          <p:cNvSpPr txBox="1"/>
          <p:nvPr>
            <p:ph type="title"/>
          </p:nvPr>
        </p:nvSpPr>
        <p:spPr>
          <a:xfrm>
            <a:off x="415600" y="4416933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69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Discussion &amp; New Members Introductions</a:t>
            </a:r>
            <a:endParaRPr sz="69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51" name="Google Shape;251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5301" y="1197067"/>
            <a:ext cx="2461399" cy="246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1"/>
          <p:cNvSpPr/>
          <p:nvPr/>
        </p:nvSpPr>
        <p:spPr>
          <a:xfrm>
            <a:off x="0" y="0"/>
            <a:ext cx="12192000" cy="14684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41"/>
          <p:cNvSpPr txBox="1"/>
          <p:nvPr>
            <p:ph type="title"/>
          </p:nvPr>
        </p:nvSpPr>
        <p:spPr>
          <a:xfrm>
            <a:off x="2210700" y="352400"/>
            <a:ext cx="96664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New Member Introductions</a:t>
            </a:r>
            <a:endParaRPr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58" name="Google Shape;258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067" y="150001"/>
            <a:ext cx="1168399" cy="1168399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41"/>
          <p:cNvSpPr txBox="1"/>
          <p:nvPr/>
        </p:nvSpPr>
        <p:spPr>
          <a:xfrm>
            <a:off x="629333" y="1952501"/>
            <a:ext cx="10795200" cy="4862253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-516454" lvl="0" marL="609585" marR="0" rtl="0" algn="l"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ts val="2500"/>
              <a:buFont typeface="Georgia"/>
              <a:buChar char="●"/>
            </a:pPr>
            <a:r>
              <a:rPr lang="en" sz="33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What is your name, pronouns and state (or country/territory)?</a:t>
            </a:r>
            <a:endParaRPr sz="33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60958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516454" lvl="0" marL="609585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ts val="2500"/>
              <a:buFont typeface="Georgia"/>
              <a:buChar char="●"/>
            </a:pPr>
            <a:r>
              <a:rPr lang="en" sz="33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Where do you work? Is it unionized?</a:t>
            </a:r>
            <a:endParaRPr sz="33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516454" lvl="0" marL="609585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ts val="2500"/>
              <a:buFont typeface="Georgia"/>
              <a:buChar char="●"/>
            </a:pPr>
            <a:r>
              <a:rPr lang="en" sz="33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How did you find out about the People’s School?</a:t>
            </a:r>
            <a:endParaRPr sz="33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516454" lvl="0" marL="609585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ts val="2500"/>
              <a:buFont typeface="Georgia"/>
              <a:buChar char="●"/>
            </a:pPr>
            <a:r>
              <a:rPr lang="en" sz="33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What do you think about tonight's class?</a:t>
            </a:r>
            <a:endParaRPr sz="33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2"/>
          <p:cNvSpPr txBox="1"/>
          <p:nvPr>
            <p:ph type="title"/>
          </p:nvPr>
        </p:nvSpPr>
        <p:spPr>
          <a:xfrm>
            <a:off x="415600" y="4416933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69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Discussion &amp; Wrap Up Introductions</a:t>
            </a:r>
            <a:endParaRPr sz="69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65" name="Google Shape;265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5301" y="1197067"/>
            <a:ext cx="2461399" cy="246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3"/>
          <p:cNvSpPr/>
          <p:nvPr/>
        </p:nvSpPr>
        <p:spPr>
          <a:xfrm>
            <a:off x="0" y="0"/>
            <a:ext cx="12192000" cy="14684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43"/>
          <p:cNvSpPr txBox="1"/>
          <p:nvPr>
            <p:ph type="title"/>
          </p:nvPr>
        </p:nvSpPr>
        <p:spPr>
          <a:xfrm>
            <a:off x="2210700" y="352400"/>
            <a:ext cx="96664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Announcements</a:t>
            </a:r>
            <a:endParaRPr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72" name="Google Shape;272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067" y="150001"/>
            <a:ext cx="1168399" cy="116839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3"/>
          <p:cNvSpPr txBox="1"/>
          <p:nvPr/>
        </p:nvSpPr>
        <p:spPr>
          <a:xfrm>
            <a:off x="629333" y="1468400"/>
            <a:ext cx="10795200" cy="3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-457189" lvl="0" marL="609585" marR="0" rtl="0" algn="l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Georgia"/>
              <a:buChar char="●"/>
            </a:pPr>
            <a:r>
              <a:rPr b="1" lang="en" sz="2400">
                <a:solidFill>
                  <a:srgbClr val="FFFF00"/>
                </a:solidFill>
                <a:latin typeface="Georgia"/>
                <a:ea typeface="Georgia"/>
                <a:cs typeface="Georgia"/>
                <a:sym typeface="Georgia"/>
              </a:rPr>
              <a:t>THE PEOPLE’S SCHOOL WILL START BEING ON TUESDAY ONLY STARTING FEBRUARY 6</a:t>
            </a:r>
            <a:r>
              <a:rPr b="1" baseline="30000" lang="en" sz="2400">
                <a:solidFill>
                  <a:srgbClr val="FFFF00"/>
                </a:solidFill>
                <a:latin typeface="Georgia"/>
                <a:ea typeface="Georgia"/>
                <a:cs typeface="Georgia"/>
                <a:sym typeface="Georgia"/>
              </a:rPr>
              <a:t>TH</a:t>
            </a:r>
            <a:r>
              <a:rPr b="1" lang="en" sz="2400">
                <a:solidFill>
                  <a:srgbClr val="FFFF00"/>
                </a:solidFill>
                <a:latin typeface="Georgia"/>
                <a:ea typeface="Georgia"/>
                <a:cs typeface="Georgia"/>
                <a:sym typeface="Georgia"/>
              </a:rPr>
              <a:t>. </a:t>
            </a:r>
            <a:endParaRPr b="1" sz="2400">
              <a:solidFill>
                <a:srgbClr val="FFFF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60958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57189" lvl="0" marL="609585" marR="0" rtl="0" algn="l"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ts val="1800"/>
              <a:buFont typeface="Georgia"/>
              <a:buChar char="●"/>
            </a:pPr>
            <a:r>
              <a:rPr lang="en" sz="24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We are looking for content submissions for Vol IV 2024 of New Masses! Send any submissions to </a:t>
            </a:r>
            <a:r>
              <a:rPr lang="en" sz="2400" u="sng">
                <a:solidFill>
                  <a:schemeClr val="hlink"/>
                </a:solidFill>
                <a:latin typeface="Georgia"/>
                <a:ea typeface="Georgia"/>
                <a:cs typeface="Georgia"/>
                <a:sym typeface="Georgia"/>
                <a:hlinkClick r:id="rId4"/>
              </a:rPr>
              <a:t>info@partyofcommunistsusa.net</a:t>
            </a:r>
            <a:r>
              <a:rPr lang="en" sz="24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 and </a:t>
            </a:r>
            <a:r>
              <a:rPr lang="en" sz="2400" u="sng">
                <a:solidFill>
                  <a:schemeClr val="hlink"/>
                </a:solidFill>
                <a:latin typeface="Georgia"/>
                <a:ea typeface="Georgia"/>
                <a:cs typeface="Georgia"/>
                <a:sym typeface="Georgia"/>
                <a:hlinkClick r:id="rId5"/>
              </a:rPr>
              <a:t>kamryns@johnreedcenter.net</a:t>
            </a:r>
            <a:r>
              <a:rPr lang="en" sz="24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2400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57189" lvl="0" marL="609585" marR="0" rtl="0" algn="l"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ts val="1800"/>
              <a:buFont typeface="Georgia"/>
              <a:buChar char="●"/>
            </a:pPr>
            <a:r>
              <a:rPr lang="en" sz="24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The Peoples School for Marxist Leninist Studies has began posting videos on our TikTok channel @peoplesschool! Please subscribe to the channel and like and share our content!</a:t>
            </a:r>
            <a:endParaRPr sz="2400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7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44"/>
          <p:cNvSpPr/>
          <p:nvPr/>
        </p:nvSpPr>
        <p:spPr>
          <a:xfrm>
            <a:off x="0" y="0"/>
            <a:ext cx="12192000" cy="14684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44"/>
          <p:cNvSpPr txBox="1"/>
          <p:nvPr>
            <p:ph type="title"/>
          </p:nvPr>
        </p:nvSpPr>
        <p:spPr>
          <a:xfrm>
            <a:off x="2210700" y="352400"/>
            <a:ext cx="96664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Volunteers Needed!</a:t>
            </a:r>
            <a:endParaRPr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80" name="Google Shape;280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067" y="150001"/>
            <a:ext cx="1168399" cy="1168399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44"/>
          <p:cNvSpPr txBox="1"/>
          <p:nvPr/>
        </p:nvSpPr>
        <p:spPr>
          <a:xfrm>
            <a:off x="698400" y="1534334"/>
            <a:ext cx="10795200" cy="5375149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We are in need of volunteers for the staff of the People’s School! Here’s a few roles we need filled:</a:t>
            </a:r>
            <a:endParaRPr sz="33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516454" lvl="0" marL="609585" marR="0" rtl="0" algn="l"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ts val="2500"/>
              <a:buFont typeface="Georgia"/>
              <a:buChar char="●"/>
            </a:pPr>
            <a:r>
              <a:rPr lang="en" sz="33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People to help manage posting on our </a:t>
            </a:r>
            <a:r>
              <a:rPr lang="en" sz="3333" u="sng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social media</a:t>
            </a:r>
            <a:r>
              <a:rPr lang="en" sz="33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 and podcast platforms</a:t>
            </a:r>
            <a:endParaRPr sz="33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516454" lvl="0" marL="609585" marR="0" rtl="0" algn="l"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ts val="2500"/>
              <a:buFont typeface="Georgia"/>
              <a:buChar char="●"/>
            </a:pPr>
            <a:r>
              <a:rPr lang="en" sz="3333" u="sng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Video Editors</a:t>
            </a:r>
            <a:r>
              <a:rPr lang="en" sz="33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, </a:t>
            </a:r>
            <a:r>
              <a:rPr lang="en" sz="3333" u="sng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Audio Editors</a:t>
            </a:r>
            <a:r>
              <a:rPr lang="en" sz="33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, Graphic Designers, Artists, Narrators</a:t>
            </a:r>
            <a:endParaRPr sz="33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516454" lvl="0" marL="609585" marR="0" rtl="0" algn="l"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ts val="2500"/>
              <a:buFont typeface="Georgia"/>
              <a:buChar char="●"/>
            </a:pPr>
            <a:r>
              <a:rPr lang="en" sz="3333" u="sng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Facilitators</a:t>
            </a:r>
            <a:r>
              <a:rPr lang="en" sz="33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, </a:t>
            </a:r>
            <a:r>
              <a:rPr lang="en" sz="3333" u="sng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Web Controls</a:t>
            </a:r>
            <a:r>
              <a:rPr lang="en" sz="33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, Moderators</a:t>
            </a:r>
            <a:endParaRPr sz="33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Email </a:t>
            </a:r>
            <a:r>
              <a:rPr lang="en" sz="3333" u="sng">
                <a:solidFill>
                  <a:schemeClr val="hlink"/>
                </a:solidFill>
                <a:latin typeface="Georgia"/>
                <a:ea typeface="Georgia"/>
                <a:cs typeface="Georgia"/>
                <a:sym typeface="Georgia"/>
                <a:hlinkClick r:id="rId4"/>
              </a:rPr>
              <a:t>info@peoplesschool.us</a:t>
            </a:r>
            <a:r>
              <a:rPr lang="en" sz="33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 if you’re interested and try to attend our next staff meeting on January _ if possible.</a:t>
            </a:r>
            <a:endParaRPr sz="33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5"/>
          <p:cNvSpPr/>
          <p:nvPr/>
        </p:nvSpPr>
        <p:spPr>
          <a:xfrm>
            <a:off x="0" y="0"/>
            <a:ext cx="12192000" cy="14684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45"/>
          <p:cNvSpPr txBox="1"/>
          <p:nvPr>
            <p:ph type="title"/>
          </p:nvPr>
        </p:nvSpPr>
        <p:spPr>
          <a:xfrm>
            <a:off x="2210700" y="352400"/>
            <a:ext cx="96664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PSMLS Propaganda</a:t>
            </a:r>
            <a:endParaRPr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2100"/>
              <a:buNone/>
            </a:pPr>
            <a:r>
              <a:rPr lang="en" sz="2548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peoplesschool.us/media &amp; peoplesschool.us/store</a:t>
            </a:r>
            <a:endParaRPr sz="2548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88" name="Google Shape;288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067" y="150001"/>
            <a:ext cx="1168399" cy="1168399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45"/>
          <p:cNvSpPr txBox="1"/>
          <p:nvPr>
            <p:ph type="title"/>
          </p:nvPr>
        </p:nvSpPr>
        <p:spPr>
          <a:xfrm>
            <a:off x="542067" y="1468400"/>
            <a:ext cx="96664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Materials to help promote the school!</a:t>
            </a:r>
            <a:endParaRPr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90" name="Google Shape;290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93934" y="4816301"/>
            <a:ext cx="2813567" cy="1907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80633" y="2098701"/>
            <a:ext cx="2076267" cy="2799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9200" y="1565300"/>
            <a:ext cx="1168400" cy="1749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619939" y="2237300"/>
            <a:ext cx="5543595" cy="4262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4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226566" y="1565301"/>
            <a:ext cx="2712433" cy="315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4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27867" y="4974267"/>
            <a:ext cx="1825167" cy="1749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5"/>
          <p:cNvPicPr preferRelativeResize="0"/>
          <p:nvPr/>
        </p:nvPicPr>
        <p:blipFill rotWithShape="1">
          <a:blip r:embed="rId10">
            <a:alphaModFix/>
          </a:blip>
          <a:srcRect b="0" l="14221" r="16062" t="0"/>
          <a:stretch/>
        </p:blipFill>
        <p:spPr>
          <a:xfrm>
            <a:off x="249200" y="3400250"/>
            <a:ext cx="1168400" cy="1488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883934" y="4974267"/>
            <a:ext cx="1672967" cy="16729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2060"/>
        </a:soli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6"/>
          <p:cNvSpPr/>
          <p:nvPr/>
        </p:nvSpPr>
        <p:spPr>
          <a:xfrm>
            <a:off x="0" y="0"/>
            <a:ext cx="12192000" cy="14684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6"/>
          <p:cNvSpPr txBox="1"/>
          <p:nvPr>
            <p:ph type="title"/>
          </p:nvPr>
        </p:nvSpPr>
        <p:spPr>
          <a:xfrm>
            <a:off x="1905900" y="87356"/>
            <a:ext cx="96664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New Outlook Publishers</a:t>
            </a:r>
            <a:endParaRPr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2100"/>
              <a:buNone/>
            </a:pPr>
            <a:r>
              <a:rPr lang="en" sz="2548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newoutlookpublishers.store</a:t>
            </a:r>
            <a:endParaRPr sz="2548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04" name="Google Shape;304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067" y="150001"/>
            <a:ext cx="1168399" cy="1168399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46"/>
          <p:cNvSpPr txBox="1"/>
          <p:nvPr>
            <p:ph type="title"/>
          </p:nvPr>
        </p:nvSpPr>
        <p:spPr>
          <a:xfrm>
            <a:off x="1197800" y="1522167"/>
            <a:ext cx="96664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Latest Releases and (some) Titles Offered: </a:t>
            </a:r>
            <a:endParaRPr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06" name="Google Shape;306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30185" y="2211311"/>
            <a:ext cx="2713260" cy="4087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157766" y="2211311"/>
            <a:ext cx="2699012" cy="4027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47580" y="0"/>
            <a:ext cx="1468400" cy="146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5221" y="2211311"/>
            <a:ext cx="2725127" cy="4087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4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302604" y="2190081"/>
            <a:ext cx="2713260" cy="40698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2060"/>
        </a:solidFill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7"/>
          <p:cNvSpPr/>
          <p:nvPr/>
        </p:nvSpPr>
        <p:spPr>
          <a:xfrm>
            <a:off x="0" y="0"/>
            <a:ext cx="12192000" cy="14684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47"/>
          <p:cNvSpPr txBox="1"/>
          <p:nvPr>
            <p:ph type="title"/>
          </p:nvPr>
        </p:nvSpPr>
        <p:spPr>
          <a:xfrm>
            <a:off x="1919152" y="460756"/>
            <a:ext cx="96664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New Outlook Publishers – Volunteers Needed!</a:t>
            </a:r>
            <a:endParaRPr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17" name="Google Shape;317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067" y="150001"/>
            <a:ext cx="1168399" cy="1168399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47"/>
          <p:cNvSpPr txBox="1"/>
          <p:nvPr>
            <p:ph type="title"/>
          </p:nvPr>
        </p:nvSpPr>
        <p:spPr>
          <a:xfrm>
            <a:off x="243502" y="1501212"/>
            <a:ext cx="10212324" cy="824228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New Outlook Publishers is looking for volunteers!</a:t>
            </a:r>
            <a:b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</a:br>
            <a:b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NOP is looking for assistance in the following areas: </a:t>
            </a:r>
            <a:b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19" name="Google Shape;319;p47"/>
          <p:cNvSpPr txBox="1"/>
          <p:nvPr/>
        </p:nvSpPr>
        <p:spPr>
          <a:xfrm>
            <a:off x="747476" y="2779343"/>
            <a:ext cx="4142577" cy="18156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80990" lvl="0" marL="38099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</a:pPr>
            <a:r>
              <a:rPr lang="en" sz="3733">
                <a:solidFill>
                  <a:srgbClr val="FFDDB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Layout Editors</a:t>
            </a:r>
            <a:endParaRPr/>
          </a:p>
          <a:p>
            <a:pPr indent="-380990" lvl="0" marL="38099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</a:pPr>
            <a:r>
              <a:rPr lang="en" sz="3733">
                <a:solidFill>
                  <a:srgbClr val="FFDDB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Cover Artists</a:t>
            </a:r>
            <a:endParaRPr/>
          </a:p>
          <a:p>
            <a:pPr indent="-380990" lvl="0" marL="38099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33"/>
              <a:buFont typeface="Arial"/>
              <a:buChar char="•"/>
            </a:pPr>
            <a:r>
              <a:rPr lang="en" sz="3733">
                <a:solidFill>
                  <a:srgbClr val="FFDDB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Proofreaders</a:t>
            </a:r>
            <a:endParaRPr/>
          </a:p>
        </p:txBody>
      </p:sp>
      <p:sp>
        <p:nvSpPr>
          <p:cNvPr id="320" name="Google Shape;320;p47"/>
          <p:cNvSpPr txBox="1"/>
          <p:nvPr/>
        </p:nvSpPr>
        <p:spPr>
          <a:xfrm>
            <a:off x="449049" y="4792484"/>
            <a:ext cx="11232743" cy="172096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 fontScale="90000"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83341"/>
              <a:buFont typeface="Arial"/>
              <a:buNone/>
            </a:pPr>
            <a:r>
              <a:rPr b="0" i="0" lang="en" sz="3733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Please reach out to </a:t>
            </a:r>
            <a:r>
              <a:rPr b="0" i="0" lang="en" sz="3733" u="sng" cap="none" strike="noStrike">
                <a:solidFill>
                  <a:schemeClr val="hlink"/>
                </a:solidFill>
                <a:latin typeface="Georgia"/>
                <a:ea typeface="Georgia"/>
                <a:cs typeface="Georgia"/>
                <a:sym typeface="Georgia"/>
                <a:hlinkClick r:id="rId4"/>
              </a:rPr>
              <a:t>scottc@johnreedcenter.net</a:t>
            </a:r>
            <a:r>
              <a:rPr b="0" i="0" lang="en" sz="3733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 if </a:t>
            </a:r>
            <a:br>
              <a:rPr b="0" i="0" lang="en" sz="3733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b="0" i="0" lang="en" sz="3733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interested and attend the next New Outlook Publishers staff meeting on January 24</a:t>
            </a:r>
            <a:r>
              <a:rPr b="0" baseline="30000" i="0" lang="en" sz="3733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th</a:t>
            </a:r>
            <a:r>
              <a:rPr b="0" i="0" lang="en" sz="3733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 at 8:30 PM EST.  </a:t>
            </a:r>
            <a:endParaRPr/>
          </a:p>
        </p:txBody>
      </p:sp>
      <p:pic>
        <p:nvPicPr>
          <p:cNvPr id="321" name="Google Shape;321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09521" y="2340078"/>
            <a:ext cx="2368827" cy="2368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8"/>
          <p:cNvSpPr/>
          <p:nvPr/>
        </p:nvSpPr>
        <p:spPr>
          <a:xfrm>
            <a:off x="0" y="0"/>
            <a:ext cx="12192000" cy="14684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48"/>
          <p:cNvSpPr txBox="1"/>
          <p:nvPr>
            <p:ph type="title"/>
          </p:nvPr>
        </p:nvSpPr>
        <p:spPr>
          <a:xfrm>
            <a:off x="2210700" y="352400"/>
            <a:ext cx="96664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Legal Drive</a:t>
            </a:r>
            <a:endParaRPr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28" name="Google Shape;328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067" y="150001"/>
            <a:ext cx="1168399" cy="1168399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48"/>
          <p:cNvSpPr txBox="1"/>
          <p:nvPr/>
        </p:nvSpPr>
        <p:spPr>
          <a:xfrm>
            <a:off x="542067" y="1388101"/>
            <a:ext cx="10795200" cy="5047495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60958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Last year we were attacked and sabotaged by ultraleft wreckers</a:t>
            </a:r>
            <a:r>
              <a:rPr lang="en" sz="26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 that tried to </a:t>
            </a:r>
            <a:r>
              <a:rPr b="1" lang="en" sz="26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steal the PSMLS</a:t>
            </a:r>
            <a:r>
              <a:rPr lang="en" sz="26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 and </a:t>
            </a:r>
            <a:r>
              <a:rPr b="1" lang="en" sz="26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destroy the PCUSA</a:t>
            </a:r>
            <a:r>
              <a:rPr lang="en" sz="26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. </a:t>
            </a:r>
            <a:r>
              <a:rPr b="1" lang="en" sz="26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They failed</a:t>
            </a:r>
            <a:r>
              <a:rPr lang="en" sz="26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, but they </a:t>
            </a:r>
            <a:r>
              <a:rPr b="1" lang="en" sz="26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will be held accountable</a:t>
            </a:r>
            <a:r>
              <a:rPr lang="en" sz="26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 and there are still things they took from us that we’ve not got back, like videos, imagery, audio etc. That is why we still need donations to the legal drive.</a:t>
            </a:r>
            <a:endParaRPr sz="2600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60958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60958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If you support the school and want to see us continue to improve and keep delivering this education 51 weeks a year, please pitch in whatever you can and support the GoFundMe for the legal drive at </a:t>
            </a:r>
            <a:r>
              <a:rPr lang="en" sz="2600" u="sng">
                <a:solidFill>
                  <a:schemeClr val="hlink"/>
                </a:solidFill>
                <a:latin typeface="Georgia"/>
                <a:ea typeface="Georgia"/>
                <a:cs typeface="Georgia"/>
                <a:sym typeface="Georgia"/>
                <a:hlinkClick r:id="rId4"/>
              </a:rPr>
              <a:t>https://www.gofundme.com/f/legal-fund-to-defend-against-wreckers</a:t>
            </a:r>
            <a:r>
              <a:rPr lang="en" sz="26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. Anything helps!</a:t>
            </a:r>
            <a:endParaRPr sz="2600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76335" y="203201"/>
            <a:ext cx="1039335" cy="1039335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49"/>
          <p:cNvSpPr/>
          <p:nvPr/>
        </p:nvSpPr>
        <p:spPr>
          <a:xfrm>
            <a:off x="2194567" y="1452267"/>
            <a:ext cx="7826000" cy="5163600"/>
          </a:xfrm>
          <a:prstGeom prst="rect">
            <a:avLst/>
          </a:prstGeom>
          <a:solidFill>
            <a:srgbClr val="B21F15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49"/>
          <p:cNvSpPr txBox="1"/>
          <p:nvPr/>
        </p:nvSpPr>
        <p:spPr>
          <a:xfrm>
            <a:off x="2219767" y="6059898"/>
            <a:ext cx="7800800" cy="533504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67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The Internationale </a:t>
            </a:r>
            <a:endParaRPr sz="1867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37" name="Google Shape;337;p49" title="The Internationale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3981" y="1242535"/>
            <a:ext cx="8632372" cy="4876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7"/>
          <p:cNvSpPr txBox="1"/>
          <p:nvPr>
            <p:ph type="title"/>
          </p:nvPr>
        </p:nvSpPr>
        <p:spPr>
          <a:xfrm>
            <a:off x="337867" y="2440800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What we’ll be learning today:</a:t>
            </a:r>
            <a:endParaRPr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7" name="Google Shape;147;p27"/>
          <p:cNvSpPr txBox="1"/>
          <p:nvPr>
            <p:ph idx="2" type="body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609585" rtl="0" algn="l">
              <a:lnSpc>
                <a:spcPct val="105000"/>
              </a:lnSpc>
              <a:spcBef>
                <a:spcPts val="1600"/>
              </a:spcBef>
              <a:spcAft>
                <a:spcPts val="0"/>
              </a:spcAft>
              <a:buSzPts val="688"/>
              <a:buNone/>
            </a:pPr>
            <a:r>
              <a:t/>
            </a:r>
            <a:endParaRPr sz="799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609585" rtl="0" algn="l">
              <a:lnSpc>
                <a:spcPct val="105000"/>
              </a:lnSpc>
              <a:spcBef>
                <a:spcPts val="1600"/>
              </a:spcBef>
              <a:spcAft>
                <a:spcPts val="0"/>
              </a:spcAft>
              <a:buSzPts val="688"/>
              <a:buNone/>
            </a:pPr>
            <a:r>
              <a:t/>
            </a:r>
            <a:endParaRPr sz="799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6972" lvl="0" marL="609585" rtl="0" algn="l">
              <a:lnSpc>
                <a:spcPct val="105000"/>
              </a:lnSpc>
              <a:spcBef>
                <a:spcPts val="1600"/>
              </a:spcBef>
              <a:spcAft>
                <a:spcPts val="0"/>
              </a:spcAft>
              <a:buClr>
                <a:srgbClr val="E4E5B8"/>
              </a:buClr>
              <a:buSzPts val="1325"/>
              <a:buFont typeface="Georgia"/>
              <a:buChar char="●"/>
            </a:pPr>
            <a:r>
              <a:rPr lang="en" sz="1767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Introduction of Dr. Barry Lituchy</a:t>
            </a:r>
            <a:endParaRPr sz="1767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6972" lvl="0" marL="609585" rtl="0" algn="l">
              <a:lnSpc>
                <a:spcPct val="105000"/>
              </a:lnSpc>
              <a:spcBef>
                <a:spcPts val="1600"/>
              </a:spcBef>
              <a:spcAft>
                <a:spcPts val="0"/>
              </a:spcAft>
              <a:buClr>
                <a:srgbClr val="E4E5B8"/>
              </a:buClr>
              <a:buSzPts val="1325"/>
              <a:buFont typeface="Georgia"/>
              <a:buChar char="●"/>
            </a:pPr>
            <a:r>
              <a:rPr lang="en" sz="1767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What is Fascism? </a:t>
            </a:r>
            <a:endParaRPr sz="12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6972" lvl="0" marL="609585" rtl="0" algn="l">
              <a:lnSpc>
                <a:spcPct val="105000"/>
              </a:lnSpc>
              <a:spcBef>
                <a:spcPts val="1600"/>
              </a:spcBef>
              <a:spcAft>
                <a:spcPts val="0"/>
              </a:spcAft>
              <a:buClr>
                <a:srgbClr val="E4E5B8"/>
              </a:buClr>
              <a:buSzPts val="1325"/>
              <a:buFont typeface="Georgia"/>
              <a:buChar char="●"/>
            </a:pPr>
            <a:r>
              <a:rPr lang="en" sz="1767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Concentration Camps – What was Auschwitz? </a:t>
            </a:r>
            <a:endParaRPr/>
          </a:p>
          <a:p>
            <a:pPr indent="-416972" lvl="0" marL="609585" rtl="0" algn="l">
              <a:lnSpc>
                <a:spcPct val="105000"/>
              </a:lnSpc>
              <a:spcBef>
                <a:spcPts val="1600"/>
              </a:spcBef>
              <a:spcAft>
                <a:spcPts val="0"/>
              </a:spcAft>
              <a:buClr>
                <a:srgbClr val="E4E5B8"/>
              </a:buClr>
              <a:buSzPts val="1325"/>
              <a:buFont typeface="Georgia"/>
              <a:buChar char="●"/>
            </a:pPr>
            <a:r>
              <a:rPr lang="en" sz="1767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Connections to the Present</a:t>
            </a:r>
            <a:endParaRPr sz="1767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609585" rtl="0" algn="l">
              <a:lnSpc>
                <a:spcPct val="105000"/>
              </a:lnSpc>
              <a:spcBef>
                <a:spcPts val="1600"/>
              </a:spcBef>
              <a:spcAft>
                <a:spcPts val="0"/>
              </a:spcAft>
              <a:buSzPts val="688"/>
              <a:buNone/>
            </a:pPr>
            <a:r>
              <a:t/>
            </a:r>
            <a:endParaRPr sz="81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48" name="Google Shape;14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303" y="274301"/>
            <a:ext cx="1404867" cy="140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8"/>
          <p:cNvSpPr txBox="1"/>
          <p:nvPr>
            <p:ph type="title"/>
          </p:nvPr>
        </p:nvSpPr>
        <p:spPr>
          <a:xfrm>
            <a:off x="415600" y="4416933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69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Introducing: Dr. Barry Lituchy</a:t>
            </a:r>
            <a:endParaRPr sz="69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54" name="Google Shape;15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5301" y="1197067"/>
            <a:ext cx="2461399" cy="246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9"/>
          <p:cNvSpPr/>
          <p:nvPr/>
        </p:nvSpPr>
        <p:spPr>
          <a:xfrm>
            <a:off x="0" y="0"/>
            <a:ext cx="12192000" cy="14684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9"/>
          <p:cNvSpPr txBox="1"/>
          <p:nvPr>
            <p:ph type="title"/>
          </p:nvPr>
        </p:nvSpPr>
        <p:spPr>
          <a:xfrm>
            <a:off x="2118032" y="325017"/>
            <a:ext cx="96664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Dr. Barry Lituchy</a:t>
            </a:r>
            <a:endParaRPr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61" name="Google Shape;16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067" y="150001"/>
            <a:ext cx="1168399" cy="1168399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9"/>
          <p:cNvSpPr txBox="1"/>
          <p:nvPr/>
        </p:nvSpPr>
        <p:spPr>
          <a:xfrm>
            <a:off x="201169" y="1503631"/>
            <a:ext cx="7296912" cy="5047495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800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Background</a:t>
            </a:r>
            <a:br>
              <a:rPr b="0" i="0" lang="en" sz="2800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</a:br>
            <a:endParaRPr b="0" i="0" sz="2800" u="none" cap="none" strike="noStrike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0623" lvl="0" marL="609585" marR="0" rtl="0" algn="l"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ts val="1250"/>
              <a:buFont typeface="Georgia"/>
              <a:buChar char="●"/>
            </a:pPr>
            <a:r>
              <a:rPr b="0" i="0" lang="en" sz="3200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Co-President of the Holocaust Memorial Committee in Brooklyn, which overseas the Holocaust Memorial Park in New York City. </a:t>
            </a:r>
            <a:endParaRPr/>
          </a:p>
          <a:p>
            <a:pPr indent="-410623" lvl="0" marL="609585" marR="0" rtl="0" algn="l"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ts val="1250"/>
              <a:buFont typeface="Georgia"/>
              <a:buChar char="●"/>
            </a:pPr>
            <a:r>
              <a:rPr b="0" i="0" lang="en" sz="3200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Assistant Professor of Political Science at Brooklyn College</a:t>
            </a:r>
            <a:endParaRPr b="0" i="0" sz="3200" u="none" cap="none" strike="noStrike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0623" lvl="0" marL="609585" marR="0" rtl="0" algn="l"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ts val="1250"/>
              <a:buFont typeface="Georgia"/>
              <a:buChar char="●"/>
            </a:pPr>
            <a:r>
              <a:rPr b="0" i="0" lang="en" sz="3200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Execuitive Director of the Jasenovac Reseawrch Institute. </a:t>
            </a:r>
            <a:endParaRPr/>
          </a:p>
        </p:txBody>
      </p:sp>
      <p:pic>
        <p:nvPicPr>
          <p:cNvPr id="163" name="Google Shape;163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69582" y="1656207"/>
            <a:ext cx="4514850" cy="451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0"/>
          <p:cNvSpPr txBox="1"/>
          <p:nvPr>
            <p:ph idx="4294967295" type="title"/>
          </p:nvPr>
        </p:nvSpPr>
        <p:spPr>
          <a:xfrm>
            <a:off x="415680" y="4416960"/>
            <a:ext cx="11360160" cy="1121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E5B8"/>
              </a:buClr>
              <a:buSzPts val="5200"/>
              <a:buNone/>
            </a:pPr>
            <a:r>
              <a:rPr lang="en" sz="69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Fascism – What is it? </a:t>
            </a:r>
            <a:endParaRPr sz="69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69" name="Google Shape;16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5280" y="1197120"/>
            <a:ext cx="2460960" cy="24609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1"/>
          <p:cNvSpPr/>
          <p:nvPr/>
        </p:nvSpPr>
        <p:spPr>
          <a:xfrm>
            <a:off x="0" y="0"/>
            <a:ext cx="12192000" cy="14684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31"/>
          <p:cNvSpPr txBox="1"/>
          <p:nvPr>
            <p:ph type="title"/>
          </p:nvPr>
        </p:nvSpPr>
        <p:spPr>
          <a:xfrm>
            <a:off x="2210700" y="352400"/>
            <a:ext cx="96664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48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Fascism – What is it? </a:t>
            </a:r>
            <a:endParaRPr sz="4800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76" name="Google Shape;176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067" y="150001"/>
            <a:ext cx="1168399" cy="1168399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1"/>
          <p:cNvSpPr txBox="1"/>
          <p:nvPr/>
        </p:nvSpPr>
        <p:spPr>
          <a:xfrm>
            <a:off x="705865" y="1318400"/>
            <a:ext cx="9226639" cy="677068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800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Per Georgi Dmitrov: </a:t>
            </a:r>
            <a:endParaRPr b="0" i="0" sz="2800" u="none" cap="none" strike="noStrike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8" name="Google Shape;178;p31"/>
          <p:cNvSpPr txBox="1"/>
          <p:nvPr/>
        </p:nvSpPr>
        <p:spPr>
          <a:xfrm>
            <a:off x="3044775" y="3220187"/>
            <a:ext cx="6102451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79" name="Google Shape;179;p31"/>
          <p:cNvSpPr txBox="1"/>
          <p:nvPr/>
        </p:nvSpPr>
        <p:spPr>
          <a:xfrm>
            <a:off x="3044775" y="3220187"/>
            <a:ext cx="6102451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80" name="Google Shape;180;p31"/>
          <p:cNvSpPr txBox="1"/>
          <p:nvPr/>
        </p:nvSpPr>
        <p:spPr>
          <a:xfrm>
            <a:off x="3044775" y="3220187"/>
            <a:ext cx="6102451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81" name="Google Shape;181;p31"/>
          <p:cNvSpPr txBox="1"/>
          <p:nvPr/>
        </p:nvSpPr>
        <p:spPr>
          <a:xfrm>
            <a:off x="410146" y="2090291"/>
            <a:ext cx="10795735" cy="4031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200" u="none" cap="none" strike="noStrike">
                <a:solidFill>
                  <a:srgbClr val="FFDDB2"/>
                </a:solidFill>
                <a:latin typeface="Arial"/>
                <a:ea typeface="Arial"/>
                <a:cs typeface="Arial"/>
                <a:sym typeface="Arial"/>
              </a:rPr>
              <a:t>Fascism is: </a:t>
            </a:r>
            <a:br>
              <a:rPr b="0" i="0" lang="en" sz="3200" u="none" cap="none" strike="noStrike">
                <a:solidFill>
                  <a:srgbClr val="FFDDB2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3200" u="none" cap="none" strike="noStrike">
              <a:solidFill>
                <a:srgbClr val="FFDDB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DDB2"/>
              </a:buClr>
              <a:buSzPts val="3200"/>
              <a:buFont typeface="Arial"/>
              <a:buChar char="•"/>
            </a:pPr>
            <a:r>
              <a:rPr b="0" i="1" lang="en" sz="3200" u="none" cap="none" strike="noStrike">
                <a:solidFill>
                  <a:srgbClr val="FFDDB2"/>
                </a:solidFill>
                <a:latin typeface="Arial"/>
                <a:ea typeface="Arial"/>
                <a:cs typeface="Arial"/>
                <a:sym typeface="Arial"/>
              </a:rPr>
              <a:t>Fascism is a most ferocious attack by capital on the mass of the working people;</a:t>
            </a:r>
            <a:r>
              <a:rPr b="0" i="0" lang="en" sz="3200" u="none" cap="none" strike="noStrike">
                <a:solidFill>
                  <a:srgbClr val="FFDDB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DDB2"/>
              </a:buClr>
              <a:buSzPts val="3200"/>
              <a:buFont typeface="Arial"/>
              <a:buChar char="•"/>
            </a:pPr>
            <a:r>
              <a:rPr b="0" i="1" lang="en" sz="3200" u="none" cap="none" strike="noStrike">
                <a:solidFill>
                  <a:srgbClr val="FFDDB2"/>
                </a:solidFill>
                <a:latin typeface="Arial"/>
                <a:ea typeface="Arial"/>
                <a:cs typeface="Arial"/>
                <a:sym typeface="Arial"/>
              </a:rPr>
              <a:t>Fascism is unbridled chauvinism and predatory war;</a:t>
            </a:r>
            <a:r>
              <a:rPr b="0" i="0" lang="en" sz="3200" u="none" cap="none" strike="noStrike">
                <a:solidFill>
                  <a:srgbClr val="FFDDB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DDB2"/>
              </a:buClr>
              <a:buSzPts val="3200"/>
              <a:buFont typeface="Arial"/>
              <a:buChar char="•"/>
            </a:pPr>
            <a:r>
              <a:rPr b="0" i="1" lang="en" sz="3200" u="none" cap="none" strike="noStrike">
                <a:solidFill>
                  <a:srgbClr val="FFDDB2"/>
                </a:solidFill>
                <a:latin typeface="Arial"/>
                <a:ea typeface="Arial"/>
                <a:cs typeface="Arial"/>
                <a:sym typeface="Arial"/>
              </a:rPr>
              <a:t>Fascism is rabid reaction and counter-revolution;</a:t>
            </a:r>
            <a:r>
              <a:rPr b="0" i="0" lang="en" sz="3200" u="none" cap="none" strike="noStrike">
                <a:solidFill>
                  <a:srgbClr val="FFDDB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FDDB2"/>
              </a:buClr>
              <a:buSzPts val="3200"/>
              <a:buFont typeface="Arial"/>
              <a:buChar char="•"/>
            </a:pPr>
            <a:r>
              <a:rPr b="0" i="1" lang="en" sz="3200" u="none" cap="none" strike="noStrike">
                <a:solidFill>
                  <a:srgbClr val="FFDDB2"/>
                </a:solidFill>
                <a:latin typeface="Arial"/>
                <a:ea typeface="Arial"/>
                <a:cs typeface="Arial"/>
                <a:sym typeface="Arial"/>
              </a:rPr>
              <a:t>Fascism is the most vicious enemy of the working class and of all working people</a:t>
            </a:r>
            <a:r>
              <a:rPr b="0" i="1" lang="en" sz="2000" u="none" cap="none" strike="noStrike">
                <a:solidFill>
                  <a:srgbClr val="FFDDB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0" lang="en" sz="2000" u="none" cap="none" strike="noStrike">
                <a:solidFill>
                  <a:srgbClr val="FFDDB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2"/>
          <p:cNvSpPr/>
          <p:nvPr/>
        </p:nvSpPr>
        <p:spPr>
          <a:xfrm>
            <a:off x="0" y="0"/>
            <a:ext cx="12192000" cy="14684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32"/>
          <p:cNvSpPr txBox="1"/>
          <p:nvPr>
            <p:ph type="title"/>
          </p:nvPr>
        </p:nvSpPr>
        <p:spPr>
          <a:xfrm>
            <a:off x="2210700" y="352400"/>
            <a:ext cx="9666400" cy="7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4800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Fascism – What is it? </a:t>
            </a:r>
            <a:endParaRPr sz="4800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88" name="Google Shape;188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067" y="150001"/>
            <a:ext cx="1168399" cy="1168399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32"/>
          <p:cNvSpPr txBox="1"/>
          <p:nvPr/>
        </p:nvSpPr>
        <p:spPr>
          <a:xfrm>
            <a:off x="262972" y="2484163"/>
            <a:ext cx="4814868" cy="2831504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b="0" i="0" lang="en" sz="2800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What did it do and what did it set up? 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b="0" i="0" lang="en" sz="2800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Who were the victims of fascism? 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b="0" i="0" lang="en" sz="2800" u="none" cap="none" strike="noStrike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Why does fascism promote genocide? </a:t>
            </a:r>
            <a:endParaRPr b="0" i="0" sz="2800" u="none" cap="none" strike="noStrike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0" name="Google Shape;190;p32"/>
          <p:cNvSpPr txBox="1"/>
          <p:nvPr/>
        </p:nvSpPr>
        <p:spPr>
          <a:xfrm>
            <a:off x="3044775" y="3220187"/>
            <a:ext cx="6102451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91" name="Google Shape;191;p32"/>
          <p:cNvSpPr txBox="1"/>
          <p:nvPr/>
        </p:nvSpPr>
        <p:spPr>
          <a:xfrm>
            <a:off x="3044775" y="3220187"/>
            <a:ext cx="6102451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92" name="Google Shape;192;p32"/>
          <p:cNvSpPr txBox="1"/>
          <p:nvPr/>
        </p:nvSpPr>
        <p:spPr>
          <a:xfrm>
            <a:off x="3044775" y="3220187"/>
            <a:ext cx="6102451" cy="379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6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pic>
        <p:nvPicPr>
          <p:cNvPr id="193" name="Google Shape;193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52936" y="1988900"/>
            <a:ext cx="6549957" cy="4093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3"/>
          <p:cNvSpPr txBox="1"/>
          <p:nvPr>
            <p:ph type="title"/>
          </p:nvPr>
        </p:nvSpPr>
        <p:spPr>
          <a:xfrm>
            <a:off x="415600" y="4416933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 sz="6933">
                <a:solidFill>
                  <a:srgbClr val="E4E5B8"/>
                </a:solidFill>
                <a:latin typeface="Georgia"/>
                <a:ea typeface="Georgia"/>
                <a:cs typeface="Georgia"/>
                <a:sym typeface="Georgia"/>
              </a:rPr>
              <a:t>Discussion</a:t>
            </a:r>
            <a:endParaRPr sz="6933">
              <a:solidFill>
                <a:srgbClr val="E4E5B8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99" name="Google Shape;19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5301" y="1197067"/>
            <a:ext cx="2461399" cy="246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