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1" r:id="rId4"/>
    <p:sldMasterId id="2147483672" r:id="rId5"/>
    <p:sldMasterId id="2147483673"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04" r:id="rId56"/>
    <p:sldId id="305" r:id="rId57"/>
    <p:sldId id="306" r:id="rId58"/>
    <p:sldId id="307" r:id="rId59"/>
    <p:sldId id="308" r:id="rId60"/>
    <p:sldId id="309" r:id="rId61"/>
    <p:sldId id="310" r:id="rId62"/>
  </p:sldIdLst>
  <p:sldSz cy="5143500" cx="9144000"/>
  <p:notesSz cx="6858000" cy="9144000"/>
  <p:embeddedFontLst>
    <p:embeddedFont>
      <p:font typeface="Barlow Condensed"/>
      <p:regular r:id="rId63"/>
      <p:bold r:id="rId64"/>
      <p:italic r:id="rId65"/>
      <p:boldItalic r:id="rId6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3.xml"/><Relationship Id="rId42" Type="http://schemas.openxmlformats.org/officeDocument/2006/relationships/slide" Target="slides/slide35.xml"/><Relationship Id="rId41" Type="http://schemas.openxmlformats.org/officeDocument/2006/relationships/slide" Target="slides/slide34.xml"/><Relationship Id="rId44" Type="http://schemas.openxmlformats.org/officeDocument/2006/relationships/slide" Target="slides/slide37.xml"/><Relationship Id="rId43" Type="http://schemas.openxmlformats.org/officeDocument/2006/relationships/slide" Target="slides/slide36.xml"/><Relationship Id="rId46" Type="http://schemas.openxmlformats.org/officeDocument/2006/relationships/slide" Target="slides/slide39.xml"/><Relationship Id="rId45" Type="http://schemas.openxmlformats.org/officeDocument/2006/relationships/slide" Target="slides/slide3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2.xml"/><Relationship Id="rId48" Type="http://schemas.openxmlformats.org/officeDocument/2006/relationships/slide" Target="slides/slide41.xml"/><Relationship Id="rId47" Type="http://schemas.openxmlformats.org/officeDocument/2006/relationships/slide" Target="slides/slide40.xml"/><Relationship Id="rId49" Type="http://schemas.openxmlformats.org/officeDocument/2006/relationships/slide" Target="slides/slide42.xml"/><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slide" Target="slides/slide24.xml"/><Relationship Id="rId30" Type="http://schemas.openxmlformats.org/officeDocument/2006/relationships/slide" Target="slides/slide23.xml"/><Relationship Id="rId33" Type="http://schemas.openxmlformats.org/officeDocument/2006/relationships/slide" Target="slides/slide26.xml"/><Relationship Id="rId32" Type="http://schemas.openxmlformats.org/officeDocument/2006/relationships/slide" Target="slides/slide25.xml"/><Relationship Id="rId35" Type="http://schemas.openxmlformats.org/officeDocument/2006/relationships/slide" Target="slides/slide28.xml"/><Relationship Id="rId34" Type="http://schemas.openxmlformats.org/officeDocument/2006/relationships/slide" Target="slides/slide27.xml"/><Relationship Id="rId37" Type="http://schemas.openxmlformats.org/officeDocument/2006/relationships/slide" Target="slides/slide30.xml"/><Relationship Id="rId36" Type="http://schemas.openxmlformats.org/officeDocument/2006/relationships/slide" Target="slides/slide29.xml"/><Relationship Id="rId39" Type="http://schemas.openxmlformats.org/officeDocument/2006/relationships/slide" Target="slides/slide32.xml"/><Relationship Id="rId38" Type="http://schemas.openxmlformats.org/officeDocument/2006/relationships/slide" Target="slides/slide31.xml"/><Relationship Id="rId62" Type="http://schemas.openxmlformats.org/officeDocument/2006/relationships/slide" Target="slides/slide55.xml"/><Relationship Id="rId61" Type="http://schemas.openxmlformats.org/officeDocument/2006/relationships/slide" Target="slides/slide54.xml"/><Relationship Id="rId20" Type="http://schemas.openxmlformats.org/officeDocument/2006/relationships/slide" Target="slides/slide13.xml"/><Relationship Id="rId64" Type="http://schemas.openxmlformats.org/officeDocument/2006/relationships/font" Target="fonts/BarlowCondensed-bold.fntdata"/><Relationship Id="rId63" Type="http://schemas.openxmlformats.org/officeDocument/2006/relationships/font" Target="fonts/BarlowCondensed-regular.fntdata"/><Relationship Id="rId22" Type="http://schemas.openxmlformats.org/officeDocument/2006/relationships/slide" Target="slides/slide15.xml"/><Relationship Id="rId66" Type="http://schemas.openxmlformats.org/officeDocument/2006/relationships/font" Target="fonts/BarlowCondensed-boldItalic.fntdata"/><Relationship Id="rId21" Type="http://schemas.openxmlformats.org/officeDocument/2006/relationships/slide" Target="slides/slide14.xml"/><Relationship Id="rId65" Type="http://schemas.openxmlformats.org/officeDocument/2006/relationships/font" Target="fonts/BarlowCondensed-italic.fntdata"/><Relationship Id="rId24" Type="http://schemas.openxmlformats.org/officeDocument/2006/relationships/slide" Target="slides/slide17.xml"/><Relationship Id="rId23" Type="http://schemas.openxmlformats.org/officeDocument/2006/relationships/slide" Target="slides/slide16.xml"/><Relationship Id="rId60" Type="http://schemas.openxmlformats.org/officeDocument/2006/relationships/slide" Target="slides/slide53.xml"/><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29" Type="http://schemas.openxmlformats.org/officeDocument/2006/relationships/slide" Target="slides/slide22.xml"/><Relationship Id="rId51" Type="http://schemas.openxmlformats.org/officeDocument/2006/relationships/slide" Target="slides/slide44.xml"/><Relationship Id="rId50" Type="http://schemas.openxmlformats.org/officeDocument/2006/relationships/slide" Target="slides/slide43.xml"/><Relationship Id="rId53" Type="http://schemas.openxmlformats.org/officeDocument/2006/relationships/slide" Target="slides/slide46.xml"/><Relationship Id="rId52" Type="http://schemas.openxmlformats.org/officeDocument/2006/relationships/slide" Target="slides/slide45.xml"/><Relationship Id="rId11" Type="http://schemas.openxmlformats.org/officeDocument/2006/relationships/slide" Target="slides/slide4.xml"/><Relationship Id="rId55" Type="http://schemas.openxmlformats.org/officeDocument/2006/relationships/slide" Target="slides/slide48.xml"/><Relationship Id="rId10" Type="http://schemas.openxmlformats.org/officeDocument/2006/relationships/slide" Target="slides/slide3.xml"/><Relationship Id="rId54" Type="http://schemas.openxmlformats.org/officeDocument/2006/relationships/slide" Target="slides/slide47.xml"/><Relationship Id="rId13" Type="http://schemas.openxmlformats.org/officeDocument/2006/relationships/slide" Target="slides/slide6.xml"/><Relationship Id="rId57" Type="http://schemas.openxmlformats.org/officeDocument/2006/relationships/slide" Target="slides/slide50.xml"/><Relationship Id="rId12" Type="http://schemas.openxmlformats.org/officeDocument/2006/relationships/slide" Target="slides/slide5.xml"/><Relationship Id="rId56" Type="http://schemas.openxmlformats.org/officeDocument/2006/relationships/slide" Target="slides/slide49.xml"/><Relationship Id="rId15" Type="http://schemas.openxmlformats.org/officeDocument/2006/relationships/slide" Target="slides/slide8.xml"/><Relationship Id="rId59" Type="http://schemas.openxmlformats.org/officeDocument/2006/relationships/slide" Target="slides/slide52.xml"/><Relationship Id="rId14" Type="http://schemas.openxmlformats.org/officeDocument/2006/relationships/slide" Target="slides/slide7.xml"/><Relationship Id="rId58" Type="http://schemas.openxmlformats.org/officeDocument/2006/relationships/slide" Target="slides/slide51.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39db2ad8f8a_4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5" name="Google Shape;105;g39db2ad8f8a_4_4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g39db2ad8f8a_4_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0" name="Google Shape;180;g39db2ad8f8a_4_7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g39db2ad8f8a_4_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0" name="Google Shape;190;g39db2ad8f8a_4_8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g39db2ad8f8a_4_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0" name="Google Shape;200;g39db2ad8f8a_4_9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g39db2ad8f8a_4_1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0" name="Google Shape;210;g39db2ad8f8a_4_1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g39db2ad8f8a_4_1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8" name="Google Shape;218;g39db2ad8f8a_4_1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g39db2ad8f8a_4_1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9" name="Google Shape;229;g39db2ad8f8a_4_13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g39db2ad8f8a_4_1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2" name="Google Shape;242;g39db2ad8f8a_4_14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g39db2ad8f8a_4_1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2" name="Google Shape;252;g39db2ad8f8a_4_15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g39db2ad8f8a_4_1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60" name="Google Shape;260;g39db2ad8f8a_4_16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g39db2ad8f8a_4_1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66" name="Google Shape;266;g39db2ad8f8a_4_16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39db2ad8f8a_4_53: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3" name="Google Shape;113;g39db2ad8f8a_4_5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g39db2ad8f8a_4_1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2" name="Google Shape;272;g39db2ad8f8a_4_17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g39db2ad8f8a_4_1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1" name="Google Shape;281;g39db2ad8f8a_4_17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g39db2ad8f8a_4_1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93" name="Google Shape;293;g39db2ad8f8a_4_19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g39db2ad8f8a_4_1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02" name="Google Shape;302;g39db2ad8f8a_4_19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g39db2ad8f8a_4_2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11" name="Google Shape;311;g39db2ad8f8a_4_20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g39db2ad8f8a_4_2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21" name="Google Shape;321;g39db2ad8f8a_4_2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g39db2ad8f8a_4_2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31" name="Google Shape;331;g39db2ad8f8a_4_2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g39db2ad8f8a_4_2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41" name="Google Shape;341;g39db2ad8f8a_4_23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 name="Shape 349"/>
        <p:cNvGrpSpPr/>
        <p:nvPr/>
      </p:nvGrpSpPr>
      <p:grpSpPr>
        <a:xfrm>
          <a:off x="0" y="0"/>
          <a:ext cx="0" cy="0"/>
          <a:chOff x="0" y="0"/>
          <a:chExt cx="0" cy="0"/>
        </a:xfrm>
      </p:grpSpPr>
      <p:sp>
        <p:nvSpPr>
          <p:cNvPr id="350" name="Google Shape;350;g39db2ad8f8a_4_2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51" name="Google Shape;351;g39db2ad8f8a_4_24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9" name="Shape 359"/>
        <p:cNvGrpSpPr/>
        <p:nvPr/>
      </p:nvGrpSpPr>
      <p:grpSpPr>
        <a:xfrm>
          <a:off x="0" y="0"/>
          <a:ext cx="0" cy="0"/>
          <a:chOff x="0" y="0"/>
          <a:chExt cx="0" cy="0"/>
        </a:xfrm>
      </p:grpSpPr>
      <p:sp>
        <p:nvSpPr>
          <p:cNvPr id="360" name="Google Shape;360;g39db2ad8f8a_4_2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61" name="Google Shape;361;g39db2ad8f8a_4_25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39db2ad8f8a_4_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0" name="Google Shape;120;g39db2ad8f8a_4_5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 name="Shape 369"/>
        <p:cNvGrpSpPr/>
        <p:nvPr/>
      </p:nvGrpSpPr>
      <p:grpSpPr>
        <a:xfrm>
          <a:off x="0" y="0"/>
          <a:ext cx="0" cy="0"/>
          <a:chOff x="0" y="0"/>
          <a:chExt cx="0" cy="0"/>
        </a:xfrm>
      </p:grpSpPr>
      <p:sp>
        <p:nvSpPr>
          <p:cNvPr id="370" name="Google Shape;370;g39db2ad8f8a_4_2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71" name="Google Shape;371;g39db2ad8f8a_4_26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 name="Shape 380"/>
        <p:cNvGrpSpPr/>
        <p:nvPr/>
      </p:nvGrpSpPr>
      <p:grpSpPr>
        <a:xfrm>
          <a:off x="0" y="0"/>
          <a:ext cx="0" cy="0"/>
          <a:chOff x="0" y="0"/>
          <a:chExt cx="0" cy="0"/>
        </a:xfrm>
      </p:grpSpPr>
      <p:sp>
        <p:nvSpPr>
          <p:cNvPr id="381" name="Google Shape;381;g36d038d7f8a_7_51:notes"/>
          <p:cNvSpPr txBox="1"/>
          <p:nvPr>
            <p:ph idx="1" type="body"/>
          </p:nvPr>
        </p:nvSpPr>
        <p:spPr>
          <a:xfrm>
            <a:off x="685787" y="4343386"/>
            <a:ext cx="5486400" cy="4114800"/>
          </a:xfrm>
          <a:prstGeom prst="rect">
            <a:avLst/>
          </a:prstGeom>
        </p:spPr>
        <p:txBody>
          <a:bodyPr anchorCtr="0" anchor="t" bIns="81475" lIns="81475" spcFirstLastPara="1" rIns="81475" wrap="square" tIns="81475">
            <a:noAutofit/>
          </a:bodyPr>
          <a:lstStyle/>
          <a:p>
            <a:pPr indent="0" lvl="0" marL="0" rtl="0" algn="l">
              <a:spcBef>
                <a:spcPts val="0"/>
              </a:spcBef>
              <a:spcAft>
                <a:spcPts val="0"/>
              </a:spcAft>
              <a:buNone/>
            </a:pPr>
            <a:r>
              <a:t/>
            </a:r>
            <a:endParaRPr/>
          </a:p>
        </p:txBody>
      </p:sp>
      <p:sp>
        <p:nvSpPr>
          <p:cNvPr id="382" name="Google Shape;382;g36d038d7f8a_7_51:notes"/>
          <p:cNvSpPr/>
          <p:nvPr>
            <p:ph idx="2" type="sldImg"/>
          </p:nvPr>
        </p:nvSpPr>
        <p:spPr>
          <a:xfrm>
            <a:off x="1143141" y="685795"/>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 name="Shape 389"/>
        <p:cNvGrpSpPr/>
        <p:nvPr/>
      </p:nvGrpSpPr>
      <p:grpSpPr>
        <a:xfrm>
          <a:off x="0" y="0"/>
          <a:ext cx="0" cy="0"/>
          <a:chOff x="0" y="0"/>
          <a:chExt cx="0" cy="0"/>
        </a:xfrm>
      </p:grpSpPr>
      <p:sp>
        <p:nvSpPr>
          <p:cNvPr id="390" name="Google Shape;390;g36d038d7f8a_7_43:notes"/>
          <p:cNvSpPr txBox="1"/>
          <p:nvPr>
            <p:ph idx="1" type="body"/>
          </p:nvPr>
        </p:nvSpPr>
        <p:spPr>
          <a:xfrm>
            <a:off x="685787" y="4343386"/>
            <a:ext cx="5486400" cy="4114800"/>
          </a:xfrm>
          <a:prstGeom prst="rect">
            <a:avLst/>
          </a:prstGeom>
        </p:spPr>
        <p:txBody>
          <a:bodyPr anchorCtr="0" anchor="t" bIns="81475" lIns="81475" spcFirstLastPara="1" rIns="81475" wrap="square" tIns="81475">
            <a:noAutofit/>
          </a:bodyPr>
          <a:lstStyle/>
          <a:p>
            <a:pPr indent="0" lvl="0" marL="0" rtl="0" algn="l">
              <a:spcBef>
                <a:spcPts val="0"/>
              </a:spcBef>
              <a:spcAft>
                <a:spcPts val="0"/>
              </a:spcAft>
              <a:buNone/>
            </a:pPr>
            <a:r>
              <a:t/>
            </a:r>
            <a:endParaRPr/>
          </a:p>
        </p:txBody>
      </p:sp>
      <p:sp>
        <p:nvSpPr>
          <p:cNvPr id="391" name="Google Shape;391;g36d038d7f8a_7_43:notes"/>
          <p:cNvSpPr/>
          <p:nvPr>
            <p:ph idx="2" type="sldImg"/>
          </p:nvPr>
        </p:nvSpPr>
        <p:spPr>
          <a:xfrm>
            <a:off x="1143141" y="685795"/>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8" name="Shape 398"/>
        <p:cNvGrpSpPr/>
        <p:nvPr/>
      </p:nvGrpSpPr>
      <p:grpSpPr>
        <a:xfrm>
          <a:off x="0" y="0"/>
          <a:ext cx="0" cy="0"/>
          <a:chOff x="0" y="0"/>
          <a:chExt cx="0" cy="0"/>
        </a:xfrm>
      </p:grpSpPr>
      <p:sp>
        <p:nvSpPr>
          <p:cNvPr id="399" name="Google Shape;399;g36d038d7f8a_7_59:notes"/>
          <p:cNvSpPr txBox="1"/>
          <p:nvPr>
            <p:ph idx="1" type="body"/>
          </p:nvPr>
        </p:nvSpPr>
        <p:spPr>
          <a:xfrm>
            <a:off x="685787" y="4343386"/>
            <a:ext cx="5486400" cy="4114800"/>
          </a:xfrm>
          <a:prstGeom prst="rect">
            <a:avLst/>
          </a:prstGeom>
        </p:spPr>
        <p:txBody>
          <a:bodyPr anchorCtr="0" anchor="t" bIns="81475" lIns="81475" spcFirstLastPara="1" rIns="81475" wrap="square" tIns="81475">
            <a:noAutofit/>
          </a:bodyPr>
          <a:lstStyle/>
          <a:p>
            <a:pPr indent="0" lvl="0" marL="0" rtl="0" algn="l">
              <a:spcBef>
                <a:spcPts val="0"/>
              </a:spcBef>
              <a:spcAft>
                <a:spcPts val="0"/>
              </a:spcAft>
              <a:buNone/>
            </a:pPr>
            <a:r>
              <a:t/>
            </a:r>
            <a:endParaRPr/>
          </a:p>
        </p:txBody>
      </p:sp>
      <p:sp>
        <p:nvSpPr>
          <p:cNvPr id="400" name="Google Shape;400;g36d038d7f8a_7_59:notes"/>
          <p:cNvSpPr/>
          <p:nvPr>
            <p:ph idx="2" type="sldImg"/>
          </p:nvPr>
        </p:nvSpPr>
        <p:spPr>
          <a:xfrm>
            <a:off x="1143141" y="685795"/>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7" name="Shape 407"/>
        <p:cNvGrpSpPr/>
        <p:nvPr/>
      </p:nvGrpSpPr>
      <p:grpSpPr>
        <a:xfrm>
          <a:off x="0" y="0"/>
          <a:ext cx="0" cy="0"/>
          <a:chOff x="0" y="0"/>
          <a:chExt cx="0" cy="0"/>
        </a:xfrm>
      </p:grpSpPr>
      <p:sp>
        <p:nvSpPr>
          <p:cNvPr id="408" name="Google Shape;408;g36d038d7f8a_7_34:notes"/>
          <p:cNvSpPr txBox="1"/>
          <p:nvPr>
            <p:ph idx="1" type="body"/>
          </p:nvPr>
        </p:nvSpPr>
        <p:spPr>
          <a:xfrm>
            <a:off x="685787" y="4343386"/>
            <a:ext cx="5486400" cy="4114800"/>
          </a:xfrm>
          <a:prstGeom prst="rect">
            <a:avLst/>
          </a:prstGeom>
        </p:spPr>
        <p:txBody>
          <a:bodyPr anchorCtr="0" anchor="t" bIns="81475" lIns="81475" spcFirstLastPara="1" rIns="81475" wrap="square" tIns="81475">
            <a:noAutofit/>
          </a:bodyPr>
          <a:lstStyle/>
          <a:p>
            <a:pPr indent="0" lvl="0" marL="0" rtl="0" algn="l">
              <a:spcBef>
                <a:spcPts val="0"/>
              </a:spcBef>
              <a:spcAft>
                <a:spcPts val="0"/>
              </a:spcAft>
              <a:buNone/>
            </a:pPr>
            <a:r>
              <a:t/>
            </a:r>
            <a:endParaRPr/>
          </a:p>
        </p:txBody>
      </p:sp>
      <p:sp>
        <p:nvSpPr>
          <p:cNvPr id="409" name="Google Shape;409;g36d038d7f8a_7_34:notes"/>
          <p:cNvSpPr/>
          <p:nvPr>
            <p:ph idx="2" type="sldImg"/>
          </p:nvPr>
        </p:nvSpPr>
        <p:spPr>
          <a:xfrm>
            <a:off x="1143141" y="685795"/>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7" name="Shape 417"/>
        <p:cNvGrpSpPr/>
        <p:nvPr/>
      </p:nvGrpSpPr>
      <p:grpSpPr>
        <a:xfrm>
          <a:off x="0" y="0"/>
          <a:ext cx="0" cy="0"/>
          <a:chOff x="0" y="0"/>
          <a:chExt cx="0" cy="0"/>
        </a:xfrm>
      </p:grpSpPr>
      <p:sp>
        <p:nvSpPr>
          <p:cNvPr id="418" name="Google Shape;418;g39db2ad8f8a_4_2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19" name="Google Shape;419;g39db2ad8f8a_4_27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6" name="Shape 426"/>
        <p:cNvGrpSpPr/>
        <p:nvPr/>
      </p:nvGrpSpPr>
      <p:grpSpPr>
        <a:xfrm>
          <a:off x="0" y="0"/>
          <a:ext cx="0" cy="0"/>
          <a:chOff x="0" y="0"/>
          <a:chExt cx="0" cy="0"/>
        </a:xfrm>
      </p:grpSpPr>
      <p:sp>
        <p:nvSpPr>
          <p:cNvPr id="427" name="Google Shape;427;g39db2ad8f8a_4_2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28" name="Google Shape;428;g39db2ad8f8a_4_27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2" name="Shape 432"/>
        <p:cNvGrpSpPr/>
        <p:nvPr/>
      </p:nvGrpSpPr>
      <p:grpSpPr>
        <a:xfrm>
          <a:off x="0" y="0"/>
          <a:ext cx="0" cy="0"/>
          <a:chOff x="0" y="0"/>
          <a:chExt cx="0" cy="0"/>
        </a:xfrm>
      </p:grpSpPr>
      <p:sp>
        <p:nvSpPr>
          <p:cNvPr id="433" name="Google Shape;433;g39db2ad8f8a_4_2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34" name="Google Shape;434;g39db2ad8f8a_4_28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0" name="Shape 440"/>
        <p:cNvGrpSpPr/>
        <p:nvPr/>
      </p:nvGrpSpPr>
      <p:grpSpPr>
        <a:xfrm>
          <a:off x="0" y="0"/>
          <a:ext cx="0" cy="0"/>
          <a:chOff x="0" y="0"/>
          <a:chExt cx="0" cy="0"/>
        </a:xfrm>
      </p:grpSpPr>
      <p:sp>
        <p:nvSpPr>
          <p:cNvPr id="441" name="Google Shape;441;g39db2ad8f8a_4_2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42" name="Google Shape;442;g39db2ad8f8a_4_29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6" name="Shape 446"/>
        <p:cNvGrpSpPr/>
        <p:nvPr/>
      </p:nvGrpSpPr>
      <p:grpSpPr>
        <a:xfrm>
          <a:off x="0" y="0"/>
          <a:ext cx="0" cy="0"/>
          <a:chOff x="0" y="0"/>
          <a:chExt cx="0" cy="0"/>
        </a:xfrm>
      </p:grpSpPr>
      <p:sp>
        <p:nvSpPr>
          <p:cNvPr id="447" name="Google Shape;447;g39db2ad8f8a_4_2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48" name="Google Shape;448;g39db2ad8f8a_4_29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g39db2ad8f8a_4_1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7" name="Google Shape;127;g39db2ad8f8a_4_1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 name="Shape 459"/>
        <p:cNvGrpSpPr/>
        <p:nvPr/>
      </p:nvGrpSpPr>
      <p:grpSpPr>
        <a:xfrm>
          <a:off x="0" y="0"/>
          <a:ext cx="0" cy="0"/>
          <a:chOff x="0" y="0"/>
          <a:chExt cx="0" cy="0"/>
        </a:xfrm>
      </p:grpSpPr>
      <p:sp>
        <p:nvSpPr>
          <p:cNvPr id="460" name="Google Shape;460;g39db2ad8f8a_4_3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61" name="Google Shape;461;g39db2ad8f8a_4_30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0" name="Shape 470"/>
        <p:cNvGrpSpPr/>
        <p:nvPr/>
      </p:nvGrpSpPr>
      <p:grpSpPr>
        <a:xfrm>
          <a:off x="0" y="0"/>
          <a:ext cx="0" cy="0"/>
          <a:chOff x="0" y="0"/>
          <a:chExt cx="0" cy="0"/>
        </a:xfrm>
      </p:grpSpPr>
      <p:sp>
        <p:nvSpPr>
          <p:cNvPr id="471" name="Google Shape;471;g39db2ad8f8a_4_3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72" name="Google Shape;472;g39db2ad8f8a_4_3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2" name="Shape 482"/>
        <p:cNvGrpSpPr/>
        <p:nvPr/>
      </p:nvGrpSpPr>
      <p:grpSpPr>
        <a:xfrm>
          <a:off x="0" y="0"/>
          <a:ext cx="0" cy="0"/>
          <a:chOff x="0" y="0"/>
          <a:chExt cx="0" cy="0"/>
        </a:xfrm>
      </p:grpSpPr>
      <p:sp>
        <p:nvSpPr>
          <p:cNvPr id="483" name="Google Shape;483;g39db2ad8f8a_4_3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84" name="Google Shape;484;g39db2ad8f8a_4_3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3" name="Shape 493"/>
        <p:cNvGrpSpPr/>
        <p:nvPr/>
      </p:nvGrpSpPr>
      <p:grpSpPr>
        <a:xfrm>
          <a:off x="0" y="0"/>
          <a:ext cx="0" cy="0"/>
          <a:chOff x="0" y="0"/>
          <a:chExt cx="0" cy="0"/>
        </a:xfrm>
      </p:grpSpPr>
      <p:sp>
        <p:nvSpPr>
          <p:cNvPr id="494" name="Google Shape;494;g39db2ad8f8a_4_3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95" name="Google Shape;495;g39db2ad8f8a_4_35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6" name="Shape 506"/>
        <p:cNvGrpSpPr/>
        <p:nvPr/>
      </p:nvGrpSpPr>
      <p:grpSpPr>
        <a:xfrm>
          <a:off x="0" y="0"/>
          <a:ext cx="0" cy="0"/>
          <a:chOff x="0" y="0"/>
          <a:chExt cx="0" cy="0"/>
        </a:xfrm>
      </p:grpSpPr>
      <p:sp>
        <p:nvSpPr>
          <p:cNvPr id="507" name="Google Shape;507;g39db2ad8f8a_4_3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08" name="Google Shape;508;g39db2ad8f8a_4_36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0" name="Shape 520"/>
        <p:cNvGrpSpPr/>
        <p:nvPr/>
      </p:nvGrpSpPr>
      <p:grpSpPr>
        <a:xfrm>
          <a:off x="0" y="0"/>
          <a:ext cx="0" cy="0"/>
          <a:chOff x="0" y="0"/>
          <a:chExt cx="0" cy="0"/>
        </a:xfrm>
      </p:grpSpPr>
      <p:sp>
        <p:nvSpPr>
          <p:cNvPr id="521" name="Google Shape;521;g39db2ad8f8a_4_3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22" name="Google Shape;522;g39db2ad8f8a_4_37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4" name="Shape 534"/>
        <p:cNvGrpSpPr/>
        <p:nvPr/>
      </p:nvGrpSpPr>
      <p:grpSpPr>
        <a:xfrm>
          <a:off x="0" y="0"/>
          <a:ext cx="0" cy="0"/>
          <a:chOff x="0" y="0"/>
          <a:chExt cx="0" cy="0"/>
        </a:xfrm>
      </p:grpSpPr>
      <p:sp>
        <p:nvSpPr>
          <p:cNvPr id="535" name="Google Shape;535;g36d038d7f8a_2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36" name="Google Shape;536;g36d038d7f8a_2_4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9" name="Shape 549"/>
        <p:cNvGrpSpPr/>
        <p:nvPr/>
      </p:nvGrpSpPr>
      <p:grpSpPr>
        <a:xfrm>
          <a:off x="0" y="0"/>
          <a:ext cx="0" cy="0"/>
          <a:chOff x="0" y="0"/>
          <a:chExt cx="0" cy="0"/>
        </a:xfrm>
      </p:grpSpPr>
      <p:sp>
        <p:nvSpPr>
          <p:cNvPr id="550" name="Google Shape;550;g36d038d7f8a_0_2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51" name="Google Shape;551;g36d038d7f8a_0_27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1" name="Shape 561"/>
        <p:cNvGrpSpPr/>
        <p:nvPr/>
      </p:nvGrpSpPr>
      <p:grpSpPr>
        <a:xfrm>
          <a:off x="0" y="0"/>
          <a:ext cx="0" cy="0"/>
          <a:chOff x="0" y="0"/>
          <a:chExt cx="0" cy="0"/>
        </a:xfrm>
      </p:grpSpPr>
      <p:sp>
        <p:nvSpPr>
          <p:cNvPr id="562" name="Google Shape;562;g36d038d7f8a_2_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63" name="Google Shape;563;g36d038d7f8a_2_5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7" name="Shape 577"/>
        <p:cNvGrpSpPr/>
        <p:nvPr/>
      </p:nvGrpSpPr>
      <p:grpSpPr>
        <a:xfrm>
          <a:off x="0" y="0"/>
          <a:ext cx="0" cy="0"/>
          <a:chOff x="0" y="0"/>
          <a:chExt cx="0" cy="0"/>
        </a:xfrm>
      </p:grpSpPr>
      <p:sp>
        <p:nvSpPr>
          <p:cNvPr id="578" name="Google Shape;578;g39db2ad8f8a_4_3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79" name="Google Shape;579;g39db2ad8f8a_4_39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36d038d7f8a_2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3" name="Google Shape;133;g36d038d7f8a_2_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3" name="Shape 583"/>
        <p:cNvGrpSpPr/>
        <p:nvPr/>
      </p:nvGrpSpPr>
      <p:grpSpPr>
        <a:xfrm>
          <a:off x="0" y="0"/>
          <a:ext cx="0" cy="0"/>
          <a:chOff x="0" y="0"/>
          <a:chExt cx="0" cy="0"/>
        </a:xfrm>
      </p:grpSpPr>
      <p:sp>
        <p:nvSpPr>
          <p:cNvPr id="584" name="Google Shape;584;g36d038d7f8a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5" name="Google Shape;585;g36d038d7f8a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1" name="Shape 591"/>
        <p:cNvGrpSpPr/>
        <p:nvPr/>
      </p:nvGrpSpPr>
      <p:grpSpPr>
        <a:xfrm>
          <a:off x="0" y="0"/>
          <a:ext cx="0" cy="0"/>
          <a:chOff x="0" y="0"/>
          <a:chExt cx="0" cy="0"/>
        </a:xfrm>
      </p:grpSpPr>
      <p:sp>
        <p:nvSpPr>
          <p:cNvPr id="592" name="Google Shape;592;g36d038d7f8a_0_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3" name="Google Shape;593;g36d038d7f8a_0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9" name="Shape 599"/>
        <p:cNvGrpSpPr/>
        <p:nvPr/>
      </p:nvGrpSpPr>
      <p:grpSpPr>
        <a:xfrm>
          <a:off x="0" y="0"/>
          <a:ext cx="0" cy="0"/>
          <a:chOff x="0" y="0"/>
          <a:chExt cx="0" cy="0"/>
        </a:xfrm>
      </p:grpSpPr>
      <p:sp>
        <p:nvSpPr>
          <p:cNvPr id="600" name="Google Shape;600;g36d038d7f8a_0_1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1" name="Google Shape;601;g36d038d7f8a_0_1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9" name="Shape 609"/>
        <p:cNvGrpSpPr/>
        <p:nvPr/>
      </p:nvGrpSpPr>
      <p:grpSpPr>
        <a:xfrm>
          <a:off x="0" y="0"/>
          <a:ext cx="0" cy="0"/>
          <a:chOff x="0" y="0"/>
          <a:chExt cx="0" cy="0"/>
        </a:xfrm>
      </p:grpSpPr>
      <p:sp>
        <p:nvSpPr>
          <p:cNvPr id="610" name="Google Shape;610;g36d038d7f8a_0_1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1" name="Google Shape;611;g36d038d7f8a_0_1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6" name="Shape 626"/>
        <p:cNvGrpSpPr/>
        <p:nvPr/>
      </p:nvGrpSpPr>
      <p:grpSpPr>
        <a:xfrm>
          <a:off x="0" y="0"/>
          <a:ext cx="0" cy="0"/>
          <a:chOff x="0" y="0"/>
          <a:chExt cx="0" cy="0"/>
        </a:xfrm>
      </p:grpSpPr>
      <p:sp>
        <p:nvSpPr>
          <p:cNvPr id="627" name="Google Shape;627;g36d038d7f8a_0_2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8" name="Google Shape;628;g36d038d7f8a_0_2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7" name="Shape 637"/>
        <p:cNvGrpSpPr/>
        <p:nvPr/>
      </p:nvGrpSpPr>
      <p:grpSpPr>
        <a:xfrm>
          <a:off x="0" y="0"/>
          <a:ext cx="0" cy="0"/>
          <a:chOff x="0" y="0"/>
          <a:chExt cx="0" cy="0"/>
        </a:xfrm>
      </p:grpSpPr>
      <p:sp>
        <p:nvSpPr>
          <p:cNvPr id="638" name="Google Shape;638;g39db2ad8f8a_4_4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39" name="Google Shape;639;g39db2ad8f8a_4_46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g36d038d7f8a_2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4" name="Google Shape;144;g36d038d7f8a_2_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g36d038d7f8a_2_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5" name="Google Shape;155;g36d038d7f8a_2_3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g39db2ad8f8a_4_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4" name="Google Shape;164;g39db2ad8f8a_4_6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g39db2ad8f8a_4_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0" name="Google Shape;170;g39db2ad8f8a_4_7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AND_BODY" type="tx">
  <p:cSld name="TITLE_AND_BODY">
    <p:spTree>
      <p:nvGrpSpPr>
        <p:cNvPr id="54" name="Shape 54"/>
        <p:cNvGrpSpPr/>
        <p:nvPr/>
      </p:nvGrpSpPr>
      <p:grpSpPr>
        <a:xfrm>
          <a:off x="0" y="0"/>
          <a:ext cx="0" cy="0"/>
          <a:chOff x="0" y="0"/>
          <a:chExt cx="0" cy="0"/>
        </a:xfrm>
      </p:grpSpPr>
      <p:sp>
        <p:nvSpPr>
          <p:cNvPr id="55" name="Google Shape;55;p14"/>
          <p:cNvSpPr txBox="1"/>
          <p:nvPr>
            <p:ph type="title"/>
          </p:nvPr>
        </p:nvSpPr>
        <p:spPr>
          <a:xfrm>
            <a:off x="311530" y="444747"/>
            <a:ext cx="8519700" cy="572400"/>
          </a:xfrm>
          <a:prstGeom prst="rect">
            <a:avLst/>
          </a:prstGeom>
          <a:noFill/>
          <a:ln>
            <a:noFill/>
          </a:ln>
        </p:spPr>
        <p:txBody>
          <a:bodyPr anchorCtr="0" anchor="ctr" bIns="0" lIns="0" spcFirstLastPara="1" rIns="0" wrap="square" tIns="0">
            <a:spAutoFit/>
          </a:bodyPr>
          <a:lstStyle>
            <a:lvl1pPr lvl="0" algn="l">
              <a:spcBef>
                <a:spcPts val="0"/>
              </a:spcBef>
              <a:spcAft>
                <a:spcPts val="0"/>
              </a:spcAft>
              <a:buSzPts val="1300"/>
              <a:buNone/>
              <a:defRPr/>
            </a:lvl1pPr>
            <a:lvl2pPr lvl="1" algn="l">
              <a:spcBef>
                <a:spcPts val="0"/>
              </a:spcBef>
              <a:spcAft>
                <a:spcPts val="0"/>
              </a:spcAft>
              <a:buSzPts val="1300"/>
              <a:buNone/>
              <a:defRPr/>
            </a:lvl2pPr>
            <a:lvl3pPr lvl="2" algn="l">
              <a:spcBef>
                <a:spcPts val="0"/>
              </a:spcBef>
              <a:spcAft>
                <a:spcPts val="0"/>
              </a:spcAft>
              <a:buSzPts val="1300"/>
              <a:buNone/>
              <a:defRPr/>
            </a:lvl3pPr>
            <a:lvl4pPr lvl="3" algn="l">
              <a:spcBef>
                <a:spcPts val="0"/>
              </a:spcBef>
              <a:spcAft>
                <a:spcPts val="0"/>
              </a:spcAft>
              <a:buSzPts val="1300"/>
              <a:buNone/>
              <a:defRPr/>
            </a:lvl4pPr>
            <a:lvl5pPr lvl="4" algn="l">
              <a:spcBef>
                <a:spcPts val="0"/>
              </a:spcBef>
              <a:spcAft>
                <a:spcPts val="0"/>
              </a:spcAft>
              <a:buSzPts val="1300"/>
              <a:buNone/>
              <a:defRPr/>
            </a:lvl5pPr>
            <a:lvl6pPr lvl="5" algn="l">
              <a:spcBef>
                <a:spcPts val="0"/>
              </a:spcBef>
              <a:spcAft>
                <a:spcPts val="0"/>
              </a:spcAft>
              <a:buSzPts val="1300"/>
              <a:buNone/>
              <a:defRPr/>
            </a:lvl6pPr>
            <a:lvl7pPr lvl="6" algn="l">
              <a:spcBef>
                <a:spcPts val="0"/>
              </a:spcBef>
              <a:spcAft>
                <a:spcPts val="0"/>
              </a:spcAft>
              <a:buSzPts val="1300"/>
              <a:buNone/>
              <a:defRPr/>
            </a:lvl7pPr>
            <a:lvl8pPr lvl="7" algn="l">
              <a:spcBef>
                <a:spcPts val="0"/>
              </a:spcBef>
              <a:spcAft>
                <a:spcPts val="0"/>
              </a:spcAft>
              <a:buSzPts val="1300"/>
              <a:buNone/>
              <a:defRPr/>
            </a:lvl8pPr>
            <a:lvl9pPr lvl="8" algn="l">
              <a:spcBef>
                <a:spcPts val="0"/>
              </a:spcBef>
              <a:spcAft>
                <a:spcPts val="0"/>
              </a:spcAft>
              <a:buSzPts val="1300"/>
              <a:buNone/>
              <a:defRPr/>
            </a:lvl9pPr>
          </a:lstStyle>
          <a:p/>
        </p:txBody>
      </p:sp>
      <p:sp>
        <p:nvSpPr>
          <p:cNvPr id="56" name="Google Shape;56;p14"/>
          <p:cNvSpPr txBox="1"/>
          <p:nvPr>
            <p:ph idx="1" type="body"/>
          </p:nvPr>
        </p:nvSpPr>
        <p:spPr>
          <a:xfrm>
            <a:off x="311530" y="1152032"/>
            <a:ext cx="8519700" cy="341550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300"/>
              <a:buNone/>
              <a:defRPr/>
            </a:lvl1pPr>
            <a:lvl2pPr indent="-228600" lvl="1" marL="914400" algn="l">
              <a:spcBef>
                <a:spcPts val="0"/>
              </a:spcBef>
              <a:spcAft>
                <a:spcPts val="0"/>
              </a:spcAft>
              <a:buSzPts val="1300"/>
              <a:buNone/>
              <a:defRPr/>
            </a:lvl2pPr>
            <a:lvl3pPr indent="-228600" lvl="2" marL="1371600" algn="l">
              <a:spcBef>
                <a:spcPts val="0"/>
              </a:spcBef>
              <a:spcAft>
                <a:spcPts val="0"/>
              </a:spcAft>
              <a:buSzPts val="1300"/>
              <a:buNone/>
              <a:defRPr/>
            </a:lvl3pPr>
            <a:lvl4pPr indent="-228600" lvl="3" marL="1828800" algn="l">
              <a:spcBef>
                <a:spcPts val="0"/>
              </a:spcBef>
              <a:spcAft>
                <a:spcPts val="0"/>
              </a:spcAft>
              <a:buSzPts val="1300"/>
              <a:buNone/>
              <a:defRPr/>
            </a:lvl4pPr>
            <a:lvl5pPr indent="-228600" lvl="4" marL="2286000" algn="l">
              <a:spcBef>
                <a:spcPts val="0"/>
              </a:spcBef>
              <a:spcAft>
                <a:spcPts val="0"/>
              </a:spcAft>
              <a:buSzPts val="1300"/>
              <a:buNone/>
              <a:defRPr/>
            </a:lvl5pPr>
            <a:lvl6pPr indent="-228600" lvl="5" marL="2743200" algn="l">
              <a:spcBef>
                <a:spcPts val="0"/>
              </a:spcBef>
              <a:spcAft>
                <a:spcPts val="0"/>
              </a:spcAft>
              <a:buSzPts val="1300"/>
              <a:buNone/>
              <a:defRPr/>
            </a:lvl6pPr>
            <a:lvl7pPr indent="-228600" lvl="6" marL="3200400" algn="l">
              <a:spcBef>
                <a:spcPts val="0"/>
              </a:spcBef>
              <a:spcAft>
                <a:spcPts val="0"/>
              </a:spcAft>
              <a:buSzPts val="1300"/>
              <a:buNone/>
              <a:defRPr/>
            </a:lvl7pPr>
            <a:lvl8pPr indent="-228600" lvl="7" marL="3657600" algn="l">
              <a:spcBef>
                <a:spcPts val="0"/>
              </a:spcBef>
              <a:spcAft>
                <a:spcPts val="0"/>
              </a:spcAft>
              <a:buSzPts val="1300"/>
              <a:buNone/>
              <a:defRPr/>
            </a:lvl8pPr>
            <a:lvl9pPr indent="-228600" lvl="8" marL="4114800" algn="l">
              <a:spcBef>
                <a:spcPts val="0"/>
              </a:spcBef>
              <a:spcAft>
                <a:spcPts val="0"/>
              </a:spcAft>
              <a:buSzPts val="1300"/>
              <a:buNone/>
              <a:defRPr/>
            </a:lvl9pPr>
          </a:lstStyle>
          <a:p/>
        </p:txBody>
      </p:sp>
      <p:sp>
        <p:nvSpPr>
          <p:cNvPr id="57" name="Google Shape;57;p14"/>
          <p:cNvSpPr txBox="1"/>
          <p:nvPr>
            <p:ph idx="12" type="sldNum"/>
          </p:nvPr>
        </p:nvSpPr>
        <p:spPr>
          <a:xfrm>
            <a:off x="8472044" y="4662335"/>
            <a:ext cx="548400" cy="393300"/>
          </a:xfrm>
          <a:prstGeom prst="rect">
            <a:avLst/>
          </a:prstGeom>
          <a:noFill/>
          <a:ln>
            <a:noFill/>
          </a:ln>
        </p:spPr>
        <p:txBody>
          <a:bodyPr anchorCtr="0" anchor="ctr" bIns="82925" lIns="82925" spcFirstLastPara="1" rIns="82925" wrap="square" tIns="82925">
            <a:normAutofit/>
          </a:bodyPr>
          <a:lstStyle>
            <a:lvl1pPr indent="0" lvl="0" marL="0" algn="r">
              <a:lnSpc>
                <a:spcPct val="100000"/>
              </a:lnSpc>
              <a:spcBef>
                <a:spcPts val="0"/>
              </a:spcBef>
              <a:buClr>
                <a:schemeClr val="lt2"/>
              </a:buClr>
              <a:buSzPts val="900"/>
              <a:buFont typeface="Arial"/>
              <a:buNone/>
              <a:defRPr b="0" sz="900" u="none" strike="noStrike">
                <a:solidFill>
                  <a:schemeClr val="lt2"/>
                </a:solidFill>
                <a:latin typeface="Arial"/>
                <a:ea typeface="Arial"/>
                <a:cs typeface="Arial"/>
                <a:sym typeface="Arial"/>
              </a:defRPr>
            </a:lvl1pPr>
            <a:lvl2pPr indent="0" lvl="1" marL="0" algn="r">
              <a:lnSpc>
                <a:spcPct val="100000"/>
              </a:lnSpc>
              <a:spcBef>
                <a:spcPts val="0"/>
              </a:spcBef>
              <a:buClr>
                <a:schemeClr val="lt2"/>
              </a:buClr>
              <a:buSzPts val="900"/>
              <a:buFont typeface="Arial"/>
              <a:buNone/>
              <a:defRPr b="0" sz="900" u="none" strike="noStrike">
                <a:solidFill>
                  <a:schemeClr val="lt2"/>
                </a:solidFill>
                <a:latin typeface="Arial"/>
                <a:ea typeface="Arial"/>
                <a:cs typeface="Arial"/>
                <a:sym typeface="Arial"/>
              </a:defRPr>
            </a:lvl2pPr>
            <a:lvl3pPr indent="0" lvl="2" marL="0" algn="r">
              <a:lnSpc>
                <a:spcPct val="100000"/>
              </a:lnSpc>
              <a:spcBef>
                <a:spcPts val="0"/>
              </a:spcBef>
              <a:buClr>
                <a:schemeClr val="lt2"/>
              </a:buClr>
              <a:buSzPts val="900"/>
              <a:buFont typeface="Arial"/>
              <a:buNone/>
              <a:defRPr b="0" sz="900" u="none" strike="noStrike">
                <a:solidFill>
                  <a:schemeClr val="lt2"/>
                </a:solidFill>
                <a:latin typeface="Arial"/>
                <a:ea typeface="Arial"/>
                <a:cs typeface="Arial"/>
                <a:sym typeface="Arial"/>
              </a:defRPr>
            </a:lvl3pPr>
            <a:lvl4pPr indent="0" lvl="3" marL="0" algn="r">
              <a:lnSpc>
                <a:spcPct val="100000"/>
              </a:lnSpc>
              <a:spcBef>
                <a:spcPts val="0"/>
              </a:spcBef>
              <a:buClr>
                <a:schemeClr val="lt2"/>
              </a:buClr>
              <a:buSzPts val="900"/>
              <a:buFont typeface="Arial"/>
              <a:buNone/>
              <a:defRPr b="0" sz="900" u="none" strike="noStrike">
                <a:solidFill>
                  <a:schemeClr val="lt2"/>
                </a:solidFill>
                <a:latin typeface="Arial"/>
                <a:ea typeface="Arial"/>
                <a:cs typeface="Arial"/>
                <a:sym typeface="Arial"/>
              </a:defRPr>
            </a:lvl4pPr>
            <a:lvl5pPr indent="0" lvl="4" marL="0" algn="r">
              <a:lnSpc>
                <a:spcPct val="100000"/>
              </a:lnSpc>
              <a:spcBef>
                <a:spcPts val="0"/>
              </a:spcBef>
              <a:buClr>
                <a:schemeClr val="lt2"/>
              </a:buClr>
              <a:buSzPts val="900"/>
              <a:buFont typeface="Arial"/>
              <a:buNone/>
              <a:defRPr b="0" sz="900" u="none" strike="noStrike">
                <a:solidFill>
                  <a:schemeClr val="lt2"/>
                </a:solidFill>
                <a:latin typeface="Arial"/>
                <a:ea typeface="Arial"/>
                <a:cs typeface="Arial"/>
                <a:sym typeface="Arial"/>
              </a:defRPr>
            </a:lvl5pPr>
            <a:lvl6pPr indent="0" lvl="5" marL="0" algn="r">
              <a:lnSpc>
                <a:spcPct val="100000"/>
              </a:lnSpc>
              <a:spcBef>
                <a:spcPts val="0"/>
              </a:spcBef>
              <a:buClr>
                <a:schemeClr val="lt2"/>
              </a:buClr>
              <a:buSzPts val="900"/>
              <a:buFont typeface="Arial"/>
              <a:buNone/>
              <a:defRPr b="0" sz="900" u="none" strike="noStrike">
                <a:solidFill>
                  <a:schemeClr val="lt2"/>
                </a:solidFill>
                <a:latin typeface="Arial"/>
                <a:ea typeface="Arial"/>
                <a:cs typeface="Arial"/>
                <a:sym typeface="Arial"/>
              </a:defRPr>
            </a:lvl6pPr>
            <a:lvl7pPr indent="0" lvl="6" marL="0" algn="r">
              <a:lnSpc>
                <a:spcPct val="100000"/>
              </a:lnSpc>
              <a:spcBef>
                <a:spcPts val="0"/>
              </a:spcBef>
              <a:buClr>
                <a:schemeClr val="lt2"/>
              </a:buClr>
              <a:buSzPts val="900"/>
              <a:buFont typeface="Arial"/>
              <a:buNone/>
              <a:defRPr b="0" sz="900" u="none" strike="noStrike">
                <a:solidFill>
                  <a:schemeClr val="lt2"/>
                </a:solidFill>
                <a:latin typeface="Arial"/>
                <a:ea typeface="Arial"/>
                <a:cs typeface="Arial"/>
                <a:sym typeface="Arial"/>
              </a:defRPr>
            </a:lvl7pPr>
            <a:lvl8pPr indent="0" lvl="7" marL="0" algn="r">
              <a:lnSpc>
                <a:spcPct val="100000"/>
              </a:lnSpc>
              <a:spcBef>
                <a:spcPts val="0"/>
              </a:spcBef>
              <a:buClr>
                <a:schemeClr val="lt2"/>
              </a:buClr>
              <a:buSzPts val="900"/>
              <a:buFont typeface="Arial"/>
              <a:buNone/>
              <a:defRPr b="0" sz="900" u="none" strike="noStrike">
                <a:solidFill>
                  <a:schemeClr val="lt2"/>
                </a:solidFill>
                <a:latin typeface="Arial"/>
                <a:ea typeface="Arial"/>
                <a:cs typeface="Arial"/>
                <a:sym typeface="Arial"/>
              </a:defRPr>
            </a:lvl8pPr>
            <a:lvl9pPr indent="0" lvl="8" marL="0" algn="r">
              <a:lnSpc>
                <a:spcPct val="100000"/>
              </a:lnSpc>
              <a:spcBef>
                <a:spcPts val="0"/>
              </a:spcBef>
              <a:buClr>
                <a:schemeClr val="lt2"/>
              </a:buClr>
              <a:buSzPts val="900"/>
              <a:buFont typeface="Arial"/>
              <a:buNone/>
              <a:defRPr b="0" sz="900" u="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2" name="Shape 62"/>
        <p:cNvGrpSpPr/>
        <p:nvPr/>
      </p:nvGrpSpPr>
      <p:grpSpPr>
        <a:xfrm>
          <a:off x="0" y="0"/>
          <a:ext cx="0" cy="0"/>
          <a:chOff x="0" y="0"/>
          <a:chExt cx="0" cy="0"/>
        </a:xfrm>
      </p:grpSpPr>
      <p:sp>
        <p:nvSpPr>
          <p:cNvPr id="63" name="Google Shape;63;p1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64" name="Shape 64"/>
        <p:cNvGrpSpPr/>
        <p:nvPr/>
      </p:nvGrpSpPr>
      <p:grpSpPr>
        <a:xfrm>
          <a:off x="0" y="0"/>
          <a:ext cx="0" cy="0"/>
          <a:chOff x="0" y="0"/>
          <a:chExt cx="0" cy="0"/>
        </a:xfrm>
      </p:grpSpPr>
      <p:sp>
        <p:nvSpPr>
          <p:cNvPr id="65" name="Google Shape;65;p17"/>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66" name="Google Shape;66;p17"/>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67" name="Google Shape;67;p1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68" name="Shape 68"/>
        <p:cNvGrpSpPr/>
        <p:nvPr/>
      </p:nvGrpSpPr>
      <p:grpSpPr>
        <a:xfrm>
          <a:off x="0" y="0"/>
          <a:ext cx="0" cy="0"/>
          <a:chOff x="0" y="0"/>
          <a:chExt cx="0" cy="0"/>
        </a:xfrm>
      </p:grpSpPr>
      <p:sp>
        <p:nvSpPr>
          <p:cNvPr id="69" name="Google Shape;69;p18"/>
          <p:cNvSpPr/>
          <p:nvPr/>
        </p:nvSpPr>
        <p:spPr>
          <a:xfrm>
            <a:off x="4572000" y="2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 name="Google Shape;70;p18"/>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71" name="Google Shape;71;p18"/>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72" name="Google Shape;72;p18"/>
          <p:cNvSpPr txBox="1"/>
          <p:nvPr>
            <p:ph idx="2" type="body"/>
          </p:nvPr>
        </p:nvSpPr>
        <p:spPr>
          <a:xfrm>
            <a:off x="4939500" y="724200"/>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Clr>
                <a:schemeClr val="dk1"/>
              </a:buClr>
              <a:buSzPts val="1800"/>
              <a:buChar char="●"/>
              <a:defRPr>
                <a:solidFill>
                  <a:schemeClr val="dk1"/>
                </a:solidFill>
              </a:defRPr>
            </a:lvl1pPr>
            <a:lvl2pPr indent="-317500" lvl="1" marL="914400" algn="l">
              <a:lnSpc>
                <a:spcPct val="115000"/>
              </a:lnSpc>
              <a:spcBef>
                <a:spcPts val="0"/>
              </a:spcBef>
              <a:spcAft>
                <a:spcPts val="0"/>
              </a:spcAft>
              <a:buClr>
                <a:schemeClr val="dk1"/>
              </a:buClr>
              <a:buSzPts val="1400"/>
              <a:buChar char="○"/>
              <a:defRPr>
                <a:solidFill>
                  <a:schemeClr val="dk1"/>
                </a:solidFill>
              </a:defRPr>
            </a:lvl2pPr>
            <a:lvl3pPr indent="-317500" lvl="2" marL="1371600" algn="l">
              <a:lnSpc>
                <a:spcPct val="115000"/>
              </a:lnSpc>
              <a:spcBef>
                <a:spcPts val="0"/>
              </a:spcBef>
              <a:spcAft>
                <a:spcPts val="0"/>
              </a:spcAft>
              <a:buClr>
                <a:schemeClr val="dk1"/>
              </a:buClr>
              <a:buSzPts val="1400"/>
              <a:buChar char="■"/>
              <a:defRPr>
                <a:solidFill>
                  <a:schemeClr val="dk1"/>
                </a:solidFill>
              </a:defRPr>
            </a:lvl3pPr>
            <a:lvl4pPr indent="-317500" lvl="3" marL="1828800" algn="l">
              <a:lnSpc>
                <a:spcPct val="115000"/>
              </a:lnSpc>
              <a:spcBef>
                <a:spcPts val="0"/>
              </a:spcBef>
              <a:spcAft>
                <a:spcPts val="0"/>
              </a:spcAft>
              <a:buClr>
                <a:schemeClr val="dk1"/>
              </a:buClr>
              <a:buSzPts val="1400"/>
              <a:buChar char="●"/>
              <a:defRPr>
                <a:solidFill>
                  <a:schemeClr val="dk1"/>
                </a:solidFill>
              </a:defRPr>
            </a:lvl4pPr>
            <a:lvl5pPr indent="-317500" lvl="4" marL="2286000" algn="l">
              <a:lnSpc>
                <a:spcPct val="115000"/>
              </a:lnSpc>
              <a:spcBef>
                <a:spcPts val="0"/>
              </a:spcBef>
              <a:spcAft>
                <a:spcPts val="0"/>
              </a:spcAft>
              <a:buClr>
                <a:schemeClr val="dk1"/>
              </a:buClr>
              <a:buSzPts val="1400"/>
              <a:buChar char="○"/>
              <a:defRPr>
                <a:solidFill>
                  <a:schemeClr val="dk1"/>
                </a:solidFill>
              </a:defRPr>
            </a:lvl5pPr>
            <a:lvl6pPr indent="-317500" lvl="5" marL="2743200" algn="l">
              <a:lnSpc>
                <a:spcPct val="115000"/>
              </a:lnSpc>
              <a:spcBef>
                <a:spcPts val="0"/>
              </a:spcBef>
              <a:spcAft>
                <a:spcPts val="0"/>
              </a:spcAft>
              <a:buClr>
                <a:schemeClr val="dk1"/>
              </a:buClr>
              <a:buSzPts val="1400"/>
              <a:buChar char="■"/>
              <a:defRPr>
                <a:solidFill>
                  <a:schemeClr val="dk1"/>
                </a:solidFill>
              </a:defRPr>
            </a:lvl6pPr>
            <a:lvl7pPr indent="-317500" lvl="6" marL="3200400" algn="l">
              <a:lnSpc>
                <a:spcPct val="115000"/>
              </a:lnSpc>
              <a:spcBef>
                <a:spcPts val="0"/>
              </a:spcBef>
              <a:spcAft>
                <a:spcPts val="0"/>
              </a:spcAft>
              <a:buClr>
                <a:schemeClr val="dk1"/>
              </a:buClr>
              <a:buSzPts val="1400"/>
              <a:buChar char="●"/>
              <a:defRPr>
                <a:solidFill>
                  <a:schemeClr val="dk1"/>
                </a:solidFill>
              </a:defRPr>
            </a:lvl7pPr>
            <a:lvl8pPr indent="-317500" lvl="7" marL="3657600" algn="l">
              <a:lnSpc>
                <a:spcPct val="115000"/>
              </a:lnSpc>
              <a:spcBef>
                <a:spcPts val="0"/>
              </a:spcBef>
              <a:spcAft>
                <a:spcPts val="0"/>
              </a:spcAft>
              <a:buClr>
                <a:schemeClr val="dk1"/>
              </a:buClr>
              <a:buSzPts val="1400"/>
              <a:buChar char="○"/>
              <a:defRPr>
                <a:solidFill>
                  <a:schemeClr val="dk1"/>
                </a:solidFill>
              </a:defRPr>
            </a:lvl8pPr>
            <a:lvl9pPr indent="-317500" lvl="8" marL="4114800" algn="l">
              <a:lnSpc>
                <a:spcPct val="115000"/>
              </a:lnSpc>
              <a:spcBef>
                <a:spcPts val="0"/>
              </a:spcBef>
              <a:spcAft>
                <a:spcPts val="0"/>
              </a:spcAft>
              <a:buClr>
                <a:schemeClr val="dk1"/>
              </a:buClr>
              <a:buSzPts val="1400"/>
              <a:buChar char="■"/>
              <a:defRPr>
                <a:solidFill>
                  <a:schemeClr val="dk1"/>
                </a:solidFill>
              </a:defRPr>
            </a:lvl9pPr>
          </a:lstStyle>
          <a:p/>
        </p:txBody>
      </p:sp>
      <p:sp>
        <p:nvSpPr>
          <p:cNvPr id="73" name="Google Shape;73;p1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4" name="Shape 74"/>
        <p:cNvGrpSpPr/>
        <p:nvPr/>
      </p:nvGrpSpPr>
      <p:grpSpPr>
        <a:xfrm>
          <a:off x="0" y="0"/>
          <a:ext cx="0" cy="0"/>
          <a:chOff x="0" y="0"/>
          <a:chExt cx="0" cy="0"/>
        </a:xfrm>
      </p:grpSpPr>
      <p:sp>
        <p:nvSpPr>
          <p:cNvPr id="75" name="Google Shape;75;p19"/>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76" name="Google Shape;76;p1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77" name="Shape 77"/>
        <p:cNvGrpSpPr/>
        <p:nvPr/>
      </p:nvGrpSpPr>
      <p:grpSpPr>
        <a:xfrm>
          <a:off x="0" y="0"/>
          <a:ext cx="0" cy="0"/>
          <a:chOff x="0" y="0"/>
          <a:chExt cx="0" cy="0"/>
        </a:xfrm>
      </p:grpSpPr>
      <p:sp>
        <p:nvSpPr>
          <p:cNvPr id="78" name="Google Shape;78;p20"/>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79" name="Google Shape;79;p20"/>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80" name="Google Shape;80;p2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81" name="Shape 81"/>
        <p:cNvGrpSpPr/>
        <p:nvPr/>
      </p:nvGrpSpPr>
      <p:grpSpPr>
        <a:xfrm>
          <a:off x="0" y="0"/>
          <a:ext cx="0" cy="0"/>
          <a:chOff x="0" y="0"/>
          <a:chExt cx="0" cy="0"/>
        </a:xfrm>
      </p:grpSpPr>
      <p:sp>
        <p:nvSpPr>
          <p:cNvPr id="82" name="Google Shape;82;p2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83" name="Google Shape;83;p21"/>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84" name="Google Shape;84;p21"/>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85" name="Google Shape;85;p2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6" name="Shape 86"/>
        <p:cNvGrpSpPr/>
        <p:nvPr/>
      </p:nvGrpSpPr>
      <p:grpSpPr>
        <a:xfrm>
          <a:off x="0" y="0"/>
          <a:ext cx="0" cy="0"/>
          <a:chOff x="0" y="0"/>
          <a:chExt cx="0" cy="0"/>
        </a:xfrm>
      </p:grpSpPr>
      <p:sp>
        <p:nvSpPr>
          <p:cNvPr id="87" name="Google Shape;87;p22"/>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88" name="Google Shape;88;p2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89" name="Shape 89"/>
        <p:cNvGrpSpPr/>
        <p:nvPr/>
      </p:nvGrpSpPr>
      <p:grpSpPr>
        <a:xfrm>
          <a:off x="0" y="0"/>
          <a:ext cx="0" cy="0"/>
          <a:chOff x="0" y="0"/>
          <a:chExt cx="0" cy="0"/>
        </a:xfrm>
      </p:grpSpPr>
      <p:sp>
        <p:nvSpPr>
          <p:cNvPr id="90" name="Google Shape;90;p23"/>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91" name="Google Shape;91;p23"/>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92" name="Google Shape;92;p2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93" name="Shape 93"/>
        <p:cNvGrpSpPr/>
        <p:nvPr/>
      </p:nvGrpSpPr>
      <p:grpSpPr>
        <a:xfrm>
          <a:off x="0" y="0"/>
          <a:ext cx="0" cy="0"/>
          <a:chOff x="0" y="0"/>
          <a:chExt cx="0" cy="0"/>
        </a:xfrm>
      </p:grpSpPr>
      <p:sp>
        <p:nvSpPr>
          <p:cNvPr id="94" name="Google Shape;94;p24"/>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95" name="Google Shape;95;p2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96" name="Shape 96"/>
        <p:cNvGrpSpPr/>
        <p:nvPr/>
      </p:nvGrpSpPr>
      <p:grpSpPr>
        <a:xfrm>
          <a:off x="0" y="0"/>
          <a:ext cx="0" cy="0"/>
          <a:chOff x="0" y="0"/>
          <a:chExt cx="0" cy="0"/>
        </a:xfrm>
      </p:grpSpPr>
      <p:sp>
        <p:nvSpPr>
          <p:cNvPr id="97" name="Google Shape;97;p25"/>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800"/>
              <a:buNone/>
              <a:defRPr/>
            </a:lvl1pPr>
          </a:lstStyle>
          <a:p/>
        </p:txBody>
      </p:sp>
      <p:sp>
        <p:nvSpPr>
          <p:cNvPr id="98" name="Google Shape;98;p2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99" name="Shape 99"/>
        <p:cNvGrpSpPr/>
        <p:nvPr/>
      </p:nvGrpSpPr>
      <p:grpSpPr>
        <a:xfrm>
          <a:off x="0" y="0"/>
          <a:ext cx="0" cy="0"/>
          <a:chOff x="0" y="0"/>
          <a:chExt cx="0" cy="0"/>
        </a:xfrm>
      </p:grpSpPr>
      <p:sp>
        <p:nvSpPr>
          <p:cNvPr id="100" name="Google Shape;100;p26"/>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101" name="Google Shape;101;p26"/>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102" name="Google Shape;102;p2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theme" Target="../theme/theme1.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11" Type="http://schemas.openxmlformats.org/officeDocument/2006/relationships/slideLayout" Target="../slideLayouts/slideLayout23.xml"/><Relationship Id="rId10" Type="http://schemas.openxmlformats.org/officeDocument/2006/relationships/slideLayout" Target="../slideLayouts/slideLayout22.xml"/><Relationship Id="rId12" Type="http://schemas.openxmlformats.org/officeDocument/2006/relationships/theme" Target="../theme/theme3.xml"/><Relationship Id="rId9" Type="http://schemas.openxmlformats.org/officeDocument/2006/relationships/slideLayout" Target="../slideLayouts/slideLayout21.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21F15"/>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311530" y="444747"/>
            <a:ext cx="8519700" cy="572400"/>
          </a:xfrm>
          <a:prstGeom prst="rect">
            <a:avLst/>
          </a:prstGeom>
          <a:noFill/>
          <a:ln>
            <a:noFill/>
          </a:ln>
        </p:spPr>
        <p:txBody>
          <a:bodyPr anchorCtr="0" anchor="t" bIns="82925" lIns="82925" spcFirstLastPara="1" rIns="82925" wrap="square" tIns="82925">
            <a:normAutofit/>
          </a:bodyPr>
          <a:lstStyle>
            <a:lvl1pPr lvl="0" marR="0" algn="l">
              <a:spcBef>
                <a:spcPts val="0"/>
              </a:spcBef>
              <a:spcAft>
                <a:spcPts val="0"/>
              </a:spcAft>
              <a:buSzPts val="1300"/>
              <a:buNone/>
              <a:defRPr b="0" i="0" sz="1600" u="none" cap="none" strike="noStrike"/>
            </a:lvl1pPr>
            <a:lvl2pPr lvl="1" marR="0" algn="l">
              <a:spcBef>
                <a:spcPts val="0"/>
              </a:spcBef>
              <a:spcAft>
                <a:spcPts val="0"/>
              </a:spcAft>
              <a:buSzPts val="1300"/>
              <a:buNone/>
              <a:defRPr b="0" i="0" sz="1600" u="none" cap="none" strike="noStrike"/>
            </a:lvl2pPr>
            <a:lvl3pPr lvl="2" marR="0" algn="l">
              <a:spcBef>
                <a:spcPts val="0"/>
              </a:spcBef>
              <a:spcAft>
                <a:spcPts val="0"/>
              </a:spcAft>
              <a:buSzPts val="1300"/>
              <a:buNone/>
              <a:defRPr b="0" i="0" sz="1600" u="none" cap="none" strike="noStrike"/>
            </a:lvl3pPr>
            <a:lvl4pPr lvl="3" marR="0" algn="l">
              <a:spcBef>
                <a:spcPts val="0"/>
              </a:spcBef>
              <a:spcAft>
                <a:spcPts val="0"/>
              </a:spcAft>
              <a:buSzPts val="1300"/>
              <a:buNone/>
              <a:defRPr b="0" i="0" sz="1600" u="none" cap="none" strike="noStrike"/>
            </a:lvl4pPr>
            <a:lvl5pPr lvl="4" marR="0" algn="l">
              <a:spcBef>
                <a:spcPts val="0"/>
              </a:spcBef>
              <a:spcAft>
                <a:spcPts val="0"/>
              </a:spcAft>
              <a:buSzPts val="1300"/>
              <a:buNone/>
              <a:defRPr b="0" i="0" sz="1600" u="none" cap="none" strike="noStrike"/>
            </a:lvl5pPr>
            <a:lvl6pPr lvl="5" marR="0" algn="l">
              <a:spcBef>
                <a:spcPts val="0"/>
              </a:spcBef>
              <a:spcAft>
                <a:spcPts val="0"/>
              </a:spcAft>
              <a:buSzPts val="1300"/>
              <a:buNone/>
              <a:defRPr b="0" i="0" sz="1600" u="none" cap="none" strike="noStrike"/>
            </a:lvl6pPr>
            <a:lvl7pPr lvl="6" marR="0" algn="l">
              <a:spcBef>
                <a:spcPts val="0"/>
              </a:spcBef>
              <a:spcAft>
                <a:spcPts val="0"/>
              </a:spcAft>
              <a:buSzPts val="1300"/>
              <a:buNone/>
              <a:defRPr b="0" i="0" sz="1600" u="none" cap="none" strike="noStrike"/>
            </a:lvl7pPr>
            <a:lvl8pPr lvl="7" marR="0" algn="l">
              <a:spcBef>
                <a:spcPts val="0"/>
              </a:spcBef>
              <a:spcAft>
                <a:spcPts val="0"/>
              </a:spcAft>
              <a:buSzPts val="1300"/>
              <a:buNone/>
              <a:defRPr b="0" i="0" sz="1600" u="none" cap="none" strike="noStrike"/>
            </a:lvl8pPr>
            <a:lvl9pPr lvl="8" marR="0" algn="l">
              <a:spcBef>
                <a:spcPts val="0"/>
              </a:spcBef>
              <a:spcAft>
                <a:spcPts val="0"/>
              </a:spcAft>
              <a:buSzPts val="1300"/>
              <a:buNone/>
              <a:defRPr b="0" i="0" sz="1600" u="none" cap="none" strike="noStrike"/>
            </a:lvl9pPr>
          </a:lstStyle>
          <a:p/>
        </p:txBody>
      </p:sp>
      <p:sp>
        <p:nvSpPr>
          <p:cNvPr id="52" name="Google Shape;52;p13"/>
          <p:cNvSpPr txBox="1"/>
          <p:nvPr>
            <p:ph idx="1" type="body"/>
          </p:nvPr>
        </p:nvSpPr>
        <p:spPr>
          <a:xfrm>
            <a:off x="311530" y="1152032"/>
            <a:ext cx="8519700" cy="3415500"/>
          </a:xfrm>
          <a:prstGeom prst="rect">
            <a:avLst/>
          </a:prstGeom>
          <a:noFill/>
          <a:ln>
            <a:noFill/>
          </a:ln>
        </p:spPr>
        <p:txBody>
          <a:bodyPr anchorCtr="0" anchor="t" bIns="82925" lIns="82925" spcFirstLastPara="1" rIns="82925" wrap="square" tIns="82925">
            <a:normAutofit/>
          </a:bodyPr>
          <a:lstStyle>
            <a:lvl1pPr indent="-228600" lvl="0" marL="457200" marR="0" algn="l">
              <a:spcBef>
                <a:spcPts val="0"/>
              </a:spcBef>
              <a:spcAft>
                <a:spcPts val="0"/>
              </a:spcAft>
              <a:buSzPts val="1300"/>
              <a:buNone/>
              <a:defRPr b="0" i="0" sz="1600" u="none" cap="none" strike="noStrike"/>
            </a:lvl1pPr>
            <a:lvl2pPr indent="-228600" lvl="1" marL="914400" marR="0" algn="l">
              <a:spcBef>
                <a:spcPts val="0"/>
              </a:spcBef>
              <a:spcAft>
                <a:spcPts val="0"/>
              </a:spcAft>
              <a:buSzPts val="1300"/>
              <a:buNone/>
              <a:defRPr b="0" i="0" sz="1600" u="none" cap="none" strike="noStrike"/>
            </a:lvl2pPr>
            <a:lvl3pPr indent="-228600" lvl="2" marL="1371600" marR="0" algn="l">
              <a:spcBef>
                <a:spcPts val="0"/>
              </a:spcBef>
              <a:spcAft>
                <a:spcPts val="0"/>
              </a:spcAft>
              <a:buSzPts val="1300"/>
              <a:buNone/>
              <a:defRPr b="0" i="0" sz="1600" u="none" cap="none" strike="noStrike"/>
            </a:lvl3pPr>
            <a:lvl4pPr indent="-228600" lvl="3" marL="1828800" marR="0" algn="l">
              <a:spcBef>
                <a:spcPts val="0"/>
              </a:spcBef>
              <a:spcAft>
                <a:spcPts val="0"/>
              </a:spcAft>
              <a:buSzPts val="1300"/>
              <a:buNone/>
              <a:defRPr b="0" i="0" sz="1600" u="none" cap="none" strike="noStrike"/>
            </a:lvl4pPr>
            <a:lvl5pPr indent="-228600" lvl="4" marL="2286000" marR="0" algn="l">
              <a:spcBef>
                <a:spcPts val="0"/>
              </a:spcBef>
              <a:spcAft>
                <a:spcPts val="0"/>
              </a:spcAft>
              <a:buSzPts val="1300"/>
              <a:buNone/>
              <a:defRPr b="0" i="0" sz="1600" u="none" cap="none" strike="noStrike"/>
            </a:lvl5pPr>
            <a:lvl6pPr indent="-228600" lvl="5" marL="2743200" marR="0" algn="l">
              <a:spcBef>
                <a:spcPts val="0"/>
              </a:spcBef>
              <a:spcAft>
                <a:spcPts val="0"/>
              </a:spcAft>
              <a:buSzPts val="1300"/>
              <a:buNone/>
              <a:defRPr b="0" i="0" sz="1600" u="none" cap="none" strike="noStrike"/>
            </a:lvl6pPr>
            <a:lvl7pPr indent="-228600" lvl="6" marL="3200400" marR="0" algn="l">
              <a:spcBef>
                <a:spcPts val="0"/>
              </a:spcBef>
              <a:spcAft>
                <a:spcPts val="0"/>
              </a:spcAft>
              <a:buSzPts val="1300"/>
              <a:buNone/>
              <a:defRPr b="0" i="0" sz="1600" u="none" cap="none" strike="noStrike"/>
            </a:lvl7pPr>
            <a:lvl8pPr indent="-228600" lvl="7" marL="3657600" marR="0" algn="l">
              <a:spcBef>
                <a:spcPts val="0"/>
              </a:spcBef>
              <a:spcAft>
                <a:spcPts val="0"/>
              </a:spcAft>
              <a:buSzPts val="1300"/>
              <a:buNone/>
              <a:defRPr b="0" i="0" sz="1600" u="none" cap="none" strike="noStrike"/>
            </a:lvl8pPr>
            <a:lvl9pPr indent="-228600" lvl="8" marL="4114800" marR="0" algn="l">
              <a:spcBef>
                <a:spcPts val="0"/>
              </a:spcBef>
              <a:spcAft>
                <a:spcPts val="0"/>
              </a:spcAft>
              <a:buSzPts val="1300"/>
              <a:buNone/>
              <a:defRPr b="0" i="0" sz="1600" u="none" cap="none" strike="noStrike"/>
            </a:lvl9pPr>
          </a:lstStyle>
          <a:p/>
        </p:txBody>
      </p:sp>
      <p:sp>
        <p:nvSpPr>
          <p:cNvPr id="53" name="Google Shape;53;p13"/>
          <p:cNvSpPr txBox="1"/>
          <p:nvPr>
            <p:ph idx="12" type="sldNum"/>
          </p:nvPr>
        </p:nvSpPr>
        <p:spPr>
          <a:xfrm>
            <a:off x="8472044" y="4662335"/>
            <a:ext cx="548400" cy="393300"/>
          </a:xfrm>
          <a:prstGeom prst="rect">
            <a:avLst/>
          </a:prstGeom>
          <a:noFill/>
          <a:ln>
            <a:noFill/>
          </a:ln>
        </p:spPr>
        <p:txBody>
          <a:bodyPr anchorCtr="0" anchor="ctr" bIns="82925" lIns="82925" spcFirstLastPara="1" rIns="82925" wrap="square" tIns="82925">
            <a:normAutofit/>
          </a:bodyPr>
          <a:lstStyle>
            <a:lvl1pPr indent="0" lvl="0" marL="0" marR="0" algn="r">
              <a:lnSpc>
                <a:spcPct val="100000"/>
              </a:lnSpc>
              <a:spcBef>
                <a:spcPts val="0"/>
              </a:spcBef>
              <a:buClr>
                <a:schemeClr val="lt2"/>
              </a:buClr>
              <a:buSzPts val="900"/>
              <a:buFont typeface="Arial"/>
              <a:buNone/>
              <a:defRPr b="0" i="0" sz="900" u="none" cap="none" strike="noStrike">
                <a:solidFill>
                  <a:schemeClr val="lt2"/>
                </a:solidFill>
                <a:latin typeface="Arial"/>
                <a:ea typeface="Arial"/>
                <a:cs typeface="Arial"/>
                <a:sym typeface="Arial"/>
              </a:defRPr>
            </a:lvl1pPr>
            <a:lvl2pPr indent="0" lvl="1" marL="0" marR="0" algn="r">
              <a:lnSpc>
                <a:spcPct val="100000"/>
              </a:lnSpc>
              <a:spcBef>
                <a:spcPts val="0"/>
              </a:spcBef>
              <a:buClr>
                <a:schemeClr val="lt2"/>
              </a:buClr>
              <a:buSzPts val="900"/>
              <a:buFont typeface="Arial"/>
              <a:buNone/>
              <a:defRPr b="0" i="0" sz="900" u="none" cap="none" strike="noStrike">
                <a:solidFill>
                  <a:schemeClr val="lt2"/>
                </a:solidFill>
                <a:latin typeface="Arial"/>
                <a:ea typeface="Arial"/>
                <a:cs typeface="Arial"/>
                <a:sym typeface="Arial"/>
              </a:defRPr>
            </a:lvl2pPr>
            <a:lvl3pPr indent="0" lvl="2" marL="0" marR="0" algn="r">
              <a:lnSpc>
                <a:spcPct val="100000"/>
              </a:lnSpc>
              <a:spcBef>
                <a:spcPts val="0"/>
              </a:spcBef>
              <a:buClr>
                <a:schemeClr val="lt2"/>
              </a:buClr>
              <a:buSzPts val="900"/>
              <a:buFont typeface="Arial"/>
              <a:buNone/>
              <a:defRPr b="0" i="0" sz="900" u="none" cap="none" strike="noStrike">
                <a:solidFill>
                  <a:schemeClr val="lt2"/>
                </a:solidFill>
                <a:latin typeface="Arial"/>
                <a:ea typeface="Arial"/>
                <a:cs typeface="Arial"/>
                <a:sym typeface="Arial"/>
              </a:defRPr>
            </a:lvl3pPr>
            <a:lvl4pPr indent="0" lvl="3" marL="0" marR="0" algn="r">
              <a:lnSpc>
                <a:spcPct val="100000"/>
              </a:lnSpc>
              <a:spcBef>
                <a:spcPts val="0"/>
              </a:spcBef>
              <a:buClr>
                <a:schemeClr val="lt2"/>
              </a:buClr>
              <a:buSzPts val="900"/>
              <a:buFont typeface="Arial"/>
              <a:buNone/>
              <a:defRPr b="0" i="0" sz="900" u="none" cap="none" strike="noStrike">
                <a:solidFill>
                  <a:schemeClr val="lt2"/>
                </a:solidFill>
                <a:latin typeface="Arial"/>
                <a:ea typeface="Arial"/>
                <a:cs typeface="Arial"/>
                <a:sym typeface="Arial"/>
              </a:defRPr>
            </a:lvl4pPr>
            <a:lvl5pPr indent="0" lvl="4" marL="0" marR="0" algn="r">
              <a:lnSpc>
                <a:spcPct val="100000"/>
              </a:lnSpc>
              <a:spcBef>
                <a:spcPts val="0"/>
              </a:spcBef>
              <a:buClr>
                <a:schemeClr val="lt2"/>
              </a:buClr>
              <a:buSzPts val="900"/>
              <a:buFont typeface="Arial"/>
              <a:buNone/>
              <a:defRPr b="0" i="0" sz="900" u="none" cap="none" strike="noStrike">
                <a:solidFill>
                  <a:schemeClr val="lt2"/>
                </a:solidFill>
                <a:latin typeface="Arial"/>
                <a:ea typeface="Arial"/>
                <a:cs typeface="Arial"/>
                <a:sym typeface="Arial"/>
              </a:defRPr>
            </a:lvl5pPr>
            <a:lvl6pPr indent="0" lvl="5" marL="0" marR="0" algn="r">
              <a:lnSpc>
                <a:spcPct val="100000"/>
              </a:lnSpc>
              <a:spcBef>
                <a:spcPts val="0"/>
              </a:spcBef>
              <a:buClr>
                <a:schemeClr val="lt2"/>
              </a:buClr>
              <a:buSzPts val="900"/>
              <a:buFont typeface="Arial"/>
              <a:buNone/>
              <a:defRPr b="0" i="0" sz="900" u="none" cap="none" strike="noStrike">
                <a:solidFill>
                  <a:schemeClr val="lt2"/>
                </a:solidFill>
                <a:latin typeface="Arial"/>
                <a:ea typeface="Arial"/>
                <a:cs typeface="Arial"/>
                <a:sym typeface="Arial"/>
              </a:defRPr>
            </a:lvl6pPr>
            <a:lvl7pPr indent="0" lvl="6" marL="0" marR="0" algn="r">
              <a:lnSpc>
                <a:spcPct val="100000"/>
              </a:lnSpc>
              <a:spcBef>
                <a:spcPts val="0"/>
              </a:spcBef>
              <a:buClr>
                <a:schemeClr val="lt2"/>
              </a:buClr>
              <a:buSzPts val="900"/>
              <a:buFont typeface="Arial"/>
              <a:buNone/>
              <a:defRPr b="0" i="0" sz="900" u="none" cap="none" strike="noStrike">
                <a:solidFill>
                  <a:schemeClr val="lt2"/>
                </a:solidFill>
                <a:latin typeface="Arial"/>
                <a:ea typeface="Arial"/>
                <a:cs typeface="Arial"/>
                <a:sym typeface="Arial"/>
              </a:defRPr>
            </a:lvl7pPr>
            <a:lvl8pPr indent="0" lvl="7" marL="0" marR="0" algn="r">
              <a:lnSpc>
                <a:spcPct val="100000"/>
              </a:lnSpc>
              <a:spcBef>
                <a:spcPts val="0"/>
              </a:spcBef>
              <a:buClr>
                <a:schemeClr val="lt2"/>
              </a:buClr>
              <a:buSzPts val="900"/>
              <a:buFont typeface="Arial"/>
              <a:buNone/>
              <a:defRPr b="0" i="0" sz="900" u="none" cap="none" strike="noStrike">
                <a:solidFill>
                  <a:schemeClr val="lt2"/>
                </a:solidFill>
                <a:latin typeface="Arial"/>
                <a:ea typeface="Arial"/>
                <a:cs typeface="Arial"/>
                <a:sym typeface="Arial"/>
              </a:defRPr>
            </a:lvl8pPr>
            <a:lvl9pPr indent="0" lvl="8" marL="0" marR="0" algn="r">
              <a:lnSpc>
                <a:spcPct val="100000"/>
              </a:lnSpc>
              <a:spcBef>
                <a:spcPts val="0"/>
              </a:spcBef>
              <a:buClr>
                <a:schemeClr val="lt2"/>
              </a:buClr>
              <a:buSzPts val="900"/>
              <a:buFont typeface="Arial"/>
              <a:buNone/>
              <a:defRPr b="0" i="0" sz="9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solidFill>
                <a:srgbClr val="FFFFFF"/>
              </a:solidFill>
              <a:latin typeface="Times New Roman"/>
              <a:ea typeface="Times New Roman"/>
              <a:cs typeface="Times New Roman"/>
              <a:sym typeface="Times New Roman"/>
            </a:endParaRPr>
          </a:p>
        </p:txBody>
      </p:sp>
    </p:spTree>
  </p:cSld>
  <p:clrMap accent1="accent1" accent2="accent2" accent3="accent3" accent4="accent4" accent5="accent5" accent6="accent6" bg1="lt1" bg2="dk2" tx1="dk1" tx2="lt2" folHlink="folHlink" hlink="hlink"/>
  <p:sldLayoutIdLst>
    <p:sldLayoutId id="214748365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rgbClr val="B21F15"/>
        </a:solidFill>
      </p:bgPr>
    </p:bg>
    <p:spTree>
      <p:nvGrpSpPr>
        <p:cNvPr id="58" name="Shape 58"/>
        <p:cNvGrpSpPr/>
        <p:nvPr/>
      </p:nvGrpSpPr>
      <p:grpSpPr>
        <a:xfrm>
          <a:off x="0" y="0"/>
          <a:ext cx="0" cy="0"/>
          <a:chOff x="0" y="0"/>
          <a:chExt cx="0" cy="0"/>
        </a:xfrm>
      </p:grpSpPr>
      <p:sp>
        <p:nvSpPr>
          <p:cNvPr id="59" name="Google Shape;59;p15"/>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60" name="Google Shape;60;p15"/>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lt2"/>
              </a:buClr>
              <a:buSzPts val="1800"/>
              <a:buFont typeface="Arial"/>
              <a:buChar char="●"/>
              <a:defRPr b="0" i="0" sz="1800" u="none" cap="none" strike="noStrike">
                <a:solidFill>
                  <a:schemeClr val="lt2"/>
                </a:solidFill>
                <a:latin typeface="Arial"/>
                <a:ea typeface="Arial"/>
                <a:cs typeface="Arial"/>
                <a:sym typeface="Arial"/>
              </a:defRPr>
            </a:lvl1pPr>
            <a:lvl2pPr indent="-317500" lvl="1" marL="9144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2pPr>
            <a:lvl3pPr indent="-317500" lvl="2" marL="13716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3pPr>
            <a:lvl4pPr indent="-317500" lvl="3" marL="18288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4pPr>
            <a:lvl5pPr indent="-317500" lvl="4" marL="22860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5pPr>
            <a:lvl6pPr indent="-317500" lvl="5" marL="27432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6pPr>
            <a:lvl7pPr indent="-317500" lvl="6" marL="32004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7pPr>
            <a:lvl8pPr indent="-317500" lvl="7" marL="36576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8pPr>
            <a:lvl9pPr indent="-317500" lvl="8" marL="41148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9pPr>
          </a:lstStyle>
          <a:p/>
        </p:txBody>
      </p:sp>
      <p:sp>
        <p:nvSpPr>
          <p:cNvPr id="61" name="Google Shape;61;p1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xml"/><Relationship Id="rId3" Type="http://schemas.openxmlformats.org/officeDocument/2006/relationships/image" Target="../media/image4.png"/><Relationship Id="rId4" Type="http://schemas.openxmlformats.org/officeDocument/2006/relationships/hyperlink" Target="http://www.youtube.com/watch?v=zg21S3diy_c" TargetMode="External"/><Relationship Id="rId5" Type="http://schemas.openxmlformats.org/officeDocument/2006/relationships/image" Target="../media/image6.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0.xml"/><Relationship Id="rId3" Type="http://schemas.openxmlformats.org/officeDocument/2006/relationships/image" Target="../media/image4.png"/><Relationship Id="rId4" Type="http://schemas.openxmlformats.org/officeDocument/2006/relationships/image" Target="../media/image12.png"/><Relationship Id="rId5" Type="http://schemas.openxmlformats.org/officeDocument/2006/relationships/image" Target="../media/image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1.xml"/><Relationship Id="rId3" Type="http://schemas.openxmlformats.org/officeDocument/2006/relationships/image" Target="../media/image4.png"/><Relationship Id="rId4" Type="http://schemas.openxmlformats.org/officeDocument/2006/relationships/image" Target="../media/image7.png"/><Relationship Id="rId5" Type="http://schemas.openxmlformats.org/officeDocument/2006/relationships/image" Target="../media/image1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2.xml"/><Relationship Id="rId3" Type="http://schemas.openxmlformats.org/officeDocument/2006/relationships/image" Target="../media/image4.png"/><Relationship Id="rId4" Type="http://schemas.openxmlformats.org/officeDocument/2006/relationships/image" Target="../media/image13.png"/><Relationship Id="rId5" Type="http://schemas.openxmlformats.org/officeDocument/2006/relationships/image" Target="../media/image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3.xml"/><Relationship Id="rId3" Type="http://schemas.openxmlformats.org/officeDocument/2006/relationships/image" Target="../media/image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4.xml"/><Relationship Id="rId3" Type="http://schemas.openxmlformats.org/officeDocument/2006/relationships/image" Target="../media/image4.png"/><Relationship Id="rId4" Type="http://schemas.openxmlformats.org/officeDocument/2006/relationships/image" Target="../media/image10.png"/><Relationship Id="rId5" Type="http://schemas.openxmlformats.org/officeDocument/2006/relationships/image" Target="../media/image23.png"/><Relationship Id="rId6" Type="http://schemas.openxmlformats.org/officeDocument/2006/relationships/image" Target="../media/image1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5.xml"/><Relationship Id="rId3" Type="http://schemas.openxmlformats.org/officeDocument/2006/relationships/image" Target="../media/image4.png"/><Relationship Id="rId4" Type="http://schemas.openxmlformats.org/officeDocument/2006/relationships/image" Target="../media/image17.png"/><Relationship Id="rId5" Type="http://schemas.openxmlformats.org/officeDocument/2006/relationships/image" Target="../media/image20.png"/><Relationship Id="rId6" Type="http://schemas.openxmlformats.org/officeDocument/2006/relationships/image" Target="../media/image21.png"/><Relationship Id="rId7" Type="http://schemas.openxmlformats.org/officeDocument/2006/relationships/image" Target="../media/image2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6.xml"/><Relationship Id="rId3" Type="http://schemas.openxmlformats.org/officeDocument/2006/relationships/image" Target="../media/image4.png"/><Relationship Id="rId4" Type="http://schemas.openxmlformats.org/officeDocument/2006/relationships/image" Target="../media/image11.png"/><Relationship Id="rId5" Type="http://schemas.openxmlformats.org/officeDocument/2006/relationships/image" Target="../media/image16.png"/><Relationship Id="rId6" Type="http://schemas.openxmlformats.org/officeDocument/2006/relationships/image" Target="../media/image1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7.xml"/><Relationship Id="rId3" Type="http://schemas.openxmlformats.org/officeDocument/2006/relationships/image" Target="../media/image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8.xml"/><Relationship Id="rId3" Type="http://schemas.openxmlformats.org/officeDocument/2006/relationships/image" Target="../media/image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9.xml"/><Relationship Id="rId3"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xml"/><Relationship Id="rId3" Type="http://schemas.openxmlformats.org/officeDocument/2006/relationships/image" Target="../media/image4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0.xml"/><Relationship Id="rId3" Type="http://schemas.openxmlformats.org/officeDocument/2006/relationships/image" Target="../media/image4.png"/><Relationship Id="rId4" Type="http://schemas.openxmlformats.org/officeDocument/2006/relationships/image" Target="../media/image3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1.xml"/><Relationship Id="rId3" Type="http://schemas.openxmlformats.org/officeDocument/2006/relationships/image" Target="../media/image4.png"/><Relationship Id="rId4" Type="http://schemas.openxmlformats.org/officeDocument/2006/relationships/image" Target="../media/image26.png"/><Relationship Id="rId5" Type="http://schemas.openxmlformats.org/officeDocument/2006/relationships/image" Target="../media/image24.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2.xml"/><Relationship Id="rId3" Type="http://schemas.openxmlformats.org/officeDocument/2006/relationships/image" Target="../media/image4.png"/><Relationship Id="rId4" Type="http://schemas.openxmlformats.org/officeDocument/2006/relationships/image" Target="../media/image39.png"/><Relationship Id="rId5" Type="http://schemas.openxmlformats.org/officeDocument/2006/relationships/image" Target="../media/image14.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3.xml"/><Relationship Id="rId3" Type="http://schemas.openxmlformats.org/officeDocument/2006/relationships/image" Target="../media/image4.png"/><Relationship Id="rId4" Type="http://schemas.openxmlformats.org/officeDocument/2006/relationships/image" Target="../media/image25.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4.xml"/><Relationship Id="rId3" Type="http://schemas.openxmlformats.org/officeDocument/2006/relationships/image" Target="../media/image4.png"/><Relationship Id="rId4" Type="http://schemas.openxmlformats.org/officeDocument/2006/relationships/image" Target="../media/image27.png"/><Relationship Id="rId5" Type="http://schemas.openxmlformats.org/officeDocument/2006/relationships/image" Target="../media/image41.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5.xml"/><Relationship Id="rId3" Type="http://schemas.openxmlformats.org/officeDocument/2006/relationships/image" Target="../media/image4.png"/><Relationship Id="rId4" Type="http://schemas.openxmlformats.org/officeDocument/2006/relationships/image" Target="../media/image3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6.xml"/><Relationship Id="rId3" Type="http://schemas.openxmlformats.org/officeDocument/2006/relationships/image" Target="../media/image4.png"/><Relationship Id="rId4" Type="http://schemas.openxmlformats.org/officeDocument/2006/relationships/image" Target="../media/image40.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7.xml"/><Relationship Id="rId3" Type="http://schemas.openxmlformats.org/officeDocument/2006/relationships/image" Target="../media/image4.png"/><Relationship Id="rId4" Type="http://schemas.openxmlformats.org/officeDocument/2006/relationships/image" Target="../media/image37.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8.xml"/><Relationship Id="rId3" Type="http://schemas.openxmlformats.org/officeDocument/2006/relationships/image" Target="../media/image4.png"/><Relationship Id="rId4" Type="http://schemas.openxmlformats.org/officeDocument/2006/relationships/image" Target="../media/image38.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9.xml"/><Relationship Id="rId3" Type="http://schemas.openxmlformats.org/officeDocument/2006/relationships/image" Target="../media/image4.png"/><Relationship Id="rId4" Type="http://schemas.openxmlformats.org/officeDocument/2006/relationships/image" Target="../media/image3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xml"/><Relationship Id="rId3" Type="http://schemas.openxmlformats.org/officeDocument/2006/relationships/image" Target="../media/image4.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0.xml"/><Relationship Id="rId3" Type="http://schemas.openxmlformats.org/officeDocument/2006/relationships/image" Target="../media/image4.png"/><Relationship Id="rId4" Type="http://schemas.openxmlformats.org/officeDocument/2006/relationships/image" Target="../media/image49.png"/><Relationship Id="rId5" Type="http://schemas.openxmlformats.org/officeDocument/2006/relationships/image" Target="../media/image4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1.xml"/><Relationship Id="rId3" Type="http://schemas.openxmlformats.org/officeDocument/2006/relationships/image" Target="../media/image4.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2.xml"/><Relationship Id="rId3" Type="http://schemas.openxmlformats.org/officeDocument/2006/relationships/image" Target="../media/image4.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3.xml"/><Relationship Id="rId3" Type="http://schemas.openxmlformats.org/officeDocument/2006/relationships/image" Target="../media/image4.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4.xml"/><Relationship Id="rId3" Type="http://schemas.openxmlformats.org/officeDocument/2006/relationships/image" Target="../media/image4.png"/><Relationship Id="rId4" Type="http://schemas.openxmlformats.org/officeDocument/2006/relationships/image" Target="../media/image36.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5.xml"/><Relationship Id="rId3" Type="http://schemas.openxmlformats.org/officeDocument/2006/relationships/image" Target="../media/image4.png"/><Relationship Id="rId4" Type="http://schemas.openxmlformats.org/officeDocument/2006/relationships/hyperlink" Target="http://www.youtube.com/watch?v=BXaCwlXJc3E" TargetMode="External"/><Relationship Id="rId5" Type="http://schemas.openxmlformats.org/officeDocument/2006/relationships/image" Target="../media/image35.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36.xml"/><Relationship Id="rId3" Type="http://schemas.openxmlformats.org/officeDocument/2006/relationships/image" Target="../media/image4.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7.xml"/><Relationship Id="rId3" Type="http://schemas.openxmlformats.org/officeDocument/2006/relationships/image" Target="../media/image4.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38.xml"/><Relationship Id="rId3" Type="http://schemas.openxmlformats.org/officeDocument/2006/relationships/image" Target="../media/image4.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9.xml"/><Relationship Id="rId3" Type="http://schemas.openxmlformats.org/officeDocument/2006/relationships/image" Target="../media/image4.png"/><Relationship Id="rId4" Type="http://schemas.openxmlformats.org/officeDocument/2006/relationships/image" Target="../media/image32.png"/><Relationship Id="rId5" Type="http://schemas.openxmlformats.org/officeDocument/2006/relationships/image" Target="../media/image34.png"/><Relationship Id="rId6" Type="http://schemas.openxmlformats.org/officeDocument/2006/relationships/image" Target="../media/image58.png"/><Relationship Id="rId7" Type="http://schemas.openxmlformats.org/officeDocument/2006/relationships/image" Target="../media/image5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4.xml"/><Relationship Id="rId3" Type="http://schemas.openxmlformats.org/officeDocument/2006/relationships/image" Target="../media/image4.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40.xml"/><Relationship Id="rId3" Type="http://schemas.openxmlformats.org/officeDocument/2006/relationships/image" Target="../media/image4.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41.xml"/><Relationship Id="rId3" Type="http://schemas.openxmlformats.org/officeDocument/2006/relationships/image" Target="../media/image4.png"/><Relationship Id="rId4" Type="http://schemas.openxmlformats.org/officeDocument/2006/relationships/image" Target="../media/image52.jp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42.xml"/><Relationship Id="rId3" Type="http://schemas.openxmlformats.org/officeDocument/2006/relationships/image" Target="../media/image4.png"/><Relationship Id="rId4" Type="http://schemas.openxmlformats.org/officeDocument/2006/relationships/image" Target="../media/image54.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43.xml"/><Relationship Id="rId3" Type="http://schemas.openxmlformats.org/officeDocument/2006/relationships/image" Target="../media/image4.png"/><Relationship Id="rId4" Type="http://schemas.openxmlformats.org/officeDocument/2006/relationships/image" Target="../media/image60.jp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44.xml"/><Relationship Id="rId3" Type="http://schemas.openxmlformats.org/officeDocument/2006/relationships/image" Target="../media/image4.png"/><Relationship Id="rId4" Type="http://schemas.openxmlformats.org/officeDocument/2006/relationships/image" Target="../media/image47.jp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45.xml"/><Relationship Id="rId3" Type="http://schemas.openxmlformats.org/officeDocument/2006/relationships/image" Target="../media/image4.png"/><Relationship Id="rId4" Type="http://schemas.openxmlformats.org/officeDocument/2006/relationships/image" Target="../media/image51.jp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46.xml"/><Relationship Id="rId3" Type="http://schemas.openxmlformats.org/officeDocument/2006/relationships/image" Target="../media/image4.png"/><Relationship Id="rId4" Type="http://schemas.openxmlformats.org/officeDocument/2006/relationships/image" Target="../media/image42.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47.xml"/><Relationship Id="rId3" Type="http://schemas.openxmlformats.org/officeDocument/2006/relationships/image" Target="../media/image4.png"/><Relationship Id="rId4" Type="http://schemas.openxmlformats.org/officeDocument/2006/relationships/image" Target="../media/image62.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48.xml"/><Relationship Id="rId3" Type="http://schemas.openxmlformats.org/officeDocument/2006/relationships/image" Target="../media/image4.png"/><Relationship Id="rId4" Type="http://schemas.openxmlformats.org/officeDocument/2006/relationships/image" Target="../media/image63.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49.xml"/><Relationship Id="rId3"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5.xml"/><Relationship Id="rId3" Type="http://schemas.openxmlformats.org/officeDocument/2006/relationships/image" Target="../media/image4.png"/><Relationship Id="rId4" Type="http://schemas.openxmlformats.org/officeDocument/2006/relationships/image" Target="../media/image8.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50.xml"/><Relationship Id="rId3" Type="http://schemas.openxmlformats.org/officeDocument/2006/relationships/image" Target="../media/image4.png"/><Relationship Id="rId4" Type="http://schemas.openxmlformats.org/officeDocument/2006/relationships/hyperlink" Target="mailto:info@partyofcommunistsusa.net" TargetMode="Externa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51.xml"/><Relationship Id="rId3" Type="http://schemas.openxmlformats.org/officeDocument/2006/relationships/image" Target="../media/image4.png"/><Relationship Id="rId4" Type="http://schemas.openxmlformats.org/officeDocument/2006/relationships/hyperlink" Target="mailto:info@peoplesschool.us" TargetMode="Externa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52.xml"/><Relationship Id="rId3" Type="http://schemas.openxmlformats.org/officeDocument/2006/relationships/image" Target="../media/image4.png"/><Relationship Id="rId4" Type="http://schemas.openxmlformats.org/officeDocument/2006/relationships/image" Target="../media/image61.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53.xml"/><Relationship Id="rId3" Type="http://schemas.openxmlformats.org/officeDocument/2006/relationships/image" Target="../media/image4.png"/><Relationship Id="rId4" Type="http://schemas.openxmlformats.org/officeDocument/2006/relationships/image" Target="../media/image50.png"/><Relationship Id="rId5" Type="http://schemas.openxmlformats.org/officeDocument/2006/relationships/image" Target="../media/image64.png"/><Relationship Id="rId6" Type="http://schemas.openxmlformats.org/officeDocument/2006/relationships/image" Target="../media/image68.png"/><Relationship Id="rId7" Type="http://schemas.openxmlformats.org/officeDocument/2006/relationships/image" Target="../media/image57.png"/><Relationship Id="rId8" Type="http://schemas.openxmlformats.org/officeDocument/2006/relationships/image" Target="../media/image67.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54.xml"/><Relationship Id="rId3" Type="http://schemas.openxmlformats.org/officeDocument/2006/relationships/image" Target="../media/image69.png"/><Relationship Id="rId4" Type="http://schemas.openxmlformats.org/officeDocument/2006/relationships/image" Target="../media/image55.png"/><Relationship Id="rId5" Type="http://schemas.openxmlformats.org/officeDocument/2006/relationships/image" Target="../media/image65.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5.xml"/><Relationship Id="rId3" Type="http://schemas.openxmlformats.org/officeDocument/2006/relationships/image" Target="../media/image4.png"/><Relationship Id="rId4" Type="http://schemas.openxmlformats.org/officeDocument/2006/relationships/hyperlink" Target="http://www.youtube.com/watch?v=aEfNY8WP4Hc" TargetMode="External"/><Relationship Id="rId5" Type="http://schemas.openxmlformats.org/officeDocument/2006/relationships/image" Target="../media/image66.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6.xml"/><Relationship Id="rId3" Type="http://schemas.openxmlformats.org/officeDocument/2006/relationships/image" Target="../media/image4.png"/><Relationship Id="rId4" Type="http://schemas.openxmlformats.org/officeDocument/2006/relationships/image" Target="../media/image2.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7.xml"/><Relationship Id="rId3"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8.xml"/><Relationship Id="rId3"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9.xml"/><Relationship Id="rId3" Type="http://schemas.openxmlformats.org/officeDocument/2006/relationships/image" Target="../media/image4.png"/><Relationship Id="rId4" Type="http://schemas.openxmlformats.org/officeDocument/2006/relationships/image" Target="../media/image1.png"/><Relationship Id="rId5"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pic>
        <p:nvPicPr>
          <p:cNvPr id="107" name="Google Shape;107;p27"/>
          <p:cNvPicPr preferRelativeResize="0"/>
          <p:nvPr/>
        </p:nvPicPr>
        <p:blipFill rotWithShape="1">
          <a:blip r:embed="rId3">
            <a:alphaModFix/>
          </a:blip>
          <a:srcRect b="0" l="0" r="0" t="0"/>
          <a:stretch/>
        </p:blipFill>
        <p:spPr>
          <a:xfrm>
            <a:off x="4182251" y="152400"/>
            <a:ext cx="779501" cy="779501"/>
          </a:xfrm>
          <a:prstGeom prst="rect">
            <a:avLst/>
          </a:prstGeom>
          <a:noFill/>
          <a:ln>
            <a:noFill/>
          </a:ln>
        </p:spPr>
      </p:pic>
      <p:sp>
        <p:nvSpPr>
          <p:cNvPr id="108" name="Google Shape;108;p27"/>
          <p:cNvSpPr/>
          <p:nvPr/>
        </p:nvSpPr>
        <p:spPr>
          <a:xfrm>
            <a:off x="1645925" y="1089200"/>
            <a:ext cx="5869500" cy="38727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 name="Google Shape;109;p27"/>
          <p:cNvSpPr txBox="1"/>
          <p:nvPr/>
        </p:nvSpPr>
        <p:spPr>
          <a:xfrm>
            <a:off x="1655375" y="4565650"/>
            <a:ext cx="5850600" cy="400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E4E5B8"/>
                </a:solidFill>
                <a:latin typeface="Georgia"/>
                <a:ea typeface="Georgia"/>
                <a:cs typeface="Georgia"/>
                <a:sym typeface="Georgia"/>
              </a:rPr>
              <a:t>“A felszabadulás dala”(A Song of Liberation) - Written by Erno Rossa</a:t>
            </a:r>
            <a:endParaRPr b="0" i="0" sz="1400" u="none" cap="none" strike="noStrike">
              <a:solidFill>
                <a:srgbClr val="E4E5B8"/>
              </a:solidFill>
              <a:latin typeface="Georgia"/>
              <a:ea typeface="Georgia"/>
              <a:cs typeface="Georgia"/>
              <a:sym typeface="Georgia"/>
            </a:endParaRPr>
          </a:p>
        </p:txBody>
      </p:sp>
      <p:pic>
        <p:nvPicPr>
          <p:cNvPr descr="My channel is dedicated to anthems, hymns and patriotic songs, here is the link to our discord server: https://discord.gg/Vw5SgNDuVV" id="110" name="Google Shape;110;p27" title="&quot;A felszabadulás dala&quot; - Hungarian Communist Song">
            <a:hlinkClick r:id="rId4"/>
          </p:cNvPr>
          <p:cNvPicPr preferRelativeResize="0"/>
          <p:nvPr/>
        </p:nvPicPr>
        <p:blipFill>
          <a:blip r:embed="rId5">
            <a:alphaModFix/>
          </a:blip>
          <a:stretch>
            <a:fillRect/>
          </a:stretch>
        </p:blipFill>
        <p:spPr>
          <a:xfrm>
            <a:off x="1645925" y="1089200"/>
            <a:ext cx="5850600" cy="329096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0"/>
                                        </p:tgtEl>
                                        <p:attrNameLst>
                                          <p:attrName>style.visibility</p:attrName>
                                        </p:attrNameLst>
                                      </p:cBhvr>
                                      <p:to>
                                        <p:strVal val="visible"/>
                                      </p:to>
                                    </p:set>
                                    <p:animEffect filter="fade" transition="in">
                                      <p:cBhvr>
                                        <p:cTn dur="1000"/>
                                        <p:tgtEl>
                                          <p:spTgt spid="11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3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3" name="Google Shape;183;p36"/>
          <p:cNvSpPr txBox="1"/>
          <p:nvPr>
            <p:ph type="title"/>
          </p:nvPr>
        </p:nvSpPr>
        <p:spPr>
          <a:xfrm>
            <a:off x="1658025" y="2643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solidFill>
                  <a:srgbClr val="E4E5B8"/>
                </a:solidFill>
                <a:latin typeface="Georgia"/>
                <a:ea typeface="Georgia"/>
                <a:cs typeface="Georgia"/>
                <a:sym typeface="Georgia"/>
              </a:rPr>
              <a:t>White Terror &amp; Horthy Regime</a:t>
            </a:r>
            <a:endParaRPr>
              <a:solidFill>
                <a:srgbClr val="E4E5B8"/>
              </a:solidFill>
              <a:latin typeface="Georgia"/>
              <a:ea typeface="Georgia"/>
              <a:cs typeface="Georgia"/>
              <a:sym typeface="Georgia"/>
            </a:endParaRPr>
          </a:p>
        </p:txBody>
      </p:sp>
      <p:pic>
        <p:nvPicPr>
          <p:cNvPr id="184" name="Google Shape;184;p36"/>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185" name="Google Shape;185;p36"/>
          <p:cNvSpPr txBox="1"/>
          <p:nvPr/>
        </p:nvSpPr>
        <p:spPr>
          <a:xfrm>
            <a:off x="406550" y="1101300"/>
            <a:ext cx="5756700" cy="3524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100"/>
              <a:buFont typeface="Arial"/>
              <a:buNone/>
            </a:pPr>
            <a:r>
              <a:rPr b="0" i="0" lang="en" sz="2100" u="none" cap="none" strike="noStrike">
                <a:solidFill>
                  <a:srgbClr val="E4E5B8"/>
                </a:solidFill>
                <a:latin typeface="Georgia"/>
                <a:ea typeface="Georgia"/>
                <a:cs typeface="Georgia"/>
                <a:sym typeface="Georgia"/>
              </a:rPr>
              <a:t>Horthy: The Franco of Hungary</a:t>
            </a:r>
            <a:endParaRPr b="0" i="0" sz="21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a:p>
            <a:pPr indent="45720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E4E5B8"/>
                </a:solidFill>
                <a:latin typeface="Georgia"/>
                <a:ea typeface="Georgia"/>
                <a:cs typeface="Georgia"/>
                <a:sym typeface="Georgia"/>
              </a:rPr>
              <a:t>Miklos Horthy was a Hungarian admiral who led counter revolutionary forces during the Hungarian Revolution. Came to power through the defeat of the Hungarian Soviet Republic. Propped up by the Entente. </a:t>
            </a:r>
            <a:endParaRPr b="0" i="0" sz="1400" u="none" cap="none" strike="noStrike">
              <a:solidFill>
                <a:srgbClr val="E4E5B8"/>
              </a:solidFill>
              <a:latin typeface="Georgia"/>
              <a:ea typeface="Georgia"/>
              <a:cs typeface="Georgia"/>
              <a:sym typeface="Georgia"/>
            </a:endParaRPr>
          </a:p>
          <a:p>
            <a:pPr indent="45720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a:p>
            <a:pPr indent="45720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E4E5B8"/>
                </a:solidFill>
                <a:latin typeface="Georgia"/>
                <a:ea typeface="Georgia"/>
                <a:cs typeface="Georgia"/>
                <a:sym typeface="Georgia"/>
              </a:rPr>
              <a:t>Horthy’s White terror imprisoned tens of thousands and murdered thousands. Banned all communist &amp; workers parties, trade unions, mass organizations. Established a fake “parliament” with only rightist parties allowed. Similar to Finland in the interwar period. </a:t>
            </a:r>
            <a:endParaRPr b="0" i="0" sz="1400" u="none" cap="none" strike="noStrike">
              <a:solidFill>
                <a:srgbClr val="E4E5B8"/>
              </a:solidFill>
              <a:latin typeface="Georgia"/>
              <a:ea typeface="Georgia"/>
              <a:cs typeface="Georgia"/>
              <a:sym typeface="Georgia"/>
            </a:endParaRPr>
          </a:p>
          <a:p>
            <a:pPr indent="45720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a:p>
            <a:pPr indent="45720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E4E5B8"/>
                </a:solidFill>
                <a:latin typeface="Georgia"/>
                <a:ea typeface="Georgia"/>
                <a:cs typeface="Georgia"/>
                <a:sym typeface="Georgia"/>
              </a:rPr>
              <a:t>State backed anti-semitism, no Jews were allowed in universities or government positions. Hungarian nationalism &amp; anti-semitism paved the way for the Holocaust of Hungarian Jews during WWII.</a:t>
            </a:r>
            <a:endParaRPr b="0" i="0" sz="1400" u="none" cap="none" strike="noStrike">
              <a:solidFill>
                <a:srgbClr val="E4E5B8"/>
              </a:solidFill>
              <a:latin typeface="Georgia"/>
              <a:ea typeface="Georgia"/>
              <a:cs typeface="Georgia"/>
              <a:sym typeface="Georgia"/>
            </a:endParaRPr>
          </a:p>
        </p:txBody>
      </p:sp>
      <p:pic>
        <p:nvPicPr>
          <p:cNvPr id="186" name="Google Shape;186;p36"/>
          <p:cNvPicPr preferRelativeResize="0"/>
          <p:nvPr/>
        </p:nvPicPr>
        <p:blipFill rotWithShape="1">
          <a:blip r:embed="rId4">
            <a:alphaModFix/>
          </a:blip>
          <a:srcRect b="0" l="0" r="0" t="0"/>
          <a:stretch/>
        </p:blipFill>
        <p:spPr>
          <a:xfrm>
            <a:off x="6258850" y="3658600"/>
            <a:ext cx="2885151" cy="1484900"/>
          </a:xfrm>
          <a:prstGeom prst="rect">
            <a:avLst/>
          </a:prstGeom>
          <a:noFill/>
          <a:ln>
            <a:noFill/>
          </a:ln>
        </p:spPr>
      </p:pic>
      <p:pic>
        <p:nvPicPr>
          <p:cNvPr id="187" name="Google Shape;187;p36"/>
          <p:cNvPicPr preferRelativeResize="0"/>
          <p:nvPr/>
        </p:nvPicPr>
        <p:blipFill rotWithShape="1">
          <a:blip r:embed="rId5">
            <a:alphaModFix/>
          </a:blip>
          <a:srcRect b="0" l="0" r="0" t="0"/>
          <a:stretch/>
        </p:blipFill>
        <p:spPr>
          <a:xfrm>
            <a:off x="7097650" y="1101300"/>
            <a:ext cx="2046350" cy="2465976"/>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p3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3" name="Google Shape;193;p37"/>
          <p:cNvSpPr txBox="1"/>
          <p:nvPr>
            <p:ph type="title"/>
          </p:nvPr>
        </p:nvSpPr>
        <p:spPr>
          <a:xfrm>
            <a:off x="1658025" y="2643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solidFill>
                  <a:srgbClr val="E4E5B8"/>
                </a:solidFill>
                <a:latin typeface="Georgia"/>
                <a:ea typeface="Georgia"/>
                <a:cs typeface="Georgia"/>
                <a:sym typeface="Georgia"/>
              </a:rPr>
              <a:t>The Interwar Period </a:t>
            </a:r>
            <a:endParaRPr>
              <a:solidFill>
                <a:srgbClr val="E4E5B8"/>
              </a:solidFill>
              <a:latin typeface="Georgia"/>
              <a:ea typeface="Georgia"/>
              <a:cs typeface="Georgia"/>
              <a:sym typeface="Georgia"/>
            </a:endParaRPr>
          </a:p>
        </p:txBody>
      </p:sp>
      <p:pic>
        <p:nvPicPr>
          <p:cNvPr id="194" name="Google Shape;194;p37"/>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195" name="Google Shape;195;p37"/>
          <p:cNvSpPr txBox="1"/>
          <p:nvPr/>
        </p:nvSpPr>
        <p:spPr>
          <a:xfrm>
            <a:off x="529400" y="1101300"/>
            <a:ext cx="5756700" cy="39558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100"/>
              <a:buFont typeface="Arial"/>
              <a:buNone/>
            </a:pPr>
            <a:r>
              <a:rPr b="0" i="0" lang="en" sz="2100" u="none" cap="none" strike="noStrike">
                <a:solidFill>
                  <a:srgbClr val="E4E5B8"/>
                </a:solidFill>
                <a:latin typeface="Georgia"/>
                <a:ea typeface="Georgia"/>
                <a:cs typeface="Georgia"/>
                <a:sym typeface="Georgia"/>
              </a:rPr>
              <a:t>Hungary During the Interwar:</a:t>
            </a:r>
            <a:endParaRPr b="0" i="0" sz="21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E4E5B8"/>
                </a:solidFill>
                <a:latin typeface="Georgia"/>
                <a:ea typeface="Georgia"/>
                <a:cs typeface="Georgia"/>
                <a:sym typeface="Georgia"/>
              </a:rPr>
              <a:t>	The Treaty of Trianon led to Hungary losing ⅓ of its entire population and intense revanchism in Hungary, similar to Germany during the interwar period.</a:t>
            </a:r>
            <a:endParaRPr b="0" i="0" sz="14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E4E5B8"/>
                </a:solidFill>
                <a:latin typeface="Georgia"/>
                <a:ea typeface="Georgia"/>
                <a:cs typeface="Georgia"/>
                <a:sym typeface="Georgia"/>
              </a:rPr>
              <a:t>Semi-feudal conditions in the countryside. Vast majority of the population were peasants who owned less than 8.25% 0f all land in Hungary. A collection of 400 magnate families &amp; the Catholic Church owned most of the land in Hungary.</a:t>
            </a:r>
            <a:endParaRPr b="0" i="0" sz="14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E4E5B8"/>
                </a:solidFill>
                <a:latin typeface="Georgia"/>
                <a:ea typeface="Georgia"/>
                <a:cs typeface="Georgia"/>
                <a:sym typeface="Georgia"/>
              </a:rPr>
              <a:t>	Government of the estate owners of the Esterhazy-Karolyi class. Less than 30% of Hungarians were allowed to vote. Hungarian ruling class even opposed industrial capitalism. Weak capitalist class, most industry and financed were foreign owned. </a:t>
            </a:r>
            <a:endParaRPr b="0" i="0" sz="14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E4E5B8"/>
                </a:solidFill>
                <a:latin typeface="Georgia"/>
                <a:ea typeface="Georgia"/>
                <a:cs typeface="Georgia"/>
                <a:sym typeface="Georgia"/>
              </a:rPr>
              <a:t>Close connections with Fascist Italy and Nazi Germany.</a:t>
            </a:r>
            <a:endParaRPr b="0" i="0" sz="1400" u="none" cap="none" strike="noStrike">
              <a:solidFill>
                <a:srgbClr val="E4E5B8"/>
              </a:solidFill>
              <a:latin typeface="Georgia"/>
              <a:ea typeface="Georgia"/>
              <a:cs typeface="Georgia"/>
              <a:sym typeface="Georgia"/>
            </a:endParaRPr>
          </a:p>
        </p:txBody>
      </p:sp>
      <p:pic>
        <p:nvPicPr>
          <p:cNvPr id="196" name="Google Shape;196;p37"/>
          <p:cNvPicPr preferRelativeResize="0"/>
          <p:nvPr/>
        </p:nvPicPr>
        <p:blipFill rotWithShape="1">
          <a:blip r:embed="rId4">
            <a:alphaModFix/>
          </a:blip>
          <a:srcRect b="0" l="0" r="0" t="0"/>
          <a:stretch/>
        </p:blipFill>
        <p:spPr>
          <a:xfrm>
            <a:off x="6286100" y="1101300"/>
            <a:ext cx="2857900" cy="1733425"/>
          </a:xfrm>
          <a:prstGeom prst="rect">
            <a:avLst/>
          </a:prstGeom>
          <a:noFill/>
          <a:ln>
            <a:noFill/>
          </a:ln>
        </p:spPr>
      </p:pic>
      <p:pic>
        <p:nvPicPr>
          <p:cNvPr id="197" name="Google Shape;197;p37"/>
          <p:cNvPicPr preferRelativeResize="0"/>
          <p:nvPr/>
        </p:nvPicPr>
        <p:blipFill rotWithShape="1">
          <a:blip r:embed="rId5">
            <a:alphaModFix/>
          </a:blip>
          <a:srcRect b="0" l="0" r="0" t="0"/>
          <a:stretch/>
        </p:blipFill>
        <p:spPr>
          <a:xfrm>
            <a:off x="6286100" y="3051075"/>
            <a:ext cx="2857901" cy="209242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sp>
        <p:nvSpPr>
          <p:cNvPr id="202" name="Google Shape;202;p3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3" name="Google Shape;203;p38"/>
          <p:cNvSpPr txBox="1"/>
          <p:nvPr>
            <p:ph type="title"/>
          </p:nvPr>
        </p:nvSpPr>
        <p:spPr>
          <a:xfrm>
            <a:off x="1658025" y="264300"/>
            <a:ext cx="7249800" cy="5727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Clr>
                <a:srgbClr val="000000"/>
              </a:buClr>
              <a:buSzPts val="2100"/>
              <a:buFont typeface="Arial"/>
              <a:buNone/>
            </a:pPr>
            <a:r>
              <a:rPr lang="en" sz="2100">
                <a:solidFill>
                  <a:srgbClr val="E4E5B8"/>
                </a:solidFill>
                <a:latin typeface="Georgia"/>
                <a:ea typeface="Georgia"/>
                <a:cs typeface="Georgia"/>
                <a:sym typeface="Georgia"/>
              </a:rPr>
              <a:t>Hungary during WWII</a:t>
            </a:r>
            <a:endParaRPr>
              <a:solidFill>
                <a:srgbClr val="E4E5B8"/>
              </a:solidFill>
              <a:latin typeface="Georgia"/>
              <a:ea typeface="Georgia"/>
              <a:cs typeface="Georgia"/>
              <a:sym typeface="Georgia"/>
            </a:endParaRPr>
          </a:p>
        </p:txBody>
      </p:sp>
      <p:pic>
        <p:nvPicPr>
          <p:cNvPr id="204" name="Google Shape;204;p38"/>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205" name="Google Shape;205;p38"/>
          <p:cNvSpPr txBox="1"/>
          <p:nvPr/>
        </p:nvSpPr>
        <p:spPr>
          <a:xfrm>
            <a:off x="347475" y="1101300"/>
            <a:ext cx="6274500" cy="3632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E4E5B8"/>
                </a:solidFill>
                <a:latin typeface="Georgia"/>
                <a:ea typeface="Georgia"/>
                <a:cs typeface="Georgia"/>
                <a:sym typeface="Georgia"/>
              </a:rPr>
              <a:t>Hungary joined the Anti-Comintern Pact (The Axis) in 1940. Helped Germany invade the USSR in 1941 with Operation Barbarossa.</a:t>
            </a:r>
            <a:endParaRPr b="0" i="0" sz="14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E4E5B8"/>
                </a:solidFill>
                <a:latin typeface="Georgia"/>
                <a:ea typeface="Georgia"/>
                <a:cs typeface="Georgia"/>
                <a:sym typeface="Georgia"/>
              </a:rPr>
              <a:t>Hungarian Armies committed horrific war crimes in the USSR alongside the Germans. The Hungarian Second Army was wiped out in the Battle of Stalingrad.</a:t>
            </a:r>
            <a:endParaRPr b="0" i="0" sz="14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E4E5B8"/>
                </a:solidFill>
                <a:latin typeface="Georgia"/>
                <a:ea typeface="Georgia"/>
                <a:cs typeface="Georgia"/>
                <a:sym typeface="Georgia"/>
              </a:rPr>
              <a:t>Horthy sabotaged resistance efforts to switch sides with constant anti-Sovietism. Nazi coup occurred in 1944 Hungary leading the Arrow Cross Party to rise to power.</a:t>
            </a:r>
            <a:endParaRPr b="0" i="0" sz="14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E4E5B8"/>
                </a:solidFill>
                <a:latin typeface="Georgia"/>
                <a:ea typeface="Georgia"/>
                <a:cs typeface="Georgia"/>
                <a:sym typeface="Georgia"/>
              </a:rPr>
              <a:t>564,000 Hungarian Jews were deported and killed as a result of the Holocaust in Hungary. </a:t>
            </a:r>
            <a:endParaRPr b="0" i="0" sz="14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E4E5B8"/>
                </a:solidFill>
                <a:latin typeface="Georgia"/>
                <a:ea typeface="Georgia"/>
                <a:cs typeface="Georgia"/>
                <a:sym typeface="Georgia"/>
              </a:rPr>
              <a:t>The Soviets liberated Hungary in 1945 and established a provisional government (not a communist one). </a:t>
            </a:r>
            <a:endParaRPr b="0" i="0" sz="1400" u="none" cap="none" strike="noStrike">
              <a:solidFill>
                <a:srgbClr val="E4E5B8"/>
              </a:solidFill>
              <a:latin typeface="Georgia"/>
              <a:ea typeface="Georgia"/>
              <a:cs typeface="Georgia"/>
              <a:sym typeface="Georgia"/>
            </a:endParaRPr>
          </a:p>
        </p:txBody>
      </p:sp>
      <p:pic>
        <p:nvPicPr>
          <p:cNvPr id="206" name="Google Shape;206;p38"/>
          <p:cNvPicPr preferRelativeResize="0"/>
          <p:nvPr/>
        </p:nvPicPr>
        <p:blipFill rotWithShape="1">
          <a:blip r:embed="rId4">
            <a:alphaModFix/>
          </a:blip>
          <a:srcRect b="0" l="0" r="0" t="0"/>
          <a:stretch/>
        </p:blipFill>
        <p:spPr>
          <a:xfrm>
            <a:off x="6622075" y="3512426"/>
            <a:ext cx="2521924" cy="1631074"/>
          </a:xfrm>
          <a:prstGeom prst="rect">
            <a:avLst/>
          </a:prstGeom>
          <a:noFill/>
          <a:ln>
            <a:noFill/>
          </a:ln>
        </p:spPr>
      </p:pic>
      <p:pic>
        <p:nvPicPr>
          <p:cNvPr id="207" name="Google Shape;207;p38"/>
          <p:cNvPicPr preferRelativeResize="0"/>
          <p:nvPr/>
        </p:nvPicPr>
        <p:blipFill rotWithShape="1">
          <a:blip r:embed="rId5">
            <a:alphaModFix/>
          </a:blip>
          <a:srcRect b="0" l="0" r="0" t="0"/>
          <a:stretch/>
        </p:blipFill>
        <p:spPr>
          <a:xfrm>
            <a:off x="6622075" y="1101300"/>
            <a:ext cx="2521924" cy="176697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sp>
        <p:nvSpPr>
          <p:cNvPr id="212" name="Google Shape;212;p3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3" name="Google Shape;213;p39"/>
          <p:cNvSpPr txBox="1"/>
          <p:nvPr>
            <p:ph type="title"/>
          </p:nvPr>
        </p:nvSpPr>
        <p:spPr>
          <a:xfrm>
            <a:off x="1658025" y="2643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solidFill>
                  <a:srgbClr val="E4E5B8"/>
                </a:solidFill>
                <a:latin typeface="Georgia"/>
                <a:ea typeface="Georgia"/>
                <a:cs typeface="Georgia"/>
                <a:sym typeface="Georgia"/>
              </a:rPr>
              <a:t>Effects of Khrushchev's Secret Speech</a:t>
            </a:r>
            <a:endParaRPr>
              <a:solidFill>
                <a:srgbClr val="E4E5B8"/>
              </a:solidFill>
              <a:latin typeface="Georgia"/>
              <a:ea typeface="Georgia"/>
              <a:cs typeface="Georgia"/>
              <a:sym typeface="Georgia"/>
            </a:endParaRPr>
          </a:p>
        </p:txBody>
      </p:sp>
      <p:pic>
        <p:nvPicPr>
          <p:cNvPr id="214" name="Google Shape;214;p39"/>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215" name="Google Shape;215;p39"/>
          <p:cNvSpPr txBox="1"/>
          <p:nvPr/>
        </p:nvSpPr>
        <p:spPr>
          <a:xfrm>
            <a:off x="119750" y="1101300"/>
            <a:ext cx="8882700" cy="3429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300"/>
              <a:buFont typeface="Arial"/>
              <a:buNone/>
            </a:pPr>
            <a:r>
              <a:rPr b="0" i="0" lang="en" sz="2300" u="none" cap="none" strike="noStrike">
                <a:solidFill>
                  <a:srgbClr val="E4E5B8"/>
                </a:solidFill>
                <a:latin typeface="Georgia"/>
                <a:ea typeface="Georgia"/>
                <a:cs typeface="Georgia"/>
                <a:sym typeface="Georgia"/>
              </a:rPr>
              <a:t>Anti-Stalinism in Herbert Aptheker’s work</a:t>
            </a:r>
            <a:endParaRPr b="0" i="0" sz="23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400"/>
              <a:buFont typeface="Arial"/>
              <a:buNone/>
            </a:pPr>
            <a:r>
              <a:rPr lang="en">
                <a:solidFill>
                  <a:srgbClr val="E4E5B8"/>
                </a:solidFill>
                <a:latin typeface="Georgia"/>
                <a:ea typeface="Georgia"/>
                <a:cs typeface="Georgia"/>
                <a:sym typeface="Georgia"/>
              </a:rPr>
              <a:t>Khrushchev's</a:t>
            </a:r>
            <a:r>
              <a:rPr b="0" i="0" lang="en" sz="1400" u="none" cap="none" strike="noStrike">
                <a:solidFill>
                  <a:srgbClr val="E4E5B8"/>
                </a:solidFill>
                <a:latin typeface="Georgia"/>
                <a:ea typeface="Georgia"/>
                <a:cs typeface="Georgia"/>
                <a:sym typeface="Georgia"/>
              </a:rPr>
              <a:t> infamous Secret Speech which was delivered at the 20th Congress of the CPSU denounces Stalin as a “cult of personality” and paints him as an oppressive tyrant who murdered thousands of innocent people through purges. Khrushchev likely did this to discredit other party members loyal to Stalin, like Molotov, Malenkov and Kaganovich. </a:t>
            </a:r>
            <a:endParaRPr b="0" i="0" sz="14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E4E5B8"/>
                </a:solidFill>
                <a:latin typeface="Georgia"/>
                <a:ea typeface="Georgia"/>
                <a:cs typeface="Georgia"/>
                <a:sym typeface="Georgia"/>
              </a:rPr>
              <a:t>The speech was a huge blow to the Communist movement worldwide, leading many to abandon the cause or engage in anti-Stalin revisionism. It should be noted that even many western historians were skeptical about Khrushchev's efforts to lay all the blame on Stalin. The speech also fails to explain how the Soviet Union remained progressive and democratic all throughout Stalin’s time as Premier if he was supposedly a tyrant.</a:t>
            </a:r>
            <a:endParaRPr b="0" i="0" sz="14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E4E5B8"/>
                </a:solidFill>
                <a:latin typeface="Georgia"/>
                <a:ea typeface="Georgia"/>
                <a:cs typeface="Georgia"/>
                <a:sym typeface="Georgia"/>
              </a:rPr>
              <a:t>Unfortunately, Aptheker adopted this anti-Stalinist view, writing that “it is clear and admitted now by all that the USSR itself, under the leadership of Joseph Stalin, practiced bullying tactics which were often contemptuous of the national feelings of the fraternal, but weaker, states seeking to build socialism.”</a:t>
            </a:r>
            <a:endParaRPr b="0" i="0" sz="14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E4E5B8"/>
                </a:solidFill>
                <a:latin typeface="Georgia"/>
                <a:ea typeface="Georgia"/>
                <a:cs typeface="Georgia"/>
                <a:sym typeface="Georgia"/>
              </a:rPr>
              <a:t>This bias should be kept in mind when interpreting his work.</a:t>
            </a:r>
            <a:endParaRPr b="0" i="0" sz="14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sp>
        <p:nvSpPr>
          <p:cNvPr id="220" name="Google Shape;220;p4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1" name="Google Shape;221;p40"/>
          <p:cNvSpPr txBox="1"/>
          <p:nvPr>
            <p:ph type="title"/>
          </p:nvPr>
        </p:nvSpPr>
        <p:spPr>
          <a:xfrm>
            <a:off x="1658025" y="2643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solidFill>
                  <a:srgbClr val="E4E5B8"/>
                </a:solidFill>
                <a:latin typeface="Georgia"/>
                <a:ea typeface="Georgia"/>
                <a:cs typeface="Georgia"/>
                <a:sym typeface="Georgia"/>
              </a:rPr>
              <a:t>Hungarian Nationalism</a:t>
            </a:r>
            <a:endParaRPr>
              <a:solidFill>
                <a:srgbClr val="E4E5B8"/>
              </a:solidFill>
              <a:latin typeface="Georgia"/>
              <a:ea typeface="Georgia"/>
              <a:cs typeface="Georgia"/>
              <a:sym typeface="Georgia"/>
            </a:endParaRPr>
          </a:p>
        </p:txBody>
      </p:sp>
      <p:pic>
        <p:nvPicPr>
          <p:cNvPr id="222" name="Google Shape;222;p40"/>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223" name="Google Shape;223;p40"/>
          <p:cNvSpPr txBox="1"/>
          <p:nvPr/>
        </p:nvSpPr>
        <p:spPr>
          <a:xfrm>
            <a:off x="119750" y="1101300"/>
            <a:ext cx="5633400" cy="3429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E4E5B8"/>
                </a:solidFill>
                <a:latin typeface="Georgia"/>
                <a:ea typeface="Georgia"/>
                <a:cs typeface="Georgia"/>
                <a:sym typeface="Georgia"/>
              </a:rPr>
              <a:t>Hungarian nationalism was deeply ingrained in the monarchy and church. From the 1830s, language laws required voters, lawyers and priests to be fluent in Hungarian. These laws discriminated against Slavic and Romanian minorities. Jewish people were barred from holding any sort of political position. By the 1900s, anti-Semitism was a deep, pervasive idea held among all classes and segments of Hungarian society. </a:t>
            </a:r>
            <a:endParaRPr b="0" i="0" sz="14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E4E5B8"/>
                </a:solidFill>
                <a:latin typeface="Georgia"/>
                <a:ea typeface="Georgia"/>
                <a:cs typeface="Georgia"/>
                <a:sym typeface="Georgia"/>
              </a:rPr>
              <a:t>During the rise of the Austro-Hungarian Empire, Hungarians sought Magyar national power over the ethnic minorities instead of full political independence. The Croats, Serbs, Slovaks and Romanians were minorities, but in combination they nearly equalled the number of ethnic Magyars. </a:t>
            </a:r>
            <a:endParaRPr b="0" i="0" sz="14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E4E5B8"/>
                </a:solidFill>
                <a:latin typeface="Georgia"/>
                <a:ea typeface="Georgia"/>
                <a:cs typeface="Georgia"/>
                <a:sym typeface="Georgia"/>
              </a:rPr>
              <a:t>The Roman Catholic church was an integral part of the ruling class. In property, politics and ideology it was identical with and a bulwark of the clerical feudalist fascist regimes which ruled over Hungary for a thousand years.</a:t>
            </a:r>
            <a:endParaRPr b="0" i="0" sz="1400" u="none" cap="none" strike="noStrike">
              <a:solidFill>
                <a:srgbClr val="E4E5B8"/>
              </a:solidFill>
              <a:latin typeface="Georgia"/>
              <a:ea typeface="Georgia"/>
              <a:cs typeface="Georgia"/>
              <a:sym typeface="Georgia"/>
            </a:endParaRPr>
          </a:p>
        </p:txBody>
      </p:sp>
      <p:pic>
        <p:nvPicPr>
          <p:cNvPr id="224" name="Google Shape;224;p40"/>
          <p:cNvPicPr preferRelativeResize="0"/>
          <p:nvPr/>
        </p:nvPicPr>
        <p:blipFill rotWithShape="1">
          <a:blip r:embed="rId4">
            <a:alphaModFix/>
          </a:blip>
          <a:srcRect b="0" l="0" r="0" t="0"/>
          <a:stretch/>
        </p:blipFill>
        <p:spPr>
          <a:xfrm>
            <a:off x="5675225" y="222612"/>
            <a:ext cx="3468775" cy="2164763"/>
          </a:xfrm>
          <a:prstGeom prst="rect">
            <a:avLst/>
          </a:prstGeom>
          <a:noFill/>
          <a:ln>
            <a:noFill/>
          </a:ln>
        </p:spPr>
      </p:pic>
      <p:pic>
        <p:nvPicPr>
          <p:cNvPr id="225" name="Google Shape;225;p40"/>
          <p:cNvPicPr preferRelativeResize="0"/>
          <p:nvPr/>
        </p:nvPicPr>
        <p:blipFill rotWithShape="1">
          <a:blip r:embed="rId5">
            <a:alphaModFix/>
          </a:blip>
          <a:srcRect b="0" l="0" r="0" t="0"/>
          <a:stretch/>
        </p:blipFill>
        <p:spPr>
          <a:xfrm>
            <a:off x="5675221" y="2387372"/>
            <a:ext cx="3468775" cy="1654829"/>
          </a:xfrm>
          <a:prstGeom prst="rect">
            <a:avLst/>
          </a:prstGeom>
          <a:noFill/>
          <a:ln>
            <a:noFill/>
          </a:ln>
        </p:spPr>
      </p:pic>
      <p:pic>
        <p:nvPicPr>
          <p:cNvPr id="226" name="Google Shape;226;p40"/>
          <p:cNvPicPr preferRelativeResize="0"/>
          <p:nvPr/>
        </p:nvPicPr>
        <p:blipFill rotWithShape="1">
          <a:blip r:embed="rId6">
            <a:alphaModFix/>
          </a:blip>
          <a:srcRect b="0" l="0" r="0" t="0"/>
          <a:stretch/>
        </p:blipFill>
        <p:spPr>
          <a:xfrm>
            <a:off x="5675235" y="4042197"/>
            <a:ext cx="3468765" cy="11013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sp>
        <p:nvSpPr>
          <p:cNvPr id="231" name="Google Shape;231;p4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32" name="Google Shape;232;p41"/>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pic>
        <p:nvPicPr>
          <p:cNvPr id="233" name="Google Shape;233;p41"/>
          <p:cNvPicPr preferRelativeResize="0"/>
          <p:nvPr/>
        </p:nvPicPr>
        <p:blipFill rotWithShape="1">
          <a:blip r:embed="rId4">
            <a:alphaModFix/>
          </a:blip>
          <a:srcRect b="0" l="0" r="0" t="0"/>
          <a:stretch/>
        </p:blipFill>
        <p:spPr>
          <a:xfrm>
            <a:off x="5241525" y="1126775"/>
            <a:ext cx="3826272" cy="1055504"/>
          </a:xfrm>
          <a:prstGeom prst="rect">
            <a:avLst/>
          </a:prstGeom>
          <a:noFill/>
          <a:ln>
            <a:noFill/>
          </a:ln>
        </p:spPr>
      </p:pic>
      <p:pic>
        <p:nvPicPr>
          <p:cNvPr id="234" name="Google Shape;234;p41"/>
          <p:cNvPicPr preferRelativeResize="0"/>
          <p:nvPr/>
        </p:nvPicPr>
        <p:blipFill rotWithShape="1">
          <a:blip r:embed="rId5">
            <a:alphaModFix/>
          </a:blip>
          <a:srcRect b="0" l="0" r="0" t="0"/>
          <a:stretch/>
        </p:blipFill>
        <p:spPr>
          <a:xfrm>
            <a:off x="5241525" y="2177980"/>
            <a:ext cx="3826274" cy="492033"/>
          </a:xfrm>
          <a:prstGeom prst="rect">
            <a:avLst/>
          </a:prstGeom>
          <a:noFill/>
          <a:ln>
            <a:noFill/>
          </a:ln>
        </p:spPr>
      </p:pic>
      <p:pic>
        <p:nvPicPr>
          <p:cNvPr id="235" name="Google Shape;235;p41"/>
          <p:cNvPicPr preferRelativeResize="0"/>
          <p:nvPr/>
        </p:nvPicPr>
        <p:blipFill rotWithShape="1">
          <a:blip r:embed="rId6">
            <a:alphaModFix/>
          </a:blip>
          <a:srcRect b="0" l="0" r="0" t="0"/>
          <a:stretch/>
        </p:blipFill>
        <p:spPr>
          <a:xfrm>
            <a:off x="5241525" y="2639430"/>
            <a:ext cx="3826275" cy="1185218"/>
          </a:xfrm>
          <a:prstGeom prst="rect">
            <a:avLst/>
          </a:prstGeom>
          <a:noFill/>
          <a:ln>
            <a:noFill/>
          </a:ln>
        </p:spPr>
      </p:pic>
      <p:sp>
        <p:nvSpPr>
          <p:cNvPr id="236" name="Google Shape;236;p41"/>
          <p:cNvSpPr txBox="1"/>
          <p:nvPr/>
        </p:nvSpPr>
        <p:spPr>
          <a:xfrm>
            <a:off x="169175" y="1101300"/>
            <a:ext cx="5072400" cy="3848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300"/>
              <a:buFont typeface="Arial"/>
              <a:buNone/>
            </a:pPr>
            <a:r>
              <a:rPr b="0" i="0" lang="en" sz="1400" u="none" cap="none" strike="noStrike">
                <a:solidFill>
                  <a:srgbClr val="E4E5B8"/>
                </a:solidFill>
                <a:latin typeface="Georgia"/>
                <a:ea typeface="Georgia"/>
                <a:cs typeface="Georgia"/>
                <a:sym typeface="Georgia"/>
              </a:rPr>
              <a:t>The transition to socialism in Hungary was faced with much opposition from the ruling class. Hungary was deeply entrenched in feudalism and not as industrialized as other European countries.</a:t>
            </a:r>
            <a:r>
              <a:rPr lang="en">
                <a:solidFill>
                  <a:srgbClr val="E4E5B8"/>
                </a:solidFill>
                <a:latin typeface="Georgia"/>
                <a:ea typeface="Georgia"/>
                <a:cs typeface="Georgia"/>
                <a:sym typeface="Georgia"/>
              </a:rPr>
              <a:t> </a:t>
            </a:r>
            <a:r>
              <a:rPr b="0" i="0" lang="en" sz="1400" u="none" cap="none" strike="noStrike">
                <a:solidFill>
                  <a:srgbClr val="E4E5B8"/>
                </a:solidFill>
                <a:latin typeface="Georgia"/>
                <a:ea typeface="Georgia"/>
                <a:cs typeface="Georgia"/>
                <a:sym typeface="Georgia"/>
              </a:rPr>
              <a:t>Socialist reforms such as land redistribution, construction of public facilities and industrialization greatly improved the lives of many Hungarians.</a:t>
            </a:r>
            <a:endParaRPr b="0" i="0" sz="14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400"/>
              <a:buFont typeface="Arial"/>
              <a:buNone/>
            </a:pPr>
            <a:r>
              <a:t/>
            </a:r>
            <a:endParaRPr>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400"/>
              <a:buFont typeface="Arial"/>
              <a:buNone/>
            </a:pPr>
            <a:r>
              <a:rPr lang="en">
                <a:solidFill>
                  <a:srgbClr val="E4E5B8"/>
                </a:solidFill>
                <a:latin typeface="Georgia"/>
                <a:ea typeface="Georgia"/>
                <a:cs typeface="Georgia"/>
                <a:sym typeface="Georgia"/>
              </a:rPr>
              <a:t>In the following slide, Apthekar claims that citizens who were previously living with next to nothing </a:t>
            </a:r>
            <a:r>
              <a:rPr lang="en">
                <a:solidFill>
                  <a:srgbClr val="E4E5B8"/>
                </a:solidFill>
                <a:latin typeface="Georgia"/>
                <a:ea typeface="Georgia"/>
                <a:cs typeface="Georgia"/>
                <a:sym typeface="Georgia"/>
              </a:rPr>
              <a:t>apparently grew impatient when they didn’t receive enough provisions due to the focus on industrial development and agricultural production remaining at pre-war levels.</a:t>
            </a:r>
            <a:endParaRPr>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400"/>
              <a:buFont typeface="Arial"/>
              <a:buNone/>
            </a:pPr>
            <a:r>
              <a:t/>
            </a:r>
            <a:endParaRPr>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400"/>
              <a:buFont typeface="Arial"/>
              <a:buNone/>
            </a:pPr>
            <a:r>
              <a:rPr lang="en">
                <a:solidFill>
                  <a:srgbClr val="E4E5B8"/>
                </a:solidFill>
                <a:latin typeface="Georgia"/>
                <a:ea typeface="Georgia"/>
                <a:cs typeface="Georgia"/>
                <a:sym typeface="Georgia"/>
              </a:rPr>
              <a:t>This is telling of his bias, aligning with Khrushchev's view that Stalin overemphasized heavy industry and that socialist countries should focus on small commodity production.</a:t>
            </a:r>
            <a:endParaRPr>
              <a:solidFill>
                <a:srgbClr val="E4E5B8"/>
              </a:solidFill>
              <a:latin typeface="Georgia"/>
              <a:ea typeface="Georgia"/>
              <a:cs typeface="Georgia"/>
              <a:sym typeface="Georgia"/>
            </a:endParaRPr>
          </a:p>
        </p:txBody>
      </p:sp>
      <p:sp>
        <p:nvSpPr>
          <p:cNvPr id="237" name="Google Shape;237;p41"/>
          <p:cNvSpPr txBox="1"/>
          <p:nvPr>
            <p:ph type="title"/>
          </p:nvPr>
        </p:nvSpPr>
        <p:spPr>
          <a:xfrm>
            <a:off x="1658025" y="2643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solidFill>
                  <a:srgbClr val="E4E5B8"/>
                </a:solidFill>
                <a:latin typeface="Georgia"/>
                <a:ea typeface="Georgia"/>
                <a:cs typeface="Georgia"/>
                <a:sym typeface="Georgia"/>
              </a:rPr>
              <a:t>Note on Apthekar’s View of Heavy Industry</a:t>
            </a:r>
            <a:endParaRPr>
              <a:solidFill>
                <a:srgbClr val="E4E5B8"/>
              </a:solidFill>
              <a:latin typeface="Georgia"/>
              <a:ea typeface="Georgia"/>
              <a:cs typeface="Georgia"/>
              <a:sym typeface="Georgia"/>
            </a:endParaRPr>
          </a:p>
        </p:txBody>
      </p:sp>
      <p:pic>
        <p:nvPicPr>
          <p:cNvPr id="238" name="Google Shape;238;p41"/>
          <p:cNvPicPr preferRelativeResize="0"/>
          <p:nvPr/>
        </p:nvPicPr>
        <p:blipFill rotWithShape="1">
          <a:blip r:embed="rId7">
            <a:alphaModFix/>
          </a:blip>
          <a:srcRect b="0" l="0" r="0" t="0"/>
          <a:stretch/>
        </p:blipFill>
        <p:spPr>
          <a:xfrm>
            <a:off x="5241525" y="3824649"/>
            <a:ext cx="3826274" cy="1201176"/>
          </a:xfrm>
          <a:prstGeom prst="rect">
            <a:avLst/>
          </a:prstGeom>
          <a:noFill/>
          <a:ln>
            <a:noFill/>
          </a:ln>
        </p:spPr>
      </p:pic>
      <p:sp>
        <p:nvSpPr>
          <p:cNvPr id="239" name="Google Shape;239;p41"/>
          <p:cNvSpPr/>
          <p:nvPr/>
        </p:nvSpPr>
        <p:spPr>
          <a:xfrm>
            <a:off x="8235050" y="2509150"/>
            <a:ext cx="800100" cy="163200"/>
          </a:xfrm>
          <a:prstGeom prst="rect">
            <a:avLst/>
          </a:pr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 name="Shape 243"/>
        <p:cNvGrpSpPr/>
        <p:nvPr/>
      </p:nvGrpSpPr>
      <p:grpSpPr>
        <a:xfrm>
          <a:off x="0" y="0"/>
          <a:ext cx="0" cy="0"/>
          <a:chOff x="0" y="0"/>
          <a:chExt cx="0" cy="0"/>
        </a:xfrm>
      </p:grpSpPr>
      <p:sp>
        <p:nvSpPr>
          <p:cNvPr id="244" name="Google Shape;244;p4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45" name="Google Shape;245;p42"/>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246" name="Google Shape;246;p42"/>
          <p:cNvSpPr txBox="1"/>
          <p:nvPr>
            <p:ph type="title"/>
          </p:nvPr>
        </p:nvSpPr>
        <p:spPr>
          <a:xfrm>
            <a:off x="1658025" y="2643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solidFill>
                  <a:srgbClr val="E4E5B8"/>
                </a:solidFill>
                <a:latin typeface="Georgia"/>
                <a:ea typeface="Georgia"/>
                <a:cs typeface="Georgia"/>
                <a:sym typeface="Georgia"/>
              </a:rPr>
              <a:t>Problems with Socialist Reforms cont.</a:t>
            </a:r>
            <a:endParaRPr>
              <a:solidFill>
                <a:srgbClr val="E4E5B8"/>
              </a:solidFill>
              <a:latin typeface="Georgia"/>
              <a:ea typeface="Georgia"/>
              <a:cs typeface="Georgia"/>
              <a:sym typeface="Georgia"/>
            </a:endParaRPr>
          </a:p>
        </p:txBody>
      </p:sp>
      <p:pic>
        <p:nvPicPr>
          <p:cNvPr id="247" name="Google Shape;247;p42"/>
          <p:cNvPicPr preferRelativeResize="0"/>
          <p:nvPr/>
        </p:nvPicPr>
        <p:blipFill rotWithShape="1">
          <a:blip r:embed="rId4">
            <a:alphaModFix/>
          </a:blip>
          <a:srcRect b="0" l="0" r="0" t="0"/>
          <a:stretch/>
        </p:blipFill>
        <p:spPr>
          <a:xfrm>
            <a:off x="5010150" y="1101300"/>
            <a:ext cx="4133849" cy="1627589"/>
          </a:xfrm>
          <a:prstGeom prst="rect">
            <a:avLst/>
          </a:prstGeom>
          <a:noFill/>
          <a:ln>
            <a:noFill/>
          </a:ln>
        </p:spPr>
      </p:pic>
      <p:pic>
        <p:nvPicPr>
          <p:cNvPr id="248" name="Google Shape;248;p42"/>
          <p:cNvPicPr preferRelativeResize="0"/>
          <p:nvPr/>
        </p:nvPicPr>
        <p:blipFill rotWithShape="1">
          <a:blip r:embed="rId5">
            <a:alphaModFix/>
          </a:blip>
          <a:srcRect b="0" l="0" r="0" t="0"/>
          <a:stretch/>
        </p:blipFill>
        <p:spPr>
          <a:xfrm>
            <a:off x="5010539" y="2728881"/>
            <a:ext cx="4133078" cy="2414619"/>
          </a:xfrm>
          <a:prstGeom prst="rect">
            <a:avLst/>
          </a:prstGeom>
          <a:noFill/>
          <a:ln>
            <a:noFill/>
          </a:ln>
        </p:spPr>
      </p:pic>
      <p:pic>
        <p:nvPicPr>
          <p:cNvPr id="249" name="Google Shape;249;p42"/>
          <p:cNvPicPr preferRelativeResize="0"/>
          <p:nvPr/>
        </p:nvPicPr>
        <p:blipFill rotWithShape="1">
          <a:blip r:embed="rId6">
            <a:alphaModFix/>
          </a:blip>
          <a:srcRect b="0" l="0" r="0" t="0"/>
          <a:stretch/>
        </p:blipFill>
        <p:spPr>
          <a:xfrm>
            <a:off x="0" y="1101288"/>
            <a:ext cx="5010150" cy="280987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 name="Shape 253"/>
        <p:cNvGrpSpPr/>
        <p:nvPr/>
      </p:nvGrpSpPr>
      <p:grpSpPr>
        <a:xfrm>
          <a:off x="0" y="0"/>
          <a:ext cx="0" cy="0"/>
          <a:chOff x="0" y="0"/>
          <a:chExt cx="0" cy="0"/>
        </a:xfrm>
      </p:grpSpPr>
      <p:sp>
        <p:nvSpPr>
          <p:cNvPr id="254" name="Google Shape;254;p4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5" name="Google Shape;255;p43"/>
          <p:cNvSpPr txBox="1"/>
          <p:nvPr>
            <p:ph type="title"/>
          </p:nvPr>
        </p:nvSpPr>
        <p:spPr>
          <a:xfrm>
            <a:off x="1658025" y="2643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solidFill>
                  <a:srgbClr val="E4E5B8"/>
                </a:solidFill>
                <a:latin typeface="Georgia"/>
                <a:ea typeface="Georgia"/>
                <a:cs typeface="Georgia"/>
                <a:sym typeface="Georgia"/>
              </a:rPr>
              <a:t>Importation of Fascists to the US</a:t>
            </a:r>
            <a:endParaRPr>
              <a:solidFill>
                <a:srgbClr val="E4E5B8"/>
              </a:solidFill>
              <a:latin typeface="Georgia"/>
              <a:ea typeface="Georgia"/>
              <a:cs typeface="Georgia"/>
              <a:sym typeface="Georgia"/>
            </a:endParaRPr>
          </a:p>
        </p:txBody>
      </p:sp>
      <p:pic>
        <p:nvPicPr>
          <p:cNvPr id="256" name="Google Shape;256;p43"/>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257" name="Google Shape;257;p43"/>
          <p:cNvSpPr txBox="1"/>
          <p:nvPr/>
        </p:nvSpPr>
        <p:spPr>
          <a:xfrm>
            <a:off x="119750" y="1101300"/>
            <a:ext cx="8882700" cy="3429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300"/>
              <a:buFont typeface="Arial"/>
              <a:buNone/>
            </a:pPr>
            <a:r>
              <a:rPr b="0" i="0" lang="en" sz="2300" u="none" cap="none" strike="noStrike">
                <a:solidFill>
                  <a:srgbClr val="E4E5B8"/>
                </a:solidFill>
                <a:latin typeface="Georgia"/>
                <a:ea typeface="Georgia"/>
                <a:cs typeface="Georgia"/>
                <a:sym typeface="Georgia"/>
              </a:rPr>
              <a:t>Committee for a Free Europe (1949) &amp; the Lodge Act (1950)</a:t>
            </a:r>
            <a:endParaRPr b="0" i="0" sz="23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E4E5B8"/>
                </a:solidFill>
                <a:latin typeface="Georgia"/>
                <a:ea typeface="Georgia"/>
                <a:cs typeface="Georgia"/>
                <a:sym typeface="Georgia"/>
              </a:rPr>
              <a:t>The Committee for a Free Europe was an anti-communist CIA front organization. It was funded by corporations such as Standard Oil, US Steel and Ford Motor Company. Related to it was Radio Free Europe and the Free Europe Press. This front utilized political exiles to establish psychological warfare techniques to be used against the Soviet Union and its satellites. </a:t>
            </a:r>
            <a:endParaRPr b="0" i="0" sz="14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E4E5B8"/>
                </a:solidFill>
                <a:latin typeface="Georgia"/>
                <a:ea typeface="Georgia"/>
                <a:cs typeface="Georgia"/>
                <a:sym typeface="Georgia"/>
              </a:rPr>
              <a:t>Defection was encouraged and defectors rewarded to engage in propaganda and infiltration as well as to return to their native lands as “sleeper” leaders for future crises. Many of the members were reactionaries and conducted acts of terrorism and violence. The influence of these groups was directly linked to the 1956 uprising. Ferenc Nagy, former prime minister of Hungary, was one such asylum seeker who was intended to be a “sleeper” leader for Hungary had the attempted revolution succeeded. </a:t>
            </a:r>
            <a:endParaRPr b="0" i="0" sz="14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E4E5B8"/>
                </a:solidFill>
                <a:latin typeface="Georgia"/>
                <a:ea typeface="Georgia"/>
                <a:cs typeface="Georgia"/>
                <a:sym typeface="Georgia"/>
              </a:rPr>
              <a:t>The Lodge Act provided for the recruitment of an anti-communist “Foreign Legion” selected from defectors of Soviet countries. These men received “specialized” training and after 5 years in the US army, rewarded with citizenship. </a:t>
            </a:r>
            <a:endParaRPr b="0" i="0" sz="14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 name="Shape 261"/>
        <p:cNvGrpSpPr/>
        <p:nvPr/>
      </p:nvGrpSpPr>
      <p:grpSpPr>
        <a:xfrm>
          <a:off x="0" y="0"/>
          <a:ext cx="0" cy="0"/>
          <a:chOff x="0" y="0"/>
          <a:chExt cx="0" cy="0"/>
        </a:xfrm>
      </p:grpSpPr>
      <p:sp>
        <p:nvSpPr>
          <p:cNvPr id="262" name="Google Shape;262;p44"/>
          <p:cNvSpPr txBox="1"/>
          <p:nvPr>
            <p:ph type="title"/>
          </p:nvPr>
        </p:nvSpPr>
        <p:spPr>
          <a:xfrm>
            <a:off x="311700" y="3312700"/>
            <a:ext cx="8520600" cy="841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600"/>
              <a:buNone/>
            </a:pPr>
            <a:r>
              <a:rPr lang="en" sz="5200">
                <a:solidFill>
                  <a:srgbClr val="E4E5B8"/>
                </a:solidFill>
                <a:latin typeface="Georgia"/>
                <a:ea typeface="Georgia"/>
                <a:cs typeface="Georgia"/>
                <a:sym typeface="Georgia"/>
              </a:rPr>
              <a:t>Discussion</a:t>
            </a:r>
            <a:endParaRPr sz="5200">
              <a:solidFill>
                <a:srgbClr val="E4E5B8"/>
              </a:solidFill>
              <a:latin typeface="Georgia"/>
              <a:ea typeface="Georgia"/>
              <a:cs typeface="Georgia"/>
              <a:sym typeface="Georgia"/>
            </a:endParaRPr>
          </a:p>
        </p:txBody>
      </p:sp>
      <p:pic>
        <p:nvPicPr>
          <p:cNvPr id="263" name="Google Shape;263;p44"/>
          <p:cNvPicPr preferRelativeResize="0"/>
          <p:nvPr/>
        </p:nvPicPr>
        <p:blipFill rotWithShape="1">
          <a:blip r:embed="rId3">
            <a:alphaModFix/>
          </a:blip>
          <a:srcRect b="0" l="0" r="0" t="0"/>
          <a:stretch/>
        </p:blipFill>
        <p:spPr>
          <a:xfrm>
            <a:off x="3648975" y="897800"/>
            <a:ext cx="1846049" cy="1846049"/>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 name="Shape 267"/>
        <p:cNvGrpSpPr/>
        <p:nvPr/>
      </p:nvGrpSpPr>
      <p:grpSpPr>
        <a:xfrm>
          <a:off x="0" y="0"/>
          <a:ext cx="0" cy="0"/>
          <a:chOff x="0" y="0"/>
          <a:chExt cx="0" cy="0"/>
        </a:xfrm>
      </p:grpSpPr>
      <p:sp>
        <p:nvSpPr>
          <p:cNvPr id="268" name="Google Shape;268;p45"/>
          <p:cNvSpPr txBox="1"/>
          <p:nvPr>
            <p:ph type="title"/>
          </p:nvPr>
        </p:nvSpPr>
        <p:spPr>
          <a:xfrm>
            <a:off x="311700" y="3312700"/>
            <a:ext cx="8520600" cy="841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600"/>
              <a:buNone/>
            </a:pPr>
            <a:r>
              <a:rPr lang="en" sz="5200">
                <a:solidFill>
                  <a:srgbClr val="E4E5B8"/>
                </a:solidFill>
                <a:latin typeface="Georgia"/>
                <a:ea typeface="Georgia"/>
                <a:cs typeface="Georgia"/>
                <a:sym typeface="Georgia"/>
              </a:rPr>
              <a:t>The Hungarian Counter-Revolution</a:t>
            </a:r>
            <a:endParaRPr sz="5200">
              <a:solidFill>
                <a:srgbClr val="E4E5B8"/>
              </a:solidFill>
              <a:latin typeface="Georgia"/>
              <a:ea typeface="Georgia"/>
              <a:cs typeface="Georgia"/>
              <a:sym typeface="Georgia"/>
            </a:endParaRPr>
          </a:p>
        </p:txBody>
      </p:sp>
      <p:pic>
        <p:nvPicPr>
          <p:cNvPr id="269" name="Google Shape;269;p45"/>
          <p:cNvPicPr preferRelativeResize="0"/>
          <p:nvPr/>
        </p:nvPicPr>
        <p:blipFill rotWithShape="1">
          <a:blip r:embed="rId3">
            <a:alphaModFix/>
          </a:blip>
          <a:srcRect b="0" l="0" r="0" t="0"/>
          <a:stretch/>
        </p:blipFill>
        <p:spPr>
          <a:xfrm>
            <a:off x="3648975" y="897800"/>
            <a:ext cx="1846049" cy="184604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28"/>
          <p:cNvSpPr txBox="1"/>
          <p:nvPr>
            <p:ph idx="1" type="subTitle"/>
          </p:nvPr>
        </p:nvSpPr>
        <p:spPr>
          <a:xfrm>
            <a:off x="311700" y="4497675"/>
            <a:ext cx="8520600" cy="792600"/>
          </a:xfrm>
          <a:prstGeom prst="rect">
            <a:avLst/>
          </a:prstGeom>
          <a:noFill/>
          <a:ln>
            <a:noFill/>
          </a:ln>
        </p:spPr>
        <p:txBody>
          <a:bodyPr anchorCtr="0" anchor="t" bIns="91425" lIns="91425" spcFirstLastPara="1" rIns="91425" wrap="square" tIns="91425">
            <a:normAutofit/>
          </a:bodyPr>
          <a:lstStyle/>
          <a:p>
            <a:pPr indent="0" lvl="0" marL="0" rtl="0" algn="ctr">
              <a:lnSpc>
                <a:spcPct val="100000"/>
              </a:lnSpc>
              <a:spcBef>
                <a:spcPts val="0"/>
              </a:spcBef>
              <a:spcAft>
                <a:spcPts val="0"/>
              </a:spcAft>
              <a:buSzPts val="2800"/>
              <a:buNone/>
            </a:pPr>
            <a:r>
              <a:rPr lang="en">
                <a:solidFill>
                  <a:srgbClr val="E4E5B8"/>
                </a:solidFill>
                <a:latin typeface="Georgia"/>
                <a:ea typeface="Georgia"/>
                <a:cs typeface="Georgia"/>
                <a:sym typeface="Georgia"/>
              </a:rPr>
              <a:t>PSMLS 10/28/25</a:t>
            </a:r>
            <a:endParaRPr>
              <a:solidFill>
                <a:srgbClr val="E4E5B8"/>
              </a:solidFill>
              <a:latin typeface="Georgia"/>
              <a:ea typeface="Georgia"/>
              <a:cs typeface="Georgia"/>
              <a:sym typeface="Georgia"/>
            </a:endParaRPr>
          </a:p>
        </p:txBody>
      </p:sp>
      <p:sp>
        <p:nvSpPr>
          <p:cNvPr id="116" name="Google Shape;116;p28"/>
          <p:cNvSpPr/>
          <p:nvPr/>
        </p:nvSpPr>
        <p:spPr>
          <a:xfrm>
            <a:off x="844950" y="357788"/>
            <a:ext cx="7454100" cy="41928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B21F15"/>
              </a:solidFill>
              <a:latin typeface="Arial"/>
              <a:ea typeface="Arial"/>
              <a:cs typeface="Arial"/>
              <a:sym typeface="Arial"/>
            </a:endParaRPr>
          </a:p>
        </p:txBody>
      </p:sp>
      <p:pic>
        <p:nvPicPr>
          <p:cNvPr id="117" name="Google Shape;117;p28" title="PSMLS - 070224 Artwork (12).png"/>
          <p:cNvPicPr preferRelativeResize="0"/>
          <p:nvPr/>
        </p:nvPicPr>
        <p:blipFill>
          <a:blip r:embed="rId3">
            <a:alphaModFix/>
          </a:blip>
          <a:stretch>
            <a:fillRect/>
          </a:stretch>
        </p:blipFill>
        <p:spPr>
          <a:xfrm>
            <a:off x="844950" y="357800"/>
            <a:ext cx="7454099" cy="4192898"/>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 name="Shape 273"/>
        <p:cNvGrpSpPr/>
        <p:nvPr/>
      </p:nvGrpSpPr>
      <p:grpSpPr>
        <a:xfrm>
          <a:off x="0" y="0"/>
          <a:ext cx="0" cy="0"/>
          <a:chOff x="0" y="0"/>
          <a:chExt cx="0" cy="0"/>
        </a:xfrm>
      </p:grpSpPr>
      <p:sp>
        <p:nvSpPr>
          <p:cNvPr id="274" name="Google Shape;274;p4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5" name="Google Shape;275;p46"/>
          <p:cNvSpPr txBox="1"/>
          <p:nvPr>
            <p:ph type="title"/>
          </p:nvPr>
        </p:nvSpPr>
        <p:spPr>
          <a:xfrm>
            <a:off x="1658025" y="1125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solidFill>
                  <a:srgbClr val="E4E5B8"/>
                </a:solidFill>
                <a:latin typeface="Georgia"/>
                <a:ea typeface="Georgia"/>
                <a:cs typeface="Georgia"/>
                <a:sym typeface="Georgia"/>
              </a:rPr>
              <a:t>Hungarian Students Inspired by Polish Counter-revolution Attempt</a:t>
            </a:r>
            <a:endParaRPr>
              <a:solidFill>
                <a:srgbClr val="E4E5B8"/>
              </a:solidFill>
              <a:latin typeface="Georgia"/>
              <a:ea typeface="Georgia"/>
              <a:cs typeface="Georgia"/>
              <a:sym typeface="Georgia"/>
            </a:endParaRPr>
          </a:p>
        </p:txBody>
      </p:sp>
      <p:pic>
        <p:nvPicPr>
          <p:cNvPr id="276" name="Google Shape;276;p46"/>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277" name="Google Shape;277;p46"/>
          <p:cNvSpPr txBox="1"/>
          <p:nvPr/>
        </p:nvSpPr>
        <p:spPr>
          <a:xfrm>
            <a:off x="529400" y="1101300"/>
            <a:ext cx="5756700" cy="400200"/>
          </a:xfrm>
          <a:prstGeom prst="rect">
            <a:avLst/>
          </a:prstGeom>
          <a:noFill/>
          <a:ln>
            <a:noFill/>
          </a:ln>
        </p:spPr>
        <p:txBody>
          <a:bodyPr anchorCtr="0" anchor="t" bIns="91425" lIns="91425" spcFirstLastPara="1" rIns="91425" wrap="square" tIns="91425">
            <a:spAutoFit/>
          </a:bodyPr>
          <a:lstStyle/>
          <a:p>
            <a:pPr indent="45720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p:txBody>
      </p:sp>
      <p:pic>
        <p:nvPicPr>
          <p:cNvPr id="278" name="Google Shape;278;p46"/>
          <p:cNvPicPr preferRelativeResize="0"/>
          <p:nvPr/>
        </p:nvPicPr>
        <p:blipFill rotWithShape="1">
          <a:blip r:embed="rId4">
            <a:alphaModFix/>
          </a:blip>
          <a:srcRect b="0" l="0" r="0" t="0"/>
          <a:stretch/>
        </p:blipFill>
        <p:spPr>
          <a:xfrm>
            <a:off x="2368825" y="1344541"/>
            <a:ext cx="4406350" cy="3434633"/>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 name="Shape 282"/>
        <p:cNvGrpSpPr/>
        <p:nvPr/>
      </p:nvGrpSpPr>
      <p:grpSpPr>
        <a:xfrm>
          <a:off x="0" y="0"/>
          <a:ext cx="0" cy="0"/>
          <a:chOff x="0" y="0"/>
          <a:chExt cx="0" cy="0"/>
        </a:xfrm>
      </p:grpSpPr>
      <p:sp>
        <p:nvSpPr>
          <p:cNvPr id="283" name="Google Shape;283;p4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4" name="Google Shape;284;p47"/>
          <p:cNvSpPr txBox="1"/>
          <p:nvPr>
            <p:ph type="title"/>
          </p:nvPr>
        </p:nvSpPr>
        <p:spPr>
          <a:xfrm>
            <a:off x="1658025" y="2643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solidFill>
                  <a:srgbClr val="E4E5B8"/>
                </a:solidFill>
                <a:latin typeface="Georgia"/>
                <a:ea typeface="Georgia"/>
                <a:cs typeface="Georgia"/>
                <a:sym typeface="Georgia"/>
              </a:rPr>
              <a:t>October 23, 1956</a:t>
            </a:r>
            <a:endParaRPr>
              <a:solidFill>
                <a:srgbClr val="E4E5B8"/>
              </a:solidFill>
              <a:latin typeface="Georgia"/>
              <a:ea typeface="Georgia"/>
              <a:cs typeface="Georgia"/>
              <a:sym typeface="Georgia"/>
            </a:endParaRPr>
          </a:p>
        </p:txBody>
      </p:sp>
      <p:pic>
        <p:nvPicPr>
          <p:cNvPr id="285" name="Google Shape;285;p47"/>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286" name="Google Shape;286;p47"/>
          <p:cNvSpPr txBox="1"/>
          <p:nvPr/>
        </p:nvSpPr>
        <p:spPr>
          <a:xfrm>
            <a:off x="529400" y="1101300"/>
            <a:ext cx="5756700" cy="400200"/>
          </a:xfrm>
          <a:prstGeom prst="rect">
            <a:avLst/>
          </a:prstGeom>
          <a:noFill/>
          <a:ln>
            <a:noFill/>
          </a:ln>
        </p:spPr>
        <p:txBody>
          <a:bodyPr anchorCtr="0" anchor="t" bIns="91425" lIns="91425" spcFirstLastPara="1" rIns="91425" wrap="square" tIns="91425">
            <a:spAutoFit/>
          </a:bodyPr>
          <a:lstStyle/>
          <a:p>
            <a:pPr indent="45720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p:txBody>
      </p:sp>
      <p:pic>
        <p:nvPicPr>
          <p:cNvPr id="287" name="Google Shape;287;p47"/>
          <p:cNvPicPr preferRelativeResize="0"/>
          <p:nvPr/>
        </p:nvPicPr>
        <p:blipFill rotWithShape="1">
          <a:blip r:embed="rId4">
            <a:alphaModFix/>
          </a:blip>
          <a:srcRect b="0" l="0" r="0" t="0"/>
          <a:stretch/>
        </p:blipFill>
        <p:spPr>
          <a:xfrm>
            <a:off x="114475" y="1244250"/>
            <a:ext cx="4661590" cy="3337200"/>
          </a:xfrm>
          <a:prstGeom prst="rect">
            <a:avLst/>
          </a:prstGeom>
          <a:noFill/>
          <a:ln>
            <a:noFill/>
          </a:ln>
        </p:spPr>
      </p:pic>
      <p:sp>
        <p:nvSpPr>
          <p:cNvPr id="288" name="Google Shape;288;p47"/>
          <p:cNvSpPr txBox="1"/>
          <p:nvPr/>
        </p:nvSpPr>
        <p:spPr>
          <a:xfrm>
            <a:off x="5909725" y="4037525"/>
            <a:ext cx="2960100" cy="447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E4E5B8"/>
              </a:solidFill>
              <a:latin typeface="Georgia"/>
              <a:ea typeface="Georgia"/>
              <a:cs typeface="Georgia"/>
              <a:sym typeface="Georgia"/>
            </a:endParaRPr>
          </a:p>
        </p:txBody>
      </p:sp>
      <p:pic>
        <p:nvPicPr>
          <p:cNvPr id="289" name="Google Shape;289;p47"/>
          <p:cNvPicPr preferRelativeResize="0"/>
          <p:nvPr/>
        </p:nvPicPr>
        <p:blipFill rotWithShape="1">
          <a:blip r:embed="rId5">
            <a:alphaModFix/>
          </a:blip>
          <a:srcRect b="0" l="0" r="0" t="0"/>
          <a:stretch/>
        </p:blipFill>
        <p:spPr>
          <a:xfrm>
            <a:off x="5231915" y="1244250"/>
            <a:ext cx="3346837" cy="2231225"/>
          </a:xfrm>
          <a:prstGeom prst="rect">
            <a:avLst/>
          </a:prstGeom>
          <a:noFill/>
          <a:ln>
            <a:noFill/>
          </a:ln>
        </p:spPr>
      </p:pic>
      <p:sp>
        <p:nvSpPr>
          <p:cNvPr id="290" name="Google Shape;290;p47"/>
          <p:cNvSpPr txBox="1"/>
          <p:nvPr/>
        </p:nvSpPr>
        <p:spPr>
          <a:xfrm>
            <a:off x="5226950" y="3611075"/>
            <a:ext cx="3360600" cy="629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E4E5B8"/>
                </a:solidFill>
                <a:latin typeface="Georgia"/>
                <a:ea typeface="Georgia"/>
                <a:cs typeface="Georgia"/>
                <a:sym typeface="Georgia"/>
              </a:rPr>
              <a:t>Toppled statue of Joseph Stalin</a:t>
            </a:r>
            <a:endParaRPr b="0" i="0" sz="1400" u="none" cap="none" strike="noStrike">
              <a:solidFill>
                <a:srgbClr val="E4E5B8"/>
              </a:solidFill>
              <a:latin typeface="Georgia"/>
              <a:ea typeface="Georgia"/>
              <a:cs typeface="Georgia"/>
              <a:sym typeface="Georgia"/>
            </a:endParaRPr>
          </a:p>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E4E5B8"/>
                </a:solidFill>
                <a:latin typeface="Georgia"/>
                <a:ea typeface="Georgia"/>
                <a:cs typeface="Georgia"/>
                <a:sym typeface="Georgia"/>
              </a:rPr>
              <a:t>Budapest, Hungary</a:t>
            </a:r>
            <a:endParaRPr b="0" i="0" sz="1400" u="none" cap="none" strike="noStrike">
              <a:solidFill>
                <a:srgbClr val="E4E5B8"/>
              </a:solidFill>
              <a:latin typeface="Georgia"/>
              <a:ea typeface="Georgia"/>
              <a:cs typeface="Georgia"/>
              <a:sym typeface="Georgia"/>
            </a:endParaRPr>
          </a:p>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E4E5B8"/>
                </a:solidFill>
                <a:latin typeface="Georgia"/>
                <a:ea typeface="Georgia"/>
                <a:cs typeface="Georgia"/>
                <a:sym typeface="Georgia"/>
              </a:rPr>
              <a:t>October 23, 1956</a:t>
            </a:r>
            <a:endParaRPr b="0" i="0" sz="1400" u="none" cap="none" strike="noStrike">
              <a:solidFill>
                <a:srgbClr val="E4E5B8"/>
              </a:solidFill>
              <a:latin typeface="Georgia"/>
              <a:ea typeface="Georgia"/>
              <a:cs typeface="Georgia"/>
              <a:sym typeface="Georgia"/>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pic>
        <p:nvPicPr>
          <p:cNvPr id="295" name="Google Shape;295;p48"/>
          <p:cNvPicPr preferRelativeResize="0"/>
          <p:nvPr/>
        </p:nvPicPr>
        <p:blipFill rotWithShape="1">
          <a:blip r:embed="rId3">
            <a:alphaModFix/>
          </a:blip>
          <a:srcRect b="0" l="0" r="0" t="0"/>
          <a:stretch/>
        </p:blipFill>
        <p:spPr>
          <a:xfrm>
            <a:off x="3988625" y="140300"/>
            <a:ext cx="1166749" cy="1166749"/>
          </a:xfrm>
          <a:prstGeom prst="rect">
            <a:avLst/>
          </a:prstGeom>
          <a:noFill/>
          <a:ln>
            <a:noFill/>
          </a:ln>
        </p:spPr>
      </p:pic>
      <p:sp>
        <p:nvSpPr>
          <p:cNvPr id="296" name="Google Shape;296;p48"/>
          <p:cNvSpPr txBox="1"/>
          <p:nvPr/>
        </p:nvSpPr>
        <p:spPr>
          <a:xfrm>
            <a:off x="396925" y="254175"/>
            <a:ext cx="3726600" cy="615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a:p>
            <a:pPr indent="45720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p:txBody>
      </p:sp>
      <p:pic>
        <p:nvPicPr>
          <p:cNvPr id="297" name="Google Shape;297;p48"/>
          <p:cNvPicPr preferRelativeResize="0"/>
          <p:nvPr/>
        </p:nvPicPr>
        <p:blipFill rotWithShape="1">
          <a:blip r:embed="rId4">
            <a:alphaModFix/>
          </a:blip>
          <a:srcRect b="0" l="0" r="0" t="0"/>
          <a:stretch/>
        </p:blipFill>
        <p:spPr>
          <a:xfrm>
            <a:off x="194075" y="1307050"/>
            <a:ext cx="4132301" cy="3512675"/>
          </a:xfrm>
          <a:prstGeom prst="rect">
            <a:avLst/>
          </a:prstGeom>
          <a:noFill/>
          <a:ln>
            <a:noFill/>
          </a:ln>
        </p:spPr>
      </p:pic>
      <p:pic>
        <p:nvPicPr>
          <p:cNvPr id="298" name="Google Shape;298;p48"/>
          <p:cNvPicPr preferRelativeResize="0"/>
          <p:nvPr/>
        </p:nvPicPr>
        <p:blipFill rotWithShape="1">
          <a:blip r:embed="rId5">
            <a:alphaModFix/>
          </a:blip>
          <a:srcRect b="0" l="0" r="0" t="0"/>
          <a:stretch/>
        </p:blipFill>
        <p:spPr>
          <a:xfrm>
            <a:off x="5223650" y="939925"/>
            <a:ext cx="3263650" cy="3263650"/>
          </a:xfrm>
          <a:prstGeom prst="rect">
            <a:avLst/>
          </a:prstGeom>
          <a:noFill/>
          <a:ln>
            <a:noFill/>
          </a:ln>
        </p:spPr>
      </p:pic>
      <p:sp>
        <p:nvSpPr>
          <p:cNvPr id="299" name="Google Shape;299;p48"/>
          <p:cNvSpPr txBox="1"/>
          <p:nvPr/>
        </p:nvSpPr>
        <p:spPr>
          <a:xfrm>
            <a:off x="5223750" y="4324175"/>
            <a:ext cx="3263700" cy="576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0" i="0" lang="en" sz="1200" u="none" cap="none" strike="noStrike">
                <a:solidFill>
                  <a:srgbClr val="E4E5B8"/>
                </a:solidFill>
                <a:latin typeface="Georgia"/>
                <a:ea typeface="Georgia"/>
                <a:cs typeface="Georgia"/>
                <a:sym typeface="Georgia"/>
              </a:rPr>
              <a:t>Protesters destroy Budapest Bookstore and Marxist-Leninist Literature</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 name="Shape 303"/>
        <p:cNvGrpSpPr/>
        <p:nvPr/>
      </p:nvGrpSpPr>
      <p:grpSpPr>
        <a:xfrm>
          <a:off x="0" y="0"/>
          <a:ext cx="0" cy="0"/>
          <a:chOff x="0" y="0"/>
          <a:chExt cx="0" cy="0"/>
        </a:xfrm>
      </p:grpSpPr>
      <p:sp>
        <p:nvSpPr>
          <p:cNvPr id="304" name="Google Shape;304;p4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5" name="Google Shape;305;p49"/>
          <p:cNvSpPr txBox="1"/>
          <p:nvPr>
            <p:ph type="title"/>
          </p:nvPr>
        </p:nvSpPr>
        <p:spPr>
          <a:xfrm>
            <a:off x="1642850" y="2643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solidFill>
                  <a:srgbClr val="E4E5B8"/>
                </a:solidFill>
                <a:latin typeface="Georgia"/>
                <a:ea typeface="Georgia"/>
                <a:cs typeface="Georgia"/>
                <a:sym typeface="Georgia"/>
              </a:rPr>
              <a:t>October 24 and 25</a:t>
            </a:r>
            <a:endParaRPr>
              <a:solidFill>
                <a:srgbClr val="E4E5B8"/>
              </a:solidFill>
              <a:latin typeface="Georgia"/>
              <a:ea typeface="Georgia"/>
              <a:cs typeface="Georgia"/>
              <a:sym typeface="Georgia"/>
            </a:endParaRPr>
          </a:p>
        </p:txBody>
      </p:sp>
      <p:pic>
        <p:nvPicPr>
          <p:cNvPr id="306" name="Google Shape;306;p49"/>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307" name="Google Shape;307;p49"/>
          <p:cNvSpPr txBox="1"/>
          <p:nvPr/>
        </p:nvSpPr>
        <p:spPr>
          <a:xfrm>
            <a:off x="529400" y="1101300"/>
            <a:ext cx="5756700" cy="400200"/>
          </a:xfrm>
          <a:prstGeom prst="rect">
            <a:avLst/>
          </a:prstGeom>
          <a:noFill/>
          <a:ln>
            <a:noFill/>
          </a:ln>
        </p:spPr>
        <p:txBody>
          <a:bodyPr anchorCtr="0" anchor="t" bIns="91425" lIns="91425" spcFirstLastPara="1" rIns="91425" wrap="square" tIns="91425">
            <a:spAutoFit/>
          </a:bodyPr>
          <a:lstStyle/>
          <a:p>
            <a:pPr indent="45720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p:txBody>
      </p:sp>
      <p:pic>
        <p:nvPicPr>
          <p:cNvPr id="308" name="Google Shape;308;p49"/>
          <p:cNvPicPr preferRelativeResize="0"/>
          <p:nvPr/>
        </p:nvPicPr>
        <p:blipFill rotWithShape="1">
          <a:blip r:embed="rId4">
            <a:alphaModFix/>
          </a:blip>
          <a:srcRect b="0" l="0" r="0" t="0"/>
          <a:stretch/>
        </p:blipFill>
        <p:spPr>
          <a:xfrm>
            <a:off x="1531888" y="1410375"/>
            <a:ext cx="6080216" cy="33372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 name="Shape 312"/>
        <p:cNvGrpSpPr/>
        <p:nvPr/>
      </p:nvGrpSpPr>
      <p:grpSpPr>
        <a:xfrm>
          <a:off x="0" y="0"/>
          <a:ext cx="0" cy="0"/>
          <a:chOff x="0" y="0"/>
          <a:chExt cx="0" cy="0"/>
        </a:xfrm>
      </p:grpSpPr>
      <p:sp>
        <p:nvSpPr>
          <p:cNvPr id="313" name="Google Shape;313;p5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4" name="Google Shape;314;p50"/>
          <p:cNvSpPr txBox="1"/>
          <p:nvPr>
            <p:ph type="title"/>
          </p:nvPr>
        </p:nvSpPr>
        <p:spPr>
          <a:xfrm>
            <a:off x="1613325" y="160975"/>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solidFill>
                  <a:srgbClr val="E4E5B8"/>
                </a:solidFill>
                <a:latin typeface="Georgia"/>
                <a:ea typeface="Georgia"/>
                <a:cs typeface="Georgia"/>
                <a:sym typeface="Georgia"/>
              </a:rPr>
              <a:t>Demonstrators join in fraternity with the Soviet Union after attacks by fascist attacks</a:t>
            </a:r>
            <a:endParaRPr>
              <a:solidFill>
                <a:srgbClr val="E4E5B8"/>
              </a:solidFill>
              <a:latin typeface="Georgia"/>
              <a:ea typeface="Georgia"/>
              <a:cs typeface="Georgia"/>
              <a:sym typeface="Georgia"/>
            </a:endParaRPr>
          </a:p>
        </p:txBody>
      </p:sp>
      <p:pic>
        <p:nvPicPr>
          <p:cNvPr id="315" name="Google Shape;315;p50"/>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316" name="Google Shape;316;p50"/>
          <p:cNvSpPr txBox="1"/>
          <p:nvPr/>
        </p:nvSpPr>
        <p:spPr>
          <a:xfrm>
            <a:off x="529400" y="1101300"/>
            <a:ext cx="5756700" cy="400200"/>
          </a:xfrm>
          <a:prstGeom prst="rect">
            <a:avLst/>
          </a:prstGeom>
          <a:noFill/>
          <a:ln>
            <a:noFill/>
          </a:ln>
        </p:spPr>
        <p:txBody>
          <a:bodyPr anchorCtr="0" anchor="t" bIns="91425" lIns="91425" spcFirstLastPara="1" rIns="91425" wrap="square" tIns="91425">
            <a:spAutoFit/>
          </a:bodyPr>
          <a:lstStyle/>
          <a:p>
            <a:pPr indent="45720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p:txBody>
      </p:sp>
      <p:pic>
        <p:nvPicPr>
          <p:cNvPr id="317" name="Google Shape;317;p50"/>
          <p:cNvPicPr preferRelativeResize="0"/>
          <p:nvPr/>
        </p:nvPicPr>
        <p:blipFill rotWithShape="1">
          <a:blip r:embed="rId4">
            <a:alphaModFix/>
          </a:blip>
          <a:srcRect b="0" l="0" r="0" t="0"/>
          <a:stretch/>
        </p:blipFill>
        <p:spPr>
          <a:xfrm>
            <a:off x="270450" y="1808875"/>
            <a:ext cx="4688550" cy="2441700"/>
          </a:xfrm>
          <a:prstGeom prst="rect">
            <a:avLst/>
          </a:prstGeom>
          <a:noFill/>
          <a:ln>
            <a:noFill/>
          </a:ln>
        </p:spPr>
      </p:pic>
      <p:pic>
        <p:nvPicPr>
          <p:cNvPr id="318" name="Google Shape;318;p50"/>
          <p:cNvPicPr preferRelativeResize="0"/>
          <p:nvPr/>
        </p:nvPicPr>
        <p:blipFill rotWithShape="1">
          <a:blip r:embed="rId5">
            <a:alphaModFix/>
          </a:blip>
          <a:srcRect b="0" l="0" r="0" t="0"/>
          <a:stretch/>
        </p:blipFill>
        <p:spPr>
          <a:xfrm>
            <a:off x="5096650" y="1538800"/>
            <a:ext cx="3880199" cy="2981849"/>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2" name="Shape 322"/>
        <p:cNvGrpSpPr/>
        <p:nvPr/>
      </p:nvGrpSpPr>
      <p:grpSpPr>
        <a:xfrm>
          <a:off x="0" y="0"/>
          <a:ext cx="0" cy="0"/>
          <a:chOff x="0" y="0"/>
          <a:chExt cx="0" cy="0"/>
        </a:xfrm>
      </p:grpSpPr>
      <p:sp>
        <p:nvSpPr>
          <p:cNvPr id="323" name="Google Shape;323;p5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4" name="Google Shape;324;p51"/>
          <p:cNvSpPr txBox="1"/>
          <p:nvPr>
            <p:ph type="title"/>
          </p:nvPr>
        </p:nvSpPr>
        <p:spPr>
          <a:xfrm>
            <a:off x="1642850" y="2643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solidFill>
                  <a:srgbClr val="E4E5B8"/>
                </a:solidFill>
                <a:latin typeface="Georgia"/>
                <a:ea typeface="Georgia"/>
                <a:cs typeface="Georgia"/>
                <a:sym typeface="Georgia"/>
              </a:rPr>
              <a:t>October 26</a:t>
            </a:r>
            <a:endParaRPr>
              <a:solidFill>
                <a:srgbClr val="E4E5B8"/>
              </a:solidFill>
              <a:latin typeface="Georgia"/>
              <a:ea typeface="Georgia"/>
              <a:cs typeface="Georgia"/>
              <a:sym typeface="Georgia"/>
            </a:endParaRPr>
          </a:p>
        </p:txBody>
      </p:sp>
      <p:pic>
        <p:nvPicPr>
          <p:cNvPr id="325" name="Google Shape;325;p51"/>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326" name="Google Shape;326;p51"/>
          <p:cNvSpPr txBox="1"/>
          <p:nvPr/>
        </p:nvSpPr>
        <p:spPr>
          <a:xfrm>
            <a:off x="529400" y="1101300"/>
            <a:ext cx="5756700" cy="400200"/>
          </a:xfrm>
          <a:prstGeom prst="rect">
            <a:avLst/>
          </a:prstGeom>
          <a:noFill/>
          <a:ln>
            <a:noFill/>
          </a:ln>
        </p:spPr>
        <p:txBody>
          <a:bodyPr anchorCtr="0" anchor="t" bIns="91425" lIns="91425" spcFirstLastPara="1" rIns="91425" wrap="square" tIns="91425">
            <a:spAutoFit/>
          </a:bodyPr>
          <a:lstStyle/>
          <a:p>
            <a:pPr indent="45720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p:txBody>
      </p:sp>
      <p:pic>
        <p:nvPicPr>
          <p:cNvPr id="327" name="Google Shape;327;p51"/>
          <p:cNvPicPr preferRelativeResize="0"/>
          <p:nvPr/>
        </p:nvPicPr>
        <p:blipFill rotWithShape="1">
          <a:blip r:embed="rId4">
            <a:alphaModFix/>
          </a:blip>
          <a:srcRect b="0" l="0" r="0" t="0"/>
          <a:stretch/>
        </p:blipFill>
        <p:spPr>
          <a:xfrm>
            <a:off x="964125" y="1765800"/>
            <a:ext cx="6555550" cy="2381375"/>
          </a:xfrm>
          <a:prstGeom prst="rect">
            <a:avLst/>
          </a:prstGeom>
          <a:noFill/>
          <a:ln>
            <a:noFill/>
          </a:ln>
        </p:spPr>
      </p:pic>
      <p:sp>
        <p:nvSpPr>
          <p:cNvPr id="328" name="Google Shape;328;p51"/>
          <p:cNvSpPr txBox="1"/>
          <p:nvPr/>
        </p:nvSpPr>
        <p:spPr>
          <a:xfrm>
            <a:off x="5999525" y="1948175"/>
            <a:ext cx="31584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2" name="Shape 332"/>
        <p:cNvGrpSpPr/>
        <p:nvPr/>
      </p:nvGrpSpPr>
      <p:grpSpPr>
        <a:xfrm>
          <a:off x="0" y="0"/>
          <a:ext cx="0" cy="0"/>
          <a:chOff x="0" y="0"/>
          <a:chExt cx="0" cy="0"/>
        </a:xfrm>
      </p:grpSpPr>
      <p:sp>
        <p:nvSpPr>
          <p:cNvPr id="333" name="Google Shape;333;p5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4" name="Google Shape;334;p52"/>
          <p:cNvSpPr txBox="1"/>
          <p:nvPr>
            <p:ph type="title"/>
          </p:nvPr>
        </p:nvSpPr>
        <p:spPr>
          <a:xfrm>
            <a:off x="1642850" y="2643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solidFill>
                  <a:srgbClr val="E4E5B8"/>
                </a:solidFill>
                <a:latin typeface="Georgia"/>
                <a:ea typeface="Georgia"/>
                <a:cs typeface="Georgia"/>
                <a:sym typeface="Georgia"/>
              </a:rPr>
              <a:t>October 30  </a:t>
            </a:r>
            <a:endParaRPr>
              <a:solidFill>
                <a:srgbClr val="E4E5B8"/>
              </a:solidFill>
              <a:latin typeface="Georgia"/>
              <a:ea typeface="Georgia"/>
              <a:cs typeface="Georgia"/>
              <a:sym typeface="Georgia"/>
            </a:endParaRPr>
          </a:p>
        </p:txBody>
      </p:sp>
      <p:pic>
        <p:nvPicPr>
          <p:cNvPr id="335" name="Google Shape;335;p52"/>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336" name="Google Shape;336;p52"/>
          <p:cNvSpPr txBox="1"/>
          <p:nvPr/>
        </p:nvSpPr>
        <p:spPr>
          <a:xfrm>
            <a:off x="529400" y="1101300"/>
            <a:ext cx="5756700" cy="400200"/>
          </a:xfrm>
          <a:prstGeom prst="rect">
            <a:avLst/>
          </a:prstGeom>
          <a:noFill/>
          <a:ln>
            <a:noFill/>
          </a:ln>
        </p:spPr>
        <p:txBody>
          <a:bodyPr anchorCtr="0" anchor="t" bIns="91425" lIns="91425" spcFirstLastPara="1" rIns="91425" wrap="square" tIns="91425">
            <a:spAutoFit/>
          </a:bodyPr>
          <a:lstStyle/>
          <a:p>
            <a:pPr indent="45720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p:txBody>
      </p:sp>
      <p:sp>
        <p:nvSpPr>
          <p:cNvPr id="337" name="Google Shape;337;p52"/>
          <p:cNvSpPr txBox="1"/>
          <p:nvPr/>
        </p:nvSpPr>
        <p:spPr>
          <a:xfrm>
            <a:off x="5999525" y="1948175"/>
            <a:ext cx="31584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38" name="Google Shape;338;p52"/>
          <p:cNvPicPr preferRelativeResize="0"/>
          <p:nvPr/>
        </p:nvPicPr>
        <p:blipFill rotWithShape="1">
          <a:blip r:embed="rId4">
            <a:alphaModFix/>
          </a:blip>
          <a:srcRect b="0" l="0" r="0" t="0"/>
          <a:stretch/>
        </p:blipFill>
        <p:spPr>
          <a:xfrm>
            <a:off x="1114300" y="1274525"/>
            <a:ext cx="7010500" cy="3510025"/>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2" name="Shape 342"/>
        <p:cNvGrpSpPr/>
        <p:nvPr/>
      </p:nvGrpSpPr>
      <p:grpSpPr>
        <a:xfrm>
          <a:off x="0" y="0"/>
          <a:ext cx="0" cy="0"/>
          <a:chOff x="0" y="0"/>
          <a:chExt cx="0" cy="0"/>
        </a:xfrm>
      </p:grpSpPr>
      <p:sp>
        <p:nvSpPr>
          <p:cNvPr id="343" name="Google Shape;343;p5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4" name="Google Shape;344;p53"/>
          <p:cNvSpPr txBox="1"/>
          <p:nvPr>
            <p:ph type="title"/>
          </p:nvPr>
        </p:nvSpPr>
        <p:spPr>
          <a:xfrm>
            <a:off x="1642850" y="2643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solidFill>
                  <a:srgbClr val="E4E5B8"/>
                </a:solidFill>
                <a:latin typeface="Georgia"/>
                <a:ea typeface="Georgia"/>
                <a:cs typeface="Georgia"/>
                <a:sym typeface="Georgia"/>
              </a:rPr>
              <a:t>October 30 - Release of Cardinal Mindszenty</a:t>
            </a:r>
            <a:endParaRPr>
              <a:solidFill>
                <a:srgbClr val="E4E5B8"/>
              </a:solidFill>
              <a:latin typeface="Georgia"/>
              <a:ea typeface="Georgia"/>
              <a:cs typeface="Georgia"/>
              <a:sym typeface="Georgia"/>
            </a:endParaRPr>
          </a:p>
        </p:txBody>
      </p:sp>
      <p:pic>
        <p:nvPicPr>
          <p:cNvPr id="345" name="Google Shape;345;p53"/>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346" name="Google Shape;346;p53"/>
          <p:cNvSpPr txBox="1"/>
          <p:nvPr/>
        </p:nvSpPr>
        <p:spPr>
          <a:xfrm>
            <a:off x="529400" y="1101300"/>
            <a:ext cx="5756700" cy="400200"/>
          </a:xfrm>
          <a:prstGeom prst="rect">
            <a:avLst/>
          </a:prstGeom>
          <a:noFill/>
          <a:ln>
            <a:noFill/>
          </a:ln>
        </p:spPr>
        <p:txBody>
          <a:bodyPr anchorCtr="0" anchor="t" bIns="91425" lIns="91425" spcFirstLastPara="1" rIns="91425" wrap="square" tIns="91425">
            <a:spAutoFit/>
          </a:bodyPr>
          <a:lstStyle/>
          <a:p>
            <a:pPr indent="45720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p:txBody>
      </p:sp>
      <p:sp>
        <p:nvSpPr>
          <p:cNvPr id="347" name="Google Shape;347;p53"/>
          <p:cNvSpPr txBox="1"/>
          <p:nvPr/>
        </p:nvSpPr>
        <p:spPr>
          <a:xfrm>
            <a:off x="5999525" y="1948175"/>
            <a:ext cx="31584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48" name="Google Shape;348;p53"/>
          <p:cNvPicPr preferRelativeResize="0"/>
          <p:nvPr/>
        </p:nvPicPr>
        <p:blipFill rotWithShape="1">
          <a:blip r:embed="rId4">
            <a:alphaModFix/>
          </a:blip>
          <a:srcRect b="0" l="0" r="0" t="0"/>
          <a:stretch/>
        </p:blipFill>
        <p:spPr>
          <a:xfrm>
            <a:off x="1815350" y="1174425"/>
            <a:ext cx="5394400" cy="382805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2" name="Shape 352"/>
        <p:cNvGrpSpPr/>
        <p:nvPr/>
      </p:nvGrpSpPr>
      <p:grpSpPr>
        <a:xfrm>
          <a:off x="0" y="0"/>
          <a:ext cx="0" cy="0"/>
          <a:chOff x="0" y="0"/>
          <a:chExt cx="0" cy="0"/>
        </a:xfrm>
      </p:grpSpPr>
      <p:sp>
        <p:nvSpPr>
          <p:cNvPr id="353" name="Google Shape;353;p5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4" name="Google Shape;354;p54"/>
          <p:cNvSpPr txBox="1"/>
          <p:nvPr>
            <p:ph type="title"/>
          </p:nvPr>
        </p:nvSpPr>
        <p:spPr>
          <a:xfrm>
            <a:off x="1642850" y="2643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solidFill>
                  <a:srgbClr val="E4E5B8"/>
                </a:solidFill>
                <a:latin typeface="Georgia"/>
                <a:ea typeface="Georgia"/>
                <a:cs typeface="Georgia"/>
                <a:sym typeface="Georgia"/>
              </a:rPr>
              <a:t>October 31</a:t>
            </a:r>
            <a:endParaRPr>
              <a:solidFill>
                <a:srgbClr val="E4E5B8"/>
              </a:solidFill>
              <a:latin typeface="Georgia"/>
              <a:ea typeface="Georgia"/>
              <a:cs typeface="Georgia"/>
              <a:sym typeface="Georgia"/>
            </a:endParaRPr>
          </a:p>
        </p:txBody>
      </p:sp>
      <p:pic>
        <p:nvPicPr>
          <p:cNvPr id="355" name="Google Shape;355;p54"/>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356" name="Google Shape;356;p54"/>
          <p:cNvSpPr txBox="1"/>
          <p:nvPr/>
        </p:nvSpPr>
        <p:spPr>
          <a:xfrm>
            <a:off x="529400" y="1101300"/>
            <a:ext cx="5756700" cy="400200"/>
          </a:xfrm>
          <a:prstGeom prst="rect">
            <a:avLst/>
          </a:prstGeom>
          <a:noFill/>
          <a:ln>
            <a:noFill/>
          </a:ln>
        </p:spPr>
        <p:txBody>
          <a:bodyPr anchorCtr="0" anchor="t" bIns="91425" lIns="91425" spcFirstLastPara="1" rIns="91425" wrap="square" tIns="91425">
            <a:spAutoFit/>
          </a:bodyPr>
          <a:lstStyle/>
          <a:p>
            <a:pPr indent="45720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p:txBody>
      </p:sp>
      <p:sp>
        <p:nvSpPr>
          <p:cNvPr id="357" name="Google Shape;357;p54"/>
          <p:cNvSpPr txBox="1"/>
          <p:nvPr/>
        </p:nvSpPr>
        <p:spPr>
          <a:xfrm>
            <a:off x="5999525" y="1948175"/>
            <a:ext cx="31584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58" name="Google Shape;358;p54"/>
          <p:cNvPicPr preferRelativeResize="0"/>
          <p:nvPr/>
        </p:nvPicPr>
        <p:blipFill rotWithShape="1">
          <a:blip r:embed="rId4">
            <a:alphaModFix/>
          </a:blip>
          <a:srcRect b="0" l="0" r="0" t="0"/>
          <a:stretch/>
        </p:blipFill>
        <p:spPr>
          <a:xfrm>
            <a:off x="1099550" y="1365200"/>
            <a:ext cx="6956000" cy="3318225"/>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2" name="Shape 362"/>
        <p:cNvGrpSpPr/>
        <p:nvPr/>
      </p:nvGrpSpPr>
      <p:grpSpPr>
        <a:xfrm>
          <a:off x="0" y="0"/>
          <a:ext cx="0" cy="0"/>
          <a:chOff x="0" y="0"/>
          <a:chExt cx="0" cy="0"/>
        </a:xfrm>
      </p:grpSpPr>
      <p:sp>
        <p:nvSpPr>
          <p:cNvPr id="363" name="Google Shape;363;p5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4" name="Google Shape;364;p55"/>
          <p:cNvSpPr txBox="1"/>
          <p:nvPr>
            <p:ph type="title"/>
          </p:nvPr>
        </p:nvSpPr>
        <p:spPr>
          <a:xfrm>
            <a:off x="1642850" y="2643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solidFill>
                  <a:srgbClr val="E4E5B8"/>
                </a:solidFill>
                <a:latin typeface="Georgia"/>
                <a:ea typeface="Georgia"/>
                <a:cs typeface="Georgia"/>
                <a:sym typeface="Georgia"/>
              </a:rPr>
              <a:t>November 3</a:t>
            </a:r>
            <a:endParaRPr>
              <a:solidFill>
                <a:srgbClr val="E4E5B8"/>
              </a:solidFill>
              <a:latin typeface="Georgia"/>
              <a:ea typeface="Georgia"/>
              <a:cs typeface="Georgia"/>
              <a:sym typeface="Georgia"/>
            </a:endParaRPr>
          </a:p>
        </p:txBody>
      </p:sp>
      <p:pic>
        <p:nvPicPr>
          <p:cNvPr id="365" name="Google Shape;365;p55"/>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366" name="Google Shape;366;p55"/>
          <p:cNvSpPr txBox="1"/>
          <p:nvPr/>
        </p:nvSpPr>
        <p:spPr>
          <a:xfrm>
            <a:off x="529400" y="1101300"/>
            <a:ext cx="5756700" cy="400200"/>
          </a:xfrm>
          <a:prstGeom prst="rect">
            <a:avLst/>
          </a:prstGeom>
          <a:noFill/>
          <a:ln>
            <a:noFill/>
          </a:ln>
        </p:spPr>
        <p:txBody>
          <a:bodyPr anchorCtr="0" anchor="t" bIns="91425" lIns="91425" spcFirstLastPara="1" rIns="91425" wrap="square" tIns="91425">
            <a:spAutoFit/>
          </a:bodyPr>
          <a:lstStyle/>
          <a:p>
            <a:pPr indent="45720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p:txBody>
      </p:sp>
      <p:sp>
        <p:nvSpPr>
          <p:cNvPr id="367" name="Google Shape;367;p55"/>
          <p:cNvSpPr txBox="1"/>
          <p:nvPr/>
        </p:nvSpPr>
        <p:spPr>
          <a:xfrm>
            <a:off x="5999525" y="1948175"/>
            <a:ext cx="31584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68" name="Google Shape;368;p55"/>
          <p:cNvPicPr preferRelativeResize="0"/>
          <p:nvPr/>
        </p:nvPicPr>
        <p:blipFill rotWithShape="1">
          <a:blip r:embed="rId4">
            <a:alphaModFix/>
          </a:blip>
          <a:srcRect b="0" l="0" r="0" t="0"/>
          <a:stretch/>
        </p:blipFill>
        <p:spPr>
          <a:xfrm>
            <a:off x="1118400" y="1614000"/>
            <a:ext cx="6907199" cy="30495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p29"/>
          <p:cNvSpPr txBox="1"/>
          <p:nvPr>
            <p:ph type="title"/>
          </p:nvPr>
        </p:nvSpPr>
        <p:spPr>
          <a:xfrm>
            <a:off x="253400" y="1830600"/>
            <a:ext cx="4045200" cy="1482300"/>
          </a:xfrm>
          <a:prstGeom prst="rect">
            <a:avLst/>
          </a:prstGeom>
          <a:noFill/>
          <a:ln>
            <a:noFill/>
          </a:ln>
        </p:spPr>
        <p:txBody>
          <a:bodyPr anchorCtr="0" anchor="b" bIns="91425" lIns="91425" spcFirstLastPara="1" rIns="91425" wrap="square" tIns="91425">
            <a:normAutofit/>
          </a:bodyPr>
          <a:lstStyle/>
          <a:p>
            <a:pPr indent="0" lvl="0" marL="0" rtl="0" algn="ctr">
              <a:lnSpc>
                <a:spcPct val="100000"/>
              </a:lnSpc>
              <a:spcBef>
                <a:spcPts val="0"/>
              </a:spcBef>
              <a:spcAft>
                <a:spcPts val="0"/>
              </a:spcAft>
              <a:buSzPts val="4200"/>
              <a:buNone/>
            </a:pPr>
            <a:r>
              <a:rPr lang="en">
                <a:solidFill>
                  <a:srgbClr val="E4E5B8"/>
                </a:solidFill>
                <a:latin typeface="Georgia"/>
                <a:ea typeface="Georgia"/>
                <a:cs typeface="Georgia"/>
                <a:sym typeface="Georgia"/>
              </a:rPr>
              <a:t>What we’ll be learning today:</a:t>
            </a:r>
            <a:endParaRPr>
              <a:solidFill>
                <a:srgbClr val="E4E5B8"/>
              </a:solidFill>
              <a:latin typeface="Georgia"/>
              <a:ea typeface="Georgia"/>
              <a:cs typeface="Georgia"/>
              <a:sym typeface="Georgia"/>
            </a:endParaRPr>
          </a:p>
        </p:txBody>
      </p:sp>
      <p:sp>
        <p:nvSpPr>
          <p:cNvPr id="123" name="Google Shape;123;p29"/>
          <p:cNvSpPr txBox="1"/>
          <p:nvPr>
            <p:ph idx="2" type="body"/>
          </p:nvPr>
        </p:nvSpPr>
        <p:spPr>
          <a:xfrm>
            <a:off x="4939500" y="724200"/>
            <a:ext cx="3837000" cy="3695100"/>
          </a:xfrm>
          <a:prstGeom prst="rect">
            <a:avLst/>
          </a:prstGeom>
          <a:noFill/>
          <a:ln>
            <a:noFill/>
          </a:ln>
        </p:spPr>
        <p:txBody>
          <a:bodyPr anchorCtr="0" anchor="ctr" bIns="91425" lIns="91425" spcFirstLastPara="1" rIns="91425" wrap="square" tIns="91425">
            <a:normAutofit fontScale="92500" lnSpcReduction="20000"/>
          </a:bodyPr>
          <a:lstStyle/>
          <a:p>
            <a:pPr indent="-334328" lvl="0" marL="457200" rtl="0" algn="l">
              <a:lnSpc>
                <a:spcPct val="115000"/>
              </a:lnSpc>
              <a:spcBef>
                <a:spcPts val="0"/>
              </a:spcBef>
              <a:spcAft>
                <a:spcPts val="0"/>
              </a:spcAft>
              <a:buClr>
                <a:srgbClr val="E4E5B8"/>
              </a:buClr>
              <a:buSzPct val="100000"/>
              <a:buFont typeface="Georgia"/>
              <a:buChar char="●"/>
            </a:pPr>
            <a:r>
              <a:rPr lang="en">
                <a:solidFill>
                  <a:srgbClr val="E4E5B8"/>
                </a:solidFill>
                <a:latin typeface="Georgia"/>
                <a:ea typeface="Georgia"/>
                <a:cs typeface="Georgia"/>
                <a:sym typeface="Georgia"/>
              </a:rPr>
              <a:t>Note on effects of Secret Speech</a:t>
            </a:r>
            <a:endParaRPr>
              <a:solidFill>
                <a:srgbClr val="E4E5B8"/>
              </a:solidFill>
              <a:latin typeface="Georgia"/>
              <a:ea typeface="Georgia"/>
              <a:cs typeface="Georgia"/>
              <a:sym typeface="Georgia"/>
            </a:endParaRPr>
          </a:p>
          <a:p>
            <a:pPr indent="0" lvl="0" marL="457200" rtl="0" algn="l">
              <a:lnSpc>
                <a:spcPct val="115000"/>
              </a:lnSpc>
              <a:spcBef>
                <a:spcPts val="0"/>
              </a:spcBef>
              <a:spcAft>
                <a:spcPts val="0"/>
              </a:spcAft>
              <a:buNone/>
            </a:pPr>
            <a:r>
              <a:t/>
            </a:r>
            <a:endParaRPr>
              <a:solidFill>
                <a:srgbClr val="E4E5B8"/>
              </a:solidFill>
              <a:latin typeface="Georgia"/>
              <a:ea typeface="Georgia"/>
              <a:cs typeface="Georgia"/>
              <a:sym typeface="Georgia"/>
            </a:endParaRPr>
          </a:p>
          <a:p>
            <a:pPr indent="-334328" lvl="0" marL="457200" rtl="0" algn="l">
              <a:lnSpc>
                <a:spcPct val="115000"/>
              </a:lnSpc>
              <a:spcBef>
                <a:spcPts val="0"/>
              </a:spcBef>
              <a:spcAft>
                <a:spcPts val="0"/>
              </a:spcAft>
              <a:buClr>
                <a:srgbClr val="E4E5B8"/>
              </a:buClr>
              <a:buSzPct val="100000"/>
              <a:buFont typeface="Georgia"/>
              <a:buChar char="●"/>
            </a:pPr>
            <a:r>
              <a:rPr lang="en">
                <a:solidFill>
                  <a:srgbClr val="E4E5B8"/>
                </a:solidFill>
                <a:latin typeface="Georgia"/>
                <a:ea typeface="Georgia"/>
                <a:cs typeface="Georgia"/>
                <a:sym typeface="Georgia"/>
              </a:rPr>
              <a:t>Background of Hungarian history and conditions that led to the counter-revolution</a:t>
            </a:r>
            <a:endParaRPr>
              <a:solidFill>
                <a:srgbClr val="E4E5B8"/>
              </a:solidFill>
              <a:latin typeface="Georgia"/>
              <a:ea typeface="Georgia"/>
              <a:cs typeface="Georgia"/>
              <a:sym typeface="Georgia"/>
            </a:endParaRPr>
          </a:p>
          <a:p>
            <a:pPr indent="0" lvl="0" marL="457200" rtl="0" algn="l">
              <a:lnSpc>
                <a:spcPct val="115000"/>
              </a:lnSpc>
              <a:spcBef>
                <a:spcPts val="1200"/>
              </a:spcBef>
              <a:spcAft>
                <a:spcPts val="0"/>
              </a:spcAft>
              <a:buSzPct val="108108"/>
              <a:buNone/>
            </a:pPr>
            <a:r>
              <a:t/>
            </a:r>
            <a:endParaRPr>
              <a:solidFill>
                <a:srgbClr val="E4E5B8"/>
              </a:solidFill>
              <a:latin typeface="Georgia"/>
              <a:ea typeface="Georgia"/>
              <a:cs typeface="Georgia"/>
              <a:sym typeface="Georgia"/>
            </a:endParaRPr>
          </a:p>
          <a:p>
            <a:pPr indent="-334327" lvl="0" marL="457200" rtl="0" algn="l">
              <a:lnSpc>
                <a:spcPct val="115000"/>
              </a:lnSpc>
              <a:spcBef>
                <a:spcPts val="1200"/>
              </a:spcBef>
              <a:spcAft>
                <a:spcPts val="0"/>
              </a:spcAft>
              <a:buClr>
                <a:srgbClr val="E4E5B8"/>
              </a:buClr>
              <a:buSzPct val="100000"/>
              <a:buFont typeface="Georgia"/>
              <a:buChar char="●"/>
            </a:pPr>
            <a:r>
              <a:rPr lang="en">
                <a:solidFill>
                  <a:srgbClr val="E4E5B8"/>
                </a:solidFill>
                <a:latin typeface="Georgia"/>
                <a:ea typeface="Georgia"/>
                <a:cs typeface="Georgia"/>
                <a:sym typeface="Georgia"/>
              </a:rPr>
              <a:t>The events of the 1956 Counter-Revolution</a:t>
            </a:r>
            <a:endParaRPr>
              <a:solidFill>
                <a:srgbClr val="E4E5B8"/>
              </a:solidFill>
              <a:latin typeface="Georgia"/>
              <a:ea typeface="Georgia"/>
              <a:cs typeface="Georgia"/>
              <a:sym typeface="Georgia"/>
            </a:endParaRPr>
          </a:p>
          <a:p>
            <a:pPr indent="0" lvl="0" marL="457200" rtl="0" algn="l">
              <a:lnSpc>
                <a:spcPct val="115000"/>
              </a:lnSpc>
              <a:spcBef>
                <a:spcPts val="1200"/>
              </a:spcBef>
              <a:spcAft>
                <a:spcPts val="0"/>
              </a:spcAft>
              <a:buSzPct val="108108"/>
              <a:buNone/>
            </a:pPr>
            <a:r>
              <a:t/>
            </a:r>
            <a:endParaRPr>
              <a:solidFill>
                <a:srgbClr val="E4E5B8"/>
              </a:solidFill>
              <a:latin typeface="Georgia"/>
              <a:ea typeface="Georgia"/>
              <a:cs typeface="Georgia"/>
              <a:sym typeface="Georgia"/>
            </a:endParaRPr>
          </a:p>
          <a:p>
            <a:pPr indent="-334327" lvl="0" marL="457200" rtl="0" algn="l">
              <a:lnSpc>
                <a:spcPct val="115000"/>
              </a:lnSpc>
              <a:spcBef>
                <a:spcPts val="1200"/>
              </a:spcBef>
              <a:spcAft>
                <a:spcPts val="0"/>
              </a:spcAft>
              <a:buClr>
                <a:srgbClr val="E4E5B8"/>
              </a:buClr>
              <a:buSzPct val="100000"/>
              <a:buFont typeface="Georgia"/>
              <a:buChar char="●"/>
            </a:pPr>
            <a:r>
              <a:rPr lang="en">
                <a:solidFill>
                  <a:srgbClr val="E4E5B8"/>
                </a:solidFill>
                <a:latin typeface="Georgia"/>
                <a:ea typeface="Georgia"/>
                <a:cs typeface="Georgia"/>
                <a:sym typeface="Georgia"/>
              </a:rPr>
              <a:t>How western imperialists conduct counter-revolution, examples in the modern day</a:t>
            </a:r>
            <a:endParaRPr>
              <a:solidFill>
                <a:srgbClr val="E4E5B8"/>
              </a:solidFill>
              <a:latin typeface="Georgia"/>
              <a:ea typeface="Georgia"/>
              <a:cs typeface="Georgia"/>
              <a:sym typeface="Georgia"/>
            </a:endParaRPr>
          </a:p>
        </p:txBody>
      </p:sp>
      <p:pic>
        <p:nvPicPr>
          <p:cNvPr id="124" name="Google Shape;124;p29"/>
          <p:cNvPicPr preferRelativeResize="0"/>
          <p:nvPr/>
        </p:nvPicPr>
        <p:blipFill rotWithShape="1">
          <a:blip r:embed="rId3">
            <a:alphaModFix/>
          </a:blip>
          <a:srcRect b="0" l="0" r="0" t="0"/>
          <a:stretch/>
        </p:blipFill>
        <p:spPr>
          <a:xfrm>
            <a:off x="204977" y="205725"/>
            <a:ext cx="1053650" cy="105367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2" name="Shape 372"/>
        <p:cNvGrpSpPr/>
        <p:nvPr/>
      </p:nvGrpSpPr>
      <p:grpSpPr>
        <a:xfrm>
          <a:off x="0" y="0"/>
          <a:ext cx="0" cy="0"/>
          <a:chOff x="0" y="0"/>
          <a:chExt cx="0" cy="0"/>
        </a:xfrm>
      </p:grpSpPr>
      <p:sp>
        <p:nvSpPr>
          <p:cNvPr id="373" name="Google Shape;373;p5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4" name="Google Shape;374;p56"/>
          <p:cNvSpPr txBox="1"/>
          <p:nvPr>
            <p:ph type="title"/>
          </p:nvPr>
        </p:nvSpPr>
        <p:spPr>
          <a:xfrm>
            <a:off x="1628100" y="1536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solidFill>
                  <a:srgbClr val="E4E5B8"/>
                </a:solidFill>
                <a:latin typeface="Georgia"/>
                <a:ea typeface="Georgia"/>
                <a:cs typeface="Georgia"/>
                <a:sym typeface="Georgia"/>
              </a:rPr>
              <a:t>The US and Europe planned for Cardinal Mindszenty to take over Hungary </a:t>
            </a:r>
            <a:endParaRPr>
              <a:solidFill>
                <a:srgbClr val="E4E5B8"/>
              </a:solidFill>
              <a:latin typeface="Georgia"/>
              <a:ea typeface="Georgia"/>
              <a:cs typeface="Georgia"/>
              <a:sym typeface="Georgia"/>
            </a:endParaRPr>
          </a:p>
        </p:txBody>
      </p:sp>
      <p:pic>
        <p:nvPicPr>
          <p:cNvPr id="375" name="Google Shape;375;p56"/>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376" name="Google Shape;376;p56"/>
          <p:cNvSpPr txBox="1"/>
          <p:nvPr/>
        </p:nvSpPr>
        <p:spPr>
          <a:xfrm>
            <a:off x="529400" y="1101300"/>
            <a:ext cx="5756700" cy="400200"/>
          </a:xfrm>
          <a:prstGeom prst="rect">
            <a:avLst/>
          </a:prstGeom>
          <a:noFill/>
          <a:ln>
            <a:noFill/>
          </a:ln>
        </p:spPr>
        <p:txBody>
          <a:bodyPr anchorCtr="0" anchor="t" bIns="91425" lIns="91425" spcFirstLastPara="1" rIns="91425" wrap="square" tIns="91425">
            <a:spAutoFit/>
          </a:bodyPr>
          <a:lstStyle/>
          <a:p>
            <a:pPr indent="45720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p:txBody>
      </p:sp>
      <p:sp>
        <p:nvSpPr>
          <p:cNvPr id="377" name="Google Shape;377;p56"/>
          <p:cNvSpPr txBox="1"/>
          <p:nvPr/>
        </p:nvSpPr>
        <p:spPr>
          <a:xfrm>
            <a:off x="5999525" y="1948175"/>
            <a:ext cx="31584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78" name="Google Shape;378;p56"/>
          <p:cNvPicPr preferRelativeResize="0"/>
          <p:nvPr/>
        </p:nvPicPr>
        <p:blipFill rotWithShape="1">
          <a:blip r:embed="rId4">
            <a:alphaModFix/>
          </a:blip>
          <a:srcRect b="0" l="0" r="0" t="0"/>
          <a:stretch/>
        </p:blipFill>
        <p:spPr>
          <a:xfrm>
            <a:off x="307375" y="1101300"/>
            <a:ext cx="4037540" cy="3850249"/>
          </a:xfrm>
          <a:prstGeom prst="rect">
            <a:avLst/>
          </a:prstGeom>
          <a:noFill/>
          <a:ln>
            <a:noFill/>
          </a:ln>
        </p:spPr>
      </p:pic>
      <p:pic>
        <p:nvPicPr>
          <p:cNvPr id="379" name="Google Shape;379;p56"/>
          <p:cNvPicPr preferRelativeResize="0"/>
          <p:nvPr/>
        </p:nvPicPr>
        <p:blipFill rotWithShape="1">
          <a:blip r:embed="rId5">
            <a:alphaModFix/>
          </a:blip>
          <a:srcRect b="0" l="0" r="0" t="0"/>
          <a:stretch/>
        </p:blipFill>
        <p:spPr>
          <a:xfrm>
            <a:off x="4892600" y="1101300"/>
            <a:ext cx="3903749" cy="385025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3" name="Shape 383"/>
        <p:cNvGrpSpPr/>
        <p:nvPr/>
      </p:nvGrpSpPr>
      <p:grpSpPr>
        <a:xfrm>
          <a:off x="0" y="0"/>
          <a:ext cx="0" cy="0"/>
          <a:chOff x="0" y="0"/>
          <a:chExt cx="0" cy="0"/>
        </a:xfrm>
      </p:grpSpPr>
      <p:sp>
        <p:nvSpPr>
          <p:cNvPr id="384" name="Google Shape;384;p57"/>
          <p:cNvSpPr/>
          <p:nvPr/>
        </p:nvSpPr>
        <p:spPr>
          <a:xfrm>
            <a:off x="0" y="0"/>
            <a:ext cx="9143100" cy="1100700"/>
          </a:xfrm>
          <a:prstGeom prst="rect">
            <a:avLst/>
          </a:prstGeom>
          <a:solidFill>
            <a:schemeClr val="dk2"/>
          </a:solidFill>
          <a:ln cap="flat" cmpd="sng" w="9525">
            <a:solidFill>
              <a:srgbClr val="303030"/>
            </a:solidFill>
            <a:prstDash val="solid"/>
            <a:round/>
            <a:headEnd len="sm" w="sm" type="none"/>
            <a:tailEnd len="sm" w="sm" type="none"/>
          </a:ln>
        </p:spPr>
        <p:txBody>
          <a:bodyPr anchorCtr="0" anchor="ctr" bIns="82925" lIns="82925" spcFirstLastPara="1" rIns="82925" wrap="square" tIns="82925">
            <a:noAutofit/>
          </a:bodyPr>
          <a:lstStyle/>
          <a:p>
            <a:pPr indent="0" lvl="0" marL="0" marR="0" rtl="0" algn="l">
              <a:spcBef>
                <a:spcPts val="0"/>
              </a:spcBef>
              <a:spcAft>
                <a:spcPts val="0"/>
              </a:spcAft>
              <a:buNone/>
            </a:pPr>
            <a:r>
              <a:t/>
            </a:r>
            <a:endParaRPr b="0" sz="1300" u="none" strike="noStrike">
              <a:solidFill>
                <a:srgbClr val="000000"/>
              </a:solidFill>
              <a:latin typeface="Arial"/>
              <a:ea typeface="Arial"/>
              <a:cs typeface="Arial"/>
              <a:sym typeface="Arial"/>
            </a:endParaRPr>
          </a:p>
        </p:txBody>
      </p:sp>
      <p:sp>
        <p:nvSpPr>
          <p:cNvPr id="385" name="Google Shape;385;p57"/>
          <p:cNvSpPr txBox="1"/>
          <p:nvPr>
            <p:ph type="title"/>
          </p:nvPr>
        </p:nvSpPr>
        <p:spPr>
          <a:xfrm>
            <a:off x="1627858" y="153474"/>
            <a:ext cx="7248900" cy="760500"/>
          </a:xfrm>
          <a:prstGeom prst="rect">
            <a:avLst/>
          </a:prstGeom>
          <a:noFill/>
          <a:ln>
            <a:noFill/>
          </a:ln>
        </p:spPr>
        <p:txBody>
          <a:bodyPr anchorCtr="1" anchor="ctr" bIns="82925" lIns="82925" spcFirstLastPara="1" rIns="82925" wrap="square" tIns="82925">
            <a:normAutofit/>
          </a:bodyPr>
          <a:lstStyle/>
          <a:p>
            <a:pPr indent="0" lvl="0" marL="0" rtl="0" algn="ctr">
              <a:lnSpc>
                <a:spcPct val="100000"/>
              </a:lnSpc>
              <a:spcBef>
                <a:spcPts val="0"/>
              </a:spcBef>
              <a:spcAft>
                <a:spcPts val="0"/>
              </a:spcAft>
              <a:buClr>
                <a:srgbClr val="E4E5B8"/>
              </a:buClr>
              <a:buSzPts val="1800"/>
              <a:buFont typeface="Georgia"/>
              <a:buNone/>
            </a:pPr>
            <a:r>
              <a:rPr b="0" lang="en" sz="1800" u="none" strike="noStrike">
                <a:solidFill>
                  <a:srgbClr val="E4E5B8"/>
                </a:solidFill>
                <a:latin typeface="Georgia"/>
                <a:ea typeface="Georgia"/>
                <a:cs typeface="Georgia"/>
                <a:sym typeface="Georgia"/>
              </a:rPr>
              <a:t>The CIA and U.S. Security State </a:t>
            </a:r>
            <a:r>
              <a:rPr lang="en" sz="1800">
                <a:solidFill>
                  <a:srgbClr val="E4E5B8"/>
                </a:solidFill>
                <a:latin typeface="Georgia"/>
                <a:ea typeface="Georgia"/>
                <a:cs typeface="Georgia"/>
                <a:sym typeface="Georgia"/>
              </a:rPr>
              <a:t>Involvement</a:t>
            </a:r>
            <a:r>
              <a:rPr b="0" lang="en" sz="1800" u="none" strike="noStrike">
                <a:solidFill>
                  <a:srgbClr val="E4E5B8"/>
                </a:solidFill>
                <a:latin typeface="Georgia"/>
                <a:ea typeface="Georgia"/>
                <a:cs typeface="Georgia"/>
                <a:sym typeface="Georgia"/>
              </a:rPr>
              <a:t> in the Counter-Revolution</a:t>
            </a:r>
            <a:endParaRPr b="0" sz="1800" u="none" strike="noStrike">
              <a:solidFill>
                <a:srgbClr val="000000"/>
              </a:solidFill>
              <a:latin typeface="Arial"/>
              <a:ea typeface="Arial"/>
              <a:cs typeface="Arial"/>
              <a:sym typeface="Arial"/>
            </a:endParaRPr>
          </a:p>
        </p:txBody>
      </p:sp>
      <p:pic>
        <p:nvPicPr>
          <p:cNvPr id="386" name="Google Shape;386;p57"/>
          <p:cNvPicPr preferRelativeResize="0"/>
          <p:nvPr/>
        </p:nvPicPr>
        <p:blipFill rotWithShape="1">
          <a:blip r:embed="rId3">
            <a:alphaModFix/>
          </a:blip>
          <a:srcRect b="0" l="0" r="0" t="0"/>
          <a:stretch/>
        </p:blipFill>
        <p:spPr>
          <a:xfrm>
            <a:off x="406230" y="112656"/>
            <a:ext cx="875779" cy="875779"/>
          </a:xfrm>
          <a:prstGeom prst="rect">
            <a:avLst/>
          </a:prstGeom>
          <a:noFill/>
          <a:ln>
            <a:noFill/>
          </a:ln>
        </p:spPr>
      </p:pic>
      <p:sp>
        <p:nvSpPr>
          <p:cNvPr id="387" name="Google Shape;387;p57"/>
          <p:cNvSpPr/>
          <p:nvPr/>
        </p:nvSpPr>
        <p:spPr>
          <a:xfrm>
            <a:off x="72168" y="1142563"/>
            <a:ext cx="8842500" cy="4003800"/>
          </a:xfrm>
          <a:prstGeom prst="rect">
            <a:avLst/>
          </a:prstGeom>
          <a:noFill/>
          <a:ln>
            <a:noFill/>
          </a:ln>
        </p:spPr>
        <p:txBody>
          <a:bodyPr anchorCtr="0" anchor="t" bIns="82925" lIns="82925" spcFirstLastPara="1" rIns="82925" wrap="square" tIns="82925">
            <a:noAutofit/>
          </a:bodyPr>
          <a:lstStyle/>
          <a:p>
            <a:pPr indent="0" lvl="0" marL="0" marR="0" rtl="0" algn="just">
              <a:spcBef>
                <a:spcPts val="0"/>
              </a:spcBef>
              <a:spcAft>
                <a:spcPts val="0"/>
              </a:spcAft>
              <a:buNone/>
            </a:pPr>
            <a:r>
              <a:rPr b="0" lang="en" sz="1400" u="none" strike="noStrike">
                <a:solidFill>
                  <a:srgbClr val="E4E5B8"/>
                </a:solidFill>
                <a:latin typeface="Georgia"/>
                <a:ea typeface="Georgia"/>
                <a:cs typeface="Georgia"/>
                <a:sym typeface="Georgia"/>
              </a:rPr>
              <a:t>The CIA and the U.S. Government claim that they had no involvement in the Hungarian Counter-revolution and despite the track record of U.S. imperialism, they were largely successful in spreading this falsehood far and wide. Without evidence to prove otherwise, many who would normally be expected to see through this propaganda were inclined to parrot the talking points of the U.S. Empire ie. that the Soviet government was solely to blame for the violent rebellion that occurred in Hungary in 1956. The CIA claimed vehemently that they had no fore-knowledge or participation in the so called “uprising.” </a:t>
            </a:r>
            <a:endParaRPr b="0" sz="1400" u="none" strike="noStrike">
              <a:solidFill>
                <a:srgbClr val="E4E5B8"/>
              </a:solidFill>
              <a:latin typeface="Georgia"/>
              <a:ea typeface="Georgia"/>
              <a:cs typeface="Georgia"/>
              <a:sym typeface="Georgia"/>
            </a:endParaRPr>
          </a:p>
          <a:p>
            <a:pPr indent="0" lvl="0" marL="0" marR="0" rtl="0" algn="just">
              <a:spcBef>
                <a:spcPts val="0"/>
              </a:spcBef>
              <a:spcAft>
                <a:spcPts val="0"/>
              </a:spcAft>
              <a:buNone/>
            </a:pPr>
            <a:r>
              <a:t/>
            </a:r>
            <a:endParaRPr b="0" sz="1400" u="none" strike="noStrike">
              <a:solidFill>
                <a:srgbClr val="E4E5B8"/>
              </a:solidFill>
              <a:latin typeface="Georgia"/>
              <a:ea typeface="Georgia"/>
              <a:cs typeface="Georgia"/>
              <a:sym typeface="Georgia"/>
            </a:endParaRPr>
          </a:p>
          <a:p>
            <a:pPr indent="0" lvl="0" marL="0" marR="0" rtl="0" algn="just">
              <a:spcBef>
                <a:spcPts val="0"/>
              </a:spcBef>
              <a:spcAft>
                <a:spcPts val="0"/>
              </a:spcAft>
              <a:buNone/>
            </a:pPr>
            <a:r>
              <a:rPr b="0" lang="en" sz="1400" u="none" strike="noStrike">
                <a:solidFill>
                  <a:srgbClr val="E4E5B8"/>
                </a:solidFill>
                <a:latin typeface="Georgia"/>
                <a:ea typeface="Georgia"/>
                <a:cs typeface="Georgia"/>
                <a:sym typeface="Georgia"/>
              </a:rPr>
              <a:t>A public report released by the CIA in 1958 on the subject claims  "This breath-taking and undreamed-of state of affairs not only caught many Hungarians off-guard, it also caught us off-guard, for which we can hardly be blamed since we had no inside information, little outside information, and could not read the Russians' minds." </a:t>
            </a:r>
            <a:endParaRPr b="0" sz="1400" u="none" strike="noStrike">
              <a:solidFill>
                <a:srgbClr val="E4E5B8"/>
              </a:solidFill>
              <a:latin typeface="Georgia"/>
              <a:ea typeface="Georgia"/>
              <a:cs typeface="Georgia"/>
              <a:sym typeface="Georgia"/>
            </a:endParaRPr>
          </a:p>
          <a:p>
            <a:pPr indent="0" lvl="0" marL="0" marR="0" rtl="0" algn="just">
              <a:spcBef>
                <a:spcPts val="0"/>
              </a:spcBef>
              <a:spcAft>
                <a:spcPts val="0"/>
              </a:spcAft>
              <a:buNone/>
            </a:pPr>
            <a:r>
              <a:t/>
            </a:r>
            <a:endParaRPr b="0" sz="1400" u="none" strike="noStrike">
              <a:solidFill>
                <a:srgbClr val="E4E5B8"/>
              </a:solidFill>
              <a:latin typeface="Georgia"/>
              <a:ea typeface="Georgia"/>
              <a:cs typeface="Georgia"/>
              <a:sym typeface="Georgia"/>
            </a:endParaRPr>
          </a:p>
          <a:p>
            <a:pPr indent="0" lvl="0" marL="0" marR="0" rtl="0" algn="just">
              <a:spcBef>
                <a:spcPts val="0"/>
              </a:spcBef>
              <a:spcAft>
                <a:spcPts val="0"/>
              </a:spcAft>
              <a:buNone/>
            </a:pPr>
            <a:r>
              <a:rPr b="0" lang="en" sz="1400" u="none" strike="noStrike">
                <a:solidFill>
                  <a:srgbClr val="E4E5B8"/>
                </a:solidFill>
                <a:latin typeface="Georgia"/>
                <a:ea typeface="Georgia"/>
                <a:cs typeface="Georgia"/>
                <a:sym typeface="Georgia"/>
              </a:rPr>
              <a:t>They further claim that the U.S. security state could not have played a part in the counter-revolution because "Small psychological warfare and paramilitary units came into being in the early 1950s, (including the Hungarian National Council headed by Bela Varga), and occasional reconnaissance missions took place at that time, (but) the prospects for penetrating into Hungary deteriorated by 1953 when stepped up controls by Hungarian security forces and `the meager talent available' among potential agents made cross-border operations essentially untenable." </a:t>
            </a:r>
            <a:endParaRPr b="0" sz="1400" u="none" strike="noStrike">
              <a:solidFill>
                <a:srgbClr val="E4E5B8"/>
              </a:solidFill>
              <a:latin typeface="Georgia"/>
              <a:ea typeface="Georgia"/>
              <a:cs typeface="Georgia"/>
              <a:sym typeface="Georgia"/>
            </a:endParaRPr>
          </a:p>
        </p:txBody>
      </p:sp>
      <p:sp>
        <p:nvSpPr>
          <p:cNvPr id="388" name="Google Shape;388;p57"/>
          <p:cNvSpPr/>
          <p:nvPr/>
        </p:nvSpPr>
        <p:spPr>
          <a:xfrm>
            <a:off x="5998745" y="1947810"/>
            <a:ext cx="3157800" cy="399900"/>
          </a:xfrm>
          <a:prstGeom prst="rect">
            <a:avLst/>
          </a:prstGeom>
          <a:noFill/>
          <a:ln>
            <a:noFill/>
          </a:ln>
        </p:spPr>
        <p:txBody>
          <a:bodyPr anchorCtr="0" anchor="t" bIns="82925" lIns="82925" spcFirstLastPara="1" rIns="82925" wrap="square" tIns="82925">
            <a:noAutofit/>
          </a:bodyPr>
          <a:lstStyle/>
          <a:p>
            <a:pPr indent="0" lvl="0" marL="0" marR="0" rtl="0" algn="l">
              <a:spcBef>
                <a:spcPts val="0"/>
              </a:spcBef>
              <a:spcAft>
                <a:spcPts val="0"/>
              </a:spcAft>
              <a:buNone/>
            </a:pPr>
            <a:r>
              <a:t/>
            </a:r>
            <a:endParaRPr b="0" sz="1300" u="none" strike="noStrike">
              <a:solidFill>
                <a:srgbClr val="000000"/>
              </a:solidFill>
              <a:latin typeface="Arial"/>
              <a:ea typeface="Arial"/>
              <a:cs typeface="Arial"/>
              <a:sym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2" name="Shape 392"/>
        <p:cNvGrpSpPr/>
        <p:nvPr/>
      </p:nvGrpSpPr>
      <p:grpSpPr>
        <a:xfrm>
          <a:off x="0" y="0"/>
          <a:ext cx="0" cy="0"/>
          <a:chOff x="0" y="0"/>
          <a:chExt cx="0" cy="0"/>
        </a:xfrm>
      </p:grpSpPr>
      <p:sp>
        <p:nvSpPr>
          <p:cNvPr id="393" name="Google Shape;393;p58"/>
          <p:cNvSpPr/>
          <p:nvPr/>
        </p:nvSpPr>
        <p:spPr>
          <a:xfrm>
            <a:off x="0" y="0"/>
            <a:ext cx="9143100" cy="1100700"/>
          </a:xfrm>
          <a:prstGeom prst="rect">
            <a:avLst/>
          </a:prstGeom>
          <a:solidFill>
            <a:schemeClr val="dk2"/>
          </a:solidFill>
          <a:ln cap="flat" cmpd="sng" w="9525">
            <a:solidFill>
              <a:srgbClr val="303030"/>
            </a:solidFill>
            <a:prstDash val="solid"/>
            <a:round/>
            <a:headEnd len="sm" w="sm" type="none"/>
            <a:tailEnd len="sm" w="sm" type="none"/>
          </a:ln>
        </p:spPr>
        <p:txBody>
          <a:bodyPr anchorCtr="0" anchor="ctr" bIns="82925" lIns="82925" spcFirstLastPara="1" rIns="82925" wrap="square" tIns="82925">
            <a:noAutofit/>
          </a:bodyPr>
          <a:lstStyle/>
          <a:p>
            <a:pPr indent="0" lvl="0" marL="0" marR="0" rtl="0" algn="l">
              <a:spcBef>
                <a:spcPts val="0"/>
              </a:spcBef>
              <a:spcAft>
                <a:spcPts val="0"/>
              </a:spcAft>
              <a:buNone/>
            </a:pPr>
            <a:r>
              <a:t/>
            </a:r>
            <a:endParaRPr b="0" sz="1300" u="none" strike="noStrike">
              <a:solidFill>
                <a:srgbClr val="000000"/>
              </a:solidFill>
              <a:latin typeface="Arial"/>
              <a:ea typeface="Arial"/>
              <a:cs typeface="Arial"/>
              <a:sym typeface="Arial"/>
            </a:endParaRPr>
          </a:p>
        </p:txBody>
      </p:sp>
      <p:sp>
        <p:nvSpPr>
          <p:cNvPr id="394" name="Google Shape;394;p58"/>
          <p:cNvSpPr txBox="1"/>
          <p:nvPr>
            <p:ph type="title"/>
          </p:nvPr>
        </p:nvSpPr>
        <p:spPr>
          <a:xfrm>
            <a:off x="1627858" y="153474"/>
            <a:ext cx="7248900" cy="760500"/>
          </a:xfrm>
          <a:prstGeom prst="rect">
            <a:avLst/>
          </a:prstGeom>
          <a:noFill/>
          <a:ln>
            <a:noFill/>
          </a:ln>
        </p:spPr>
        <p:txBody>
          <a:bodyPr anchorCtr="1" anchor="ctr" bIns="82925" lIns="82925" spcFirstLastPara="1" rIns="82925" wrap="square" tIns="82925">
            <a:normAutofit/>
          </a:bodyPr>
          <a:lstStyle/>
          <a:p>
            <a:pPr indent="0" lvl="0" marL="0" rtl="0" algn="ctr">
              <a:lnSpc>
                <a:spcPct val="100000"/>
              </a:lnSpc>
              <a:spcBef>
                <a:spcPts val="0"/>
              </a:spcBef>
              <a:spcAft>
                <a:spcPts val="0"/>
              </a:spcAft>
              <a:buClr>
                <a:srgbClr val="E4E5B8"/>
              </a:buClr>
              <a:buSzPts val="1800"/>
              <a:buFont typeface="Georgia"/>
              <a:buNone/>
            </a:pPr>
            <a:r>
              <a:rPr b="0" lang="en" sz="1800" u="none" strike="noStrike">
                <a:solidFill>
                  <a:srgbClr val="E4E5B8"/>
                </a:solidFill>
                <a:latin typeface="Georgia"/>
                <a:ea typeface="Georgia"/>
                <a:cs typeface="Georgia"/>
                <a:sym typeface="Georgia"/>
              </a:rPr>
              <a:t>The CIA and U.S. Security State Involvment in the Counter-Revolution</a:t>
            </a:r>
            <a:endParaRPr b="0" sz="1800" u="none" strike="noStrike">
              <a:solidFill>
                <a:srgbClr val="000000"/>
              </a:solidFill>
              <a:latin typeface="Arial"/>
              <a:ea typeface="Arial"/>
              <a:cs typeface="Arial"/>
              <a:sym typeface="Arial"/>
            </a:endParaRPr>
          </a:p>
        </p:txBody>
      </p:sp>
      <p:pic>
        <p:nvPicPr>
          <p:cNvPr id="395" name="Google Shape;395;p58"/>
          <p:cNvPicPr preferRelativeResize="0"/>
          <p:nvPr/>
        </p:nvPicPr>
        <p:blipFill rotWithShape="1">
          <a:blip r:embed="rId3">
            <a:alphaModFix/>
          </a:blip>
          <a:srcRect b="0" l="0" r="0" t="0"/>
          <a:stretch/>
        </p:blipFill>
        <p:spPr>
          <a:xfrm>
            <a:off x="406230" y="112656"/>
            <a:ext cx="875779" cy="875779"/>
          </a:xfrm>
          <a:prstGeom prst="rect">
            <a:avLst/>
          </a:prstGeom>
          <a:noFill/>
          <a:ln>
            <a:noFill/>
          </a:ln>
        </p:spPr>
      </p:pic>
      <p:sp>
        <p:nvSpPr>
          <p:cNvPr id="396" name="Google Shape;396;p58"/>
          <p:cNvSpPr/>
          <p:nvPr/>
        </p:nvSpPr>
        <p:spPr>
          <a:xfrm>
            <a:off x="0" y="1142563"/>
            <a:ext cx="8991300" cy="4003800"/>
          </a:xfrm>
          <a:prstGeom prst="rect">
            <a:avLst/>
          </a:prstGeom>
          <a:noFill/>
          <a:ln>
            <a:noFill/>
          </a:ln>
        </p:spPr>
        <p:txBody>
          <a:bodyPr anchorCtr="0" anchor="t" bIns="82925" lIns="82925" spcFirstLastPara="1" rIns="82925" wrap="square" tIns="82925">
            <a:noAutofit/>
          </a:bodyPr>
          <a:lstStyle/>
          <a:p>
            <a:pPr indent="0" lvl="0" marL="0" marR="0" rtl="0" algn="just">
              <a:spcBef>
                <a:spcPts val="0"/>
              </a:spcBef>
              <a:spcAft>
                <a:spcPts val="0"/>
              </a:spcAft>
              <a:buNone/>
            </a:pPr>
            <a:r>
              <a:rPr b="0" lang="en" sz="1400" u="none" strike="noStrike">
                <a:solidFill>
                  <a:srgbClr val="E4E5B8"/>
                </a:solidFill>
                <a:latin typeface="Georgia"/>
                <a:ea typeface="Georgia"/>
                <a:cs typeface="Georgia"/>
                <a:sym typeface="Georgia"/>
              </a:rPr>
              <a:t>The first publicly available evidence that the CIA’s preferred narrative was in fact a pack of lies, came in the form of the book “Legacy of Ashes: The History of the CIA” by Tim Weiner. Published in 2007, the book purports to be a “hidden history of the CIA.” The book is based on more than 50’000 documents taken mostly from the CIA archives, and contains many revelations about formerly secret CIA programs. We learn from this book that in fact the CIA was extremely interested in fomenting unrest in Hungary in general, and directly involved with escalating the conflict to open violence. From the book (p. 129 -130):</a:t>
            </a:r>
            <a:endParaRPr b="0" sz="1400" u="none" strike="noStrike">
              <a:solidFill>
                <a:srgbClr val="E4E5B8"/>
              </a:solidFill>
              <a:latin typeface="Georgia"/>
              <a:ea typeface="Georgia"/>
              <a:cs typeface="Georgia"/>
              <a:sym typeface="Georgia"/>
            </a:endParaRPr>
          </a:p>
          <a:p>
            <a:pPr indent="0" lvl="0" marL="0" marR="0" rtl="0" algn="just">
              <a:spcBef>
                <a:spcPts val="0"/>
              </a:spcBef>
              <a:spcAft>
                <a:spcPts val="0"/>
              </a:spcAft>
              <a:buNone/>
            </a:pPr>
            <a:r>
              <a:t/>
            </a:r>
            <a:endParaRPr b="0" sz="1400" u="none" strike="noStrike">
              <a:solidFill>
                <a:srgbClr val="E4E5B8"/>
              </a:solidFill>
              <a:latin typeface="Georgia"/>
              <a:ea typeface="Georgia"/>
              <a:cs typeface="Georgia"/>
              <a:sym typeface="Georgia"/>
            </a:endParaRPr>
          </a:p>
          <a:p>
            <a:pPr indent="0" lvl="0" marL="0" marR="0" rtl="0" algn="just">
              <a:spcBef>
                <a:spcPts val="0"/>
              </a:spcBef>
              <a:spcAft>
                <a:spcPts val="0"/>
              </a:spcAft>
              <a:buNone/>
            </a:pPr>
            <a:r>
              <a:rPr b="0" lang="en" sz="1400" u="none" strike="noStrike">
                <a:solidFill>
                  <a:srgbClr val="E4E5B8"/>
                </a:solidFill>
                <a:latin typeface="Georgia"/>
                <a:ea typeface="Georgia"/>
                <a:cs typeface="Georgia"/>
                <a:sym typeface="Georgia"/>
              </a:rPr>
              <a:t>“On October 28 (1956), Wisner (a founding member of the CIA and Deputy Director) flew to Paris and convened a few trusted members of an American delegation attending a NATO conference on the question of Eastern Europe. Its members included Bill Griffith, the senior policy adviser at Radio Free Europe's Munich headquarters. Wisner, exultant at a real revolt against communism in the making, pushed Griffith to pump up the propaganda. His exhortations produced a memo from Radio Free Europe's director in New York to the Hungarian staff in Munich: "All restraints have gone off," it read. "No holds barred. Repeat: no holds barred." Beginning that evening, Radio Free Europe urged the citizens of Hungary to sabotage railroads, tear down telephone lines, arm the partisans, blow up tanks, and fight the Soviets to the death. "This is RFE, the Voice of Free Hungary," the radio announced. "In the case of a tank attack, all the light weapons should open fire at the gun sights." Listeners were advised to throw "a Molotov cocktail... a wine bottle of one liter filled with gasoline … on the grated ventilation slit over the engine." The sign-off was "Freedom or Death!"</a:t>
            </a:r>
            <a:endParaRPr b="0" sz="1400" u="none" strike="noStrike">
              <a:solidFill>
                <a:srgbClr val="E4E5B8"/>
              </a:solidFill>
              <a:latin typeface="Georgia"/>
              <a:ea typeface="Georgia"/>
              <a:cs typeface="Georgia"/>
              <a:sym typeface="Georgia"/>
            </a:endParaRPr>
          </a:p>
        </p:txBody>
      </p:sp>
      <p:sp>
        <p:nvSpPr>
          <p:cNvPr id="397" name="Google Shape;397;p58"/>
          <p:cNvSpPr/>
          <p:nvPr/>
        </p:nvSpPr>
        <p:spPr>
          <a:xfrm>
            <a:off x="5998745" y="1947810"/>
            <a:ext cx="3157800" cy="399900"/>
          </a:xfrm>
          <a:prstGeom prst="rect">
            <a:avLst/>
          </a:prstGeom>
          <a:noFill/>
          <a:ln>
            <a:noFill/>
          </a:ln>
        </p:spPr>
        <p:txBody>
          <a:bodyPr anchorCtr="0" anchor="t" bIns="82925" lIns="82925" spcFirstLastPara="1" rIns="82925" wrap="square" tIns="82925">
            <a:noAutofit/>
          </a:bodyPr>
          <a:lstStyle/>
          <a:p>
            <a:pPr indent="0" lvl="0" marL="0" marR="0" rtl="0" algn="l">
              <a:spcBef>
                <a:spcPts val="0"/>
              </a:spcBef>
              <a:spcAft>
                <a:spcPts val="0"/>
              </a:spcAft>
              <a:buNone/>
            </a:pPr>
            <a:r>
              <a:t/>
            </a:r>
            <a:endParaRPr b="0" sz="1300" u="none" strike="noStrike">
              <a:solidFill>
                <a:srgbClr val="000000"/>
              </a:solidFill>
              <a:latin typeface="Arial"/>
              <a:ea typeface="Arial"/>
              <a:cs typeface="Arial"/>
              <a:sym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1" name="Shape 401"/>
        <p:cNvGrpSpPr/>
        <p:nvPr/>
      </p:nvGrpSpPr>
      <p:grpSpPr>
        <a:xfrm>
          <a:off x="0" y="0"/>
          <a:ext cx="0" cy="0"/>
          <a:chOff x="0" y="0"/>
          <a:chExt cx="0" cy="0"/>
        </a:xfrm>
      </p:grpSpPr>
      <p:sp>
        <p:nvSpPr>
          <p:cNvPr id="402" name="Google Shape;402;p59"/>
          <p:cNvSpPr/>
          <p:nvPr/>
        </p:nvSpPr>
        <p:spPr>
          <a:xfrm>
            <a:off x="0" y="0"/>
            <a:ext cx="9143100" cy="1100700"/>
          </a:xfrm>
          <a:prstGeom prst="rect">
            <a:avLst/>
          </a:prstGeom>
          <a:solidFill>
            <a:schemeClr val="dk2"/>
          </a:solidFill>
          <a:ln cap="flat" cmpd="sng" w="9525">
            <a:solidFill>
              <a:srgbClr val="303030"/>
            </a:solidFill>
            <a:prstDash val="solid"/>
            <a:round/>
            <a:headEnd len="sm" w="sm" type="none"/>
            <a:tailEnd len="sm" w="sm" type="none"/>
          </a:ln>
        </p:spPr>
        <p:txBody>
          <a:bodyPr anchorCtr="0" anchor="ctr" bIns="82925" lIns="82925" spcFirstLastPara="1" rIns="82925" wrap="square" tIns="82925">
            <a:noAutofit/>
          </a:bodyPr>
          <a:lstStyle/>
          <a:p>
            <a:pPr indent="0" lvl="0" marL="0" marR="0" rtl="0" algn="l">
              <a:spcBef>
                <a:spcPts val="0"/>
              </a:spcBef>
              <a:spcAft>
                <a:spcPts val="0"/>
              </a:spcAft>
              <a:buNone/>
            </a:pPr>
            <a:r>
              <a:t/>
            </a:r>
            <a:endParaRPr b="0" sz="1300" u="none" strike="noStrike">
              <a:solidFill>
                <a:srgbClr val="000000"/>
              </a:solidFill>
              <a:latin typeface="Arial"/>
              <a:ea typeface="Arial"/>
              <a:cs typeface="Arial"/>
              <a:sym typeface="Arial"/>
            </a:endParaRPr>
          </a:p>
        </p:txBody>
      </p:sp>
      <p:sp>
        <p:nvSpPr>
          <p:cNvPr id="403" name="Google Shape;403;p59"/>
          <p:cNvSpPr txBox="1"/>
          <p:nvPr>
            <p:ph type="title"/>
          </p:nvPr>
        </p:nvSpPr>
        <p:spPr>
          <a:xfrm>
            <a:off x="1627858" y="153474"/>
            <a:ext cx="7248900" cy="760500"/>
          </a:xfrm>
          <a:prstGeom prst="rect">
            <a:avLst/>
          </a:prstGeom>
          <a:noFill/>
          <a:ln>
            <a:noFill/>
          </a:ln>
        </p:spPr>
        <p:txBody>
          <a:bodyPr anchorCtr="1" anchor="ctr" bIns="82925" lIns="82925" spcFirstLastPara="1" rIns="82925" wrap="square" tIns="82925">
            <a:normAutofit/>
          </a:bodyPr>
          <a:lstStyle/>
          <a:p>
            <a:pPr indent="0" lvl="0" marL="0" rtl="0" algn="ctr">
              <a:lnSpc>
                <a:spcPct val="100000"/>
              </a:lnSpc>
              <a:spcBef>
                <a:spcPts val="0"/>
              </a:spcBef>
              <a:spcAft>
                <a:spcPts val="0"/>
              </a:spcAft>
              <a:buClr>
                <a:srgbClr val="E4E5B8"/>
              </a:buClr>
              <a:buSzPts val="1800"/>
              <a:buFont typeface="Georgia"/>
              <a:buNone/>
            </a:pPr>
            <a:r>
              <a:rPr b="0" lang="en" sz="1800" u="none" strike="noStrike">
                <a:solidFill>
                  <a:srgbClr val="E4E5B8"/>
                </a:solidFill>
                <a:latin typeface="Georgia"/>
                <a:ea typeface="Georgia"/>
                <a:cs typeface="Georgia"/>
                <a:sym typeface="Georgia"/>
              </a:rPr>
              <a:t>The CIA and U.S. Security State Involvment in the Counter-Revolution</a:t>
            </a:r>
            <a:endParaRPr b="0" sz="1800" u="none" strike="noStrike">
              <a:solidFill>
                <a:srgbClr val="000000"/>
              </a:solidFill>
              <a:latin typeface="Arial"/>
              <a:ea typeface="Arial"/>
              <a:cs typeface="Arial"/>
              <a:sym typeface="Arial"/>
            </a:endParaRPr>
          </a:p>
        </p:txBody>
      </p:sp>
      <p:pic>
        <p:nvPicPr>
          <p:cNvPr id="404" name="Google Shape;404;p59"/>
          <p:cNvPicPr preferRelativeResize="0"/>
          <p:nvPr/>
        </p:nvPicPr>
        <p:blipFill rotWithShape="1">
          <a:blip r:embed="rId3">
            <a:alphaModFix/>
          </a:blip>
          <a:srcRect b="0" l="0" r="0" t="0"/>
          <a:stretch/>
        </p:blipFill>
        <p:spPr>
          <a:xfrm>
            <a:off x="406230" y="112656"/>
            <a:ext cx="875779" cy="875779"/>
          </a:xfrm>
          <a:prstGeom prst="rect">
            <a:avLst/>
          </a:prstGeom>
          <a:noFill/>
          <a:ln>
            <a:noFill/>
          </a:ln>
        </p:spPr>
      </p:pic>
      <p:sp>
        <p:nvSpPr>
          <p:cNvPr id="405" name="Google Shape;405;p59"/>
          <p:cNvSpPr/>
          <p:nvPr/>
        </p:nvSpPr>
        <p:spPr>
          <a:xfrm>
            <a:off x="0" y="1142563"/>
            <a:ext cx="8991300" cy="3276600"/>
          </a:xfrm>
          <a:prstGeom prst="rect">
            <a:avLst/>
          </a:prstGeom>
          <a:noFill/>
          <a:ln>
            <a:noFill/>
          </a:ln>
        </p:spPr>
        <p:txBody>
          <a:bodyPr anchorCtr="0" anchor="t" bIns="82925" lIns="82925" spcFirstLastPara="1" rIns="82925" wrap="square" tIns="82925">
            <a:noAutofit/>
          </a:bodyPr>
          <a:lstStyle/>
          <a:p>
            <a:pPr indent="0" lvl="0" marL="0" marR="0" rtl="0" algn="just">
              <a:spcBef>
                <a:spcPts val="0"/>
              </a:spcBef>
              <a:spcAft>
                <a:spcPts val="0"/>
              </a:spcAft>
              <a:buNone/>
            </a:pPr>
            <a:r>
              <a:rPr b="0" lang="en" sz="1400" u="none" strike="noStrike">
                <a:solidFill>
                  <a:srgbClr val="E4E5B8"/>
                </a:solidFill>
                <a:latin typeface="Georgia"/>
                <a:ea typeface="Georgia"/>
                <a:cs typeface="Georgia"/>
                <a:sym typeface="Georgia"/>
              </a:rPr>
              <a:t>“That night, Imre Nagy, a former prime minister who had been expelled from the Communist Party by hardliners, went on the state radio station to denounce the "terrible mistakes and crimes of these past ten years." He said that Russian troops would leave Budapest, that the old state security forces would be dissolved, and that a "new government, relying on the people's power," would fight for democratic self-rule. In seventy-two hours, Nagy would form a working coalition government, abolish one-party rule, break with Moscow, declare Hungary a neutral country, and turn to the United Nations and the United States for help. But as Nagy took power and sought to dismantle Soviet control over Hungary, Allen Dulles deemed him a failure. He told the president that the Vatican's man in Hungary, Cardinal Mindszenty, newly released from house arrest, could and should lead the nation. That became the party line on Radio Free Europe: "A reborn Hungary, and the appointed leader sent by God, have met each other in these hours." The CIA's radios falsely accused Nagy of inviting Soviet troops into Budapest. They attacked him as a traitor, a liar, a murderer. He once had been a communist and so he was forever damned. Three new CIA frequencies were on the air at this hour. From Frankfurt, exiled Russian Solidarists said an army of freedom fighters was heading for the Hungarian border. From Vienna, the CIA amplified the low-wattage broadcasts of Hungarian partisans and beamed them back to Budapest. From Athens, the CIA's psychological warriors suggested that the Russians be sent to the gallows.”</a:t>
            </a:r>
            <a:endParaRPr b="0" sz="1400" u="none" strike="noStrike">
              <a:solidFill>
                <a:srgbClr val="E4E5B8"/>
              </a:solidFill>
              <a:latin typeface="Georgia"/>
              <a:ea typeface="Georgia"/>
              <a:cs typeface="Georgia"/>
              <a:sym typeface="Georgia"/>
            </a:endParaRPr>
          </a:p>
        </p:txBody>
      </p:sp>
      <p:sp>
        <p:nvSpPr>
          <p:cNvPr id="406" name="Google Shape;406;p59"/>
          <p:cNvSpPr/>
          <p:nvPr/>
        </p:nvSpPr>
        <p:spPr>
          <a:xfrm>
            <a:off x="5998745" y="1947810"/>
            <a:ext cx="3157800" cy="399900"/>
          </a:xfrm>
          <a:prstGeom prst="rect">
            <a:avLst/>
          </a:prstGeom>
          <a:noFill/>
          <a:ln>
            <a:noFill/>
          </a:ln>
        </p:spPr>
        <p:txBody>
          <a:bodyPr anchorCtr="0" anchor="t" bIns="82925" lIns="82925" spcFirstLastPara="1" rIns="82925" wrap="square" tIns="82925">
            <a:noAutofit/>
          </a:bodyPr>
          <a:lstStyle/>
          <a:p>
            <a:pPr indent="0" lvl="0" marL="0" marR="0" rtl="0" algn="l">
              <a:spcBef>
                <a:spcPts val="0"/>
              </a:spcBef>
              <a:spcAft>
                <a:spcPts val="0"/>
              </a:spcAft>
              <a:buNone/>
            </a:pPr>
            <a:r>
              <a:t/>
            </a:r>
            <a:endParaRPr b="0" sz="1300" u="none" strike="noStrike">
              <a:solidFill>
                <a:srgbClr val="000000"/>
              </a:solidFill>
              <a:latin typeface="Arial"/>
              <a:ea typeface="Arial"/>
              <a:cs typeface="Arial"/>
              <a:sym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0" name="Shape 410"/>
        <p:cNvGrpSpPr/>
        <p:nvPr/>
      </p:nvGrpSpPr>
      <p:grpSpPr>
        <a:xfrm>
          <a:off x="0" y="0"/>
          <a:ext cx="0" cy="0"/>
          <a:chOff x="0" y="0"/>
          <a:chExt cx="0" cy="0"/>
        </a:xfrm>
      </p:grpSpPr>
      <p:sp>
        <p:nvSpPr>
          <p:cNvPr id="411" name="Google Shape;411;p60"/>
          <p:cNvSpPr/>
          <p:nvPr/>
        </p:nvSpPr>
        <p:spPr>
          <a:xfrm>
            <a:off x="0" y="0"/>
            <a:ext cx="9143100" cy="1100700"/>
          </a:xfrm>
          <a:prstGeom prst="rect">
            <a:avLst/>
          </a:prstGeom>
          <a:solidFill>
            <a:schemeClr val="dk2"/>
          </a:solidFill>
          <a:ln cap="flat" cmpd="sng" w="9525">
            <a:solidFill>
              <a:srgbClr val="303030"/>
            </a:solidFill>
            <a:prstDash val="solid"/>
            <a:round/>
            <a:headEnd len="sm" w="sm" type="none"/>
            <a:tailEnd len="sm" w="sm" type="none"/>
          </a:ln>
        </p:spPr>
        <p:txBody>
          <a:bodyPr anchorCtr="0" anchor="ctr" bIns="82925" lIns="82925" spcFirstLastPara="1" rIns="82925" wrap="square" tIns="82925">
            <a:noAutofit/>
          </a:bodyPr>
          <a:lstStyle/>
          <a:p>
            <a:pPr indent="0" lvl="0" marL="0" marR="0" rtl="0" algn="l">
              <a:spcBef>
                <a:spcPts val="0"/>
              </a:spcBef>
              <a:spcAft>
                <a:spcPts val="0"/>
              </a:spcAft>
              <a:buNone/>
            </a:pPr>
            <a:r>
              <a:t/>
            </a:r>
            <a:endParaRPr b="0" sz="1300" u="none" strike="noStrike">
              <a:solidFill>
                <a:srgbClr val="000000"/>
              </a:solidFill>
              <a:latin typeface="Arial"/>
              <a:ea typeface="Arial"/>
              <a:cs typeface="Arial"/>
              <a:sym typeface="Arial"/>
            </a:endParaRPr>
          </a:p>
        </p:txBody>
      </p:sp>
      <p:sp>
        <p:nvSpPr>
          <p:cNvPr id="412" name="Google Shape;412;p60"/>
          <p:cNvSpPr txBox="1"/>
          <p:nvPr>
            <p:ph type="title"/>
          </p:nvPr>
        </p:nvSpPr>
        <p:spPr>
          <a:xfrm>
            <a:off x="1627858" y="153474"/>
            <a:ext cx="7248900" cy="760500"/>
          </a:xfrm>
          <a:prstGeom prst="rect">
            <a:avLst/>
          </a:prstGeom>
          <a:noFill/>
          <a:ln>
            <a:noFill/>
          </a:ln>
        </p:spPr>
        <p:txBody>
          <a:bodyPr anchorCtr="1" anchor="ctr" bIns="82925" lIns="82925" spcFirstLastPara="1" rIns="82925" wrap="square" tIns="82925">
            <a:normAutofit/>
          </a:bodyPr>
          <a:lstStyle/>
          <a:p>
            <a:pPr indent="0" lvl="0" marL="0" rtl="0" algn="ctr">
              <a:lnSpc>
                <a:spcPct val="100000"/>
              </a:lnSpc>
              <a:spcBef>
                <a:spcPts val="0"/>
              </a:spcBef>
              <a:spcAft>
                <a:spcPts val="0"/>
              </a:spcAft>
              <a:buClr>
                <a:srgbClr val="E4E5B8"/>
              </a:buClr>
              <a:buSzPts val="1800"/>
              <a:buFont typeface="Georgia"/>
              <a:buNone/>
            </a:pPr>
            <a:r>
              <a:rPr b="0" lang="en" sz="1800" u="none" strike="noStrike">
                <a:solidFill>
                  <a:srgbClr val="E4E5B8"/>
                </a:solidFill>
                <a:latin typeface="Georgia"/>
                <a:ea typeface="Georgia"/>
                <a:cs typeface="Georgia"/>
                <a:sym typeface="Georgia"/>
              </a:rPr>
              <a:t>The CIA and U.S. Security State </a:t>
            </a:r>
            <a:r>
              <a:rPr lang="en" sz="1800">
                <a:solidFill>
                  <a:srgbClr val="E4E5B8"/>
                </a:solidFill>
                <a:latin typeface="Georgia"/>
                <a:ea typeface="Georgia"/>
                <a:cs typeface="Georgia"/>
                <a:sym typeface="Georgia"/>
              </a:rPr>
              <a:t>Involvement</a:t>
            </a:r>
            <a:r>
              <a:rPr b="0" lang="en" sz="1800" u="none" strike="noStrike">
                <a:solidFill>
                  <a:srgbClr val="E4E5B8"/>
                </a:solidFill>
                <a:latin typeface="Georgia"/>
                <a:ea typeface="Georgia"/>
                <a:cs typeface="Georgia"/>
                <a:sym typeface="Georgia"/>
              </a:rPr>
              <a:t> in the Counter-Revolution</a:t>
            </a:r>
            <a:endParaRPr b="0" sz="1800" u="none" strike="noStrike">
              <a:solidFill>
                <a:srgbClr val="000000"/>
              </a:solidFill>
              <a:latin typeface="Arial"/>
              <a:ea typeface="Arial"/>
              <a:cs typeface="Arial"/>
              <a:sym typeface="Arial"/>
            </a:endParaRPr>
          </a:p>
        </p:txBody>
      </p:sp>
      <p:pic>
        <p:nvPicPr>
          <p:cNvPr id="413" name="Google Shape;413;p60"/>
          <p:cNvPicPr preferRelativeResize="0"/>
          <p:nvPr/>
        </p:nvPicPr>
        <p:blipFill rotWithShape="1">
          <a:blip r:embed="rId3">
            <a:alphaModFix/>
          </a:blip>
          <a:srcRect b="0" l="0" r="0" t="0"/>
          <a:stretch/>
        </p:blipFill>
        <p:spPr>
          <a:xfrm>
            <a:off x="406230" y="112656"/>
            <a:ext cx="875779" cy="875779"/>
          </a:xfrm>
          <a:prstGeom prst="rect">
            <a:avLst/>
          </a:prstGeom>
          <a:noFill/>
          <a:ln>
            <a:noFill/>
          </a:ln>
        </p:spPr>
      </p:pic>
      <p:sp>
        <p:nvSpPr>
          <p:cNvPr id="414" name="Google Shape;414;p60"/>
          <p:cNvSpPr/>
          <p:nvPr/>
        </p:nvSpPr>
        <p:spPr>
          <a:xfrm>
            <a:off x="143683" y="1142563"/>
            <a:ext cx="4571700" cy="1824900"/>
          </a:xfrm>
          <a:prstGeom prst="rect">
            <a:avLst/>
          </a:prstGeom>
          <a:noFill/>
          <a:ln>
            <a:noFill/>
          </a:ln>
        </p:spPr>
        <p:txBody>
          <a:bodyPr anchorCtr="0" anchor="t" bIns="82925" lIns="82925" spcFirstLastPara="1" rIns="82925" wrap="square" tIns="82925">
            <a:noAutofit/>
          </a:bodyPr>
          <a:lstStyle/>
          <a:p>
            <a:pPr indent="0" lvl="0" marL="0" marR="0" rtl="0" algn="just">
              <a:spcBef>
                <a:spcPts val="0"/>
              </a:spcBef>
              <a:spcAft>
                <a:spcPts val="0"/>
              </a:spcAft>
              <a:buNone/>
            </a:pPr>
            <a:r>
              <a:rPr b="0" lang="en" sz="1400" u="none" strike="noStrike">
                <a:solidFill>
                  <a:srgbClr val="E4E5B8"/>
                </a:solidFill>
                <a:latin typeface="Georgia"/>
                <a:ea typeface="Georgia"/>
                <a:cs typeface="Georgia"/>
                <a:sym typeface="Georgia"/>
              </a:rPr>
              <a:t>Further documentation released in 2025 under the JFK Assassination Records Act of 1992 paints an even more damning picture of U.S. clandistine involvement in the lead-up to the supposed “uprising.” The document to the right contains evidence that the CIA was actively supporting and perhaps even giving orders to the “Hungarian Freedom Fighters” who would later go on to form an important part of the counter-revolution. </a:t>
            </a:r>
            <a:endParaRPr b="0" sz="1400" u="none" strike="noStrike">
              <a:solidFill>
                <a:srgbClr val="E4E5B8"/>
              </a:solidFill>
              <a:latin typeface="Georgia"/>
              <a:ea typeface="Georgia"/>
              <a:cs typeface="Georgia"/>
              <a:sym typeface="Georgia"/>
            </a:endParaRPr>
          </a:p>
        </p:txBody>
      </p:sp>
      <p:sp>
        <p:nvSpPr>
          <p:cNvPr id="415" name="Google Shape;415;p60"/>
          <p:cNvSpPr/>
          <p:nvPr/>
        </p:nvSpPr>
        <p:spPr>
          <a:xfrm>
            <a:off x="5998745" y="1947810"/>
            <a:ext cx="3157800" cy="399900"/>
          </a:xfrm>
          <a:prstGeom prst="rect">
            <a:avLst/>
          </a:prstGeom>
          <a:noFill/>
          <a:ln>
            <a:noFill/>
          </a:ln>
        </p:spPr>
        <p:txBody>
          <a:bodyPr anchorCtr="0" anchor="t" bIns="82925" lIns="82925" spcFirstLastPara="1" rIns="82925" wrap="square" tIns="82925">
            <a:noAutofit/>
          </a:bodyPr>
          <a:lstStyle/>
          <a:p>
            <a:pPr indent="0" lvl="0" marL="0" marR="0" rtl="0" algn="l">
              <a:spcBef>
                <a:spcPts val="0"/>
              </a:spcBef>
              <a:spcAft>
                <a:spcPts val="0"/>
              </a:spcAft>
              <a:buNone/>
            </a:pPr>
            <a:r>
              <a:t/>
            </a:r>
            <a:endParaRPr b="0" sz="1300" u="none" strike="noStrike">
              <a:solidFill>
                <a:srgbClr val="000000"/>
              </a:solidFill>
              <a:latin typeface="Arial"/>
              <a:ea typeface="Arial"/>
              <a:cs typeface="Arial"/>
              <a:sym typeface="Arial"/>
            </a:endParaRPr>
          </a:p>
        </p:txBody>
      </p:sp>
      <p:pic>
        <p:nvPicPr>
          <p:cNvPr id="416" name="Google Shape;416;p60"/>
          <p:cNvPicPr preferRelativeResize="0"/>
          <p:nvPr/>
        </p:nvPicPr>
        <p:blipFill rotWithShape="1">
          <a:blip r:embed="rId4">
            <a:alphaModFix/>
          </a:blip>
          <a:srcRect b="0" l="0" r="0" t="0"/>
          <a:stretch/>
        </p:blipFill>
        <p:spPr>
          <a:xfrm>
            <a:off x="5023010" y="1155298"/>
            <a:ext cx="3763045" cy="3851536"/>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0" name="Shape 420"/>
        <p:cNvGrpSpPr/>
        <p:nvPr/>
      </p:nvGrpSpPr>
      <p:grpSpPr>
        <a:xfrm>
          <a:off x="0" y="0"/>
          <a:ext cx="0" cy="0"/>
          <a:chOff x="0" y="0"/>
          <a:chExt cx="0" cy="0"/>
        </a:xfrm>
      </p:grpSpPr>
      <p:sp>
        <p:nvSpPr>
          <p:cNvPr id="421" name="Google Shape;421;p6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2" name="Google Shape;422;p61"/>
          <p:cNvSpPr txBox="1"/>
          <p:nvPr>
            <p:ph type="title"/>
          </p:nvPr>
        </p:nvSpPr>
        <p:spPr>
          <a:xfrm>
            <a:off x="1477225" y="264300"/>
            <a:ext cx="72498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 sz="2620">
                <a:solidFill>
                  <a:srgbClr val="E4E5B8"/>
                </a:solidFill>
                <a:latin typeface="Georgia"/>
                <a:ea typeface="Georgia"/>
                <a:cs typeface="Georgia"/>
                <a:sym typeface="Georgia"/>
              </a:rPr>
              <a:t>Last broadcast of Free Hungarian Radio before Soviet Intervention</a:t>
            </a:r>
            <a:endParaRPr sz="2620">
              <a:solidFill>
                <a:srgbClr val="E4E5B8"/>
              </a:solidFill>
              <a:latin typeface="Georgia"/>
              <a:ea typeface="Georgia"/>
              <a:cs typeface="Georgia"/>
              <a:sym typeface="Georgia"/>
            </a:endParaRPr>
          </a:p>
        </p:txBody>
      </p:sp>
      <p:pic>
        <p:nvPicPr>
          <p:cNvPr id="423" name="Google Shape;423;p61"/>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424" name="Google Shape;424;p61"/>
          <p:cNvSpPr txBox="1"/>
          <p:nvPr/>
        </p:nvSpPr>
        <p:spPr>
          <a:xfrm>
            <a:off x="5999525" y="1948175"/>
            <a:ext cx="31584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Please use English subtitles&#10;Last appeal from the Hungarians to the free world for intervention&#10;#Hungarianrevolution&#10;#1956&#10;#oldradio" id="425" name="Google Shape;425;p61" title="Last broadcast of Free Hungarian Radio before Soviet tanks rolled in(1956 Hungarian Revolution)">
            <a:hlinkClick r:id="rId4"/>
          </p:cNvPr>
          <p:cNvPicPr preferRelativeResize="0"/>
          <p:nvPr/>
        </p:nvPicPr>
        <p:blipFill>
          <a:blip r:embed="rId5">
            <a:alphaModFix/>
          </a:blip>
          <a:stretch>
            <a:fillRect/>
          </a:stretch>
        </p:blipFill>
        <p:spPr>
          <a:xfrm>
            <a:off x="1385713" y="1293750"/>
            <a:ext cx="6372575" cy="35845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25"/>
                                        </p:tgtEl>
                                        <p:attrNameLst>
                                          <p:attrName>style.visibility</p:attrName>
                                        </p:attrNameLst>
                                      </p:cBhvr>
                                      <p:to>
                                        <p:strVal val="visible"/>
                                      </p:to>
                                    </p:set>
                                    <p:animEffect filter="fade" transition="in">
                                      <p:cBhvr>
                                        <p:cTn dur="1000"/>
                                        <p:tgtEl>
                                          <p:spTgt spid="42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9" name="Shape 429"/>
        <p:cNvGrpSpPr/>
        <p:nvPr/>
      </p:nvGrpSpPr>
      <p:grpSpPr>
        <a:xfrm>
          <a:off x="0" y="0"/>
          <a:ext cx="0" cy="0"/>
          <a:chOff x="0" y="0"/>
          <a:chExt cx="0" cy="0"/>
        </a:xfrm>
      </p:grpSpPr>
      <p:sp>
        <p:nvSpPr>
          <p:cNvPr id="430" name="Google Shape;430;p62"/>
          <p:cNvSpPr txBox="1"/>
          <p:nvPr>
            <p:ph type="title"/>
          </p:nvPr>
        </p:nvSpPr>
        <p:spPr>
          <a:xfrm>
            <a:off x="311700" y="3312700"/>
            <a:ext cx="8520600" cy="841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600"/>
              <a:buNone/>
            </a:pPr>
            <a:r>
              <a:rPr lang="en" sz="5200">
                <a:solidFill>
                  <a:srgbClr val="E4E5B8"/>
                </a:solidFill>
                <a:latin typeface="Georgia"/>
                <a:ea typeface="Georgia"/>
                <a:cs typeface="Georgia"/>
                <a:sym typeface="Georgia"/>
              </a:rPr>
              <a:t>Discussion &amp; New Members Introductions</a:t>
            </a:r>
            <a:endParaRPr sz="5200">
              <a:solidFill>
                <a:srgbClr val="E4E5B8"/>
              </a:solidFill>
              <a:latin typeface="Georgia"/>
              <a:ea typeface="Georgia"/>
              <a:cs typeface="Georgia"/>
              <a:sym typeface="Georgia"/>
            </a:endParaRPr>
          </a:p>
        </p:txBody>
      </p:sp>
      <p:pic>
        <p:nvPicPr>
          <p:cNvPr id="431" name="Google Shape;431;p62"/>
          <p:cNvPicPr preferRelativeResize="0"/>
          <p:nvPr/>
        </p:nvPicPr>
        <p:blipFill rotWithShape="1">
          <a:blip r:embed="rId3">
            <a:alphaModFix/>
          </a:blip>
          <a:srcRect b="0" l="0" r="0" t="0"/>
          <a:stretch/>
        </p:blipFill>
        <p:spPr>
          <a:xfrm>
            <a:off x="3648975" y="897800"/>
            <a:ext cx="1846049" cy="1846049"/>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5" name="Shape 435"/>
        <p:cNvGrpSpPr/>
        <p:nvPr/>
      </p:nvGrpSpPr>
      <p:grpSpPr>
        <a:xfrm>
          <a:off x="0" y="0"/>
          <a:ext cx="0" cy="0"/>
          <a:chOff x="0" y="0"/>
          <a:chExt cx="0" cy="0"/>
        </a:xfrm>
      </p:grpSpPr>
      <p:sp>
        <p:nvSpPr>
          <p:cNvPr id="436" name="Google Shape;436;p6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7" name="Google Shape;437;p63"/>
          <p:cNvSpPr txBox="1"/>
          <p:nvPr>
            <p:ph type="title"/>
          </p:nvPr>
        </p:nvSpPr>
        <p:spPr>
          <a:xfrm>
            <a:off x="1658025" y="2643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solidFill>
                  <a:srgbClr val="E4E5B8"/>
                </a:solidFill>
                <a:latin typeface="Georgia"/>
                <a:ea typeface="Georgia"/>
                <a:cs typeface="Georgia"/>
                <a:sym typeface="Georgia"/>
              </a:rPr>
              <a:t>New Member Introductions</a:t>
            </a:r>
            <a:endParaRPr>
              <a:solidFill>
                <a:srgbClr val="E4E5B8"/>
              </a:solidFill>
              <a:latin typeface="Georgia"/>
              <a:ea typeface="Georgia"/>
              <a:cs typeface="Georgia"/>
              <a:sym typeface="Georgia"/>
            </a:endParaRPr>
          </a:p>
        </p:txBody>
      </p:sp>
      <p:pic>
        <p:nvPicPr>
          <p:cNvPr id="438" name="Google Shape;438;p63"/>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439" name="Google Shape;439;p63"/>
          <p:cNvSpPr txBox="1"/>
          <p:nvPr/>
        </p:nvSpPr>
        <p:spPr>
          <a:xfrm>
            <a:off x="472000" y="1464375"/>
            <a:ext cx="8096400" cy="3263100"/>
          </a:xfrm>
          <a:prstGeom prst="rect">
            <a:avLst/>
          </a:prstGeom>
          <a:noFill/>
          <a:ln>
            <a:noFill/>
          </a:ln>
        </p:spPr>
        <p:txBody>
          <a:bodyPr anchorCtr="0" anchor="t" bIns="91425" lIns="91425" spcFirstLastPara="1" rIns="91425" wrap="square" tIns="91425">
            <a:spAutoFit/>
          </a:bodyPr>
          <a:lstStyle/>
          <a:p>
            <a:pPr indent="-387350" lvl="0" marL="457200" marR="0" rtl="0" algn="l">
              <a:lnSpc>
                <a:spcPct val="100000"/>
              </a:lnSpc>
              <a:spcBef>
                <a:spcPts val="0"/>
              </a:spcBef>
              <a:spcAft>
                <a:spcPts val="0"/>
              </a:spcAft>
              <a:buClr>
                <a:srgbClr val="E4E5B8"/>
              </a:buClr>
              <a:buSzPts val="2500"/>
              <a:buFont typeface="Georgia"/>
              <a:buChar char="●"/>
            </a:pPr>
            <a:r>
              <a:rPr b="0" i="0" lang="en" sz="2500" u="none" cap="none" strike="noStrike">
                <a:solidFill>
                  <a:srgbClr val="E4E5B8"/>
                </a:solidFill>
                <a:latin typeface="Georgia"/>
                <a:ea typeface="Georgia"/>
                <a:cs typeface="Georgia"/>
                <a:sym typeface="Georgia"/>
              </a:rPr>
              <a:t>What is your name, pronouns and state (or country/territory)?</a:t>
            </a:r>
            <a:endParaRPr b="0" i="0" sz="2500" u="none" cap="none" strike="noStrike">
              <a:solidFill>
                <a:srgbClr val="E4E5B8"/>
              </a:solidFill>
              <a:latin typeface="Georgia"/>
              <a:ea typeface="Georgia"/>
              <a:cs typeface="Georgia"/>
              <a:sym typeface="Georgia"/>
            </a:endParaRPr>
          </a:p>
          <a:p>
            <a:pPr indent="0" lvl="0" marL="457200" marR="0" rtl="0" algn="l">
              <a:lnSpc>
                <a:spcPct val="100000"/>
              </a:lnSpc>
              <a:spcBef>
                <a:spcPts val="0"/>
              </a:spcBef>
              <a:spcAft>
                <a:spcPts val="0"/>
              </a:spcAft>
              <a:buClr>
                <a:srgbClr val="000000"/>
              </a:buClr>
              <a:buSzPts val="2500"/>
              <a:buFont typeface="Arial"/>
              <a:buNone/>
            </a:pPr>
            <a:r>
              <a:t/>
            </a:r>
            <a:endParaRPr b="0" i="0" sz="2500" u="none" cap="none" strike="noStrike">
              <a:solidFill>
                <a:srgbClr val="E4E5B8"/>
              </a:solidFill>
              <a:latin typeface="Georgia"/>
              <a:ea typeface="Georgia"/>
              <a:cs typeface="Georgia"/>
              <a:sym typeface="Georgia"/>
            </a:endParaRPr>
          </a:p>
          <a:p>
            <a:pPr indent="-387350" lvl="0" marL="457200" marR="0" rtl="0" algn="l">
              <a:lnSpc>
                <a:spcPct val="200000"/>
              </a:lnSpc>
              <a:spcBef>
                <a:spcPts val="0"/>
              </a:spcBef>
              <a:spcAft>
                <a:spcPts val="0"/>
              </a:spcAft>
              <a:buClr>
                <a:srgbClr val="E4E5B8"/>
              </a:buClr>
              <a:buSzPts val="2500"/>
              <a:buFont typeface="Georgia"/>
              <a:buChar char="●"/>
            </a:pPr>
            <a:r>
              <a:rPr b="0" i="0" lang="en" sz="2500" u="none" cap="none" strike="noStrike">
                <a:solidFill>
                  <a:srgbClr val="E4E5B8"/>
                </a:solidFill>
                <a:latin typeface="Georgia"/>
                <a:ea typeface="Georgia"/>
                <a:cs typeface="Georgia"/>
                <a:sym typeface="Georgia"/>
              </a:rPr>
              <a:t>Where do you work? Is it unionized?</a:t>
            </a:r>
            <a:endParaRPr b="0" i="0" sz="2500" u="none" cap="none" strike="noStrike">
              <a:solidFill>
                <a:srgbClr val="E4E5B8"/>
              </a:solidFill>
              <a:latin typeface="Georgia"/>
              <a:ea typeface="Georgia"/>
              <a:cs typeface="Georgia"/>
              <a:sym typeface="Georgia"/>
            </a:endParaRPr>
          </a:p>
          <a:p>
            <a:pPr indent="-387350" lvl="0" marL="457200" marR="0" rtl="0" algn="l">
              <a:lnSpc>
                <a:spcPct val="200000"/>
              </a:lnSpc>
              <a:spcBef>
                <a:spcPts val="0"/>
              </a:spcBef>
              <a:spcAft>
                <a:spcPts val="0"/>
              </a:spcAft>
              <a:buClr>
                <a:srgbClr val="E4E5B8"/>
              </a:buClr>
              <a:buSzPts val="2500"/>
              <a:buFont typeface="Georgia"/>
              <a:buChar char="●"/>
            </a:pPr>
            <a:r>
              <a:rPr b="0" i="0" lang="en" sz="2500" u="none" cap="none" strike="noStrike">
                <a:solidFill>
                  <a:srgbClr val="E4E5B8"/>
                </a:solidFill>
                <a:latin typeface="Georgia"/>
                <a:ea typeface="Georgia"/>
                <a:cs typeface="Georgia"/>
                <a:sym typeface="Georgia"/>
              </a:rPr>
              <a:t>How did you find out about the People’s School?</a:t>
            </a:r>
            <a:endParaRPr b="0" i="0" sz="2500" u="none" cap="none" strike="noStrike">
              <a:solidFill>
                <a:srgbClr val="E4E5B8"/>
              </a:solidFill>
              <a:latin typeface="Georgia"/>
              <a:ea typeface="Georgia"/>
              <a:cs typeface="Georgia"/>
              <a:sym typeface="Georgia"/>
            </a:endParaRPr>
          </a:p>
          <a:p>
            <a:pPr indent="-387350" lvl="0" marL="457200" marR="0" rtl="0" algn="l">
              <a:lnSpc>
                <a:spcPct val="200000"/>
              </a:lnSpc>
              <a:spcBef>
                <a:spcPts val="0"/>
              </a:spcBef>
              <a:spcAft>
                <a:spcPts val="0"/>
              </a:spcAft>
              <a:buClr>
                <a:srgbClr val="E4E5B8"/>
              </a:buClr>
              <a:buSzPts val="2500"/>
              <a:buFont typeface="Georgia"/>
              <a:buChar char="●"/>
            </a:pPr>
            <a:r>
              <a:rPr b="0" i="0" lang="en" sz="2500" u="none" cap="none" strike="noStrike">
                <a:solidFill>
                  <a:srgbClr val="E4E5B8"/>
                </a:solidFill>
                <a:latin typeface="Georgia"/>
                <a:ea typeface="Georgia"/>
                <a:cs typeface="Georgia"/>
                <a:sym typeface="Georgia"/>
              </a:rPr>
              <a:t>What do you think about tonight's class?</a:t>
            </a:r>
            <a:endParaRPr b="0" i="0" sz="2500" u="none" cap="none" strike="noStrike">
              <a:solidFill>
                <a:srgbClr val="E4E5B8"/>
              </a:solidFill>
              <a:latin typeface="Georgia"/>
              <a:ea typeface="Georgia"/>
              <a:cs typeface="Georgia"/>
              <a:sym typeface="Georgia"/>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3" name="Shape 443"/>
        <p:cNvGrpSpPr/>
        <p:nvPr/>
      </p:nvGrpSpPr>
      <p:grpSpPr>
        <a:xfrm>
          <a:off x="0" y="0"/>
          <a:ext cx="0" cy="0"/>
          <a:chOff x="0" y="0"/>
          <a:chExt cx="0" cy="0"/>
        </a:xfrm>
      </p:grpSpPr>
      <p:sp>
        <p:nvSpPr>
          <p:cNvPr id="444" name="Google Shape;444;p64"/>
          <p:cNvSpPr txBox="1"/>
          <p:nvPr>
            <p:ph type="title"/>
          </p:nvPr>
        </p:nvSpPr>
        <p:spPr>
          <a:xfrm>
            <a:off x="311700" y="3312700"/>
            <a:ext cx="8520600" cy="841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600"/>
              <a:buNone/>
            </a:pPr>
            <a:r>
              <a:rPr lang="en" sz="5200">
                <a:solidFill>
                  <a:srgbClr val="E4E5B8"/>
                </a:solidFill>
                <a:latin typeface="Georgia"/>
                <a:ea typeface="Georgia"/>
                <a:cs typeface="Georgia"/>
                <a:sym typeface="Georgia"/>
              </a:rPr>
              <a:t>Counter-revolution in</a:t>
            </a:r>
            <a:r>
              <a:rPr lang="en" sz="5200">
                <a:solidFill>
                  <a:srgbClr val="E4E5B8"/>
                </a:solidFill>
                <a:latin typeface="Georgia"/>
                <a:ea typeface="Georgia"/>
                <a:cs typeface="Georgia"/>
                <a:sym typeface="Georgia"/>
              </a:rPr>
              <a:t> the Modern Day</a:t>
            </a:r>
            <a:endParaRPr sz="5200">
              <a:solidFill>
                <a:srgbClr val="E4E5B8"/>
              </a:solidFill>
              <a:latin typeface="Georgia"/>
              <a:ea typeface="Georgia"/>
              <a:cs typeface="Georgia"/>
              <a:sym typeface="Georgia"/>
            </a:endParaRPr>
          </a:p>
        </p:txBody>
      </p:sp>
      <p:pic>
        <p:nvPicPr>
          <p:cNvPr id="445" name="Google Shape;445;p64"/>
          <p:cNvPicPr preferRelativeResize="0"/>
          <p:nvPr/>
        </p:nvPicPr>
        <p:blipFill rotWithShape="1">
          <a:blip r:embed="rId3">
            <a:alphaModFix/>
          </a:blip>
          <a:srcRect b="0" l="0" r="0" t="0"/>
          <a:stretch/>
        </p:blipFill>
        <p:spPr>
          <a:xfrm>
            <a:off x="3648975" y="897800"/>
            <a:ext cx="1846049" cy="1846049"/>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9" name="Shape 449"/>
        <p:cNvGrpSpPr/>
        <p:nvPr/>
      </p:nvGrpSpPr>
      <p:grpSpPr>
        <a:xfrm>
          <a:off x="0" y="0"/>
          <a:ext cx="0" cy="0"/>
          <a:chOff x="0" y="0"/>
          <a:chExt cx="0" cy="0"/>
        </a:xfrm>
      </p:grpSpPr>
      <p:sp>
        <p:nvSpPr>
          <p:cNvPr id="450" name="Google Shape;450;p6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1" name="Google Shape;451;p65"/>
          <p:cNvSpPr txBox="1"/>
          <p:nvPr>
            <p:ph type="title"/>
          </p:nvPr>
        </p:nvSpPr>
        <p:spPr>
          <a:xfrm>
            <a:off x="1658025" y="2643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solidFill>
                  <a:srgbClr val="E4E5B8"/>
                </a:solidFill>
                <a:latin typeface="Georgia"/>
                <a:ea typeface="Georgia"/>
                <a:cs typeface="Georgia"/>
                <a:sym typeface="Georgia"/>
              </a:rPr>
              <a:t>Portrayal of Hungary in the US vs Europe</a:t>
            </a:r>
            <a:endParaRPr>
              <a:solidFill>
                <a:srgbClr val="E4E5B8"/>
              </a:solidFill>
              <a:latin typeface="Georgia"/>
              <a:ea typeface="Georgia"/>
              <a:cs typeface="Georgia"/>
              <a:sym typeface="Georgia"/>
            </a:endParaRPr>
          </a:p>
        </p:txBody>
      </p:sp>
      <p:pic>
        <p:nvPicPr>
          <p:cNvPr id="452" name="Google Shape;452;p65"/>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453" name="Google Shape;453;p65"/>
          <p:cNvSpPr/>
          <p:nvPr/>
        </p:nvSpPr>
        <p:spPr>
          <a:xfrm>
            <a:off x="0" y="1101300"/>
            <a:ext cx="2928900" cy="40422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4" name="Google Shape;454;p65"/>
          <p:cNvSpPr/>
          <p:nvPr/>
        </p:nvSpPr>
        <p:spPr>
          <a:xfrm>
            <a:off x="6215100" y="1101300"/>
            <a:ext cx="2928900" cy="40422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455" name="Google Shape;455;p65"/>
          <p:cNvPicPr preferRelativeResize="0"/>
          <p:nvPr/>
        </p:nvPicPr>
        <p:blipFill rotWithShape="1">
          <a:blip r:embed="rId4">
            <a:alphaModFix/>
          </a:blip>
          <a:srcRect b="0" l="0" r="0" t="0"/>
          <a:stretch/>
        </p:blipFill>
        <p:spPr>
          <a:xfrm>
            <a:off x="-26250" y="1332975"/>
            <a:ext cx="2981400" cy="3578852"/>
          </a:xfrm>
          <a:prstGeom prst="rect">
            <a:avLst/>
          </a:prstGeom>
          <a:noFill/>
          <a:ln>
            <a:noFill/>
          </a:ln>
        </p:spPr>
      </p:pic>
      <p:pic>
        <p:nvPicPr>
          <p:cNvPr id="456" name="Google Shape;456;p65"/>
          <p:cNvPicPr preferRelativeResize="0"/>
          <p:nvPr/>
        </p:nvPicPr>
        <p:blipFill rotWithShape="1">
          <a:blip r:embed="rId5">
            <a:alphaModFix/>
          </a:blip>
          <a:srcRect b="0" l="0" r="0" t="0"/>
          <a:stretch/>
        </p:blipFill>
        <p:spPr>
          <a:xfrm>
            <a:off x="3326850" y="1177500"/>
            <a:ext cx="2490294" cy="3889800"/>
          </a:xfrm>
          <a:prstGeom prst="rect">
            <a:avLst/>
          </a:prstGeom>
          <a:noFill/>
          <a:ln>
            <a:noFill/>
          </a:ln>
        </p:spPr>
      </p:pic>
      <p:pic>
        <p:nvPicPr>
          <p:cNvPr id="457" name="Google Shape;457;p65"/>
          <p:cNvPicPr preferRelativeResize="0"/>
          <p:nvPr/>
        </p:nvPicPr>
        <p:blipFill rotWithShape="1">
          <a:blip r:embed="rId6">
            <a:alphaModFix/>
          </a:blip>
          <a:srcRect b="0" l="0" r="0" t="0"/>
          <a:stretch/>
        </p:blipFill>
        <p:spPr>
          <a:xfrm>
            <a:off x="6292300" y="1177500"/>
            <a:ext cx="2774500" cy="1593400"/>
          </a:xfrm>
          <a:prstGeom prst="rect">
            <a:avLst/>
          </a:prstGeom>
          <a:noFill/>
          <a:ln>
            <a:noFill/>
          </a:ln>
        </p:spPr>
      </p:pic>
      <p:pic>
        <p:nvPicPr>
          <p:cNvPr id="458" name="Google Shape;458;p65"/>
          <p:cNvPicPr preferRelativeResize="0"/>
          <p:nvPr/>
        </p:nvPicPr>
        <p:blipFill rotWithShape="1">
          <a:blip r:embed="rId7">
            <a:alphaModFix/>
          </a:blip>
          <a:srcRect b="0" l="0" r="0" t="0"/>
          <a:stretch/>
        </p:blipFill>
        <p:spPr>
          <a:xfrm>
            <a:off x="6292300" y="2847100"/>
            <a:ext cx="2774501" cy="18324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p30"/>
          <p:cNvSpPr txBox="1"/>
          <p:nvPr>
            <p:ph type="title"/>
          </p:nvPr>
        </p:nvSpPr>
        <p:spPr>
          <a:xfrm>
            <a:off x="311700" y="3312700"/>
            <a:ext cx="8520600" cy="841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600"/>
              <a:buNone/>
            </a:pPr>
            <a:r>
              <a:rPr lang="en">
                <a:solidFill>
                  <a:srgbClr val="E4E5B8"/>
                </a:solidFill>
                <a:latin typeface="Georgia"/>
                <a:ea typeface="Georgia"/>
                <a:cs typeface="Georgia"/>
                <a:sym typeface="Georgia"/>
              </a:rPr>
              <a:t>A Note on the so-called Secret Speech and its role in creating chaos in the Communist Movement</a:t>
            </a:r>
            <a:endParaRPr>
              <a:solidFill>
                <a:srgbClr val="E4E5B8"/>
              </a:solidFill>
              <a:latin typeface="Georgia"/>
              <a:ea typeface="Georgia"/>
              <a:cs typeface="Georgia"/>
              <a:sym typeface="Georgia"/>
            </a:endParaRPr>
          </a:p>
        </p:txBody>
      </p:sp>
      <p:pic>
        <p:nvPicPr>
          <p:cNvPr id="130" name="Google Shape;130;p30"/>
          <p:cNvPicPr preferRelativeResize="0"/>
          <p:nvPr/>
        </p:nvPicPr>
        <p:blipFill rotWithShape="1">
          <a:blip r:embed="rId3">
            <a:alphaModFix/>
          </a:blip>
          <a:srcRect b="0" l="0" r="0" t="0"/>
          <a:stretch/>
        </p:blipFill>
        <p:spPr>
          <a:xfrm>
            <a:off x="3648975" y="897800"/>
            <a:ext cx="1846049" cy="1846049"/>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2" name="Shape 462"/>
        <p:cNvGrpSpPr/>
        <p:nvPr/>
      </p:nvGrpSpPr>
      <p:grpSpPr>
        <a:xfrm>
          <a:off x="0" y="0"/>
          <a:ext cx="0" cy="0"/>
          <a:chOff x="0" y="0"/>
          <a:chExt cx="0" cy="0"/>
        </a:xfrm>
      </p:grpSpPr>
      <p:sp>
        <p:nvSpPr>
          <p:cNvPr id="463" name="Google Shape;463;p6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4" name="Google Shape;464;p66"/>
          <p:cNvSpPr txBox="1"/>
          <p:nvPr>
            <p:ph type="title"/>
          </p:nvPr>
        </p:nvSpPr>
        <p:spPr>
          <a:xfrm>
            <a:off x="1658025" y="2643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solidFill>
                  <a:srgbClr val="E4E5B8"/>
                </a:solidFill>
                <a:latin typeface="Georgia"/>
                <a:ea typeface="Georgia"/>
                <a:cs typeface="Georgia"/>
                <a:sym typeface="Georgia"/>
              </a:rPr>
              <a:t>Color Revolutions</a:t>
            </a:r>
            <a:endParaRPr>
              <a:solidFill>
                <a:srgbClr val="E4E5B8"/>
              </a:solidFill>
              <a:latin typeface="Georgia"/>
              <a:ea typeface="Georgia"/>
              <a:cs typeface="Georgia"/>
              <a:sym typeface="Georgia"/>
            </a:endParaRPr>
          </a:p>
        </p:txBody>
      </p:sp>
      <p:pic>
        <p:nvPicPr>
          <p:cNvPr id="465" name="Google Shape;465;p66"/>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466" name="Google Shape;466;p66"/>
          <p:cNvSpPr txBox="1"/>
          <p:nvPr/>
        </p:nvSpPr>
        <p:spPr>
          <a:xfrm>
            <a:off x="529400" y="1101300"/>
            <a:ext cx="5756700" cy="400200"/>
          </a:xfrm>
          <a:prstGeom prst="rect">
            <a:avLst/>
          </a:prstGeom>
          <a:noFill/>
          <a:ln>
            <a:noFill/>
          </a:ln>
        </p:spPr>
        <p:txBody>
          <a:bodyPr anchorCtr="0" anchor="t" bIns="91425" lIns="91425" spcFirstLastPara="1" rIns="91425" wrap="square" tIns="91425">
            <a:spAutoFit/>
          </a:bodyPr>
          <a:lstStyle/>
          <a:p>
            <a:pPr indent="45720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p:txBody>
      </p:sp>
      <p:sp>
        <p:nvSpPr>
          <p:cNvPr id="467" name="Google Shape;467;p66"/>
          <p:cNvSpPr txBox="1"/>
          <p:nvPr/>
        </p:nvSpPr>
        <p:spPr>
          <a:xfrm>
            <a:off x="6286100" y="3702125"/>
            <a:ext cx="2960100" cy="447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E4E5B8"/>
              </a:solidFill>
              <a:latin typeface="Georgia"/>
              <a:ea typeface="Georgia"/>
              <a:cs typeface="Georgia"/>
              <a:sym typeface="Georgia"/>
            </a:endParaRPr>
          </a:p>
        </p:txBody>
      </p:sp>
      <p:sp>
        <p:nvSpPr>
          <p:cNvPr id="468" name="Google Shape;468;p66"/>
          <p:cNvSpPr txBox="1"/>
          <p:nvPr/>
        </p:nvSpPr>
        <p:spPr>
          <a:xfrm>
            <a:off x="5833875" y="3346775"/>
            <a:ext cx="3360600" cy="629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p:txBody>
      </p:sp>
      <p:sp>
        <p:nvSpPr>
          <p:cNvPr id="469" name="Google Shape;469;p66"/>
          <p:cNvSpPr txBox="1"/>
          <p:nvPr/>
        </p:nvSpPr>
        <p:spPr>
          <a:xfrm>
            <a:off x="406550" y="1229875"/>
            <a:ext cx="8605800" cy="3626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E4E5B8"/>
                </a:solidFill>
                <a:latin typeface="Georgia"/>
                <a:ea typeface="Georgia"/>
                <a:cs typeface="Georgia"/>
                <a:sym typeface="Georgia"/>
              </a:rPr>
              <a:t>It’s fair to say the 56 Hungarian counter-revolution was an example of what is known today as a “color</a:t>
            </a:r>
            <a:endParaRPr b="0" i="0" sz="13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E4E5B8"/>
                </a:solidFill>
                <a:latin typeface="Georgia"/>
                <a:ea typeface="Georgia"/>
                <a:cs typeface="Georgia"/>
                <a:sym typeface="Georgia"/>
              </a:rPr>
              <a:t>Revolution”.</a:t>
            </a:r>
            <a:endParaRPr b="0" i="0" sz="13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300"/>
              <a:buFont typeface="Arial"/>
              <a:buNone/>
            </a:pPr>
            <a:r>
              <a:t/>
            </a:r>
            <a:endParaRPr b="0" i="0" sz="13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E4E5B8"/>
                </a:solidFill>
                <a:latin typeface="Georgia"/>
                <a:ea typeface="Georgia"/>
                <a:cs typeface="Georgia"/>
                <a:sym typeface="Georgia"/>
              </a:rPr>
              <a:t>The term “color revolution” was coined in the early 21st century to designate at first popular</a:t>
            </a:r>
            <a:endParaRPr b="0" i="0" sz="13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E4E5B8"/>
                </a:solidFill>
                <a:latin typeface="Georgia"/>
                <a:ea typeface="Georgia"/>
                <a:cs typeface="Georgia"/>
                <a:sym typeface="Georgia"/>
              </a:rPr>
              <a:t>movements, but later directed at establishing in Eastern Europe regimes favorable to Western so-called</a:t>
            </a:r>
            <a:endParaRPr b="0" i="0" sz="13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E4E5B8"/>
                </a:solidFill>
                <a:latin typeface="Georgia"/>
                <a:ea typeface="Georgia"/>
                <a:cs typeface="Georgia"/>
                <a:sym typeface="Georgia"/>
              </a:rPr>
              <a:t>liberal democracies.</a:t>
            </a:r>
            <a:endParaRPr b="0" i="0" sz="13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300"/>
              <a:buFont typeface="Arial"/>
              <a:buNone/>
            </a:pPr>
            <a:r>
              <a:t/>
            </a:r>
            <a:endParaRPr b="0" i="0" sz="13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E4E5B8"/>
                </a:solidFill>
                <a:latin typeface="Georgia"/>
                <a:ea typeface="Georgia"/>
                <a:cs typeface="Georgia"/>
                <a:sym typeface="Georgia"/>
              </a:rPr>
              <a:t>These so called “revolutions” did not actually overthrow socialist governments, but mostly capitalist</a:t>
            </a:r>
            <a:r>
              <a:rPr lang="en" sz="1300">
                <a:solidFill>
                  <a:srgbClr val="E4E5B8"/>
                </a:solidFill>
                <a:latin typeface="Georgia"/>
                <a:ea typeface="Georgia"/>
                <a:cs typeface="Georgia"/>
                <a:sym typeface="Georgia"/>
              </a:rPr>
              <a:t> countries</a:t>
            </a:r>
            <a:r>
              <a:rPr b="0" i="0" lang="en" sz="1300" u="none" cap="none" strike="noStrike">
                <a:solidFill>
                  <a:srgbClr val="E4E5B8"/>
                </a:solidFill>
                <a:latin typeface="Georgia"/>
                <a:ea typeface="Georgia"/>
                <a:cs typeface="Georgia"/>
                <a:sym typeface="Georgia"/>
              </a:rPr>
              <a:t> not friendly enough to Western imperialism.</a:t>
            </a:r>
            <a:endParaRPr b="0" i="0" sz="13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300"/>
              <a:buFont typeface="Arial"/>
              <a:buNone/>
            </a:pPr>
            <a:r>
              <a:t/>
            </a:r>
            <a:endParaRPr b="0" i="0" sz="13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E4E5B8"/>
                </a:solidFill>
                <a:latin typeface="Georgia"/>
                <a:ea typeface="Georgia"/>
                <a:cs typeface="Georgia"/>
                <a:sym typeface="Georgia"/>
              </a:rPr>
              <a:t>The method </a:t>
            </a:r>
            <a:r>
              <a:rPr lang="en" sz="1300">
                <a:solidFill>
                  <a:srgbClr val="E4E5B8"/>
                </a:solidFill>
                <a:latin typeface="Georgia"/>
                <a:ea typeface="Georgia"/>
                <a:cs typeface="Georgia"/>
                <a:sym typeface="Georgia"/>
              </a:rPr>
              <a:t>i</a:t>
            </a:r>
            <a:r>
              <a:rPr b="0" i="0" lang="en" sz="1300" u="none" cap="none" strike="noStrike">
                <a:solidFill>
                  <a:srgbClr val="E4E5B8"/>
                </a:solidFill>
                <a:latin typeface="Georgia"/>
                <a:ea typeface="Georgia"/>
                <a:cs typeface="Georgia"/>
                <a:sym typeface="Georgia"/>
              </a:rPr>
              <a:t>s always the same: support popular and</a:t>
            </a:r>
            <a:r>
              <a:rPr lang="en" sz="1300">
                <a:solidFill>
                  <a:srgbClr val="E4E5B8"/>
                </a:solidFill>
                <a:latin typeface="Georgia"/>
                <a:ea typeface="Georgia"/>
                <a:cs typeface="Georgia"/>
                <a:sym typeface="Georgia"/>
              </a:rPr>
              <a:t> </a:t>
            </a:r>
            <a:r>
              <a:rPr b="0" i="0" lang="en" sz="1300" u="none" cap="none" strike="noStrike">
                <a:solidFill>
                  <a:srgbClr val="E4E5B8"/>
                </a:solidFill>
                <a:latin typeface="Georgia"/>
                <a:ea typeface="Georgia"/>
                <a:cs typeface="Georgia"/>
                <a:sym typeface="Georgia"/>
              </a:rPr>
              <a:t>grievances thr</a:t>
            </a:r>
            <a:r>
              <a:rPr lang="en" sz="1300">
                <a:solidFill>
                  <a:srgbClr val="E4E5B8"/>
                </a:solidFill>
                <a:latin typeface="Georgia"/>
                <a:ea typeface="Georgia"/>
                <a:cs typeface="Georgia"/>
                <a:sym typeface="Georgia"/>
              </a:rPr>
              <a:t>ough</a:t>
            </a:r>
            <a:r>
              <a:rPr b="0" i="0" lang="en" sz="1300" u="none" cap="none" strike="noStrike">
                <a:solidFill>
                  <a:srgbClr val="E4E5B8"/>
                </a:solidFill>
                <a:latin typeface="Georgia"/>
                <a:ea typeface="Georgia"/>
                <a:cs typeface="Georgia"/>
                <a:sym typeface="Georgia"/>
              </a:rPr>
              <a:t> the intense use of</a:t>
            </a:r>
            <a:endParaRPr b="0" i="0" sz="13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E4E5B8"/>
                </a:solidFill>
                <a:latin typeface="Georgia"/>
                <a:ea typeface="Georgia"/>
                <a:cs typeface="Georgia"/>
                <a:sym typeface="Georgia"/>
              </a:rPr>
              <a:t>internet and foreign NGO’s, and bring to power Western puppets. Often protestors are youth, who are naïve and impressionable whose frustrations are easily manipulated</a:t>
            </a:r>
            <a:endParaRPr b="0" i="0" sz="13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300"/>
              <a:buFont typeface="Arial"/>
              <a:buNone/>
            </a:pPr>
            <a:r>
              <a:t/>
            </a:r>
            <a:endParaRPr sz="1300">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300"/>
              <a:buFont typeface="Arial"/>
              <a:buNone/>
            </a:pPr>
            <a:r>
              <a:rPr lang="en" sz="1300">
                <a:solidFill>
                  <a:srgbClr val="E4E5B8"/>
                </a:solidFill>
                <a:latin typeface="Georgia"/>
                <a:ea typeface="Georgia"/>
                <a:cs typeface="Georgia"/>
                <a:sym typeface="Georgia"/>
              </a:rPr>
              <a:t>Often, there are signs that the protests are artificial. Symbols representing monarchy and feudalism inexplicably show up at protests (ex: country’s flag under monarchy).</a:t>
            </a:r>
            <a:endParaRPr sz="1300">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3" name="Shape 473"/>
        <p:cNvGrpSpPr/>
        <p:nvPr/>
      </p:nvGrpSpPr>
      <p:grpSpPr>
        <a:xfrm>
          <a:off x="0" y="0"/>
          <a:ext cx="0" cy="0"/>
          <a:chOff x="0" y="0"/>
          <a:chExt cx="0" cy="0"/>
        </a:xfrm>
      </p:grpSpPr>
      <p:sp>
        <p:nvSpPr>
          <p:cNvPr id="474" name="Google Shape;474;p6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5" name="Google Shape;475;p67"/>
          <p:cNvSpPr txBox="1"/>
          <p:nvPr>
            <p:ph type="title"/>
          </p:nvPr>
        </p:nvSpPr>
        <p:spPr>
          <a:xfrm>
            <a:off x="1658025" y="2643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solidFill>
                  <a:srgbClr val="E4E5B8"/>
                </a:solidFill>
                <a:latin typeface="Georgia"/>
                <a:ea typeface="Georgia"/>
                <a:cs typeface="Georgia"/>
                <a:sym typeface="Georgia"/>
              </a:rPr>
              <a:t>Kronstadt anti-Soviet Uprising 1921</a:t>
            </a:r>
            <a:endParaRPr>
              <a:solidFill>
                <a:srgbClr val="E4E5B8"/>
              </a:solidFill>
              <a:latin typeface="Georgia"/>
              <a:ea typeface="Georgia"/>
              <a:cs typeface="Georgia"/>
              <a:sym typeface="Georgia"/>
            </a:endParaRPr>
          </a:p>
        </p:txBody>
      </p:sp>
      <p:pic>
        <p:nvPicPr>
          <p:cNvPr id="476" name="Google Shape;476;p67"/>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477" name="Google Shape;477;p67"/>
          <p:cNvSpPr txBox="1"/>
          <p:nvPr/>
        </p:nvSpPr>
        <p:spPr>
          <a:xfrm>
            <a:off x="529400" y="1101300"/>
            <a:ext cx="5756700" cy="400200"/>
          </a:xfrm>
          <a:prstGeom prst="rect">
            <a:avLst/>
          </a:prstGeom>
          <a:noFill/>
          <a:ln>
            <a:noFill/>
          </a:ln>
        </p:spPr>
        <p:txBody>
          <a:bodyPr anchorCtr="0" anchor="t" bIns="91425" lIns="91425" spcFirstLastPara="1" rIns="91425" wrap="square" tIns="91425">
            <a:spAutoFit/>
          </a:bodyPr>
          <a:lstStyle/>
          <a:p>
            <a:pPr indent="45720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p:txBody>
      </p:sp>
      <p:sp>
        <p:nvSpPr>
          <p:cNvPr id="478" name="Google Shape;478;p67"/>
          <p:cNvSpPr txBox="1"/>
          <p:nvPr/>
        </p:nvSpPr>
        <p:spPr>
          <a:xfrm>
            <a:off x="6286100" y="3702125"/>
            <a:ext cx="2960100" cy="447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E4E5B8"/>
              </a:solidFill>
              <a:latin typeface="Georgia"/>
              <a:ea typeface="Georgia"/>
              <a:cs typeface="Georgia"/>
              <a:sym typeface="Georgia"/>
            </a:endParaRPr>
          </a:p>
        </p:txBody>
      </p:sp>
      <p:sp>
        <p:nvSpPr>
          <p:cNvPr id="479" name="Google Shape;479;p67"/>
          <p:cNvSpPr txBox="1"/>
          <p:nvPr/>
        </p:nvSpPr>
        <p:spPr>
          <a:xfrm>
            <a:off x="303450" y="1237850"/>
            <a:ext cx="4142100" cy="3755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E4E5B8"/>
                </a:solidFill>
                <a:latin typeface="Georgia"/>
                <a:ea typeface="Georgia"/>
                <a:cs typeface="Georgia"/>
                <a:sym typeface="Georgia"/>
              </a:rPr>
              <a:t>One could say the first color revolutions were the many anti-communist uprisings of the 20th century.</a:t>
            </a:r>
            <a:endParaRPr b="0" i="0" sz="14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E4E5B8"/>
                </a:solidFill>
                <a:latin typeface="Georgia"/>
                <a:ea typeface="Georgia"/>
                <a:cs typeface="Georgia"/>
                <a:sym typeface="Georgia"/>
              </a:rPr>
              <a:t>It began in March 1921 at Kronstadt, outside of Petrograd when sailors rebelled against the Soviet</a:t>
            </a:r>
            <a:endParaRPr b="0" i="0" sz="14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E4E5B8"/>
                </a:solidFill>
                <a:latin typeface="Georgia"/>
                <a:ea typeface="Georgia"/>
                <a:cs typeface="Georgia"/>
                <a:sym typeface="Georgia"/>
              </a:rPr>
              <a:t>Republic. They reflected the discontent of peasant masses after 4 years of “war communism” at the end of the Civil War. Their slogan was: “Soviet yes, but without the Bolsheviks”. They were fully supported by French British and Russian capitalists, including White Tsarists.</a:t>
            </a:r>
            <a:endParaRPr b="0" i="0" sz="14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300"/>
              <a:buFont typeface="Arial"/>
              <a:buNone/>
            </a:pPr>
            <a:r>
              <a:t/>
            </a:r>
            <a:endParaRPr b="0" i="0" sz="13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300"/>
              <a:buFont typeface="Arial"/>
              <a:buNone/>
            </a:pPr>
            <a:r>
              <a:t/>
            </a:r>
            <a:endParaRPr b="0" i="0" sz="13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300"/>
              <a:buFont typeface="Arial"/>
              <a:buNone/>
            </a:pPr>
            <a:r>
              <a:t/>
            </a:r>
            <a:endParaRPr b="0" i="0" sz="13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480" name="Google Shape;480;p67"/>
          <p:cNvPicPr preferRelativeResize="0"/>
          <p:nvPr/>
        </p:nvPicPr>
        <p:blipFill rotWithShape="1">
          <a:blip r:embed="rId4">
            <a:alphaModFix/>
          </a:blip>
          <a:srcRect b="0" l="0" r="0" t="0"/>
          <a:stretch/>
        </p:blipFill>
        <p:spPr>
          <a:xfrm>
            <a:off x="4858675" y="1296663"/>
            <a:ext cx="3738425" cy="2550175"/>
          </a:xfrm>
          <a:prstGeom prst="rect">
            <a:avLst/>
          </a:prstGeom>
          <a:noFill/>
          <a:ln>
            <a:noFill/>
          </a:ln>
        </p:spPr>
      </p:pic>
      <p:sp>
        <p:nvSpPr>
          <p:cNvPr id="481" name="Google Shape;481;p67"/>
          <p:cNvSpPr txBox="1"/>
          <p:nvPr/>
        </p:nvSpPr>
        <p:spPr>
          <a:xfrm>
            <a:off x="4855225" y="3982800"/>
            <a:ext cx="3738300" cy="3642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i="0" lang="en" sz="1400" u="none" cap="none" strike="noStrike">
                <a:solidFill>
                  <a:srgbClr val="E4E5B8"/>
                </a:solidFill>
                <a:latin typeface="Georgia"/>
                <a:ea typeface="Georgia"/>
                <a:cs typeface="Georgia"/>
                <a:sym typeface="Georgia"/>
              </a:rPr>
              <a:t>Kronstadt Sailors</a:t>
            </a:r>
            <a:endParaRPr i="0" sz="1400" u="none" cap="none" strike="noStrike">
              <a:solidFill>
                <a:srgbClr val="E4E5B8"/>
              </a:solidFill>
              <a:latin typeface="Georgia"/>
              <a:ea typeface="Georgia"/>
              <a:cs typeface="Georgia"/>
              <a:sym typeface="Georgia"/>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5" name="Shape 485"/>
        <p:cNvGrpSpPr/>
        <p:nvPr/>
      </p:nvGrpSpPr>
      <p:grpSpPr>
        <a:xfrm>
          <a:off x="0" y="0"/>
          <a:ext cx="0" cy="0"/>
          <a:chOff x="0" y="0"/>
          <a:chExt cx="0" cy="0"/>
        </a:xfrm>
      </p:grpSpPr>
      <p:sp>
        <p:nvSpPr>
          <p:cNvPr id="486" name="Google Shape;486;p6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7" name="Google Shape;487;p68"/>
          <p:cNvSpPr txBox="1"/>
          <p:nvPr>
            <p:ph type="title"/>
          </p:nvPr>
        </p:nvSpPr>
        <p:spPr>
          <a:xfrm>
            <a:off x="1658025" y="2643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solidFill>
                  <a:srgbClr val="E4E5B8"/>
                </a:solidFill>
                <a:latin typeface="Georgia"/>
                <a:ea typeface="Georgia"/>
                <a:cs typeface="Georgia"/>
                <a:sym typeface="Georgia"/>
              </a:rPr>
              <a:t>German Democratic Republic Uprisings 1953</a:t>
            </a:r>
            <a:endParaRPr>
              <a:solidFill>
                <a:srgbClr val="E4E5B8"/>
              </a:solidFill>
              <a:latin typeface="Georgia"/>
              <a:ea typeface="Georgia"/>
              <a:cs typeface="Georgia"/>
              <a:sym typeface="Georgia"/>
            </a:endParaRPr>
          </a:p>
        </p:txBody>
      </p:sp>
      <p:pic>
        <p:nvPicPr>
          <p:cNvPr id="488" name="Google Shape;488;p68"/>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489" name="Google Shape;489;p68"/>
          <p:cNvSpPr txBox="1"/>
          <p:nvPr/>
        </p:nvSpPr>
        <p:spPr>
          <a:xfrm>
            <a:off x="529400" y="1101300"/>
            <a:ext cx="5756700" cy="400200"/>
          </a:xfrm>
          <a:prstGeom prst="rect">
            <a:avLst/>
          </a:prstGeom>
          <a:noFill/>
          <a:ln>
            <a:noFill/>
          </a:ln>
        </p:spPr>
        <p:txBody>
          <a:bodyPr anchorCtr="0" anchor="t" bIns="91425" lIns="91425" spcFirstLastPara="1" rIns="91425" wrap="square" tIns="91425">
            <a:spAutoFit/>
          </a:bodyPr>
          <a:lstStyle/>
          <a:p>
            <a:pPr indent="45720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p:txBody>
      </p:sp>
      <p:sp>
        <p:nvSpPr>
          <p:cNvPr id="490" name="Google Shape;490;p68"/>
          <p:cNvSpPr txBox="1"/>
          <p:nvPr/>
        </p:nvSpPr>
        <p:spPr>
          <a:xfrm>
            <a:off x="675175" y="1101300"/>
            <a:ext cx="4802100" cy="3755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300"/>
              <a:buFont typeface="Arial"/>
              <a:buNone/>
            </a:pPr>
            <a:r>
              <a:rPr lang="en" sz="1300">
                <a:solidFill>
                  <a:srgbClr val="E4E5B8"/>
                </a:solidFill>
                <a:latin typeface="Georgia"/>
                <a:ea typeface="Georgia"/>
                <a:cs typeface="Georgia"/>
                <a:sym typeface="Georgia"/>
              </a:rPr>
              <a:t>I</a:t>
            </a:r>
            <a:r>
              <a:rPr b="0" i="0" lang="en" sz="1300" u="none" cap="none" strike="noStrike">
                <a:solidFill>
                  <a:srgbClr val="E4E5B8"/>
                </a:solidFill>
                <a:latin typeface="Georgia"/>
                <a:ea typeface="Georgia"/>
                <a:cs typeface="Georgia"/>
                <a:sym typeface="Georgia"/>
              </a:rPr>
              <a:t>n June 1953, shortly after Stalin’s death, a similar revolt happened in East Berlin. </a:t>
            </a:r>
            <a:r>
              <a:rPr lang="en" sz="1300">
                <a:solidFill>
                  <a:srgbClr val="E4E5B8"/>
                </a:solidFill>
                <a:latin typeface="Georgia"/>
                <a:ea typeface="Georgia"/>
                <a:cs typeface="Georgia"/>
                <a:sym typeface="Georgia"/>
              </a:rPr>
              <a:t>While still in the process of rebuilding what was destroyed in WWII, the reactionaries with their backers in Bonn, Washington, and London, took advantage of the death of Comrade Stalin to destroy the German Democratic Republic.</a:t>
            </a:r>
            <a:endParaRPr b="0" i="0" sz="13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300"/>
              <a:buFont typeface="Arial"/>
              <a:buNone/>
            </a:pPr>
            <a:r>
              <a:t/>
            </a:r>
            <a:endParaRPr b="0" i="0" sz="13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E4E5B8"/>
                </a:solidFill>
                <a:latin typeface="Georgia"/>
                <a:ea typeface="Georgia"/>
                <a:cs typeface="Georgia"/>
                <a:sym typeface="Georgia"/>
              </a:rPr>
              <a:t>Thanks to rapid Soviet </a:t>
            </a:r>
            <a:r>
              <a:rPr lang="en" sz="1300">
                <a:solidFill>
                  <a:srgbClr val="E4E5B8"/>
                </a:solidFill>
                <a:latin typeface="Georgia"/>
                <a:ea typeface="Georgia"/>
                <a:cs typeface="Georgia"/>
                <a:sym typeface="Georgia"/>
              </a:rPr>
              <a:t>intervention</a:t>
            </a:r>
            <a:r>
              <a:rPr b="0" i="0" lang="en" sz="1300" u="none" cap="none" strike="noStrike">
                <a:solidFill>
                  <a:srgbClr val="E4E5B8"/>
                </a:solidFill>
                <a:latin typeface="Georgia"/>
                <a:ea typeface="Georgia"/>
                <a:cs typeface="Georgia"/>
                <a:sym typeface="Georgia"/>
              </a:rPr>
              <a:t>, socialist order was quickly restored. The radio in the American sector of West Berlin had been blasting the news of the first workers going on strike in order to fan the flames of anti-communism in East Germany.</a:t>
            </a:r>
            <a:endParaRPr b="0" i="0" sz="13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300"/>
              <a:buFont typeface="Arial"/>
              <a:buNone/>
            </a:pPr>
            <a:r>
              <a:t/>
            </a:r>
            <a:endParaRPr b="0" i="0" sz="13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E4E5B8"/>
                </a:solidFill>
                <a:latin typeface="Georgia"/>
                <a:ea typeface="Georgia"/>
                <a:cs typeface="Georgia"/>
                <a:sym typeface="Georgia"/>
              </a:rPr>
              <a:t>The events of October 1956 </a:t>
            </a:r>
            <a:r>
              <a:rPr lang="en" sz="1300">
                <a:solidFill>
                  <a:srgbClr val="E4E5B8"/>
                </a:solidFill>
                <a:latin typeface="Georgia"/>
                <a:ea typeface="Georgia"/>
                <a:cs typeface="Georgia"/>
                <a:sym typeface="Georgia"/>
              </a:rPr>
              <a:t>i</a:t>
            </a:r>
            <a:r>
              <a:rPr b="0" i="0" lang="en" sz="1300" u="none" cap="none" strike="noStrike">
                <a:solidFill>
                  <a:srgbClr val="E4E5B8"/>
                </a:solidFill>
                <a:latin typeface="Georgia"/>
                <a:ea typeface="Georgia"/>
                <a:cs typeface="Georgia"/>
                <a:sym typeface="Georgia"/>
              </a:rPr>
              <a:t>n Hungary followed that familiar playbook.</a:t>
            </a:r>
            <a:endParaRPr b="0" i="0" sz="1400" u="none" cap="none" strike="noStrike">
              <a:solidFill>
                <a:srgbClr val="000000"/>
              </a:solidFill>
              <a:latin typeface="Arial"/>
              <a:ea typeface="Arial"/>
              <a:cs typeface="Arial"/>
              <a:sym typeface="Arial"/>
            </a:endParaRPr>
          </a:p>
        </p:txBody>
      </p:sp>
      <p:sp>
        <p:nvSpPr>
          <p:cNvPr id="491" name="Google Shape;491;p68"/>
          <p:cNvSpPr txBox="1"/>
          <p:nvPr/>
        </p:nvSpPr>
        <p:spPr>
          <a:xfrm>
            <a:off x="6014625" y="3969550"/>
            <a:ext cx="2869200" cy="500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lang="en">
                <a:solidFill>
                  <a:srgbClr val="E4E5B8"/>
                </a:solidFill>
                <a:latin typeface="Georgia"/>
                <a:ea typeface="Georgia"/>
                <a:cs typeface="Georgia"/>
                <a:sym typeface="Georgia"/>
              </a:rPr>
              <a:t>Excerpt from the newspaper </a:t>
            </a:r>
            <a:r>
              <a:rPr i="1" lang="en">
                <a:solidFill>
                  <a:srgbClr val="E4E5B8"/>
                </a:solidFill>
                <a:latin typeface="Georgia"/>
                <a:ea typeface="Georgia"/>
                <a:cs typeface="Georgia"/>
                <a:sym typeface="Georgia"/>
              </a:rPr>
              <a:t>National </a:t>
            </a:r>
            <a:r>
              <a:rPr i="1" lang="en">
                <a:solidFill>
                  <a:srgbClr val="E4E5B8"/>
                </a:solidFill>
                <a:latin typeface="Georgia"/>
                <a:ea typeface="Georgia"/>
                <a:cs typeface="Georgia"/>
                <a:sym typeface="Georgia"/>
              </a:rPr>
              <a:t>Guardian</a:t>
            </a:r>
            <a:r>
              <a:rPr lang="en">
                <a:solidFill>
                  <a:srgbClr val="E4E5B8"/>
                </a:solidFill>
                <a:latin typeface="Georgia"/>
                <a:ea typeface="Georgia"/>
                <a:cs typeface="Georgia"/>
                <a:sym typeface="Georgia"/>
              </a:rPr>
              <a:t> July 6th, 1953</a:t>
            </a:r>
            <a:endParaRPr b="0" i="0" sz="1400" u="none" cap="none" strike="noStrike">
              <a:solidFill>
                <a:srgbClr val="E4E5B8"/>
              </a:solidFill>
              <a:latin typeface="Georgia"/>
              <a:ea typeface="Georgia"/>
              <a:cs typeface="Georgia"/>
              <a:sym typeface="Georgia"/>
            </a:endParaRPr>
          </a:p>
        </p:txBody>
      </p:sp>
      <p:pic>
        <p:nvPicPr>
          <p:cNvPr id="492" name="Google Shape;492;p68"/>
          <p:cNvPicPr preferRelativeResize="0"/>
          <p:nvPr/>
        </p:nvPicPr>
        <p:blipFill>
          <a:blip r:embed="rId4">
            <a:alphaModFix/>
          </a:blip>
          <a:stretch>
            <a:fillRect/>
          </a:stretch>
        </p:blipFill>
        <p:spPr>
          <a:xfrm>
            <a:off x="5889875" y="1253700"/>
            <a:ext cx="3118711" cy="2563438"/>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6" name="Shape 496"/>
        <p:cNvGrpSpPr/>
        <p:nvPr/>
      </p:nvGrpSpPr>
      <p:grpSpPr>
        <a:xfrm>
          <a:off x="0" y="0"/>
          <a:ext cx="0" cy="0"/>
          <a:chOff x="0" y="0"/>
          <a:chExt cx="0" cy="0"/>
        </a:xfrm>
      </p:grpSpPr>
      <p:sp>
        <p:nvSpPr>
          <p:cNvPr id="497" name="Google Shape;497;p6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8" name="Google Shape;498;p69"/>
          <p:cNvSpPr txBox="1"/>
          <p:nvPr>
            <p:ph type="title"/>
          </p:nvPr>
        </p:nvSpPr>
        <p:spPr>
          <a:xfrm>
            <a:off x="1658025" y="2643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solidFill>
                  <a:srgbClr val="E4E5B8"/>
                </a:solidFill>
                <a:latin typeface="Georgia"/>
                <a:ea typeface="Georgia"/>
                <a:cs typeface="Georgia"/>
                <a:sym typeface="Georgia"/>
              </a:rPr>
              <a:t>Solidarity Movement - Poland </a:t>
            </a:r>
            <a:endParaRPr>
              <a:solidFill>
                <a:srgbClr val="E4E5B8"/>
              </a:solidFill>
              <a:latin typeface="Georgia"/>
              <a:ea typeface="Georgia"/>
              <a:cs typeface="Georgia"/>
              <a:sym typeface="Georgia"/>
            </a:endParaRPr>
          </a:p>
        </p:txBody>
      </p:sp>
      <p:pic>
        <p:nvPicPr>
          <p:cNvPr id="499" name="Google Shape;499;p69"/>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500" name="Google Shape;500;p69"/>
          <p:cNvSpPr txBox="1"/>
          <p:nvPr/>
        </p:nvSpPr>
        <p:spPr>
          <a:xfrm>
            <a:off x="529400" y="1101300"/>
            <a:ext cx="5756700" cy="400200"/>
          </a:xfrm>
          <a:prstGeom prst="rect">
            <a:avLst/>
          </a:prstGeom>
          <a:noFill/>
          <a:ln>
            <a:noFill/>
          </a:ln>
        </p:spPr>
        <p:txBody>
          <a:bodyPr anchorCtr="0" anchor="t" bIns="91425" lIns="91425" spcFirstLastPara="1" rIns="91425" wrap="square" tIns="91425">
            <a:spAutoFit/>
          </a:bodyPr>
          <a:lstStyle/>
          <a:p>
            <a:pPr indent="45720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p:txBody>
      </p:sp>
      <p:sp>
        <p:nvSpPr>
          <p:cNvPr id="501" name="Google Shape;501;p69"/>
          <p:cNvSpPr txBox="1"/>
          <p:nvPr/>
        </p:nvSpPr>
        <p:spPr>
          <a:xfrm>
            <a:off x="6286100" y="3702125"/>
            <a:ext cx="2960100" cy="447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E4E5B8"/>
              </a:solidFill>
              <a:latin typeface="Georgia"/>
              <a:ea typeface="Georgia"/>
              <a:cs typeface="Georgia"/>
              <a:sym typeface="Georgia"/>
            </a:endParaRPr>
          </a:p>
        </p:txBody>
      </p:sp>
      <p:sp>
        <p:nvSpPr>
          <p:cNvPr id="502" name="Google Shape;502;p69"/>
          <p:cNvSpPr txBox="1"/>
          <p:nvPr/>
        </p:nvSpPr>
        <p:spPr>
          <a:xfrm>
            <a:off x="5833875" y="3346775"/>
            <a:ext cx="3360600" cy="629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p:txBody>
      </p:sp>
      <p:sp>
        <p:nvSpPr>
          <p:cNvPr id="503" name="Google Shape;503;p69"/>
          <p:cNvSpPr txBox="1"/>
          <p:nvPr/>
        </p:nvSpPr>
        <p:spPr>
          <a:xfrm>
            <a:off x="121275" y="1162025"/>
            <a:ext cx="5538900" cy="3755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E4E5B8"/>
                </a:solidFill>
                <a:latin typeface="Georgia"/>
                <a:ea typeface="Georgia"/>
                <a:cs typeface="Georgia"/>
                <a:sym typeface="Georgia"/>
              </a:rPr>
              <a:t>Once again there was a 12 year gap until the next color revolution. This time it was Poland in 1980 with the Solidarity movement.</a:t>
            </a:r>
            <a:endParaRPr b="0" i="0" sz="12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E4E5B8"/>
                </a:solidFill>
                <a:latin typeface="Georgia"/>
                <a:ea typeface="Georgia"/>
                <a:cs typeface="Georgia"/>
                <a:sym typeface="Georgia"/>
              </a:rPr>
              <a:t>In 1978 a new Catholic pope had been elected in Rome, John Paul II born in Poland, a rabid anti-communist. This wasn’t lost on the CIA who saw a great opportunity. In August 1980 a trade union was founded at the Lenin shipyard in Gdansk. Its name was Solidarity, its leader Lech Walesa, also a rabid anti-communist. Solidarity had the CIA’s and the Vatican’s fingerprints all over. Lech Walesa quickly became the poster child of the so-called Free World.</a:t>
            </a:r>
            <a:endParaRPr b="0" i="0" sz="12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E4E5B8"/>
                </a:solidFill>
                <a:latin typeface="Georgia"/>
                <a:ea typeface="Georgia"/>
                <a:cs typeface="Georgia"/>
                <a:sym typeface="Georgia"/>
              </a:rPr>
              <a:t>By 1981 Solidarity reached a membership of an incredible 10 millions.</a:t>
            </a:r>
            <a:endParaRPr b="0" i="0" sz="12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E4E5B8"/>
                </a:solidFill>
                <a:latin typeface="Georgia"/>
                <a:ea typeface="Georgia"/>
                <a:cs typeface="Georgia"/>
                <a:sym typeface="Georgia"/>
              </a:rPr>
              <a:t>In 1983 Walesa received the Nobel Peace Prize, in passing that same prize awarded in 2009 to Obama, the U.S. president who ordered the most drone strikes, and once said “turns out I’m really good at killing People”. Solidary was instrumental in overthrowing socialism and Walesa became capitalist Poland's first president from 1990 to 1995.</a:t>
            </a:r>
            <a:endParaRPr b="0" i="0" sz="12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300"/>
              <a:buFont typeface="Arial"/>
              <a:buNone/>
            </a:pPr>
            <a:r>
              <a:t/>
            </a:r>
            <a:endParaRPr b="0" i="0" sz="13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300"/>
              <a:buFont typeface="Arial"/>
              <a:buNone/>
            </a:pPr>
            <a:r>
              <a:t/>
            </a:r>
            <a:endParaRPr b="0" i="0" sz="13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4" name="Google Shape;504;p69"/>
          <p:cNvSpPr txBox="1"/>
          <p:nvPr/>
        </p:nvSpPr>
        <p:spPr>
          <a:xfrm>
            <a:off x="6038625" y="3860875"/>
            <a:ext cx="2869200" cy="500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p:txBody>
      </p:sp>
      <p:pic>
        <p:nvPicPr>
          <p:cNvPr id="505" name="Google Shape;505;p69"/>
          <p:cNvPicPr preferRelativeResize="0"/>
          <p:nvPr/>
        </p:nvPicPr>
        <p:blipFill rotWithShape="1">
          <a:blip r:embed="rId4">
            <a:alphaModFix/>
          </a:blip>
          <a:srcRect b="0" l="0" r="0" t="0"/>
          <a:stretch/>
        </p:blipFill>
        <p:spPr>
          <a:xfrm>
            <a:off x="5792925" y="1222527"/>
            <a:ext cx="3360599" cy="2927200"/>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9" name="Shape 509"/>
        <p:cNvGrpSpPr/>
        <p:nvPr/>
      </p:nvGrpSpPr>
      <p:grpSpPr>
        <a:xfrm>
          <a:off x="0" y="0"/>
          <a:ext cx="0" cy="0"/>
          <a:chOff x="0" y="0"/>
          <a:chExt cx="0" cy="0"/>
        </a:xfrm>
      </p:grpSpPr>
      <p:sp>
        <p:nvSpPr>
          <p:cNvPr id="510" name="Google Shape;510;p7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1" name="Google Shape;511;p70"/>
          <p:cNvSpPr txBox="1"/>
          <p:nvPr>
            <p:ph type="title"/>
          </p:nvPr>
        </p:nvSpPr>
        <p:spPr>
          <a:xfrm>
            <a:off x="1658025" y="2643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solidFill>
                  <a:srgbClr val="E4E5B8"/>
                </a:solidFill>
                <a:latin typeface="Georgia"/>
                <a:ea typeface="Georgia"/>
                <a:cs typeface="Georgia"/>
                <a:sym typeface="Georgia"/>
              </a:rPr>
              <a:t>Chinese Color Revolutions</a:t>
            </a:r>
            <a:endParaRPr>
              <a:solidFill>
                <a:srgbClr val="E4E5B8"/>
              </a:solidFill>
              <a:latin typeface="Georgia"/>
              <a:ea typeface="Georgia"/>
              <a:cs typeface="Georgia"/>
              <a:sym typeface="Georgia"/>
            </a:endParaRPr>
          </a:p>
        </p:txBody>
      </p:sp>
      <p:pic>
        <p:nvPicPr>
          <p:cNvPr id="512" name="Google Shape;512;p70"/>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513" name="Google Shape;513;p70"/>
          <p:cNvSpPr txBox="1"/>
          <p:nvPr/>
        </p:nvSpPr>
        <p:spPr>
          <a:xfrm>
            <a:off x="529400" y="1101300"/>
            <a:ext cx="5756700" cy="400200"/>
          </a:xfrm>
          <a:prstGeom prst="rect">
            <a:avLst/>
          </a:prstGeom>
          <a:noFill/>
          <a:ln>
            <a:noFill/>
          </a:ln>
        </p:spPr>
        <p:txBody>
          <a:bodyPr anchorCtr="0" anchor="t" bIns="91425" lIns="91425" spcFirstLastPara="1" rIns="91425" wrap="square" tIns="91425">
            <a:spAutoFit/>
          </a:bodyPr>
          <a:lstStyle/>
          <a:p>
            <a:pPr indent="45720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p:txBody>
      </p:sp>
      <p:sp>
        <p:nvSpPr>
          <p:cNvPr id="514" name="Google Shape;514;p70"/>
          <p:cNvSpPr txBox="1"/>
          <p:nvPr/>
        </p:nvSpPr>
        <p:spPr>
          <a:xfrm>
            <a:off x="6286100" y="3702125"/>
            <a:ext cx="2960100" cy="447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E4E5B8"/>
              </a:solidFill>
              <a:latin typeface="Georgia"/>
              <a:ea typeface="Georgia"/>
              <a:cs typeface="Georgia"/>
              <a:sym typeface="Georgia"/>
            </a:endParaRPr>
          </a:p>
        </p:txBody>
      </p:sp>
      <p:sp>
        <p:nvSpPr>
          <p:cNvPr id="515" name="Google Shape;515;p70"/>
          <p:cNvSpPr txBox="1"/>
          <p:nvPr/>
        </p:nvSpPr>
        <p:spPr>
          <a:xfrm>
            <a:off x="5833875" y="3346775"/>
            <a:ext cx="3360600" cy="629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p:txBody>
      </p:sp>
      <p:sp>
        <p:nvSpPr>
          <p:cNvPr id="516" name="Google Shape;516;p70"/>
          <p:cNvSpPr txBox="1"/>
          <p:nvPr/>
        </p:nvSpPr>
        <p:spPr>
          <a:xfrm>
            <a:off x="121275" y="1162025"/>
            <a:ext cx="4830300" cy="3755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E4E5B8"/>
                </a:solidFill>
                <a:latin typeface="Georgia"/>
                <a:ea typeface="Georgia"/>
                <a:cs typeface="Georgia"/>
                <a:sym typeface="Georgia"/>
              </a:rPr>
              <a:t>The People’s Republic of China wasn’t spared either by color revolutions.</a:t>
            </a:r>
            <a:endParaRPr b="0" i="0" sz="12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E4E5B8"/>
                </a:solidFill>
                <a:latin typeface="Georgia"/>
                <a:ea typeface="Georgia"/>
                <a:cs typeface="Georgia"/>
                <a:sym typeface="Georgia"/>
              </a:rPr>
              <a:t>In June 1989 the Tiananmen Square protests were an attempt to overthrow the Communist Party of China. It must be noted that the so-called “democracy protestors” were marching at the sound of the Internationale. Once again they never openly rejected socialism but pretended to improve it.</a:t>
            </a:r>
            <a:endParaRPr b="0" i="0" sz="12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E4E5B8"/>
                </a:solidFill>
                <a:latin typeface="Georgia"/>
                <a:ea typeface="Georgia"/>
                <a:cs typeface="Georgia"/>
                <a:sym typeface="Georgia"/>
              </a:rPr>
              <a:t>The CIA and Western ideologues are expert dialecticians and master wolves who know how to invite the sheep to the dinner table.</a:t>
            </a:r>
            <a:endParaRPr b="0" i="0" sz="12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E4E5B8"/>
                </a:solidFill>
                <a:latin typeface="Georgia"/>
                <a:ea typeface="Georgia"/>
                <a:cs typeface="Georgia"/>
                <a:sym typeface="Georgia"/>
              </a:rPr>
              <a:t>In 2019-2020 the West pulled the “Water Revolution” in Hong Kong.</a:t>
            </a:r>
            <a:endParaRPr b="0" i="0" sz="12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E4E5B8"/>
                </a:solidFill>
                <a:latin typeface="Georgia"/>
                <a:ea typeface="Georgia"/>
                <a:cs typeface="Georgia"/>
                <a:sym typeface="Georgia"/>
              </a:rPr>
              <a:t>Protests were broadcasted 24/7 in Western media, and protestors didn’t even hesitate to march with</a:t>
            </a:r>
            <a:endParaRPr b="0" i="0" sz="12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E4E5B8"/>
                </a:solidFill>
                <a:latin typeface="Georgia"/>
                <a:ea typeface="Georgia"/>
                <a:cs typeface="Georgia"/>
                <a:sym typeface="Georgia"/>
              </a:rPr>
              <a:t>U.S. and U.K. flags.</a:t>
            </a:r>
            <a:endParaRPr b="0" i="0" sz="12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300"/>
              <a:buFont typeface="Arial"/>
              <a:buNone/>
            </a:pPr>
            <a:r>
              <a:t/>
            </a:r>
            <a:endParaRPr b="0" i="0" sz="13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300"/>
              <a:buFont typeface="Arial"/>
              <a:buNone/>
            </a:pPr>
            <a:r>
              <a:t/>
            </a:r>
            <a:endParaRPr b="0" i="0" sz="13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7" name="Google Shape;517;p70"/>
          <p:cNvSpPr txBox="1"/>
          <p:nvPr/>
        </p:nvSpPr>
        <p:spPr>
          <a:xfrm>
            <a:off x="6038625" y="3860875"/>
            <a:ext cx="2869200" cy="500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p:txBody>
      </p:sp>
      <p:pic>
        <p:nvPicPr>
          <p:cNvPr id="518" name="Google Shape;518;p70"/>
          <p:cNvPicPr preferRelativeResize="0"/>
          <p:nvPr/>
        </p:nvPicPr>
        <p:blipFill rotWithShape="1">
          <a:blip r:embed="rId4">
            <a:alphaModFix/>
          </a:blip>
          <a:srcRect b="0" l="0" r="0" t="0"/>
          <a:stretch/>
        </p:blipFill>
        <p:spPr>
          <a:xfrm>
            <a:off x="4951575" y="1253700"/>
            <a:ext cx="4040024" cy="2716881"/>
          </a:xfrm>
          <a:prstGeom prst="rect">
            <a:avLst/>
          </a:prstGeom>
          <a:noFill/>
          <a:ln>
            <a:noFill/>
          </a:ln>
        </p:spPr>
      </p:pic>
      <p:sp>
        <p:nvSpPr>
          <p:cNvPr id="519" name="Google Shape;519;p70"/>
          <p:cNvSpPr txBox="1"/>
          <p:nvPr/>
        </p:nvSpPr>
        <p:spPr>
          <a:xfrm>
            <a:off x="4936875" y="4103000"/>
            <a:ext cx="4058700" cy="686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i="0" lang="en" sz="1400" u="none" cap="none" strike="noStrike">
                <a:solidFill>
                  <a:srgbClr val="E4E5B8"/>
                </a:solidFill>
                <a:latin typeface="Georgia"/>
                <a:ea typeface="Georgia"/>
                <a:cs typeface="Georgia"/>
                <a:sym typeface="Georgia"/>
              </a:rPr>
              <a:t>Protesters burn and flip buses outside Tiananmen Square 1989</a:t>
            </a:r>
            <a:endParaRPr i="0" sz="1400" u="none" cap="none" strike="noStrike">
              <a:solidFill>
                <a:srgbClr val="E4E5B8"/>
              </a:solidFill>
              <a:latin typeface="Georgia"/>
              <a:ea typeface="Georgia"/>
              <a:cs typeface="Georgia"/>
              <a:sym typeface="Georgia"/>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3" name="Shape 523"/>
        <p:cNvGrpSpPr/>
        <p:nvPr/>
      </p:nvGrpSpPr>
      <p:grpSpPr>
        <a:xfrm>
          <a:off x="0" y="0"/>
          <a:ext cx="0" cy="0"/>
          <a:chOff x="0" y="0"/>
          <a:chExt cx="0" cy="0"/>
        </a:xfrm>
      </p:grpSpPr>
      <p:sp>
        <p:nvSpPr>
          <p:cNvPr id="524" name="Google Shape;524;p7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5" name="Google Shape;525;p71"/>
          <p:cNvSpPr txBox="1"/>
          <p:nvPr>
            <p:ph type="title"/>
          </p:nvPr>
        </p:nvSpPr>
        <p:spPr>
          <a:xfrm>
            <a:off x="1658025" y="2643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solidFill>
                  <a:srgbClr val="E4E5B8"/>
                </a:solidFill>
                <a:latin typeface="Georgia"/>
                <a:ea typeface="Georgia"/>
                <a:cs typeface="Georgia"/>
                <a:sym typeface="Georgia"/>
              </a:rPr>
              <a:t>EuroMaidan - Ukraine 2013 and 2015</a:t>
            </a:r>
            <a:endParaRPr>
              <a:solidFill>
                <a:srgbClr val="E4E5B8"/>
              </a:solidFill>
              <a:latin typeface="Georgia"/>
              <a:ea typeface="Georgia"/>
              <a:cs typeface="Georgia"/>
              <a:sym typeface="Georgia"/>
            </a:endParaRPr>
          </a:p>
        </p:txBody>
      </p:sp>
      <p:pic>
        <p:nvPicPr>
          <p:cNvPr id="526" name="Google Shape;526;p71"/>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527" name="Google Shape;527;p71"/>
          <p:cNvSpPr txBox="1"/>
          <p:nvPr/>
        </p:nvSpPr>
        <p:spPr>
          <a:xfrm>
            <a:off x="6286100" y="3702125"/>
            <a:ext cx="2960100" cy="447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E4E5B8"/>
              </a:solidFill>
              <a:latin typeface="Georgia"/>
              <a:ea typeface="Georgia"/>
              <a:cs typeface="Georgia"/>
              <a:sym typeface="Georgia"/>
            </a:endParaRPr>
          </a:p>
        </p:txBody>
      </p:sp>
      <p:sp>
        <p:nvSpPr>
          <p:cNvPr id="528" name="Google Shape;528;p71"/>
          <p:cNvSpPr txBox="1"/>
          <p:nvPr/>
        </p:nvSpPr>
        <p:spPr>
          <a:xfrm>
            <a:off x="5833875" y="3346775"/>
            <a:ext cx="3360600" cy="629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p:txBody>
      </p:sp>
      <p:sp>
        <p:nvSpPr>
          <p:cNvPr id="529" name="Google Shape;529;p71"/>
          <p:cNvSpPr txBox="1"/>
          <p:nvPr/>
        </p:nvSpPr>
        <p:spPr>
          <a:xfrm>
            <a:off x="121275" y="1162025"/>
            <a:ext cx="4550100" cy="3755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E4E5B8"/>
                </a:solidFill>
                <a:latin typeface="Georgia"/>
                <a:ea typeface="Georgia"/>
                <a:cs typeface="Georgia"/>
                <a:sym typeface="Georgia"/>
              </a:rPr>
              <a:t>Of course the most infamous “color revolution” of late was the 2014 Euromaïdan that overthrew a bourgeois government in Kiev, whose mortal sin was to be too friendly with Russia and not friendly enough with EU &amp; NATO. </a:t>
            </a:r>
            <a:r>
              <a:rPr lang="en" sz="1200">
                <a:solidFill>
                  <a:srgbClr val="E4E5B8"/>
                </a:solidFill>
                <a:latin typeface="Georgia"/>
                <a:ea typeface="Georgia"/>
                <a:cs typeface="Georgia"/>
                <a:sym typeface="Georgia"/>
              </a:rPr>
              <a:t>During her </a:t>
            </a:r>
            <a:r>
              <a:rPr b="0" i="0" lang="en" sz="1200" u="none" cap="none" strike="noStrike">
                <a:solidFill>
                  <a:srgbClr val="E4E5B8"/>
                </a:solidFill>
                <a:latin typeface="Georgia"/>
                <a:ea typeface="Georgia"/>
                <a:cs typeface="Georgia"/>
                <a:sym typeface="Georgia"/>
              </a:rPr>
              <a:t>envoy to Ukraine in 2014, </a:t>
            </a:r>
            <a:r>
              <a:rPr lang="en" sz="1200">
                <a:solidFill>
                  <a:srgbClr val="E4E5B8"/>
                </a:solidFill>
                <a:latin typeface="Georgia"/>
                <a:ea typeface="Georgia"/>
                <a:cs typeface="Georgia"/>
                <a:sym typeface="Georgia"/>
              </a:rPr>
              <a:t>Victoria Nuland </a:t>
            </a:r>
            <a:r>
              <a:rPr b="0" i="0" lang="en" sz="1200" u="none" cap="none" strike="noStrike">
                <a:solidFill>
                  <a:srgbClr val="E4E5B8"/>
                </a:solidFill>
                <a:latin typeface="Georgia"/>
                <a:ea typeface="Georgia"/>
                <a:cs typeface="Georgia"/>
                <a:sym typeface="Georgia"/>
              </a:rPr>
              <a:t>hand-picked herself the new Kiev government at the time, publicly</a:t>
            </a:r>
            <a:endParaRPr b="0" i="0" sz="12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E4E5B8"/>
                </a:solidFill>
                <a:latin typeface="Georgia"/>
                <a:ea typeface="Georgia"/>
                <a:cs typeface="Georgia"/>
                <a:sym typeface="Georgia"/>
              </a:rPr>
              <a:t>admitted years later that the U.S. had spent $5B to bring “freedom and democracy” to Ukraine.</a:t>
            </a:r>
            <a:endParaRPr b="0" i="0" sz="12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E4E5B8"/>
                </a:solidFill>
                <a:latin typeface="Georgia"/>
                <a:ea typeface="Georgia"/>
                <a:cs typeface="Georgia"/>
                <a:sym typeface="Georgia"/>
              </a:rPr>
              <a:t>Just like all color revolutions from Kronstadt to Budapest, Euromaïdan began with somewhat of a legitimate popular discontent, and was quickly funneled by the West into installing a lapdog puppet régime, this time openly fascist.</a:t>
            </a:r>
            <a:endParaRPr b="0" i="0" sz="12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300"/>
              <a:buFont typeface="Arial"/>
              <a:buNone/>
            </a:pPr>
            <a:r>
              <a:t/>
            </a:r>
            <a:endParaRPr b="0" i="0" sz="13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300"/>
              <a:buFont typeface="Arial"/>
              <a:buNone/>
            </a:pPr>
            <a:r>
              <a:t/>
            </a:r>
            <a:endParaRPr b="0" i="0" sz="13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0" name="Google Shape;530;p71"/>
          <p:cNvSpPr txBox="1"/>
          <p:nvPr/>
        </p:nvSpPr>
        <p:spPr>
          <a:xfrm>
            <a:off x="6038625" y="3860875"/>
            <a:ext cx="2869200" cy="500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p:txBody>
      </p:sp>
      <p:sp>
        <p:nvSpPr>
          <p:cNvPr id="531" name="Google Shape;531;p71"/>
          <p:cNvSpPr txBox="1"/>
          <p:nvPr/>
        </p:nvSpPr>
        <p:spPr>
          <a:xfrm>
            <a:off x="4936875" y="4103000"/>
            <a:ext cx="4058700" cy="686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p:txBody>
      </p:sp>
      <p:pic>
        <p:nvPicPr>
          <p:cNvPr id="532" name="Google Shape;532;p71"/>
          <p:cNvPicPr preferRelativeResize="0"/>
          <p:nvPr/>
        </p:nvPicPr>
        <p:blipFill rotWithShape="1">
          <a:blip r:embed="rId4">
            <a:alphaModFix/>
          </a:blip>
          <a:srcRect b="0" l="0" r="0" t="0"/>
          <a:stretch/>
        </p:blipFill>
        <p:spPr>
          <a:xfrm>
            <a:off x="4671375" y="1558600"/>
            <a:ext cx="4156455" cy="2338000"/>
          </a:xfrm>
          <a:prstGeom prst="rect">
            <a:avLst/>
          </a:prstGeom>
          <a:noFill/>
          <a:ln>
            <a:noFill/>
          </a:ln>
        </p:spPr>
      </p:pic>
      <p:sp>
        <p:nvSpPr>
          <p:cNvPr id="533" name="Google Shape;533;p71"/>
          <p:cNvSpPr txBox="1"/>
          <p:nvPr/>
        </p:nvSpPr>
        <p:spPr>
          <a:xfrm>
            <a:off x="4716225" y="3976475"/>
            <a:ext cx="4191600" cy="686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i="0" lang="en" sz="1400" u="none" cap="none" strike="noStrike">
                <a:solidFill>
                  <a:srgbClr val="E4E5B8"/>
                </a:solidFill>
                <a:latin typeface="Georgia"/>
                <a:ea typeface="Georgia"/>
                <a:cs typeface="Georgia"/>
                <a:sym typeface="Georgia"/>
              </a:rPr>
              <a:t>Annual Ukrainian march to celebrate Nazi leader Stephan Bandera’s birthday. January 2015.</a:t>
            </a:r>
            <a:endParaRPr i="0" sz="1400" u="none" cap="none" strike="noStrike">
              <a:solidFill>
                <a:srgbClr val="E4E5B8"/>
              </a:solidFill>
              <a:latin typeface="Georgia"/>
              <a:ea typeface="Georgia"/>
              <a:cs typeface="Georgia"/>
              <a:sym typeface="Georgia"/>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7" name="Shape 537"/>
        <p:cNvGrpSpPr/>
        <p:nvPr/>
      </p:nvGrpSpPr>
      <p:grpSpPr>
        <a:xfrm>
          <a:off x="0" y="0"/>
          <a:ext cx="0" cy="0"/>
          <a:chOff x="0" y="0"/>
          <a:chExt cx="0" cy="0"/>
        </a:xfrm>
      </p:grpSpPr>
      <p:sp>
        <p:nvSpPr>
          <p:cNvPr id="538" name="Google Shape;538;p7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9" name="Google Shape;539;p72"/>
          <p:cNvSpPr txBox="1"/>
          <p:nvPr>
            <p:ph type="title"/>
          </p:nvPr>
        </p:nvSpPr>
        <p:spPr>
          <a:xfrm>
            <a:off x="1658025" y="2643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solidFill>
                  <a:srgbClr val="E4E5B8"/>
                </a:solidFill>
                <a:latin typeface="Georgia"/>
                <a:ea typeface="Georgia"/>
                <a:cs typeface="Georgia"/>
                <a:sym typeface="Georgia"/>
              </a:rPr>
              <a:t>Jihadist takeover of Syria 2024</a:t>
            </a:r>
            <a:endParaRPr>
              <a:solidFill>
                <a:srgbClr val="E4E5B8"/>
              </a:solidFill>
              <a:latin typeface="Georgia"/>
              <a:ea typeface="Georgia"/>
              <a:cs typeface="Georgia"/>
              <a:sym typeface="Georgia"/>
            </a:endParaRPr>
          </a:p>
        </p:txBody>
      </p:sp>
      <p:pic>
        <p:nvPicPr>
          <p:cNvPr id="540" name="Google Shape;540;p72"/>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541" name="Google Shape;541;p72"/>
          <p:cNvSpPr txBox="1"/>
          <p:nvPr/>
        </p:nvSpPr>
        <p:spPr>
          <a:xfrm>
            <a:off x="529400" y="1101300"/>
            <a:ext cx="5756700" cy="400200"/>
          </a:xfrm>
          <a:prstGeom prst="rect">
            <a:avLst/>
          </a:prstGeom>
          <a:noFill/>
          <a:ln>
            <a:noFill/>
          </a:ln>
        </p:spPr>
        <p:txBody>
          <a:bodyPr anchorCtr="0" anchor="t" bIns="91425" lIns="91425" spcFirstLastPara="1" rIns="91425" wrap="square" tIns="91425">
            <a:spAutoFit/>
          </a:bodyPr>
          <a:lstStyle/>
          <a:p>
            <a:pPr indent="45720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p:txBody>
      </p:sp>
      <p:sp>
        <p:nvSpPr>
          <p:cNvPr id="542" name="Google Shape;542;p72"/>
          <p:cNvSpPr txBox="1"/>
          <p:nvPr/>
        </p:nvSpPr>
        <p:spPr>
          <a:xfrm>
            <a:off x="6286100" y="3702125"/>
            <a:ext cx="2960100" cy="447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E4E5B8"/>
              </a:solidFill>
              <a:latin typeface="Georgia"/>
              <a:ea typeface="Georgia"/>
              <a:cs typeface="Georgia"/>
              <a:sym typeface="Georgia"/>
            </a:endParaRPr>
          </a:p>
        </p:txBody>
      </p:sp>
      <p:sp>
        <p:nvSpPr>
          <p:cNvPr id="543" name="Google Shape;543;p72"/>
          <p:cNvSpPr txBox="1"/>
          <p:nvPr/>
        </p:nvSpPr>
        <p:spPr>
          <a:xfrm>
            <a:off x="5833875" y="3346775"/>
            <a:ext cx="3360600" cy="629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p:txBody>
      </p:sp>
      <p:sp>
        <p:nvSpPr>
          <p:cNvPr id="544" name="Google Shape;544;p72"/>
          <p:cNvSpPr txBox="1"/>
          <p:nvPr/>
        </p:nvSpPr>
        <p:spPr>
          <a:xfrm>
            <a:off x="406550" y="1225600"/>
            <a:ext cx="4550100" cy="3755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lang="en">
                <a:solidFill>
                  <a:srgbClr val="E4E5B8"/>
                </a:solidFill>
                <a:latin typeface="Georgia"/>
                <a:ea typeface="Georgia"/>
                <a:cs typeface="Georgia"/>
                <a:sym typeface="Georgia"/>
              </a:rPr>
              <a:t>In December of 2024, the democratically elected Bashar Al-Assad of the secular Baathist party was toppled by American, Israeli, and EU supported Al Qaeda terrorists called the Hay'at Tahrir al-Sham (HTS). </a:t>
            </a:r>
            <a:endParaRPr>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200"/>
              <a:buFont typeface="Arial"/>
              <a:buNone/>
            </a:pPr>
            <a:r>
              <a:t/>
            </a:r>
            <a:endParaRPr>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200"/>
              <a:buFont typeface="Arial"/>
              <a:buNone/>
            </a:pPr>
            <a:r>
              <a:rPr lang="en">
                <a:solidFill>
                  <a:srgbClr val="E4E5B8"/>
                </a:solidFill>
                <a:latin typeface="Georgia"/>
                <a:ea typeface="Georgia"/>
                <a:cs typeface="Georgia"/>
                <a:sym typeface="Georgia"/>
              </a:rPr>
              <a:t>This Fundamentalist-Jihadist terrorist group, with the support of groups like ISIS, have turned Syria into failed state similar to Afghanistan in the 1990s where warlords are constantly at war and where public executions of so-called infidels are the norm</a:t>
            </a:r>
            <a:endParaRPr>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200"/>
              <a:buFont typeface="Arial"/>
              <a:buNone/>
            </a:pPr>
            <a:r>
              <a:t/>
            </a:r>
            <a:endParaRPr>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300"/>
              <a:buFont typeface="Arial"/>
              <a:buNone/>
            </a:pPr>
            <a:r>
              <a:t/>
            </a:r>
            <a:endParaRPr b="0" i="0" sz="13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300"/>
              <a:buFont typeface="Arial"/>
              <a:buNone/>
            </a:pPr>
            <a:r>
              <a:t/>
            </a:r>
            <a:endParaRPr b="0" i="0" sz="13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5" name="Google Shape;545;p72"/>
          <p:cNvSpPr txBox="1"/>
          <p:nvPr/>
        </p:nvSpPr>
        <p:spPr>
          <a:xfrm>
            <a:off x="6038625" y="3860875"/>
            <a:ext cx="2869200" cy="500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p:txBody>
      </p:sp>
      <p:sp>
        <p:nvSpPr>
          <p:cNvPr id="546" name="Google Shape;546;p72"/>
          <p:cNvSpPr txBox="1"/>
          <p:nvPr/>
        </p:nvSpPr>
        <p:spPr>
          <a:xfrm>
            <a:off x="4936875" y="4103000"/>
            <a:ext cx="4058700" cy="686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p:txBody>
      </p:sp>
      <p:sp>
        <p:nvSpPr>
          <p:cNvPr id="547" name="Google Shape;547;p72"/>
          <p:cNvSpPr txBox="1"/>
          <p:nvPr/>
        </p:nvSpPr>
        <p:spPr>
          <a:xfrm>
            <a:off x="5833875" y="3976475"/>
            <a:ext cx="3074100" cy="686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lang="en">
                <a:solidFill>
                  <a:srgbClr val="E4E5B8"/>
                </a:solidFill>
                <a:latin typeface="Georgia"/>
                <a:ea typeface="Georgia"/>
                <a:cs typeface="Georgia"/>
                <a:sym typeface="Georgia"/>
              </a:rPr>
              <a:t>Jihadist HTS fighters, how were they able to afford their equipment?</a:t>
            </a:r>
            <a:endParaRPr i="0" sz="1400" u="none" cap="none" strike="noStrike">
              <a:solidFill>
                <a:srgbClr val="E4E5B8"/>
              </a:solidFill>
              <a:latin typeface="Georgia"/>
              <a:ea typeface="Georgia"/>
              <a:cs typeface="Georgia"/>
              <a:sym typeface="Georgia"/>
            </a:endParaRPr>
          </a:p>
        </p:txBody>
      </p:sp>
      <p:pic>
        <p:nvPicPr>
          <p:cNvPr id="548" name="Google Shape;548;p72"/>
          <p:cNvPicPr preferRelativeResize="0"/>
          <p:nvPr/>
        </p:nvPicPr>
        <p:blipFill>
          <a:blip r:embed="rId4">
            <a:alphaModFix/>
          </a:blip>
          <a:stretch>
            <a:fillRect/>
          </a:stretch>
        </p:blipFill>
        <p:spPr>
          <a:xfrm>
            <a:off x="5760250" y="1225588"/>
            <a:ext cx="3187375" cy="2352250"/>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2" name="Shape 552"/>
        <p:cNvGrpSpPr/>
        <p:nvPr/>
      </p:nvGrpSpPr>
      <p:grpSpPr>
        <a:xfrm>
          <a:off x="0" y="0"/>
          <a:ext cx="0" cy="0"/>
          <a:chOff x="0" y="0"/>
          <a:chExt cx="0" cy="0"/>
        </a:xfrm>
      </p:grpSpPr>
      <p:sp>
        <p:nvSpPr>
          <p:cNvPr id="553" name="Google Shape;553;p7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4" name="Google Shape;554;p73"/>
          <p:cNvSpPr txBox="1"/>
          <p:nvPr>
            <p:ph type="title"/>
          </p:nvPr>
        </p:nvSpPr>
        <p:spPr>
          <a:xfrm>
            <a:off x="1658025" y="2643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solidFill>
                  <a:srgbClr val="E4E5B8"/>
                </a:solidFill>
                <a:latin typeface="Georgia"/>
                <a:ea typeface="Georgia"/>
                <a:cs typeface="Georgia"/>
                <a:sym typeface="Georgia"/>
              </a:rPr>
              <a:t>Cuba</a:t>
            </a:r>
            <a:endParaRPr>
              <a:solidFill>
                <a:srgbClr val="E4E5B8"/>
              </a:solidFill>
              <a:latin typeface="Georgia"/>
              <a:ea typeface="Georgia"/>
              <a:cs typeface="Georgia"/>
              <a:sym typeface="Georgia"/>
            </a:endParaRPr>
          </a:p>
        </p:txBody>
      </p:sp>
      <p:pic>
        <p:nvPicPr>
          <p:cNvPr id="555" name="Google Shape;555;p73"/>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556" name="Google Shape;556;p73"/>
          <p:cNvSpPr txBox="1"/>
          <p:nvPr/>
        </p:nvSpPr>
        <p:spPr>
          <a:xfrm>
            <a:off x="529400" y="1101300"/>
            <a:ext cx="5756700" cy="400200"/>
          </a:xfrm>
          <a:prstGeom prst="rect">
            <a:avLst/>
          </a:prstGeom>
          <a:noFill/>
          <a:ln>
            <a:noFill/>
          </a:ln>
        </p:spPr>
        <p:txBody>
          <a:bodyPr anchorCtr="0" anchor="t" bIns="91425" lIns="91425" spcFirstLastPara="1" rIns="91425" wrap="square" tIns="91425">
            <a:spAutoFit/>
          </a:bodyPr>
          <a:lstStyle/>
          <a:p>
            <a:pPr indent="45720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p:txBody>
      </p:sp>
      <p:sp>
        <p:nvSpPr>
          <p:cNvPr id="557" name="Google Shape;557;p73"/>
          <p:cNvSpPr txBox="1"/>
          <p:nvPr/>
        </p:nvSpPr>
        <p:spPr>
          <a:xfrm>
            <a:off x="406550" y="1225600"/>
            <a:ext cx="4058700" cy="3755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lang="en">
                <a:solidFill>
                  <a:srgbClr val="E4E5B8"/>
                </a:solidFill>
                <a:latin typeface="Georgia"/>
                <a:ea typeface="Georgia"/>
                <a:cs typeface="Georgia"/>
                <a:sym typeface="Georgia"/>
              </a:rPr>
              <a:t>In 2021, rumors spread online of protests in Cuba. While some posts showed thousands of protestors, in reality these counter-revolutionary protests were small and images of counter-protests in support of the Cuban government, which were massive, were used in these online posts to mislead people.</a:t>
            </a:r>
            <a:endParaRPr>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200"/>
              <a:buFont typeface="Arial"/>
              <a:buNone/>
            </a:pPr>
            <a:r>
              <a:t/>
            </a:r>
            <a:endParaRPr>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200"/>
              <a:buFont typeface="Arial"/>
              <a:buNone/>
            </a:pPr>
            <a:r>
              <a:t/>
            </a:r>
            <a:endParaRPr>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200"/>
              <a:buFont typeface="Arial"/>
              <a:buNone/>
            </a:pPr>
            <a:r>
              <a:t/>
            </a:r>
            <a:endParaRPr>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300"/>
              <a:buFont typeface="Arial"/>
              <a:buNone/>
            </a:pPr>
            <a:r>
              <a:t/>
            </a:r>
            <a:endParaRPr b="0" i="0" sz="13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300"/>
              <a:buFont typeface="Arial"/>
              <a:buNone/>
            </a:pPr>
            <a:r>
              <a:t/>
            </a:r>
            <a:endParaRPr b="0" i="0" sz="13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8" name="Google Shape;558;p73"/>
          <p:cNvSpPr txBox="1"/>
          <p:nvPr/>
        </p:nvSpPr>
        <p:spPr>
          <a:xfrm>
            <a:off x="4936875" y="4103000"/>
            <a:ext cx="4058700" cy="686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p:txBody>
      </p:sp>
      <p:sp>
        <p:nvSpPr>
          <p:cNvPr id="559" name="Google Shape;559;p73"/>
          <p:cNvSpPr txBox="1"/>
          <p:nvPr/>
        </p:nvSpPr>
        <p:spPr>
          <a:xfrm>
            <a:off x="5833875" y="3976475"/>
            <a:ext cx="3074100" cy="686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Arial"/>
              <a:ea typeface="Arial"/>
              <a:cs typeface="Arial"/>
              <a:sym typeface="Arial"/>
            </a:endParaRPr>
          </a:p>
        </p:txBody>
      </p:sp>
      <p:pic>
        <p:nvPicPr>
          <p:cNvPr id="560" name="Google Shape;560;p73"/>
          <p:cNvPicPr preferRelativeResize="0"/>
          <p:nvPr/>
        </p:nvPicPr>
        <p:blipFill>
          <a:blip r:embed="rId4">
            <a:alphaModFix/>
          </a:blip>
          <a:stretch>
            <a:fillRect/>
          </a:stretch>
        </p:blipFill>
        <p:spPr>
          <a:xfrm>
            <a:off x="4744200" y="1525625"/>
            <a:ext cx="4312924" cy="2426726"/>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4" name="Shape 564"/>
        <p:cNvGrpSpPr/>
        <p:nvPr/>
      </p:nvGrpSpPr>
      <p:grpSpPr>
        <a:xfrm>
          <a:off x="0" y="0"/>
          <a:ext cx="0" cy="0"/>
          <a:chOff x="0" y="0"/>
          <a:chExt cx="0" cy="0"/>
        </a:xfrm>
      </p:grpSpPr>
      <p:sp>
        <p:nvSpPr>
          <p:cNvPr id="565" name="Google Shape;565;p7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6" name="Google Shape;566;p74"/>
          <p:cNvSpPr txBox="1"/>
          <p:nvPr>
            <p:ph type="title"/>
          </p:nvPr>
        </p:nvSpPr>
        <p:spPr>
          <a:xfrm>
            <a:off x="1658025" y="2643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solidFill>
                  <a:srgbClr val="E4E5B8"/>
                </a:solidFill>
                <a:latin typeface="Georgia"/>
                <a:ea typeface="Georgia"/>
                <a:cs typeface="Georgia"/>
                <a:sym typeface="Georgia"/>
              </a:rPr>
              <a:t>Venezuela Today</a:t>
            </a:r>
            <a:endParaRPr>
              <a:solidFill>
                <a:srgbClr val="E4E5B8"/>
              </a:solidFill>
              <a:latin typeface="Georgia"/>
              <a:ea typeface="Georgia"/>
              <a:cs typeface="Georgia"/>
              <a:sym typeface="Georgia"/>
            </a:endParaRPr>
          </a:p>
        </p:txBody>
      </p:sp>
      <p:pic>
        <p:nvPicPr>
          <p:cNvPr id="567" name="Google Shape;567;p74"/>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568" name="Google Shape;568;p74"/>
          <p:cNvSpPr txBox="1"/>
          <p:nvPr/>
        </p:nvSpPr>
        <p:spPr>
          <a:xfrm>
            <a:off x="529400" y="1101300"/>
            <a:ext cx="5756700" cy="400200"/>
          </a:xfrm>
          <a:prstGeom prst="rect">
            <a:avLst/>
          </a:prstGeom>
          <a:noFill/>
          <a:ln>
            <a:noFill/>
          </a:ln>
        </p:spPr>
        <p:txBody>
          <a:bodyPr anchorCtr="0" anchor="t" bIns="91425" lIns="91425" spcFirstLastPara="1" rIns="91425" wrap="square" tIns="91425">
            <a:spAutoFit/>
          </a:bodyPr>
          <a:lstStyle/>
          <a:p>
            <a:pPr indent="45720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p:txBody>
      </p:sp>
      <p:sp>
        <p:nvSpPr>
          <p:cNvPr id="569" name="Google Shape;569;p74"/>
          <p:cNvSpPr txBox="1"/>
          <p:nvPr/>
        </p:nvSpPr>
        <p:spPr>
          <a:xfrm>
            <a:off x="6286100" y="3702125"/>
            <a:ext cx="2960100" cy="447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E4E5B8"/>
              </a:solidFill>
              <a:latin typeface="Georgia"/>
              <a:ea typeface="Georgia"/>
              <a:cs typeface="Georgia"/>
              <a:sym typeface="Georgia"/>
            </a:endParaRPr>
          </a:p>
        </p:txBody>
      </p:sp>
      <p:sp>
        <p:nvSpPr>
          <p:cNvPr id="570" name="Google Shape;570;p74"/>
          <p:cNvSpPr txBox="1"/>
          <p:nvPr/>
        </p:nvSpPr>
        <p:spPr>
          <a:xfrm>
            <a:off x="5833875" y="3346775"/>
            <a:ext cx="3360600" cy="629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p:txBody>
      </p:sp>
      <p:sp>
        <p:nvSpPr>
          <p:cNvPr id="571" name="Google Shape;571;p74"/>
          <p:cNvSpPr txBox="1"/>
          <p:nvPr/>
        </p:nvSpPr>
        <p:spPr>
          <a:xfrm>
            <a:off x="406550" y="1225600"/>
            <a:ext cx="4550100" cy="3755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lang="en">
                <a:solidFill>
                  <a:srgbClr val="E4E5B8"/>
                </a:solidFill>
                <a:latin typeface="Georgia"/>
                <a:ea typeface="Georgia"/>
                <a:cs typeface="Georgia"/>
                <a:sym typeface="Georgia"/>
              </a:rPr>
              <a:t>Today, American Imperialism has its sights on Venezuela. </a:t>
            </a:r>
            <a:endParaRPr>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200"/>
              <a:buFont typeface="Arial"/>
              <a:buNone/>
            </a:pPr>
            <a:r>
              <a:t/>
            </a:r>
            <a:endParaRPr>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200"/>
              <a:buFont typeface="Arial"/>
              <a:buNone/>
            </a:pPr>
            <a:r>
              <a:rPr lang="en">
                <a:solidFill>
                  <a:srgbClr val="E4E5B8"/>
                </a:solidFill>
                <a:latin typeface="Georgia"/>
                <a:ea typeface="Georgia"/>
                <a:cs typeface="Georgia"/>
                <a:sym typeface="Georgia"/>
              </a:rPr>
              <a:t>Despite the Nicolas Maduro’s electoral win in July 2024, the Trump administration continues to claim the elections were a “sham.”</a:t>
            </a:r>
            <a:endParaRPr>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200"/>
              <a:buFont typeface="Arial"/>
              <a:buNone/>
            </a:pPr>
            <a:r>
              <a:t/>
            </a:r>
            <a:endParaRPr>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200"/>
              <a:buFont typeface="Arial"/>
              <a:buNone/>
            </a:pPr>
            <a:r>
              <a:rPr lang="en">
                <a:solidFill>
                  <a:srgbClr val="E4E5B8"/>
                </a:solidFill>
                <a:latin typeface="Georgia"/>
                <a:ea typeface="Georgia"/>
                <a:cs typeface="Georgia"/>
                <a:sym typeface="Georgia"/>
              </a:rPr>
              <a:t>Trump has ordered the bombings of boats off the coast of Venezuela and is responsible for at least 34 deaths under the false pretense that these boats are drug smugglers. </a:t>
            </a:r>
            <a:endParaRPr>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200"/>
              <a:buFont typeface="Arial"/>
              <a:buNone/>
            </a:pPr>
            <a:r>
              <a:t/>
            </a:r>
            <a:endParaRPr>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200"/>
              <a:buFont typeface="Arial"/>
              <a:buNone/>
            </a:pPr>
            <a:r>
              <a:rPr lang="en">
                <a:solidFill>
                  <a:srgbClr val="E4E5B8"/>
                </a:solidFill>
                <a:latin typeface="Georgia"/>
                <a:ea typeface="Georgia"/>
                <a:cs typeface="Georgia"/>
                <a:sym typeface="Georgia"/>
              </a:rPr>
              <a:t>This renewed effort of regime change is attempt to enforce a modern day “Monroe Doctrine”</a:t>
            </a:r>
            <a:endParaRPr>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200"/>
              <a:buFont typeface="Arial"/>
              <a:buNone/>
            </a:pPr>
            <a:r>
              <a:t/>
            </a:r>
            <a:endParaRPr>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200"/>
              <a:buFont typeface="Arial"/>
              <a:buNone/>
            </a:pPr>
            <a:r>
              <a:t/>
            </a:r>
            <a:endParaRPr>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200"/>
              <a:buFont typeface="Arial"/>
              <a:buNone/>
            </a:pPr>
            <a:r>
              <a:t/>
            </a:r>
            <a:endParaRPr>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300"/>
              <a:buFont typeface="Arial"/>
              <a:buNone/>
            </a:pPr>
            <a:r>
              <a:t/>
            </a:r>
            <a:endParaRPr b="0" i="0" sz="13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300"/>
              <a:buFont typeface="Arial"/>
              <a:buNone/>
            </a:pPr>
            <a:r>
              <a:t/>
            </a:r>
            <a:endParaRPr b="0" i="0" sz="13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2" name="Google Shape;572;p74"/>
          <p:cNvSpPr txBox="1"/>
          <p:nvPr/>
        </p:nvSpPr>
        <p:spPr>
          <a:xfrm>
            <a:off x="6038625" y="3860875"/>
            <a:ext cx="2869200" cy="500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p:txBody>
      </p:sp>
      <p:sp>
        <p:nvSpPr>
          <p:cNvPr id="573" name="Google Shape;573;p74"/>
          <p:cNvSpPr txBox="1"/>
          <p:nvPr/>
        </p:nvSpPr>
        <p:spPr>
          <a:xfrm>
            <a:off x="4936875" y="4103000"/>
            <a:ext cx="4058700" cy="686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p:txBody>
      </p:sp>
      <p:sp>
        <p:nvSpPr>
          <p:cNvPr id="574" name="Google Shape;574;p74"/>
          <p:cNvSpPr txBox="1"/>
          <p:nvPr/>
        </p:nvSpPr>
        <p:spPr>
          <a:xfrm>
            <a:off x="5833875" y="3976475"/>
            <a:ext cx="3074100" cy="686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Arial"/>
              <a:ea typeface="Arial"/>
              <a:cs typeface="Arial"/>
              <a:sym typeface="Arial"/>
            </a:endParaRPr>
          </a:p>
        </p:txBody>
      </p:sp>
      <p:pic>
        <p:nvPicPr>
          <p:cNvPr id="575" name="Google Shape;575;p74"/>
          <p:cNvPicPr preferRelativeResize="0"/>
          <p:nvPr/>
        </p:nvPicPr>
        <p:blipFill>
          <a:blip r:embed="rId4">
            <a:alphaModFix/>
          </a:blip>
          <a:stretch>
            <a:fillRect/>
          </a:stretch>
        </p:blipFill>
        <p:spPr>
          <a:xfrm>
            <a:off x="5080856" y="1253700"/>
            <a:ext cx="3910742" cy="2607176"/>
          </a:xfrm>
          <a:prstGeom prst="rect">
            <a:avLst/>
          </a:prstGeom>
          <a:noFill/>
          <a:ln>
            <a:noFill/>
          </a:ln>
        </p:spPr>
      </p:pic>
      <p:sp>
        <p:nvSpPr>
          <p:cNvPr id="576" name="Google Shape;576;p74"/>
          <p:cNvSpPr txBox="1"/>
          <p:nvPr/>
        </p:nvSpPr>
        <p:spPr>
          <a:xfrm>
            <a:off x="5055225" y="3934300"/>
            <a:ext cx="3852600" cy="87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500">
                <a:solidFill>
                  <a:srgbClr val="E4E5B8"/>
                </a:solidFill>
                <a:latin typeface="Georgia"/>
                <a:ea typeface="Georgia"/>
                <a:cs typeface="Georgia"/>
                <a:sym typeface="Georgia"/>
              </a:rPr>
              <a:t>Nicolas Maduro in a crowd of supporters month before 2024 election</a:t>
            </a:r>
            <a:endParaRPr sz="1500">
              <a:solidFill>
                <a:srgbClr val="E4E5B8"/>
              </a:solidFill>
              <a:latin typeface="Georgia"/>
              <a:ea typeface="Georgia"/>
              <a:cs typeface="Georgia"/>
              <a:sym typeface="Georgia"/>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0" name="Shape 580"/>
        <p:cNvGrpSpPr/>
        <p:nvPr/>
      </p:nvGrpSpPr>
      <p:grpSpPr>
        <a:xfrm>
          <a:off x="0" y="0"/>
          <a:ext cx="0" cy="0"/>
          <a:chOff x="0" y="0"/>
          <a:chExt cx="0" cy="0"/>
        </a:xfrm>
      </p:grpSpPr>
      <p:sp>
        <p:nvSpPr>
          <p:cNvPr id="581" name="Google Shape;581;p75"/>
          <p:cNvSpPr txBox="1"/>
          <p:nvPr>
            <p:ph type="title"/>
          </p:nvPr>
        </p:nvSpPr>
        <p:spPr>
          <a:xfrm>
            <a:off x="311700" y="3312700"/>
            <a:ext cx="8520600" cy="841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600"/>
              <a:buNone/>
            </a:pPr>
            <a:r>
              <a:rPr lang="en" sz="5200">
                <a:solidFill>
                  <a:srgbClr val="E4E5B8"/>
                </a:solidFill>
                <a:latin typeface="Georgia"/>
                <a:ea typeface="Georgia"/>
                <a:cs typeface="Georgia"/>
                <a:sym typeface="Georgia"/>
              </a:rPr>
              <a:t>Discussion &amp; Wrap Up </a:t>
            </a:r>
            <a:endParaRPr sz="5200">
              <a:solidFill>
                <a:srgbClr val="E4E5B8"/>
              </a:solidFill>
              <a:latin typeface="Georgia"/>
              <a:ea typeface="Georgia"/>
              <a:cs typeface="Georgia"/>
              <a:sym typeface="Georgia"/>
            </a:endParaRPr>
          </a:p>
        </p:txBody>
      </p:sp>
      <p:pic>
        <p:nvPicPr>
          <p:cNvPr id="582" name="Google Shape;582;p75"/>
          <p:cNvPicPr preferRelativeResize="0"/>
          <p:nvPr/>
        </p:nvPicPr>
        <p:blipFill rotWithShape="1">
          <a:blip r:embed="rId3">
            <a:alphaModFix/>
          </a:blip>
          <a:srcRect b="0" l="0" r="0" t="0"/>
          <a:stretch/>
        </p:blipFill>
        <p:spPr>
          <a:xfrm>
            <a:off x="3648975" y="897800"/>
            <a:ext cx="1846049" cy="184604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3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 name="Google Shape;136;p31"/>
          <p:cNvSpPr txBox="1"/>
          <p:nvPr>
            <p:ph type="title"/>
          </p:nvPr>
        </p:nvSpPr>
        <p:spPr>
          <a:xfrm>
            <a:off x="1658025" y="2643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t/>
            </a:r>
            <a:endParaRPr>
              <a:solidFill>
                <a:srgbClr val="E4E5B8"/>
              </a:solidFill>
              <a:latin typeface="Georgia"/>
              <a:ea typeface="Georgia"/>
              <a:cs typeface="Georgia"/>
              <a:sym typeface="Georgia"/>
            </a:endParaRPr>
          </a:p>
        </p:txBody>
      </p:sp>
      <p:pic>
        <p:nvPicPr>
          <p:cNvPr id="137" name="Google Shape;137;p31"/>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138" name="Google Shape;138;p31"/>
          <p:cNvSpPr txBox="1"/>
          <p:nvPr/>
        </p:nvSpPr>
        <p:spPr>
          <a:xfrm>
            <a:off x="406550" y="1101300"/>
            <a:ext cx="5756700" cy="400200"/>
          </a:xfrm>
          <a:prstGeom prst="rect">
            <a:avLst/>
          </a:prstGeom>
          <a:noFill/>
          <a:ln>
            <a:noFill/>
          </a:ln>
        </p:spPr>
        <p:txBody>
          <a:bodyPr anchorCtr="0" anchor="t" bIns="91425" lIns="91425" spcFirstLastPara="1" rIns="91425" wrap="square" tIns="91425">
            <a:spAutoFit/>
          </a:bodyPr>
          <a:lstStyle/>
          <a:p>
            <a:pPr indent="45720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p:txBody>
      </p:sp>
      <p:sp>
        <p:nvSpPr>
          <p:cNvPr id="139" name="Google Shape;139;p31"/>
          <p:cNvSpPr txBox="1"/>
          <p:nvPr/>
        </p:nvSpPr>
        <p:spPr>
          <a:xfrm>
            <a:off x="140100" y="1101300"/>
            <a:ext cx="5520900" cy="3534900"/>
          </a:xfrm>
          <a:prstGeom prst="rect">
            <a:avLst/>
          </a:prstGeom>
          <a:noFill/>
          <a:ln>
            <a:noFill/>
          </a:ln>
        </p:spPr>
        <p:txBody>
          <a:bodyPr anchorCtr="0" anchor="t" bIns="91425" lIns="91425" spcFirstLastPara="1" rIns="91425" wrap="square" tIns="91425">
            <a:noAutofit/>
          </a:bodyPr>
          <a:lstStyle/>
          <a:p>
            <a:pPr indent="0" lvl="0" marL="0" rtl="0" algn="just">
              <a:spcBef>
                <a:spcPts val="1200"/>
              </a:spcBef>
              <a:spcAft>
                <a:spcPts val="0"/>
              </a:spcAft>
              <a:buNone/>
            </a:pPr>
            <a:r>
              <a:rPr lang="en" sz="1300">
                <a:solidFill>
                  <a:srgbClr val="E4E5B8"/>
                </a:solidFill>
                <a:latin typeface="Georgia"/>
                <a:ea typeface="Georgia"/>
                <a:cs typeface="Georgia"/>
                <a:sym typeface="Georgia"/>
              </a:rPr>
              <a:t>During the 20</a:t>
            </a:r>
            <a:r>
              <a:rPr baseline="30000" lang="en" sz="1300">
                <a:solidFill>
                  <a:srgbClr val="E4E5B8"/>
                </a:solidFill>
                <a:latin typeface="Georgia"/>
                <a:ea typeface="Georgia"/>
                <a:cs typeface="Georgia"/>
                <a:sym typeface="Georgia"/>
              </a:rPr>
              <a:t>th</a:t>
            </a:r>
            <a:r>
              <a:rPr lang="en" sz="1300">
                <a:solidFill>
                  <a:srgbClr val="E4E5B8"/>
                </a:solidFill>
                <a:latin typeface="Georgia"/>
                <a:ea typeface="Georgia"/>
                <a:cs typeface="Georgia"/>
                <a:sym typeface="Georgia"/>
              </a:rPr>
              <a:t> Congress of the CPSU, in February 1956, General Secretary Nikita Khrushchev made the speech that would later be known as the “Secret Speech.” This speech had disastrous effects for the International Communist movement and provided ammunition to the enemies of Communism which have made and still made copious use of.</a:t>
            </a:r>
            <a:endParaRPr sz="1300">
              <a:solidFill>
                <a:srgbClr val="E4E5B8"/>
              </a:solidFill>
              <a:latin typeface="Georgia"/>
              <a:ea typeface="Georgia"/>
              <a:cs typeface="Georgia"/>
              <a:sym typeface="Georgia"/>
            </a:endParaRPr>
          </a:p>
          <a:p>
            <a:pPr indent="0" lvl="0" marL="0" rtl="0" algn="just">
              <a:spcBef>
                <a:spcPts val="1200"/>
              </a:spcBef>
              <a:spcAft>
                <a:spcPts val="0"/>
              </a:spcAft>
              <a:buNone/>
            </a:pPr>
            <a:r>
              <a:rPr lang="en" sz="1300">
                <a:solidFill>
                  <a:srgbClr val="E4E5B8"/>
                </a:solidFill>
                <a:latin typeface="Georgia"/>
                <a:ea typeface="Georgia"/>
                <a:cs typeface="Georgia"/>
                <a:sym typeface="Georgia"/>
              </a:rPr>
              <a:t>To be sure, Khrushchev, despite the damage he caused, did put down the counter-revolutionary attempts by fascist and monarchist forces of the same year in Poland and Hungary as we will see in this class. Not only did Khrushchev put a stop to counter-revolution, but during his tenure, he contributed to the expansion of socialism in countries such as Cuba, Mozambique, and Angola. These contributions cannot be forgotten and Khrushchev cannot be characterized the executioner of the Soviet Union.</a:t>
            </a:r>
            <a:endParaRPr sz="1300">
              <a:solidFill>
                <a:srgbClr val="E4E5B8"/>
              </a:solidFill>
              <a:latin typeface="Georgia"/>
              <a:ea typeface="Georgia"/>
              <a:cs typeface="Georgia"/>
              <a:sym typeface="Georgia"/>
            </a:endParaRPr>
          </a:p>
          <a:p>
            <a:pPr indent="0" lvl="0" marL="0" rtl="0" algn="just">
              <a:spcBef>
                <a:spcPts val="1200"/>
              </a:spcBef>
              <a:spcAft>
                <a:spcPts val="0"/>
              </a:spcAft>
              <a:buNone/>
            </a:pPr>
            <a:r>
              <a:rPr lang="en" sz="1300">
                <a:solidFill>
                  <a:srgbClr val="E4E5B8"/>
                </a:solidFill>
                <a:latin typeface="Georgia"/>
                <a:ea typeface="Georgia"/>
                <a:cs typeface="Georgia"/>
                <a:sym typeface="Georgia"/>
              </a:rPr>
              <a:t>That being said, his “Secret Speech,” whose effects deserve a class of their own, caused irreparable damage that led to divisions in the International Communist Movement.</a:t>
            </a:r>
            <a:br>
              <a:rPr lang="en">
                <a:solidFill>
                  <a:srgbClr val="E4E5B8"/>
                </a:solidFill>
                <a:latin typeface="Georgia"/>
                <a:ea typeface="Georgia"/>
                <a:cs typeface="Georgia"/>
                <a:sym typeface="Georgia"/>
              </a:rPr>
            </a:b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sz="1800">
              <a:solidFill>
                <a:schemeClr val="lt2"/>
              </a:solidFill>
            </a:endParaRPr>
          </a:p>
        </p:txBody>
      </p:sp>
      <p:pic>
        <p:nvPicPr>
          <p:cNvPr id="140" name="Google Shape;140;p31"/>
          <p:cNvPicPr preferRelativeResize="0"/>
          <p:nvPr/>
        </p:nvPicPr>
        <p:blipFill>
          <a:blip r:embed="rId4">
            <a:alphaModFix/>
          </a:blip>
          <a:stretch>
            <a:fillRect/>
          </a:stretch>
        </p:blipFill>
        <p:spPr>
          <a:xfrm>
            <a:off x="5661013" y="1477950"/>
            <a:ext cx="3431824" cy="2187589"/>
          </a:xfrm>
          <a:prstGeom prst="rect">
            <a:avLst/>
          </a:prstGeom>
          <a:noFill/>
          <a:ln>
            <a:noFill/>
          </a:ln>
        </p:spPr>
      </p:pic>
      <p:sp>
        <p:nvSpPr>
          <p:cNvPr id="141" name="Google Shape;141;p31"/>
          <p:cNvSpPr txBox="1"/>
          <p:nvPr/>
        </p:nvSpPr>
        <p:spPr>
          <a:xfrm>
            <a:off x="5778213" y="3835000"/>
            <a:ext cx="3197400" cy="87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lt2"/>
                </a:solidFill>
              </a:rPr>
              <a:t>Khrushchev addressing 20th Congress of CPSU</a:t>
            </a:r>
            <a:endParaRPr sz="1800">
              <a:solidFill>
                <a:schemeClr val="lt2"/>
              </a:solidFill>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6" name="Shape 586"/>
        <p:cNvGrpSpPr/>
        <p:nvPr/>
      </p:nvGrpSpPr>
      <p:grpSpPr>
        <a:xfrm>
          <a:off x="0" y="0"/>
          <a:ext cx="0" cy="0"/>
          <a:chOff x="0" y="0"/>
          <a:chExt cx="0" cy="0"/>
        </a:xfrm>
      </p:grpSpPr>
      <p:sp>
        <p:nvSpPr>
          <p:cNvPr id="587" name="Google Shape;587;p7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 name="Google Shape;588;p76"/>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Announcements</a:t>
            </a:r>
            <a:endParaRPr>
              <a:solidFill>
                <a:srgbClr val="E4E5B8"/>
              </a:solidFill>
              <a:latin typeface="Georgia"/>
              <a:ea typeface="Georgia"/>
              <a:cs typeface="Georgia"/>
              <a:sym typeface="Georgia"/>
            </a:endParaRPr>
          </a:p>
        </p:txBody>
      </p:sp>
      <p:pic>
        <p:nvPicPr>
          <p:cNvPr id="589" name="Google Shape;589;p7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590" name="Google Shape;590;p76"/>
          <p:cNvSpPr txBox="1"/>
          <p:nvPr/>
        </p:nvSpPr>
        <p:spPr>
          <a:xfrm>
            <a:off x="406550" y="1101300"/>
            <a:ext cx="8096400" cy="32631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br>
              <a:rPr lang="en" sz="2000">
                <a:solidFill>
                  <a:srgbClr val="E4E5B8"/>
                </a:solidFill>
                <a:latin typeface="Georgia"/>
                <a:ea typeface="Georgia"/>
                <a:cs typeface="Georgia"/>
                <a:sym typeface="Georgia"/>
              </a:rPr>
            </a:b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PCUSA Cell Chairs need to call members of their cells to remind them about attendance. </a:t>
            </a:r>
            <a:br>
              <a:rPr lang="en" sz="2000">
                <a:solidFill>
                  <a:srgbClr val="E4E5B8"/>
                </a:solidFill>
                <a:latin typeface="Georgia"/>
                <a:ea typeface="Georgia"/>
                <a:cs typeface="Georgia"/>
                <a:sym typeface="Georgia"/>
              </a:rPr>
            </a:b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The next issue of New Masses (2026) has begun production. If you have art you want us to feature, email it to </a:t>
            </a:r>
            <a:r>
              <a:rPr lang="en" sz="2000" u="sng">
                <a:solidFill>
                  <a:schemeClr val="hlink"/>
                </a:solidFill>
                <a:latin typeface="Georgia"/>
                <a:ea typeface="Georgia"/>
                <a:cs typeface="Georgia"/>
                <a:sym typeface="Georgia"/>
                <a:hlinkClick r:id="rId4"/>
              </a:rPr>
              <a:t>info@partyofcommunistsusa.net</a:t>
            </a:r>
            <a:r>
              <a:rPr lang="en" sz="2000">
                <a:solidFill>
                  <a:srgbClr val="E4E5B8"/>
                </a:solidFill>
                <a:latin typeface="Georgia"/>
                <a:ea typeface="Georgia"/>
                <a:cs typeface="Georgia"/>
                <a:sym typeface="Georgia"/>
              </a:rPr>
              <a:t>. </a:t>
            </a:r>
            <a:endParaRPr sz="2000">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a:p>
            <a:pPr indent="0" lvl="0" marL="45720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4" name="Shape 594"/>
        <p:cNvGrpSpPr/>
        <p:nvPr/>
      </p:nvGrpSpPr>
      <p:grpSpPr>
        <a:xfrm>
          <a:off x="0" y="0"/>
          <a:ext cx="0" cy="0"/>
          <a:chOff x="0" y="0"/>
          <a:chExt cx="0" cy="0"/>
        </a:xfrm>
      </p:grpSpPr>
      <p:sp>
        <p:nvSpPr>
          <p:cNvPr id="595" name="Google Shape;595;p7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6" name="Google Shape;596;p77"/>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Volunteers Needed!</a:t>
            </a:r>
            <a:endParaRPr>
              <a:solidFill>
                <a:srgbClr val="E4E5B8"/>
              </a:solidFill>
              <a:latin typeface="Georgia"/>
              <a:ea typeface="Georgia"/>
              <a:cs typeface="Georgia"/>
              <a:sym typeface="Georgia"/>
            </a:endParaRPr>
          </a:p>
        </p:txBody>
      </p:sp>
      <p:pic>
        <p:nvPicPr>
          <p:cNvPr id="597" name="Google Shape;597;p7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598" name="Google Shape;598;p77"/>
          <p:cNvSpPr txBox="1"/>
          <p:nvPr/>
        </p:nvSpPr>
        <p:spPr>
          <a:xfrm>
            <a:off x="523800" y="1150750"/>
            <a:ext cx="8096400" cy="36480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We are in need of volunteers for the staff of the People’s School! Here’s a few roles we need filled:</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People to help manage posting on our social media and podcast platforms</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Video Editors, Audio Editors, Graphic Designers, Artists, Narrators</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Web Controls, Moderators</a:t>
            </a:r>
            <a:endParaRPr sz="2500">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Email </a:t>
            </a:r>
            <a:r>
              <a:rPr lang="en" sz="2500" u="sng">
                <a:solidFill>
                  <a:schemeClr val="hlink"/>
                </a:solidFill>
                <a:latin typeface="Georgia"/>
                <a:ea typeface="Georgia"/>
                <a:cs typeface="Georgia"/>
                <a:sym typeface="Georgia"/>
                <a:hlinkClick r:id="rId4"/>
              </a:rPr>
              <a:t>info@peoplesschool.us</a:t>
            </a:r>
            <a:r>
              <a:rPr lang="en" sz="2500">
                <a:solidFill>
                  <a:srgbClr val="E4E5B8"/>
                </a:solidFill>
                <a:latin typeface="Georgia"/>
                <a:ea typeface="Georgia"/>
                <a:cs typeface="Georgia"/>
                <a:sym typeface="Georgia"/>
              </a:rPr>
              <a:t> if you’re interested and try to attend our next staff meeting if possible.</a:t>
            </a:r>
            <a:endParaRPr sz="2500">
              <a:solidFill>
                <a:srgbClr val="E4E5B8"/>
              </a:solidFill>
              <a:latin typeface="Georgia"/>
              <a:ea typeface="Georgia"/>
              <a:cs typeface="Georgia"/>
              <a:sym typeface="Georgia"/>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C0000"/>
        </a:solidFill>
      </p:bgPr>
    </p:bg>
    <p:spTree>
      <p:nvGrpSpPr>
        <p:cNvPr id="602" name="Shape 602"/>
        <p:cNvGrpSpPr/>
        <p:nvPr/>
      </p:nvGrpSpPr>
      <p:grpSpPr>
        <a:xfrm>
          <a:off x="0" y="0"/>
          <a:ext cx="0" cy="0"/>
          <a:chOff x="0" y="0"/>
          <a:chExt cx="0" cy="0"/>
        </a:xfrm>
      </p:grpSpPr>
      <p:sp>
        <p:nvSpPr>
          <p:cNvPr id="603" name="Google Shape;603;p78"/>
          <p:cNvSpPr/>
          <p:nvPr/>
        </p:nvSpPr>
        <p:spPr>
          <a:xfrm>
            <a:off x="0" y="0"/>
            <a:ext cx="9144000" cy="1101300"/>
          </a:xfrm>
          <a:prstGeom prst="rect">
            <a:avLst/>
          </a:prstGeom>
          <a:solidFill>
            <a:srgbClr val="FFD966"/>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 name="Google Shape;604;p78"/>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lt1"/>
                </a:solidFill>
                <a:latin typeface="Georgia"/>
                <a:ea typeface="Georgia"/>
                <a:cs typeface="Georgia"/>
                <a:sym typeface="Georgia"/>
              </a:rPr>
              <a:t>View From Left Field</a:t>
            </a:r>
            <a:endParaRPr>
              <a:solidFill>
                <a:schemeClr val="lt1"/>
              </a:solidFill>
              <a:latin typeface="Georgia"/>
              <a:ea typeface="Georgia"/>
              <a:cs typeface="Georgia"/>
              <a:sym typeface="Georgia"/>
            </a:endParaRPr>
          </a:p>
          <a:p>
            <a:pPr indent="0" lvl="0" marL="0" rtl="0" algn="l">
              <a:spcBef>
                <a:spcPts val="0"/>
              </a:spcBef>
              <a:spcAft>
                <a:spcPts val="0"/>
              </a:spcAft>
              <a:buNone/>
            </a:pPr>
            <a:r>
              <a:rPr lang="en" sz="1911">
                <a:solidFill>
                  <a:schemeClr val="lt1"/>
                </a:solidFill>
                <a:latin typeface="Georgia"/>
                <a:ea typeface="Georgia"/>
                <a:cs typeface="Georgia"/>
                <a:sym typeface="Georgia"/>
              </a:rPr>
              <a:t>https://viewfromleftfield.libsyn.com</a:t>
            </a:r>
            <a:endParaRPr sz="1911">
              <a:solidFill>
                <a:schemeClr val="lt1"/>
              </a:solidFill>
              <a:latin typeface="Georgia"/>
              <a:ea typeface="Georgia"/>
              <a:cs typeface="Georgia"/>
              <a:sym typeface="Georgia"/>
            </a:endParaRPr>
          </a:p>
        </p:txBody>
      </p:sp>
      <p:pic>
        <p:nvPicPr>
          <p:cNvPr id="605" name="Google Shape;605;p78"/>
          <p:cNvPicPr preferRelativeResize="0"/>
          <p:nvPr/>
        </p:nvPicPr>
        <p:blipFill>
          <a:blip r:embed="rId3">
            <a:alphaModFix/>
          </a:blip>
          <a:stretch>
            <a:fillRect/>
          </a:stretch>
        </p:blipFill>
        <p:spPr>
          <a:xfrm>
            <a:off x="7870100" y="112500"/>
            <a:ext cx="876299" cy="876299"/>
          </a:xfrm>
          <a:prstGeom prst="rect">
            <a:avLst/>
          </a:prstGeom>
          <a:noFill/>
          <a:ln>
            <a:noFill/>
          </a:ln>
        </p:spPr>
      </p:pic>
      <p:pic>
        <p:nvPicPr>
          <p:cNvPr id="606" name="Google Shape;606;p78"/>
          <p:cNvPicPr preferRelativeResize="0"/>
          <p:nvPr/>
        </p:nvPicPr>
        <p:blipFill>
          <a:blip r:embed="rId4">
            <a:alphaModFix/>
          </a:blip>
          <a:stretch>
            <a:fillRect/>
          </a:stretch>
        </p:blipFill>
        <p:spPr>
          <a:xfrm>
            <a:off x="5009000" y="1253700"/>
            <a:ext cx="3737400" cy="3737400"/>
          </a:xfrm>
          <a:prstGeom prst="rect">
            <a:avLst/>
          </a:prstGeom>
          <a:noFill/>
          <a:ln>
            <a:noFill/>
          </a:ln>
        </p:spPr>
      </p:pic>
      <p:pic>
        <p:nvPicPr>
          <p:cNvPr id="607" name="Google Shape;607;p78"/>
          <p:cNvPicPr preferRelativeResize="0"/>
          <p:nvPr/>
        </p:nvPicPr>
        <p:blipFill>
          <a:blip r:embed="rId4">
            <a:alphaModFix/>
          </a:blip>
          <a:stretch>
            <a:fillRect/>
          </a:stretch>
        </p:blipFill>
        <p:spPr>
          <a:xfrm>
            <a:off x="264775" y="79575"/>
            <a:ext cx="942152" cy="942152"/>
          </a:xfrm>
          <a:prstGeom prst="rect">
            <a:avLst/>
          </a:prstGeom>
          <a:noFill/>
          <a:ln>
            <a:noFill/>
          </a:ln>
        </p:spPr>
      </p:pic>
      <p:sp>
        <p:nvSpPr>
          <p:cNvPr id="608" name="Google Shape;608;p78"/>
          <p:cNvSpPr txBox="1"/>
          <p:nvPr/>
        </p:nvSpPr>
        <p:spPr>
          <a:xfrm>
            <a:off x="482650" y="1105950"/>
            <a:ext cx="4243500" cy="40329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The Old PSMLS Youtube is now the Youtube of View From Left Field, a podcast of analysis and discussion of current events from a progressive perspective. </a:t>
            </a:r>
            <a:br>
              <a:rPr lang="en" sz="2500">
                <a:solidFill>
                  <a:srgbClr val="E4E5B8"/>
                </a:solidFill>
                <a:latin typeface="Georgia"/>
                <a:ea typeface="Georgia"/>
                <a:cs typeface="Georgia"/>
                <a:sym typeface="Georgia"/>
              </a:rPr>
            </a:br>
            <a:br>
              <a:rPr lang="en" sz="2500">
                <a:solidFill>
                  <a:srgbClr val="E4E5B8"/>
                </a:solidFill>
                <a:latin typeface="Georgia"/>
                <a:ea typeface="Georgia"/>
                <a:cs typeface="Georgia"/>
                <a:sym typeface="Georgia"/>
              </a:rPr>
            </a:br>
            <a:r>
              <a:rPr lang="en" sz="2500">
                <a:solidFill>
                  <a:srgbClr val="E4E5B8"/>
                </a:solidFill>
                <a:latin typeface="Georgia"/>
                <a:ea typeface="Georgia"/>
                <a:cs typeface="Georgia"/>
                <a:sym typeface="Georgia"/>
              </a:rPr>
              <a:t>Like the Youtube videos and subscribe with 5 star ratings on your podcast platforms. </a:t>
            </a:r>
            <a:endParaRPr sz="2500">
              <a:solidFill>
                <a:srgbClr val="E4E5B8"/>
              </a:solidFill>
              <a:latin typeface="Georgia"/>
              <a:ea typeface="Georgia"/>
              <a:cs typeface="Georgia"/>
              <a:sym typeface="Georgia"/>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73763"/>
        </a:solidFill>
      </p:bgPr>
    </p:bg>
    <p:spTree>
      <p:nvGrpSpPr>
        <p:cNvPr id="612" name="Shape 612"/>
        <p:cNvGrpSpPr/>
        <p:nvPr/>
      </p:nvGrpSpPr>
      <p:grpSpPr>
        <a:xfrm>
          <a:off x="0" y="0"/>
          <a:ext cx="0" cy="0"/>
          <a:chOff x="0" y="0"/>
          <a:chExt cx="0" cy="0"/>
        </a:xfrm>
      </p:grpSpPr>
      <p:sp>
        <p:nvSpPr>
          <p:cNvPr id="613" name="Google Shape;613;p79"/>
          <p:cNvSpPr/>
          <p:nvPr/>
        </p:nvSpPr>
        <p:spPr>
          <a:xfrm>
            <a:off x="0" y="0"/>
            <a:ext cx="9144000" cy="1101300"/>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 name="Google Shape;614;p79"/>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lt1"/>
                </a:solidFill>
                <a:latin typeface="Georgia"/>
                <a:ea typeface="Georgia"/>
                <a:cs typeface="Georgia"/>
                <a:sym typeface="Georgia"/>
              </a:rPr>
              <a:t>New Outlook Publishers</a:t>
            </a:r>
            <a:endParaRPr>
              <a:solidFill>
                <a:schemeClr val="lt1"/>
              </a:solidFill>
              <a:latin typeface="Georgia"/>
              <a:ea typeface="Georgia"/>
              <a:cs typeface="Georgia"/>
              <a:sym typeface="Georgia"/>
            </a:endParaRPr>
          </a:p>
          <a:p>
            <a:pPr indent="0" lvl="0" marL="0" rtl="0" algn="l">
              <a:spcBef>
                <a:spcPts val="0"/>
              </a:spcBef>
              <a:spcAft>
                <a:spcPts val="0"/>
              </a:spcAft>
              <a:buNone/>
            </a:pPr>
            <a:r>
              <a:rPr lang="en" sz="1911">
                <a:solidFill>
                  <a:schemeClr val="lt1"/>
                </a:solidFill>
                <a:latin typeface="Georgia"/>
                <a:ea typeface="Georgia"/>
                <a:cs typeface="Georgia"/>
                <a:sym typeface="Georgia"/>
              </a:rPr>
              <a:t>newoutlookpublishers.store</a:t>
            </a:r>
            <a:endParaRPr sz="1911">
              <a:solidFill>
                <a:schemeClr val="lt1"/>
              </a:solidFill>
              <a:latin typeface="Georgia"/>
              <a:ea typeface="Georgia"/>
              <a:cs typeface="Georgia"/>
              <a:sym typeface="Georgia"/>
            </a:endParaRPr>
          </a:p>
        </p:txBody>
      </p:sp>
      <p:pic>
        <p:nvPicPr>
          <p:cNvPr id="615" name="Google Shape;615;p79"/>
          <p:cNvPicPr preferRelativeResize="0"/>
          <p:nvPr/>
        </p:nvPicPr>
        <p:blipFill>
          <a:blip r:embed="rId3">
            <a:alphaModFix/>
          </a:blip>
          <a:stretch>
            <a:fillRect/>
          </a:stretch>
        </p:blipFill>
        <p:spPr>
          <a:xfrm>
            <a:off x="7870100" y="112500"/>
            <a:ext cx="876299" cy="876299"/>
          </a:xfrm>
          <a:prstGeom prst="rect">
            <a:avLst/>
          </a:prstGeom>
          <a:noFill/>
          <a:ln>
            <a:noFill/>
          </a:ln>
        </p:spPr>
      </p:pic>
      <p:sp>
        <p:nvSpPr>
          <p:cNvPr id="616" name="Google Shape;616;p79"/>
          <p:cNvSpPr txBox="1"/>
          <p:nvPr>
            <p:ph type="title"/>
          </p:nvPr>
        </p:nvSpPr>
        <p:spPr>
          <a:xfrm>
            <a:off x="898350" y="1141625"/>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00FFFF"/>
                </a:solidFill>
                <a:latin typeface="Georgia"/>
                <a:ea typeface="Georgia"/>
                <a:cs typeface="Georgia"/>
                <a:sym typeface="Georgia"/>
              </a:rPr>
              <a:t>Relevant and Latest Releases</a:t>
            </a:r>
            <a:endParaRPr>
              <a:solidFill>
                <a:srgbClr val="00FFFF"/>
              </a:solidFill>
              <a:latin typeface="Georgia"/>
              <a:ea typeface="Georgia"/>
              <a:cs typeface="Georgia"/>
              <a:sym typeface="Georgia"/>
            </a:endParaRPr>
          </a:p>
        </p:txBody>
      </p:sp>
      <p:sp>
        <p:nvSpPr>
          <p:cNvPr id="617" name="Google Shape;617;p79"/>
          <p:cNvSpPr/>
          <p:nvPr/>
        </p:nvSpPr>
        <p:spPr>
          <a:xfrm>
            <a:off x="404375"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18" name="Google Shape;618;p79"/>
          <p:cNvSpPr/>
          <p:nvPr/>
        </p:nvSpPr>
        <p:spPr>
          <a:xfrm>
            <a:off x="2513038"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19" name="Google Shape;619;p79"/>
          <p:cNvSpPr/>
          <p:nvPr/>
        </p:nvSpPr>
        <p:spPr>
          <a:xfrm>
            <a:off x="4621725"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20" name="Google Shape;620;p79"/>
          <p:cNvSpPr/>
          <p:nvPr/>
        </p:nvSpPr>
        <p:spPr>
          <a:xfrm>
            <a:off x="6730400"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621" name="Google Shape;621;p79"/>
          <p:cNvPicPr preferRelativeResize="0"/>
          <p:nvPr/>
        </p:nvPicPr>
        <p:blipFill>
          <a:blip r:embed="rId4">
            <a:alphaModFix/>
          </a:blip>
          <a:stretch>
            <a:fillRect/>
          </a:stretch>
        </p:blipFill>
        <p:spPr>
          <a:xfrm>
            <a:off x="404377" y="112500"/>
            <a:ext cx="884495" cy="876300"/>
          </a:xfrm>
          <a:prstGeom prst="rect">
            <a:avLst/>
          </a:prstGeom>
          <a:noFill/>
          <a:ln>
            <a:noFill/>
          </a:ln>
        </p:spPr>
      </p:pic>
      <p:pic>
        <p:nvPicPr>
          <p:cNvPr id="622" name="Google Shape;622;p79"/>
          <p:cNvPicPr preferRelativeResize="0"/>
          <p:nvPr/>
        </p:nvPicPr>
        <p:blipFill>
          <a:blip r:embed="rId5">
            <a:alphaModFix/>
          </a:blip>
          <a:stretch>
            <a:fillRect/>
          </a:stretch>
        </p:blipFill>
        <p:spPr>
          <a:xfrm>
            <a:off x="4861750" y="2236238"/>
            <a:ext cx="1476250" cy="2210068"/>
          </a:xfrm>
          <a:prstGeom prst="rect">
            <a:avLst/>
          </a:prstGeom>
          <a:noFill/>
          <a:ln>
            <a:noFill/>
          </a:ln>
        </p:spPr>
      </p:pic>
      <p:pic>
        <p:nvPicPr>
          <p:cNvPr id="623" name="Google Shape;623;p79"/>
          <p:cNvPicPr preferRelativeResize="0"/>
          <p:nvPr/>
        </p:nvPicPr>
        <p:blipFill>
          <a:blip r:embed="rId6">
            <a:alphaModFix/>
          </a:blip>
          <a:stretch>
            <a:fillRect/>
          </a:stretch>
        </p:blipFill>
        <p:spPr>
          <a:xfrm>
            <a:off x="6992849" y="2234625"/>
            <a:ext cx="1476250" cy="2213289"/>
          </a:xfrm>
          <a:prstGeom prst="rect">
            <a:avLst/>
          </a:prstGeom>
          <a:noFill/>
          <a:ln>
            <a:noFill/>
          </a:ln>
        </p:spPr>
      </p:pic>
      <p:pic>
        <p:nvPicPr>
          <p:cNvPr id="624" name="Google Shape;624;p79"/>
          <p:cNvPicPr preferRelativeResize="0"/>
          <p:nvPr/>
        </p:nvPicPr>
        <p:blipFill>
          <a:blip r:embed="rId7">
            <a:alphaModFix/>
          </a:blip>
          <a:stretch>
            <a:fillRect/>
          </a:stretch>
        </p:blipFill>
        <p:spPr>
          <a:xfrm>
            <a:off x="2753075" y="2188425"/>
            <a:ext cx="1476251" cy="2211656"/>
          </a:xfrm>
          <a:prstGeom prst="rect">
            <a:avLst/>
          </a:prstGeom>
          <a:solidFill>
            <a:srgbClr val="073763"/>
          </a:solidFill>
          <a:ln>
            <a:noFill/>
          </a:ln>
        </p:spPr>
      </p:pic>
      <p:pic>
        <p:nvPicPr>
          <p:cNvPr id="625" name="Google Shape;625;p79"/>
          <p:cNvPicPr preferRelativeResize="0"/>
          <p:nvPr/>
        </p:nvPicPr>
        <p:blipFill>
          <a:blip r:embed="rId8">
            <a:alphaModFix/>
          </a:blip>
          <a:stretch>
            <a:fillRect/>
          </a:stretch>
        </p:blipFill>
        <p:spPr>
          <a:xfrm>
            <a:off x="565900" y="2115801"/>
            <a:ext cx="1554750" cy="2332125"/>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A0DAB"/>
        </a:solidFill>
      </p:bgPr>
    </p:bg>
    <p:spTree>
      <p:nvGrpSpPr>
        <p:cNvPr id="629" name="Shape 629"/>
        <p:cNvGrpSpPr/>
        <p:nvPr/>
      </p:nvGrpSpPr>
      <p:grpSpPr>
        <a:xfrm>
          <a:off x="0" y="0"/>
          <a:ext cx="0" cy="0"/>
          <a:chOff x="0" y="0"/>
          <a:chExt cx="0" cy="0"/>
        </a:xfrm>
      </p:grpSpPr>
      <p:sp>
        <p:nvSpPr>
          <p:cNvPr id="630" name="Google Shape;630;p80"/>
          <p:cNvSpPr/>
          <p:nvPr/>
        </p:nvSpPr>
        <p:spPr>
          <a:xfrm>
            <a:off x="0" y="0"/>
            <a:ext cx="9144000" cy="1101300"/>
          </a:xfrm>
          <a:prstGeom prst="rect">
            <a:avLst/>
          </a:prstGeom>
          <a:solidFill>
            <a:srgbClr val="1A0DAB"/>
          </a:solidFill>
          <a:ln cap="flat" cmpd="sng" w="9525">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1" name="Google Shape;631;p80"/>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Harry Bridges School of Labor</a:t>
            </a:r>
            <a:endParaRPr>
              <a:solidFill>
                <a:srgbClr val="E4E5B8"/>
              </a:solidFill>
              <a:latin typeface="Georgia"/>
              <a:ea typeface="Georgia"/>
              <a:cs typeface="Georgia"/>
              <a:sym typeface="Georgia"/>
            </a:endParaRPr>
          </a:p>
          <a:p>
            <a:pPr indent="0" lvl="0" marL="0" rtl="0" algn="l">
              <a:spcBef>
                <a:spcPts val="0"/>
              </a:spcBef>
              <a:spcAft>
                <a:spcPts val="0"/>
              </a:spcAft>
              <a:buNone/>
            </a:pPr>
            <a:r>
              <a:rPr lang="en" sz="1911">
                <a:solidFill>
                  <a:srgbClr val="E4E5B8"/>
                </a:solidFill>
                <a:latin typeface="Georgia"/>
                <a:ea typeface="Georgia"/>
                <a:cs typeface="Georgia"/>
                <a:sym typeface="Georgia"/>
              </a:rPr>
              <a:t>luel.us/laborschool/</a:t>
            </a:r>
            <a:endParaRPr sz="1911">
              <a:solidFill>
                <a:srgbClr val="E4E5B8"/>
              </a:solidFill>
              <a:latin typeface="Georgia"/>
              <a:ea typeface="Georgia"/>
              <a:cs typeface="Georgia"/>
              <a:sym typeface="Georgia"/>
            </a:endParaRPr>
          </a:p>
        </p:txBody>
      </p:sp>
      <p:sp>
        <p:nvSpPr>
          <p:cNvPr id="632" name="Google Shape;632;p80"/>
          <p:cNvSpPr txBox="1"/>
          <p:nvPr>
            <p:ph type="title"/>
          </p:nvPr>
        </p:nvSpPr>
        <p:spPr>
          <a:xfrm>
            <a:off x="185075" y="1187950"/>
            <a:ext cx="5251200" cy="5265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SzPts val="990"/>
              <a:buNone/>
            </a:pPr>
            <a:r>
              <a:rPr lang="en" sz="2120">
                <a:solidFill>
                  <a:srgbClr val="E4E5B8"/>
                </a:solidFill>
                <a:latin typeface="Georgia"/>
                <a:ea typeface="Georgia"/>
                <a:cs typeface="Georgia"/>
                <a:sym typeface="Georgia"/>
              </a:rPr>
              <a:t>The Harry Bridges School of Labor is a monthly class covering a variety of topics aimed at building class consciousness among union members.</a:t>
            </a:r>
            <a:endParaRPr sz="2120">
              <a:solidFill>
                <a:srgbClr val="E4E5B8"/>
              </a:solidFill>
              <a:latin typeface="Georgia"/>
              <a:ea typeface="Georgia"/>
              <a:cs typeface="Georgia"/>
              <a:sym typeface="Georgia"/>
            </a:endParaRPr>
          </a:p>
          <a:p>
            <a:pPr indent="0" lvl="0" marL="0" rtl="0" algn="just">
              <a:spcBef>
                <a:spcPts val="0"/>
              </a:spcBef>
              <a:spcAft>
                <a:spcPts val="0"/>
              </a:spcAft>
              <a:buSzPts val="990"/>
              <a:buNone/>
            </a:pPr>
            <a:r>
              <a:t/>
            </a:r>
            <a:endParaRPr sz="2120">
              <a:solidFill>
                <a:srgbClr val="E4E5B8"/>
              </a:solidFill>
              <a:latin typeface="Georgia"/>
              <a:ea typeface="Georgia"/>
              <a:cs typeface="Georgia"/>
              <a:sym typeface="Georgia"/>
            </a:endParaRPr>
          </a:p>
          <a:p>
            <a:pPr indent="0" lvl="0" marL="0" rtl="0" algn="just">
              <a:spcBef>
                <a:spcPts val="0"/>
              </a:spcBef>
              <a:spcAft>
                <a:spcPts val="0"/>
              </a:spcAft>
              <a:buSzPts val="990"/>
              <a:buNone/>
            </a:pPr>
            <a:r>
              <a:rPr lang="en" sz="2120">
                <a:solidFill>
                  <a:srgbClr val="E4E5B8"/>
                </a:solidFill>
                <a:latin typeface="Georgia"/>
                <a:ea typeface="Georgia"/>
                <a:cs typeface="Georgia"/>
                <a:sym typeface="Georgia"/>
              </a:rPr>
              <a:t>November’s class is on the 1946 Sugar Strike. Class will be November 8th, 2025 at 7pm EST/4pm PST.</a:t>
            </a:r>
            <a:endParaRPr sz="2120">
              <a:solidFill>
                <a:srgbClr val="E4E5B8"/>
              </a:solidFill>
              <a:latin typeface="Georgia"/>
              <a:ea typeface="Georgia"/>
              <a:cs typeface="Georgia"/>
              <a:sym typeface="Georgia"/>
            </a:endParaRPr>
          </a:p>
        </p:txBody>
      </p:sp>
      <p:sp>
        <p:nvSpPr>
          <p:cNvPr id="633" name="Google Shape;633;p80"/>
          <p:cNvSpPr/>
          <p:nvPr/>
        </p:nvSpPr>
        <p:spPr>
          <a:xfrm>
            <a:off x="5543975" y="1338600"/>
            <a:ext cx="3142800" cy="3118800"/>
          </a:xfrm>
          <a:prstGeom prst="bevel">
            <a:avLst>
              <a:gd fmla="val 12500" name="adj"/>
            </a:avLst>
          </a:prstGeom>
          <a:solidFill>
            <a:srgbClr val="1A0DA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634" name="Google Shape;634;p80"/>
          <p:cNvPicPr preferRelativeResize="0"/>
          <p:nvPr/>
        </p:nvPicPr>
        <p:blipFill>
          <a:blip r:embed="rId3">
            <a:alphaModFix/>
          </a:blip>
          <a:stretch>
            <a:fillRect/>
          </a:stretch>
        </p:blipFill>
        <p:spPr>
          <a:xfrm>
            <a:off x="404375" y="112500"/>
            <a:ext cx="859485" cy="876299"/>
          </a:xfrm>
          <a:prstGeom prst="rect">
            <a:avLst/>
          </a:prstGeom>
          <a:noFill/>
          <a:ln>
            <a:noFill/>
          </a:ln>
        </p:spPr>
      </p:pic>
      <p:pic>
        <p:nvPicPr>
          <p:cNvPr id="635" name="Google Shape;635;p80"/>
          <p:cNvPicPr preferRelativeResize="0"/>
          <p:nvPr/>
        </p:nvPicPr>
        <p:blipFill>
          <a:blip r:embed="rId4">
            <a:alphaModFix/>
          </a:blip>
          <a:stretch>
            <a:fillRect/>
          </a:stretch>
        </p:blipFill>
        <p:spPr>
          <a:xfrm>
            <a:off x="7827300" y="112500"/>
            <a:ext cx="859475" cy="859475"/>
          </a:xfrm>
          <a:prstGeom prst="rect">
            <a:avLst/>
          </a:prstGeom>
          <a:noFill/>
          <a:ln>
            <a:noFill/>
          </a:ln>
        </p:spPr>
      </p:pic>
      <p:pic>
        <p:nvPicPr>
          <p:cNvPr id="636" name="Google Shape;636;p80"/>
          <p:cNvPicPr preferRelativeResize="0"/>
          <p:nvPr/>
        </p:nvPicPr>
        <p:blipFill>
          <a:blip r:embed="rId5">
            <a:alphaModFix/>
          </a:blip>
          <a:stretch>
            <a:fillRect/>
          </a:stretch>
        </p:blipFill>
        <p:spPr>
          <a:xfrm>
            <a:off x="5681125" y="1900548"/>
            <a:ext cx="2868501" cy="1994900"/>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0" name="Shape 640"/>
        <p:cNvGrpSpPr/>
        <p:nvPr/>
      </p:nvGrpSpPr>
      <p:grpSpPr>
        <a:xfrm>
          <a:off x="0" y="0"/>
          <a:ext cx="0" cy="0"/>
          <a:chOff x="0" y="0"/>
          <a:chExt cx="0" cy="0"/>
        </a:xfrm>
      </p:grpSpPr>
      <p:pic>
        <p:nvPicPr>
          <p:cNvPr id="641" name="Google Shape;641;p81"/>
          <p:cNvPicPr preferRelativeResize="0"/>
          <p:nvPr/>
        </p:nvPicPr>
        <p:blipFill rotWithShape="1">
          <a:blip r:embed="rId3">
            <a:alphaModFix/>
          </a:blip>
          <a:srcRect b="0" l="0" r="0" t="0"/>
          <a:stretch/>
        </p:blipFill>
        <p:spPr>
          <a:xfrm>
            <a:off x="4182251" y="152400"/>
            <a:ext cx="779501" cy="779501"/>
          </a:xfrm>
          <a:prstGeom prst="rect">
            <a:avLst/>
          </a:prstGeom>
          <a:noFill/>
          <a:ln>
            <a:noFill/>
          </a:ln>
        </p:spPr>
      </p:pic>
      <p:sp>
        <p:nvSpPr>
          <p:cNvPr id="642" name="Google Shape;642;p81"/>
          <p:cNvSpPr/>
          <p:nvPr/>
        </p:nvSpPr>
        <p:spPr>
          <a:xfrm>
            <a:off x="1645925" y="1089200"/>
            <a:ext cx="5869500" cy="38727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3" name="Google Shape;643;p81"/>
          <p:cNvSpPr txBox="1"/>
          <p:nvPr/>
        </p:nvSpPr>
        <p:spPr>
          <a:xfrm>
            <a:off x="1655375" y="4565650"/>
            <a:ext cx="5850600" cy="400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0" i="1" lang="en" sz="1400" u="none" cap="none" strike="noStrike">
                <a:solidFill>
                  <a:srgbClr val="E4E5B8"/>
                </a:solidFill>
                <a:latin typeface="Georgia"/>
                <a:ea typeface="Georgia"/>
                <a:cs typeface="Georgia"/>
                <a:sym typeface="Georgia"/>
              </a:rPr>
              <a:t>Internacionálé</a:t>
            </a:r>
            <a:r>
              <a:rPr b="0" i="0" lang="en" sz="1400" u="none" cap="none" strike="noStrike">
                <a:solidFill>
                  <a:srgbClr val="E4E5B8"/>
                </a:solidFill>
                <a:latin typeface="Georgia"/>
                <a:ea typeface="Georgia"/>
                <a:cs typeface="Georgia"/>
                <a:sym typeface="Georgia"/>
              </a:rPr>
              <a:t>- Hungarian Soviet Republic Anthem [1919]</a:t>
            </a:r>
            <a:endParaRPr b="0" i="0" sz="1400" u="none" cap="none" strike="noStrike">
              <a:solidFill>
                <a:srgbClr val="E4E5B8"/>
              </a:solidFill>
              <a:latin typeface="Georgia"/>
              <a:ea typeface="Georgia"/>
              <a:cs typeface="Georgia"/>
              <a:sym typeface="Georgia"/>
            </a:endParaRPr>
          </a:p>
        </p:txBody>
      </p:sp>
      <p:pic>
        <p:nvPicPr>
          <p:cNvPr descr="Footage: https://youtube.com/playlist?list=PLe-VaEjhQxYq-tOJaz-8HfYAg27YqvFVC" id="644" name="Google Shape;644;p81" title="Internacionálé - Anthem of Hungarian Soviet Republic (Internationale Hungarian Version)">
            <a:hlinkClick r:id="rId4"/>
          </p:cNvPr>
          <p:cNvPicPr preferRelativeResize="0"/>
          <p:nvPr/>
        </p:nvPicPr>
        <p:blipFill>
          <a:blip r:embed="rId5">
            <a:alphaModFix/>
          </a:blip>
          <a:stretch>
            <a:fillRect/>
          </a:stretch>
        </p:blipFill>
        <p:spPr>
          <a:xfrm>
            <a:off x="1655375" y="1089200"/>
            <a:ext cx="5850600" cy="329096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44"/>
                                        </p:tgtEl>
                                        <p:attrNameLst>
                                          <p:attrName>style.visibility</p:attrName>
                                        </p:attrNameLst>
                                      </p:cBhvr>
                                      <p:to>
                                        <p:strVal val="visible"/>
                                      </p:to>
                                    </p:set>
                                    <p:animEffect filter="fade" transition="in">
                                      <p:cBhvr>
                                        <p:cTn dur="1000"/>
                                        <p:tgtEl>
                                          <p:spTgt spid="64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sp>
        <p:nvSpPr>
          <p:cNvPr id="146" name="Google Shape;146;p3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 name="Google Shape;147;p32"/>
          <p:cNvSpPr txBox="1"/>
          <p:nvPr>
            <p:ph type="title"/>
          </p:nvPr>
        </p:nvSpPr>
        <p:spPr>
          <a:xfrm>
            <a:off x="1658025" y="2643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t/>
            </a:r>
            <a:endParaRPr>
              <a:solidFill>
                <a:srgbClr val="E4E5B8"/>
              </a:solidFill>
              <a:latin typeface="Georgia"/>
              <a:ea typeface="Georgia"/>
              <a:cs typeface="Georgia"/>
              <a:sym typeface="Georgia"/>
            </a:endParaRPr>
          </a:p>
        </p:txBody>
      </p:sp>
      <p:pic>
        <p:nvPicPr>
          <p:cNvPr id="148" name="Google Shape;148;p32"/>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149" name="Google Shape;149;p32"/>
          <p:cNvSpPr txBox="1"/>
          <p:nvPr/>
        </p:nvSpPr>
        <p:spPr>
          <a:xfrm>
            <a:off x="406550" y="1101300"/>
            <a:ext cx="5756700" cy="400200"/>
          </a:xfrm>
          <a:prstGeom prst="rect">
            <a:avLst/>
          </a:prstGeom>
          <a:noFill/>
          <a:ln>
            <a:noFill/>
          </a:ln>
        </p:spPr>
        <p:txBody>
          <a:bodyPr anchorCtr="0" anchor="t" bIns="91425" lIns="91425" spcFirstLastPara="1" rIns="91425" wrap="square" tIns="91425">
            <a:spAutoFit/>
          </a:bodyPr>
          <a:lstStyle/>
          <a:p>
            <a:pPr indent="45720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p:txBody>
      </p:sp>
      <p:sp>
        <p:nvSpPr>
          <p:cNvPr id="150" name="Google Shape;150;p32"/>
          <p:cNvSpPr txBox="1"/>
          <p:nvPr/>
        </p:nvSpPr>
        <p:spPr>
          <a:xfrm>
            <a:off x="406550" y="1173900"/>
            <a:ext cx="5928000" cy="3534900"/>
          </a:xfrm>
          <a:prstGeom prst="rect">
            <a:avLst/>
          </a:prstGeom>
          <a:noFill/>
          <a:ln>
            <a:noFill/>
          </a:ln>
        </p:spPr>
        <p:txBody>
          <a:bodyPr anchorCtr="0" anchor="t" bIns="91425" lIns="91425" spcFirstLastPara="1" rIns="91425" wrap="square" tIns="91425">
            <a:noAutofit/>
          </a:bodyPr>
          <a:lstStyle/>
          <a:p>
            <a:pPr indent="0" lvl="0" marL="0" rtl="0" algn="just">
              <a:spcBef>
                <a:spcPts val="1200"/>
              </a:spcBef>
              <a:spcAft>
                <a:spcPts val="0"/>
              </a:spcAft>
              <a:buNone/>
            </a:pPr>
            <a:r>
              <a:rPr lang="en">
                <a:solidFill>
                  <a:srgbClr val="E4E5B8"/>
                </a:solidFill>
                <a:latin typeface="Georgia"/>
                <a:ea typeface="Georgia"/>
                <a:cs typeface="Georgia"/>
                <a:sym typeface="Georgia"/>
              </a:rPr>
              <a:t>The speech over-emphasized alleged mistakes under Stalin’s leadership and de-emphasized all the massive accomplishments made by Stalin, the rapid industrialization of the Soviet Union; the defeat of fascism in Europe; the protection of Jewish, Romani, and other minority groups against the Nazi extermination efforts; the expansion of socialism to Eastern and Central Europe as well as in China and North Korea; and many other accomplishments.</a:t>
            </a:r>
            <a:endParaRPr>
              <a:solidFill>
                <a:srgbClr val="E4E5B8"/>
              </a:solidFill>
              <a:latin typeface="Georgia"/>
              <a:ea typeface="Georgia"/>
              <a:cs typeface="Georgia"/>
              <a:sym typeface="Georgia"/>
            </a:endParaRPr>
          </a:p>
          <a:p>
            <a:pPr indent="0" lvl="0" marL="0" rtl="0" algn="just">
              <a:spcBef>
                <a:spcPts val="1200"/>
              </a:spcBef>
              <a:spcAft>
                <a:spcPts val="0"/>
              </a:spcAft>
              <a:buNone/>
            </a:pPr>
            <a:r>
              <a:rPr lang="en">
                <a:solidFill>
                  <a:srgbClr val="E4E5B8"/>
                </a:solidFill>
                <a:latin typeface="Georgia"/>
                <a:ea typeface="Georgia"/>
                <a:cs typeface="Georgia"/>
                <a:sym typeface="Georgia"/>
              </a:rPr>
              <a:t>The speech provided credence to and downplayed the counter-revolutionary activities by the enemies of socialism such as Laszlo Rajk who conspired with ex-Horthy forces to undermine the Hungarian Peoples Democracy in 1949 as well as the Trotsky-Bukharin-Zinoviev bloc whose subversion included sabotage of munitions factories in the face of Nazi aggression.</a:t>
            </a:r>
            <a:endParaRPr>
              <a:solidFill>
                <a:srgbClr val="E4E5B8"/>
              </a:solidFill>
              <a:latin typeface="Georgia"/>
              <a:ea typeface="Georgia"/>
              <a:cs typeface="Georgia"/>
              <a:sym typeface="Georgia"/>
            </a:endParaRPr>
          </a:p>
          <a:p>
            <a:pPr indent="0" lvl="0" marL="0" rtl="0" algn="just">
              <a:spcBef>
                <a:spcPts val="1200"/>
              </a:spcBef>
              <a:spcAft>
                <a:spcPts val="0"/>
              </a:spcAft>
              <a:buNone/>
            </a:pPr>
            <a:r>
              <a:t/>
            </a:r>
            <a:endParaRPr>
              <a:solidFill>
                <a:srgbClr val="E4E5B8"/>
              </a:solidFill>
              <a:latin typeface="Georgia"/>
              <a:ea typeface="Georgia"/>
              <a:cs typeface="Georgia"/>
              <a:sym typeface="Georgia"/>
            </a:endParaRPr>
          </a:p>
          <a:p>
            <a:pPr indent="0" lvl="0" marL="0" rtl="0" algn="just">
              <a:spcBef>
                <a:spcPts val="1200"/>
              </a:spcBef>
              <a:spcAft>
                <a:spcPts val="0"/>
              </a:spcAft>
              <a:buNone/>
            </a:pPr>
            <a:br>
              <a:rPr lang="en">
                <a:solidFill>
                  <a:srgbClr val="E4E5B8"/>
                </a:solidFill>
                <a:latin typeface="Barlow Condensed"/>
                <a:ea typeface="Barlow Condensed"/>
                <a:cs typeface="Barlow Condensed"/>
                <a:sym typeface="Barlow Condensed"/>
              </a:rPr>
            </a:br>
            <a:endParaRPr>
              <a:solidFill>
                <a:srgbClr val="E4E5B8"/>
              </a:solidFill>
              <a:latin typeface="Barlow Condensed"/>
              <a:ea typeface="Barlow Condensed"/>
              <a:cs typeface="Barlow Condensed"/>
              <a:sym typeface="Barlow Condensed"/>
            </a:endParaRPr>
          </a:p>
          <a:p>
            <a:pPr indent="0" lvl="0" marL="0" rtl="0" algn="l">
              <a:spcBef>
                <a:spcPts val="1200"/>
              </a:spcBef>
              <a:spcAft>
                <a:spcPts val="0"/>
              </a:spcAft>
              <a:buNone/>
            </a:pPr>
            <a:r>
              <a:rPr lang="en">
                <a:solidFill>
                  <a:srgbClr val="E4E5B8"/>
                </a:solidFill>
                <a:latin typeface="Barlow Condensed"/>
                <a:ea typeface="Barlow Condensed"/>
                <a:cs typeface="Barlow Condensed"/>
                <a:sym typeface="Barlow Condensed"/>
              </a:rPr>
              <a:t>As we present the class tonight, it must be understood that after the 20</a:t>
            </a:r>
            <a:r>
              <a:rPr baseline="30000" lang="en">
                <a:solidFill>
                  <a:srgbClr val="E4E5B8"/>
                </a:solidFill>
                <a:latin typeface="Barlow Condensed"/>
                <a:ea typeface="Barlow Condensed"/>
                <a:cs typeface="Barlow Condensed"/>
                <a:sym typeface="Barlow Condensed"/>
              </a:rPr>
              <a:t>th</a:t>
            </a:r>
            <a:r>
              <a:rPr lang="en">
                <a:solidFill>
                  <a:srgbClr val="E4E5B8"/>
                </a:solidFill>
                <a:latin typeface="Barlow Condensed"/>
                <a:ea typeface="Barlow Condensed"/>
                <a:cs typeface="Barlow Condensed"/>
                <a:sym typeface="Barlow Condensed"/>
              </a:rPr>
              <a:t> Congress, all Communist sources adopted the same line created by Khrushchev. Stalin, having passed 3 years prior, and leaders such as Matyas Rakosi, Erno Gero, and others who supported Stalin’s leadership being forced to resign from the Hungarian Working Peoples Party (the Marxist-Leninist party of Hungary), there was no-one to defend their line. Thus, all the works we draw from tonight, are tainted in various degrees. The analyses of the Hungarian Counter-Revolution of 1956 and the reactionary forces that perpetrated it are correct. Attendees should note that some of the authors over-exaggerate the disparity between the development of heavy industries and the light consumer product industries.</a:t>
            </a:r>
            <a:endParaRPr>
              <a:solidFill>
                <a:srgbClr val="E4E5B8"/>
              </a:solidFill>
              <a:latin typeface="Barlow Condensed"/>
              <a:ea typeface="Barlow Condensed"/>
              <a:cs typeface="Barlow Condensed"/>
              <a:sym typeface="Barlow Condensed"/>
            </a:endParaRPr>
          </a:p>
          <a:p>
            <a:pPr indent="0" lvl="0" marL="0" rtl="0" algn="l">
              <a:spcBef>
                <a:spcPts val="1200"/>
              </a:spcBef>
              <a:spcAft>
                <a:spcPts val="0"/>
              </a:spcAft>
              <a:buNone/>
            </a:pPr>
            <a:r>
              <a:t/>
            </a:r>
            <a:endParaRPr sz="1100"/>
          </a:p>
          <a:p>
            <a:pPr indent="0" lvl="0" marL="0" rtl="0" algn="l">
              <a:spcBef>
                <a:spcPts val="1200"/>
              </a:spcBef>
              <a:spcAft>
                <a:spcPts val="0"/>
              </a:spcAft>
              <a:buNone/>
            </a:pPr>
            <a:br>
              <a:rPr lang="en">
                <a:solidFill>
                  <a:srgbClr val="E4E5B8"/>
                </a:solidFill>
                <a:latin typeface="Barlow Condensed"/>
                <a:ea typeface="Barlow Condensed"/>
                <a:cs typeface="Barlow Condensed"/>
                <a:sym typeface="Barlow Condensed"/>
              </a:rPr>
            </a:br>
            <a:endParaRPr>
              <a:solidFill>
                <a:srgbClr val="E4E5B8"/>
              </a:solidFill>
              <a:latin typeface="Barlow Condensed"/>
              <a:ea typeface="Barlow Condensed"/>
              <a:cs typeface="Barlow Condensed"/>
              <a:sym typeface="Barlow Condensed"/>
            </a:endParaRPr>
          </a:p>
          <a:p>
            <a:pPr indent="0" lvl="0" marL="0" rtl="0" algn="l">
              <a:spcBef>
                <a:spcPts val="0"/>
              </a:spcBef>
              <a:spcAft>
                <a:spcPts val="0"/>
              </a:spcAft>
              <a:buNone/>
            </a:pPr>
            <a:r>
              <a:t/>
            </a:r>
            <a:endParaRPr sz="1800">
              <a:solidFill>
                <a:schemeClr val="lt2"/>
              </a:solidFill>
            </a:endParaRPr>
          </a:p>
        </p:txBody>
      </p:sp>
      <p:pic>
        <p:nvPicPr>
          <p:cNvPr id="151" name="Google Shape;151;p32" title="victory cap stalin.jpg"/>
          <p:cNvPicPr preferRelativeResize="0"/>
          <p:nvPr/>
        </p:nvPicPr>
        <p:blipFill>
          <a:blip r:embed="rId4">
            <a:alphaModFix/>
          </a:blip>
          <a:stretch>
            <a:fillRect/>
          </a:stretch>
        </p:blipFill>
        <p:spPr>
          <a:xfrm>
            <a:off x="6375150" y="1392350"/>
            <a:ext cx="2532675" cy="1499350"/>
          </a:xfrm>
          <a:prstGeom prst="rect">
            <a:avLst/>
          </a:prstGeom>
          <a:noFill/>
          <a:ln>
            <a:noFill/>
          </a:ln>
        </p:spPr>
      </p:pic>
      <p:sp>
        <p:nvSpPr>
          <p:cNvPr id="152" name="Google Shape;152;p32"/>
          <p:cNvSpPr txBox="1"/>
          <p:nvPr/>
        </p:nvSpPr>
        <p:spPr>
          <a:xfrm>
            <a:off x="6415575" y="2981075"/>
            <a:ext cx="2492400" cy="1052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lt2"/>
                </a:solidFill>
              </a:rPr>
              <a:t>Comrade Stalin and Comrade Field Marshall Zhukov at Red Square</a:t>
            </a:r>
            <a:endParaRPr sz="1800">
              <a:solidFill>
                <a:schemeClr val="lt2"/>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p3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8" name="Google Shape;158;p33"/>
          <p:cNvSpPr txBox="1"/>
          <p:nvPr>
            <p:ph type="title"/>
          </p:nvPr>
        </p:nvSpPr>
        <p:spPr>
          <a:xfrm>
            <a:off x="1658025" y="2643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t/>
            </a:r>
            <a:endParaRPr>
              <a:solidFill>
                <a:srgbClr val="E4E5B8"/>
              </a:solidFill>
              <a:latin typeface="Georgia"/>
              <a:ea typeface="Georgia"/>
              <a:cs typeface="Georgia"/>
              <a:sym typeface="Georgia"/>
            </a:endParaRPr>
          </a:p>
        </p:txBody>
      </p:sp>
      <p:pic>
        <p:nvPicPr>
          <p:cNvPr id="159" name="Google Shape;159;p33"/>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160" name="Google Shape;160;p33"/>
          <p:cNvSpPr txBox="1"/>
          <p:nvPr/>
        </p:nvSpPr>
        <p:spPr>
          <a:xfrm>
            <a:off x="406550" y="1101300"/>
            <a:ext cx="5756700" cy="400200"/>
          </a:xfrm>
          <a:prstGeom prst="rect">
            <a:avLst/>
          </a:prstGeom>
          <a:noFill/>
          <a:ln>
            <a:noFill/>
          </a:ln>
        </p:spPr>
        <p:txBody>
          <a:bodyPr anchorCtr="0" anchor="t" bIns="91425" lIns="91425" spcFirstLastPara="1" rIns="91425" wrap="square" tIns="91425">
            <a:spAutoFit/>
          </a:bodyPr>
          <a:lstStyle/>
          <a:p>
            <a:pPr indent="45720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p:txBody>
      </p:sp>
      <p:sp>
        <p:nvSpPr>
          <p:cNvPr id="161" name="Google Shape;161;p33"/>
          <p:cNvSpPr txBox="1"/>
          <p:nvPr/>
        </p:nvSpPr>
        <p:spPr>
          <a:xfrm>
            <a:off x="406550" y="1154025"/>
            <a:ext cx="8004900" cy="3534900"/>
          </a:xfrm>
          <a:prstGeom prst="rect">
            <a:avLst/>
          </a:prstGeom>
          <a:noFill/>
          <a:ln>
            <a:noFill/>
          </a:ln>
        </p:spPr>
        <p:txBody>
          <a:bodyPr anchorCtr="0" anchor="t" bIns="91425" lIns="91425" spcFirstLastPara="1" rIns="91425" wrap="square" tIns="91425">
            <a:noAutofit/>
          </a:bodyPr>
          <a:lstStyle/>
          <a:p>
            <a:pPr indent="0" lvl="0" marL="0" rtl="0" algn="l">
              <a:spcBef>
                <a:spcPts val="1200"/>
              </a:spcBef>
              <a:spcAft>
                <a:spcPts val="0"/>
              </a:spcAft>
              <a:buNone/>
            </a:pPr>
            <a:r>
              <a:rPr lang="en">
                <a:solidFill>
                  <a:srgbClr val="E4E5B8"/>
                </a:solidFill>
                <a:latin typeface="Georgia"/>
                <a:ea typeface="Georgia"/>
                <a:cs typeface="Georgia"/>
                <a:sym typeface="Georgia"/>
              </a:rPr>
              <a:t>In 1956, thousands of Communist Party members around the world, including the CPUSA, left the Communist movement out of distrust sowed by the speech.</a:t>
            </a:r>
            <a:endParaRPr>
              <a:solidFill>
                <a:srgbClr val="E4E5B8"/>
              </a:solidFill>
              <a:latin typeface="Georgia"/>
              <a:ea typeface="Georgia"/>
              <a:cs typeface="Georgia"/>
              <a:sym typeface="Georgia"/>
            </a:endParaRPr>
          </a:p>
          <a:p>
            <a:pPr indent="0" lvl="0" marL="0" rtl="0" algn="l">
              <a:spcBef>
                <a:spcPts val="1200"/>
              </a:spcBef>
              <a:spcAft>
                <a:spcPts val="0"/>
              </a:spcAft>
              <a:buNone/>
            </a:pPr>
            <a:r>
              <a:rPr lang="en">
                <a:solidFill>
                  <a:srgbClr val="E4E5B8"/>
                </a:solidFill>
                <a:latin typeface="Georgia"/>
                <a:ea typeface="Georgia"/>
                <a:cs typeface="Georgia"/>
                <a:sym typeface="Georgia"/>
              </a:rPr>
              <a:t>As we present the class tonight, it must be understood that after the 20</a:t>
            </a:r>
            <a:r>
              <a:rPr baseline="30000" lang="en">
                <a:solidFill>
                  <a:srgbClr val="E4E5B8"/>
                </a:solidFill>
                <a:latin typeface="Georgia"/>
                <a:ea typeface="Georgia"/>
                <a:cs typeface="Georgia"/>
                <a:sym typeface="Georgia"/>
              </a:rPr>
              <a:t>th</a:t>
            </a:r>
            <a:r>
              <a:rPr lang="en">
                <a:solidFill>
                  <a:srgbClr val="E4E5B8"/>
                </a:solidFill>
                <a:latin typeface="Georgia"/>
                <a:ea typeface="Georgia"/>
                <a:cs typeface="Georgia"/>
                <a:sym typeface="Georgia"/>
              </a:rPr>
              <a:t> Congress, all Communist sources adopted the same line created by Khrushchev. Stalin, having passed 3 years prior, and leaders such as Matyas Rakosi, Erno Gero, and others who supported Stalin’s leadership being forced to resign from the Hungarian Working Peoples Party (the Marxist-Leninist party of Hungary), there was no-one to defend their line. Thus, all the works we draw from tonight, are tainted in various degrees. </a:t>
            </a:r>
            <a:endParaRPr>
              <a:solidFill>
                <a:srgbClr val="E4E5B8"/>
              </a:solidFill>
              <a:latin typeface="Georgia"/>
              <a:ea typeface="Georgia"/>
              <a:cs typeface="Georgia"/>
              <a:sym typeface="Georgia"/>
            </a:endParaRPr>
          </a:p>
          <a:p>
            <a:pPr indent="0" lvl="0" marL="0" rtl="0" algn="l">
              <a:spcBef>
                <a:spcPts val="1200"/>
              </a:spcBef>
              <a:spcAft>
                <a:spcPts val="0"/>
              </a:spcAft>
              <a:buNone/>
            </a:pPr>
            <a:r>
              <a:rPr lang="en">
                <a:solidFill>
                  <a:srgbClr val="E4E5B8"/>
                </a:solidFill>
                <a:latin typeface="Georgia"/>
                <a:ea typeface="Georgia"/>
                <a:cs typeface="Georgia"/>
                <a:sym typeface="Georgia"/>
              </a:rPr>
              <a:t>The analyses of the Hungarian Counter-Revolution of 1956 and the reactionary forces that perpetrated it are generally correct. </a:t>
            </a:r>
            <a:endParaRPr>
              <a:solidFill>
                <a:srgbClr val="E4E5B8"/>
              </a:solidFill>
              <a:latin typeface="Georgia"/>
              <a:ea typeface="Georgia"/>
              <a:cs typeface="Georgia"/>
              <a:sym typeface="Georgia"/>
            </a:endParaRPr>
          </a:p>
          <a:p>
            <a:pPr indent="0" lvl="0" marL="0" rtl="0" algn="l">
              <a:spcBef>
                <a:spcPts val="1200"/>
              </a:spcBef>
              <a:spcAft>
                <a:spcPts val="0"/>
              </a:spcAft>
              <a:buNone/>
            </a:pPr>
            <a:r>
              <a:rPr lang="en">
                <a:solidFill>
                  <a:srgbClr val="E4E5B8"/>
                </a:solidFill>
                <a:latin typeface="Georgia"/>
                <a:ea typeface="Georgia"/>
                <a:cs typeface="Georgia"/>
                <a:sym typeface="Georgia"/>
              </a:rPr>
              <a:t>However, attendees should note that some of the authors over-exaggerate the disparity between the development of heavy industries and the light consumer product industries. The same authors also over-exaggerate the “lack of party democracy” and the “need to democratize.” These analyses opened up the door to divisions.</a:t>
            </a:r>
            <a:endParaRPr>
              <a:solidFill>
                <a:srgbClr val="E4E5B8"/>
              </a:solidFill>
              <a:latin typeface="Georgia"/>
              <a:ea typeface="Georgia"/>
              <a:cs typeface="Georgia"/>
              <a:sym typeface="Georgia"/>
            </a:endParaRPr>
          </a:p>
          <a:p>
            <a:pPr indent="0" lvl="0" marL="0" rtl="0" algn="l">
              <a:spcBef>
                <a:spcPts val="1200"/>
              </a:spcBef>
              <a:spcAft>
                <a:spcPts val="0"/>
              </a:spcAft>
              <a:buNone/>
            </a:pPr>
            <a:r>
              <a:t/>
            </a:r>
            <a:endParaRPr>
              <a:solidFill>
                <a:srgbClr val="E4E5B8"/>
              </a:solidFill>
              <a:latin typeface="Barlow Condensed"/>
              <a:ea typeface="Barlow Condensed"/>
              <a:cs typeface="Barlow Condensed"/>
              <a:sym typeface="Barlow Condensed"/>
            </a:endParaRPr>
          </a:p>
          <a:p>
            <a:pPr indent="0" lvl="0" marL="0" rtl="0" algn="l">
              <a:spcBef>
                <a:spcPts val="1200"/>
              </a:spcBef>
              <a:spcAft>
                <a:spcPts val="0"/>
              </a:spcAft>
              <a:buNone/>
            </a:pPr>
            <a:br>
              <a:rPr lang="en">
                <a:solidFill>
                  <a:srgbClr val="E4E5B8"/>
                </a:solidFill>
                <a:latin typeface="Barlow Condensed"/>
                <a:ea typeface="Barlow Condensed"/>
                <a:cs typeface="Barlow Condensed"/>
                <a:sym typeface="Barlow Condensed"/>
              </a:rPr>
            </a:br>
            <a:endParaRPr>
              <a:solidFill>
                <a:srgbClr val="E4E5B8"/>
              </a:solidFill>
              <a:latin typeface="Barlow Condensed"/>
              <a:ea typeface="Barlow Condensed"/>
              <a:cs typeface="Barlow Condensed"/>
              <a:sym typeface="Barlow Condensed"/>
            </a:endParaRPr>
          </a:p>
          <a:p>
            <a:pPr indent="0" lvl="0" marL="0" rtl="0" algn="l">
              <a:spcBef>
                <a:spcPts val="1200"/>
              </a:spcBef>
              <a:spcAft>
                <a:spcPts val="0"/>
              </a:spcAft>
              <a:buNone/>
            </a:pPr>
            <a:r>
              <a:rPr lang="en">
                <a:solidFill>
                  <a:srgbClr val="E4E5B8"/>
                </a:solidFill>
                <a:latin typeface="Barlow Condensed"/>
                <a:ea typeface="Barlow Condensed"/>
                <a:cs typeface="Barlow Condensed"/>
                <a:sym typeface="Barlow Condensed"/>
              </a:rPr>
              <a:t>In 1956, thousands of Communist Party members around the world, including the CPUSA, left the Communist movement out of distrust sowed by the speech.</a:t>
            </a:r>
            <a:endParaRPr>
              <a:solidFill>
                <a:srgbClr val="E4E5B8"/>
              </a:solidFill>
              <a:latin typeface="Barlow Condensed"/>
              <a:ea typeface="Barlow Condensed"/>
              <a:cs typeface="Barlow Condensed"/>
              <a:sym typeface="Barlow Condensed"/>
            </a:endParaRPr>
          </a:p>
          <a:p>
            <a:pPr indent="0" lvl="0" marL="0" rtl="0" algn="l">
              <a:spcBef>
                <a:spcPts val="1200"/>
              </a:spcBef>
              <a:spcAft>
                <a:spcPts val="0"/>
              </a:spcAft>
              <a:buNone/>
            </a:pPr>
            <a:br>
              <a:rPr lang="en">
                <a:solidFill>
                  <a:srgbClr val="E4E5B8"/>
                </a:solidFill>
                <a:latin typeface="Barlow Condensed"/>
                <a:ea typeface="Barlow Condensed"/>
                <a:cs typeface="Barlow Condensed"/>
                <a:sym typeface="Barlow Condensed"/>
              </a:rPr>
            </a:br>
            <a:endParaRPr>
              <a:solidFill>
                <a:srgbClr val="E4E5B8"/>
              </a:solidFill>
              <a:latin typeface="Barlow Condensed"/>
              <a:ea typeface="Barlow Condensed"/>
              <a:cs typeface="Barlow Condensed"/>
              <a:sym typeface="Barlow Condensed"/>
            </a:endParaRPr>
          </a:p>
          <a:p>
            <a:pPr indent="0" lvl="0" marL="0" rtl="0" algn="l">
              <a:spcBef>
                <a:spcPts val="1200"/>
              </a:spcBef>
              <a:spcAft>
                <a:spcPts val="0"/>
              </a:spcAft>
              <a:buNone/>
            </a:pPr>
            <a:r>
              <a:rPr lang="en">
                <a:solidFill>
                  <a:srgbClr val="E4E5B8"/>
                </a:solidFill>
                <a:latin typeface="Barlow Condensed"/>
                <a:ea typeface="Barlow Condensed"/>
                <a:cs typeface="Barlow Condensed"/>
                <a:sym typeface="Barlow Condensed"/>
              </a:rPr>
              <a:t>As we present the class tonight, it must be understood that after the 20</a:t>
            </a:r>
            <a:r>
              <a:rPr baseline="30000" lang="en">
                <a:solidFill>
                  <a:srgbClr val="E4E5B8"/>
                </a:solidFill>
                <a:latin typeface="Barlow Condensed"/>
                <a:ea typeface="Barlow Condensed"/>
                <a:cs typeface="Barlow Condensed"/>
                <a:sym typeface="Barlow Condensed"/>
              </a:rPr>
              <a:t>th</a:t>
            </a:r>
            <a:r>
              <a:rPr lang="en">
                <a:solidFill>
                  <a:srgbClr val="E4E5B8"/>
                </a:solidFill>
                <a:latin typeface="Barlow Condensed"/>
                <a:ea typeface="Barlow Condensed"/>
                <a:cs typeface="Barlow Condensed"/>
                <a:sym typeface="Barlow Condensed"/>
              </a:rPr>
              <a:t> Congress, all Communist sources adopted the same line created by Khrushchev. Stalin, having passed 3 years prior, and leaders such as Matyas Rakosi, Erno Gero, and others who supported Stalin’s leadership being forced to resign from the Hungarian Working Peoples Party (the Marxist-Leninist party of Hungary), there was no-one to defend their line. Thus, all the works we draw from tonight, are tainted in various degrees. The analyses of the Hungarian Counter-Revolution of 1956 and the reactionary forces that perpetrated it are correct. Attendees should note that some of the authors over-exaggerate the disparity between the development of heavy industries and the light consumer product industries.</a:t>
            </a:r>
            <a:endParaRPr>
              <a:solidFill>
                <a:srgbClr val="E4E5B8"/>
              </a:solidFill>
              <a:latin typeface="Barlow Condensed"/>
              <a:ea typeface="Barlow Condensed"/>
              <a:cs typeface="Barlow Condensed"/>
              <a:sym typeface="Barlow Condensed"/>
            </a:endParaRPr>
          </a:p>
          <a:p>
            <a:pPr indent="0" lvl="0" marL="0" rtl="0" algn="l">
              <a:spcBef>
                <a:spcPts val="1200"/>
              </a:spcBef>
              <a:spcAft>
                <a:spcPts val="0"/>
              </a:spcAft>
              <a:buNone/>
            </a:pPr>
            <a:r>
              <a:t/>
            </a:r>
            <a:endParaRPr sz="1100"/>
          </a:p>
          <a:p>
            <a:pPr indent="0" lvl="0" marL="0" rtl="0" algn="l">
              <a:spcBef>
                <a:spcPts val="1200"/>
              </a:spcBef>
              <a:spcAft>
                <a:spcPts val="0"/>
              </a:spcAft>
              <a:buNone/>
            </a:pPr>
            <a:br>
              <a:rPr lang="en">
                <a:solidFill>
                  <a:srgbClr val="E4E5B8"/>
                </a:solidFill>
                <a:latin typeface="Barlow Condensed"/>
                <a:ea typeface="Barlow Condensed"/>
                <a:cs typeface="Barlow Condensed"/>
                <a:sym typeface="Barlow Condensed"/>
              </a:rPr>
            </a:br>
            <a:endParaRPr>
              <a:solidFill>
                <a:srgbClr val="E4E5B8"/>
              </a:solidFill>
              <a:latin typeface="Barlow Condensed"/>
              <a:ea typeface="Barlow Condensed"/>
              <a:cs typeface="Barlow Condensed"/>
              <a:sym typeface="Barlow Condensed"/>
            </a:endParaRPr>
          </a:p>
          <a:p>
            <a:pPr indent="0" lvl="0" marL="0" rtl="0" algn="l">
              <a:spcBef>
                <a:spcPts val="0"/>
              </a:spcBef>
              <a:spcAft>
                <a:spcPts val="0"/>
              </a:spcAft>
              <a:buNone/>
            </a:pPr>
            <a:r>
              <a:t/>
            </a:r>
            <a:endParaRPr sz="1800">
              <a:solidFill>
                <a:schemeClr val="lt2"/>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sp>
        <p:nvSpPr>
          <p:cNvPr id="166" name="Google Shape;166;p34"/>
          <p:cNvSpPr txBox="1"/>
          <p:nvPr>
            <p:ph type="title"/>
          </p:nvPr>
        </p:nvSpPr>
        <p:spPr>
          <a:xfrm>
            <a:off x="311700" y="3312700"/>
            <a:ext cx="8520600" cy="841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600"/>
              <a:buNone/>
            </a:pPr>
            <a:r>
              <a:rPr lang="en" sz="5200">
                <a:solidFill>
                  <a:srgbClr val="E4E5B8"/>
                </a:solidFill>
                <a:latin typeface="Georgia"/>
                <a:ea typeface="Georgia"/>
                <a:cs typeface="Georgia"/>
                <a:sym typeface="Georgia"/>
              </a:rPr>
              <a:t>Background &amp; Conditions that led to 1956 Counter-Revolution</a:t>
            </a:r>
            <a:endParaRPr sz="5200">
              <a:solidFill>
                <a:srgbClr val="E4E5B8"/>
              </a:solidFill>
              <a:latin typeface="Georgia"/>
              <a:ea typeface="Georgia"/>
              <a:cs typeface="Georgia"/>
              <a:sym typeface="Georgia"/>
            </a:endParaRPr>
          </a:p>
        </p:txBody>
      </p:sp>
      <p:pic>
        <p:nvPicPr>
          <p:cNvPr id="167" name="Google Shape;167;p34"/>
          <p:cNvPicPr preferRelativeResize="0"/>
          <p:nvPr/>
        </p:nvPicPr>
        <p:blipFill rotWithShape="1">
          <a:blip r:embed="rId3">
            <a:alphaModFix/>
          </a:blip>
          <a:srcRect b="0" l="0" r="0" t="0"/>
          <a:stretch/>
        </p:blipFill>
        <p:spPr>
          <a:xfrm>
            <a:off x="3648975" y="609750"/>
            <a:ext cx="1846049" cy="1846049"/>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sp>
        <p:nvSpPr>
          <p:cNvPr id="172" name="Google Shape;172;p3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 name="Google Shape;173;p35"/>
          <p:cNvSpPr txBox="1"/>
          <p:nvPr>
            <p:ph type="title"/>
          </p:nvPr>
        </p:nvSpPr>
        <p:spPr>
          <a:xfrm>
            <a:off x="1658025" y="2643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solidFill>
                  <a:srgbClr val="E4E5B8"/>
                </a:solidFill>
                <a:latin typeface="Georgia"/>
                <a:ea typeface="Georgia"/>
                <a:cs typeface="Georgia"/>
                <a:sym typeface="Georgia"/>
              </a:rPr>
              <a:t>Hungarian Socialist Revolution of 1919</a:t>
            </a:r>
            <a:endParaRPr>
              <a:solidFill>
                <a:srgbClr val="E4E5B8"/>
              </a:solidFill>
              <a:latin typeface="Georgia"/>
              <a:ea typeface="Georgia"/>
              <a:cs typeface="Georgia"/>
              <a:sym typeface="Georgia"/>
            </a:endParaRPr>
          </a:p>
        </p:txBody>
      </p:sp>
      <p:pic>
        <p:nvPicPr>
          <p:cNvPr id="174" name="Google Shape;174;p35"/>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175" name="Google Shape;175;p35"/>
          <p:cNvSpPr txBox="1"/>
          <p:nvPr/>
        </p:nvSpPr>
        <p:spPr>
          <a:xfrm>
            <a:off x="556850" y="1248000"/>
            <a:ext cx="5756700" cy="26475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 sz="1600" u="none" cap="none" strike="noStrike">
                <a:solidFill>
                  <a:srgbClr val="E4E5B8"/>
                </a:solidFill>
                <a:latin typeface="Georgia"/>
                <a:ea typeface="Georgia"/>
                <a:cs typeface="Georgia"/>
                <a:sym typeface="Georgia"/>
              </a:rPr>
              <a:t>Post WWI a wave of socialist revolutions occurred across Europe (Russia, Germany, Finland, Hungary).</a:t>
            </a:r>
            <a:endParaRPr b="0" i="0" sz="16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400"/>
              <a:buFont typeface="Arial"/>
              <a:buNone/>
            </a:pPr>
            <a:r>
              <a:t/>
            </a:r>
            <a:endParaRPr b="0" i="0" sz="16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400"/>
              <a:buFont typeface="Arial"/>
              <a:buNone/>
            </a:pPr>
            <a:r>
              <a:rPr b="0" i="0" lang="en" sz="1600" u="none" cap="none" strike="noStrike">
                <a:solidFill>
                  <a:srgbClr val="E4E5B8"/>
                </a:solidFill>
                <a:latin typeface="Georgia"/>
                <a:ea typeface="Georgia"/>
                <a:cs typeface="Georgia"/>
                <a:sym typeface="Georgia"/>
              </a:rPr>
              <a:t>Hungary became a Socialist Republic for 133 days under Bela Kun and the Hungarian Red Army. Held immense support amongst industrial proletariat, little in the countryside. </a:t>
            </a:r>
            <a:endParaRPr b="0" i="0" sz="16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400"/>
              <a:buFont typeface="Arial"/>
              <a:buNone/>
            </a:pPr>
            <a:r>
              <a:t/>
            </a:r>
            <a:endParaRPr b="0" i="0" sz="16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400"/>
              <a:buFont typeface="Arial"/>
              <a:buNone/>
            </a:pPr>
            <a:r>
              <a:rPr b="0" i="0" lang="en" sz="1600" u="none" cap="none" strike="noStrike">
                <a:solidFill>
                  <a:srgbClr val="E4E5B8"/>
                </a:solidFill>
                <a:latin typeface="Georgia"/>
                <a:ea typeface="Georgia"/>
                <a:cs typeface="Georgia"/>
                <a:sym typeface="Georgia"/>
              </a:rPr>
              <a:t>French, Romanian, Yugoslav, Czechoslovak intervention to defeat the Hungarian Soviet Republic. Led to defeat of Red Hungary and the rise of Miklos Horthy &amp; the White Terror.</a:t>
            </a:r>
            <a:endParaRPr b="0" i="0" sz="1600" u="none" cap="none" strike="noStrike">
              <a:solidFill>
                <a:srgbClr val="E4E5B8"/>
              </a:solidFill>
              <a:latin typeface="Georgia"/>
              <a:ea typeface="Georgia"/>
              <a:cs typeface="Georgia"/>
              <a:sym typeface="Georgia"/>
            </a:endParaRPr>
          </a:p>
        </p:txBody>
      </p:sp>
      <p:pic>
        <p:nvPicPr>
          <p:cNvPr id="176" name="Google Shape;176;p35"/>
          <p:cNvPicPr preferRelativeResize="0"/>
          <p:nvPr/>
        </p:nvPicPr>
        <p:blipFill rotWithShape="1">
          <a:blip r:embed="rId4">
            <a:alphaModFix/>
          </a:blip>
          <a:srcRect b="0" l="0" r="0" t="0"/>
          <a:stretch/>
        </p:blipFill>
        <p:spPr>
          <a:xfrm>
            <a:off x="6434000" y="1101300"/>
            <a:ext cx="2710000" cy="1995850"/>
          </a:xfrm>
          <a:prstGeom prst="rect">
            <a:avLst/>
          </a:prstGeom>
          <a:noFill/>
          <a:ln>
            <a:noFill/>
          </a:ln>
        </p:spPr>
      </p:pic>
      <p:pic>
        <p:nvPicPr>
          <p:cNvPr id="177" name="Google Shape;177;p35"/>
          <p:cNvPicPr preferRelativeResize="0"/>
          <p:nvPr/>
        </p:nvPicPr>
        <p:blipFill rotWithShape="1">
          <a:blip r:embed="rId5">
            <a:alphaModFix/>
          </a:blip>
          <a:srcRect b="0" l="0" r="0" t="0"/>
          <a:stretch/>
        </p:blipFill>
        <p:spPr>
          <a:xfrm>
            <a:off x="6434000" y="3106765"/>
            <a:ext cx="2710000" cy="2036734"/>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