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ccc65e110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3ccc65e110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ccc65e1108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ccc65e1108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ccc65e1108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ccc65e1108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ccc65e1108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ccc65e1108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ccca0af675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ccca0af675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ccca0af675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ccca0af675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ccca0af675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ccca0af675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ccca0af675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3ccca0af675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ccca0af67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ccca0af67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ccca0af675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ccca0af675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ccca0af675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3ccca0af675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1d0b800e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1d0b800e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cc4ffac6d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cc4ffac6d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cc4ffac6db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3cc4ffac6db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cc4ffac6db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cc4ffac6db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cc4ffac6db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cc4ffac6db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cc4ffac6db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cc4ffac6db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cc4ffac6db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cc4ffac6db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cc4ffac6db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cc4ffac6db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3cc4ffac6db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3cc4ffac6db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cc4ffac6db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cc4ffac6db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cc4ffac6db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cc4ffac6db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cc4ffac6db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cc4ffac6db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cc4ffac6db_0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cc4ffac6db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cc4ffac6db_0_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3cc4ffac6db_0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cc4ffac6db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cc4ffac6db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9f45bba166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39f45bba166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bc7009c3b9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3bc7009c3b9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5" name="Google Shape;515;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1d0b800e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1d0b800e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ccc65e110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ccc65e110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ccc65e1108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ccc65e1108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ccc65e1108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ccc65e1108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ccc65e1108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ccc65e1108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ZrVLL7soS1U" TargetMode="External"/><Relationship Id="rId5"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34.png"/><Relationship Id="rId5"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www.youtube.com/watch?v=f1fQrX4PY4Q" TargetMode="External"/><Relationship Id="rId5" Type="http://schemas.openxmlformats.org/officeDocument/2006/relationships/image" Target="../media/image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png"/><Relationship Id="rId4" Type="http://schemas.openxmlformats.org/officeDocument/2006/relationships/image" Target="../media/image2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png"/><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3.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4.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5.xml"/><Relationship Id="rId3" Type="http://schemas.openxmlformats.org/officeDocument/2006/relationships/image" Target="../media/image1.png"/><Relationship Id="rId4" Type="http://schemas.openxmlformats.org/officeDocument/2006/relationships/image" Target="../media/image3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6.xml"/><Relationship Id="rId3" Type="http://schemas.openxmlformats.org/officeDocument/2006/relationships/image" Target="../media/image1.png"/><Relationship Id="rId4" Type="http://schemas.openxmlformats.org/officeDocument/2006/relationships/image" Target="../media/image28.png"/><Relationship Id="rId5" Type="http://schemas.openxmlformats.org/officeDocument/2006/relationships/image" Target="../media/image27.png"/><Relationship Id="rId6" Type="http://schemas.openxmlformats.org/officeDocument/2006/relationships/image" Target="../media/image38.png"/><Relationship Id="rId7" Type="http://schemas.openxmlformats.org/officeDocument/2006/relationships/image" Target="../media/image35.jpg"/><Relationship Id="rId8" Type="http://schemas.openxmlformats.org/officeDocument/2006/relationships/image" Target="../media/image3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7.xml"/><Relationship Id="rId3" Type="http://schemas.openxmlformats.org/officeDocument/2006/relationships/hyperlink" Target="http://luel.us/laborschool" TargetMode="External"/><Relationship Id="rId4" Type="http://schemas.openxmlformats.org/officeDocument/2006/relationships/image" Target="../media/image43.png"/><Relationship Id="rId5" Type="http://schemas.openxmlformats.org/officeDocument/2006/relationships/image" Target="../media/image33.png"/><Relationship Id="rId6" Type="http://schemas.openxmlformats.org/officeDocument/2006/relationships/image" Target="../media/image2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1.png"/><Relationship Id="rId4" Type="http://schemas.openxmlformats.org/officeDocument/2006/relationships/hyperlink" Target="http://www.youtube.com/watch?v=E4OzdyxbOuU" TargetMode="External"/><Relationship Id="rId5" Type="http://schemas.openxmlformats.org/officeDocument/2006/relationships/image" Target="../media/image3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40.png"/><Relationship Id="rId5" Type="http://schemas.openxmlformats.org/officeDocument/2006/relationships/image" Target="../media/image6.png"/><Relationship Id="rId6"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I am Woman by Helen Reddy</a:t>
            </a:r>
            <a:endParaRPr>
              <a:solidFill>
                <a:srgbClr val="E4E5B8"/>
              </a:solidFill>
              <a:latin typeface="Georgia"/>
              <a:ea typeface="Georgia"/>
              <a:cs typeface="Georgia"/>
              <a:sym typeface="Georgia"/>
            </a:endParaRPr>
          </a:p>
        </p:txBody>
      </p:sp>
      <p:pic>
        <p:nvPicPr>
          <p:cNvPr descr="Helen Reddy &quot;I Am Woman&quot; official remastered 4K video from the album I Am Woman (1972). Subscribe to All Seasons Music to get all of our updates and be the first to see our videos: https://lnk.to/AllSeasonsSubscribe&#10;&#10;Listen to Helen Reddy's I Am Woman album here: https://youtube.com/watch?v=dmfHts-Nywg&amp;list=OLAK5uy_kwycmtpWWAQfkJ-k3hvnKDDabxDd8883E&#10;&#10;Watch more Women's History Month videos here: https://youtube.com/watch?v=ZJL4UGSbeFg&amp;list=PLjF50Dlp9iem4o3HavceGjR9RfDsjlOxm&#10;&#10;Watch more of our videos here: https://youtube.com/watch?v=P-7TOj19IWk&amp;list=PLjF50Dlp9ien0fUUbthhJ0TCO0KFYAe1L&#10;&#10;Listen to the I AM WOMAN playlist celebrating women across every genre of music! https://IAMWOMAN.lnk.to/ListenID&#10; &#10;Visit the I AM WOMAN hub on uDiscover Music to read more about your favorite artists. https://IAMWOMAN.lnk.to/HubID&#10; &#10;Shop the official I AM WOMAN vinyl and merch collection https://IAMWOMAN.lnk.to/ShopID&#10;&#10;#HelenReddy #IAmWoman #Remastered" id="102" name="Google Shape;102;p25" title="Helen Reddy -  I Am Woman (Official 4K Video)">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2" name="Google Shape;172;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3" name="Google Shape;173;p34"/>
          <p:cNvSpPr txBox="1"/>
          <p:nvPr/>
        </p:nvSpPr>
        <p:spPr>
          <a:xfrm>
            <a:off x="156000" y="1154625"/>
            <a:ext cx="5817300" cy="4002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50">
                <a:solidFill>
                  <a:srgbClr val="E4E5B8"/>
                </a:solidFill>
                <a:latin typeface="Georgia"/>
                <a:ea typeface="Georgia"/>
                <a:cs typeface="Georgia"/>
                <a:sym typeface="Georgia"/>
              </a:rPr>
              <a:t>Considering the sprawling slums which lined the streets patrolled by the East London suffragettes, it is easy to understand how a revolution might have seemed the only solution. In cramped conditions, East End families survived the everyday indignities of capitalism alongside groups of social revolutionaries who were plotting its downfall. One group which provided a prolific stream of radicals was the local Jewish community, produced by the exodus of families fleeing antisemitic pogroms in the late 19th century Russian Empire. It was into one such refugee family that the ‘two pretty Cohens’ of Pankhurst’s 1916 pageant, Nellie, and her younger sister Rose, were born. Lifelong renegades, the Cohen sisters shared a path that began in East London with the movement for women’s suffrage and led to the international communist networks that developed in the tremors spreading outward from the October Revolution.</a:t>
            </a:r>
            <a:endParaRPr sz="1550">
              <a:latin typeface="Georgia"/>
              <a:ea typeface="Georgia"/>
              <a:cs typeface="Georgia"/>
              <a:sym typeface="Georgia"/>
            </a:endParaRPr>
          </a:p>
        </p:txBody>
      </p:sp>
      <p:sp>
        <p:nvSpPr>
          <p:cNvPr id="174" name="Google Shape;174;p34"/>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220">
                <a:solidFill>
                  <a:srgbClr val="E4E5B8"/>
                </a:solidFill>
                <a:latin typeface="Georgia"/>
                <a:ea typeface="Georgia"/>
                <a:cs typeface="Georgia"/>
                <a:sym typeface="Georgia"/>
              </a:rPr>
              <a:t>An International Movement</a:t>
            </a:r>
            <a:endParaRPr sz="2220">
              <a:solidFill>
                <a:srgbClr val="E4E5B8"/>
              </a:solidFill>
              <a:latin typeface="Georgia"/>
              <a:ea typeface="Georgia"/>
              <a:cs typeface="Georgia"/>
              <a:sym typeface="Georgia"/>
            </a:endParaRPr>
          </a:p>
        </p:txBody>
      </p:sp>
      <p:pic>
        <p:nvPicPr>
          <p:cNvPr id="175" name="Google Shape;175;p34" title="2_Sylvia_Pankhurst.jpg"/>
          <p:cNvPicPr preferRelativeResize="0"/>
          <p:nvPr/>
        </p:nvPicPr>
        <p:blipFill>
          <a:blip r:embed="rId4">
            <a:alphaModFix/>
          </a:blip>
          <a:stretch>
            <a:fillRect/>
          </a:stretch>
        </p:blipFill>
        <p:spPr>
          <a:xfrm>
            <a:off x="6148150" y="1268650"/>
            <a:ext cx="2514774" cy="3373950"/>
          </a:xfrm>
          <a:prstGeom prst="rect">
            <a:avLst/>
          </a:prstGeom>
          <a:noFill/>
          <a:ln>
            <a:noFill/>
          </a:ln>
        </p:spPr>
      </p:pic>
      <p:sp>
        <p:nvSpPr>
          <p:cNvPr id="176" name="Google Shape;176;p34"/>
          <p:cNvSpPr txBox="1"/>
          <p:nvPr/>
        </p:nvSpPr>
        <p:spPr>
          <a:xfrm>
            <a:off x="6148150" y="4590275"/>
            <a:ext cx="2514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Sylvia Pankhurst protesting in Trafalgar Square, London, 1932.</a:t>
            </a:r>
            <a:endParaRPr sz="1200">
              <a:solidFill>
                <a:schemeClr val="lt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2" name="Google Shape;182;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3" name="Google Shape;183;p35"/>
          <p:cNvSpPr txBox="1"/>
          <p:nvPr/>
        </p:nvSpPr>
        <p:spPr>
          <a:xfrm>
            <a:off x="2347475" y="1154625"/>
            <a:ext cx="6642000" cy="4063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In 1917, news of the Russian monarchy’s demise entered this East End revolutionary ‘nest’ with all the force of a Special Branch raid. In March, Pankhurst addressed a meeting organised by representatives of the East London Jewish community to welcome the overthrow of the Tsar. Attendees swayed with enthusiasm as though intoxicated by the political moment. Following several more months of political tumult in Revolutionary Russia, the stage was set for Lenin’s seizure of power. During the period between the February and October Revolutions, Pankhurst steered her organisation and the Dreadnought towards solidarity with Bolshevik aims. Pankhurst responded to the October Revolution with an editorial heralding the ‘Lenin revolution’ as the harbinger of an authentically democratic power. She was not the only suffrage agitator in Britain to call for ‘all power to the soviets’. Charlotte Despard, the founder of the Women’s Freedom League, joined a committee tasked with establishing a Soviet-style system in Britain during the summer of 1917. Dora Montefiore, the English-Australian suffrage campaigner, described in her 1927 memoir how, though she never personally met Lenin, she ‘felt his spiritual presence on every side’. Indeed, Montefiore joined the Scottish suffragette Helen Crawfurd in the nascent Communist Party of Great Britain.</a:t>
            </a:r>
            <a:endParaRPr>
              <a:latin typeface="Georgia"/>
              <a:ea typeface="Georgia"/>
              <a:cs typeface="Georgia"/>
              <a:sym typeface="Georgia"/>
            </a:endParaRPr>
          </a:p>
        </p:txBody>
      </p:sp>
      <p:sp>
        <p:nvSpPr>
          <p:cNvPr id="184" name="Google Shape;184;p35"/>
          <p:cNvSpPr txBox="1"/>
          <p:nvPr>
            <p:ph type="title"/>
          </p:nvPr>
        </p:nvSpPr>
        <p:spPr>
          <a:xfrm>
            <a:off x="1620650"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220">
                <a:solidFill>
                  <a:srgbClr val="E4E5B8"/>
                </a:solidFill>
                <a:latin typeface="Georgia"/>
                <a:ea typeface="Georgia"/>
                <a:cs typeface="Georgia"/>
                <a:sym typeface="Georgia"/>
              </a:rPr>
              <a:t>The “Lenin Revolution”</a:t>
            </a:r>
            <a:endParaRPr sz="2220">
              <a:solidFill>
                <a:srgbClr val="E4E5B8"/>
              </a:solidFill>
              <a:latin typeface="Georgia"/>
              <a:ea typeface="Georgia"/>
              <a:cs typeface="Georgia"/>
              <a:sym typeface="Georgia"/>
            </a:endParaRPr>
          </a:p>
        </p:txBody>
      </p:sp>
      <p:sp>
        <p:nvSpPr>
          <p:cNvPr id="185" name="Google Shape;185;p35"/>
          <p:cNvSpPr txBox="1"/>
          <p:nvPr/>
        </p:nvSpPr>
        <p:spPr>
          <a:xfrm>
            <a:off x="97200" y="4149186"/>
            <a:ext cx="2250300" cy="1031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100">
                <a:solidFill>
                  <a:srgbClr val="E4E5B8"/>
                </a:solidFill>
                <a:latin typeface="Georgia"/>
                <a:ea typeface="Georgia"/>
                <a:cs typeface="Georgia"/>
                <a:sym typeface="Georgia"/>
              </a:rPr>
              <a:t>Sylvia Pankhurst, a Central Figure in the Historical Intersection of Struggles Against Class, Gender and Racial Discrimination.</a:t>
            </a:r>
            <a:endParaRPr sz="1100">
              <a:solidFill>
                <a:schemeClr val="lt2"/>
              </a:solidFill>
            </a:endParaRPr>
          </a:p>
        </p:txBody>
      </p:sp>
      <p:pic>
        <p:nvPicPr>
          <p:cNvPr id="186" name="Google Shape;186;p35" title="sylvia_pankhurst-1200x630.jpg"/>
          <p:cNvPicPr preferRelativeResize="0"/>
          <p:nvPr/>
        </p:nvPicPr>
        <p:blipFill rotWithShape="1">
          <a:blip r:embed="rId4">
            <a:alphaModFix/>
          </a:blip>
          <a:srcRect b="0" l="50000" r="10393" t="0"/>
          <a:stretch/>
        </p:blipFill>
        <p:spPr>
          <a:xfrm>
            <a:off x="153675" y="1354288"/>
            <a:ext cx="2148951" cy="28484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2" name="Google Shape;192;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3" name="Google Shape;193;p36"/>
          <p:cNvSpPr txBox="1"/>
          <p:nvPr/>
        </p:nvSpPr>
        <p:spPr>
          <a:xfrm>
            <a:off x="156000" y="1154625"/>
            <a:ext cx="5817300" cy="3524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50">
                <a:solidFill>
                  <a:srgbClr val="E4E5B8"/>
                </a:solidFill>
                <a:latin typeface="Georgia"/>
                <a:ea typeface="Georgia"/>
                <a:cs typeface="Georgia"/>
                <a:sym typeface="Georgia"/>
              </a:rPr>
              <a:t>In broader British society, the rise of the Labour Party ensured that popular desires for social transformation were funnelled through parliamentary- rather than revolutionary-style politics. Conservative opinion, of course, quaked at the portent of a Bolshevik-style revolution taking place in Britain, a threat exaggerated by paranoid government reports and sensationalist media coverage. In contrast to these fears of insurrection, Sylvia Pankhurst believed that support for Bolshevik aims provided an expansive program promising not only gender emancipation but the building of a new world. Nellie and Rose, through their work for Pankhurst, were flung into the race to establish a British Communist Party that would receive the graces of Lenin and the Comintern, the international organisation for world revolutionary parties headquartered in Moscow and Berlin.</a:t>
            </a:r>
            <a:endParaRPr sz="1550">
              <a:solidFill>
                <a:srgbClr val="E4E5B8"/>
              </a:solidFill>
              <a:latin typeface="Georgia"/>
              <a:ea typeface="Georgia"/>
              <a:cs typeface="Georgia"/>
              <a:sym typeface="Georgia"/>
            </a:endParaRPr>
          </a:p>
        </p:txBody>
      </p:sp>
      <p:sp>
        <p:nvSpPr>
          <p:cNvPr id="194" name="Google Shape;194;p36"/>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220">
                <a:solidFill>
                  <a:srgbClr val="E4E5B8"/>
                </a:solidFill>
                <a:latin typeface="Georgia"/>
                <a:ea typeface="Georgia"/>
                <a:cs typeface="Georgia"/>
                <a:sym typeface="Georgia"/>
              </a:rPr>
              <a:t>Bolshevik Aims as a Program for Gender Emancipation</a:t>
            </a:r>
            <a:endParaRPr sz="2220">
              <a:solidFill>
                <a:srgbClr val="E4E5B8"/>
              </a:solidFill>
              <a:latin typeface="Georgia"/>
              <a:ea typeface="Georgia"/>
              <a:cs typeface="Georgia"/>
              <a:sym typeface="Georgia"/>
            </a:endParaRPr>
          </a:p>
        </p:txBody>
      </p:sp>
      <p:pic>
        <p:nvPicPr>
          <p:cNvPr id="195" name="Google Shape;195;p36" title="2_Sylvia_Pankhurst.jpg"/>
          <p:cNvPicPr preferRelativeResize="0"/>
          <p:nvPr/>
        </p:nvPicPr>
        <p:blipFill>
          <a:blip r:embed="rId4">
            <a:alphaModFix/>
          </a:blip>
          <a:stretch>
            <a:fillRect/>
          </a:stretch>
        </p:blipFill>
        <p:spPr>
          <a:xfrm>
            <a:off x="6148150" y="1268650"/>
            <a:ext cx="2514774" cy="3373950"/>
          </a:xfrm>
          <a:prstGeom prst="rect">
            <a:avLst/>
          </a:prstGeom>
          <a:noFill/>
          <a:ln>
            <a:noFill/>
          </a:ln>
        </p:spPr>
      </p:pic>
      <p:sp>
        <p:nvSpPr>
          <p:cNvPr id="196" name="Google Shape;196;p36"/>
          <p:cNvSpPr txBox="1"/>
          <p:nvPr/>
        </p:nvSpPr>
        <p:spPr>
          <a:xfrm>
            <a:off x="6148150" y="4590275"/>
            <a:ext cx="2514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Sylvia Pankhurst protesting in Trafalgar Square, London, 1932.</a:t>
            </a:r>
            <a:endParaRPr sz="1200">
              <a:solidFill>
                <a:schemeClr val="lt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2" name="Google Shape;202;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3" name="Google Shape;203;p37"/>
          <p:cNvSpPr txBox="1"/>
          <p:nvPr/>
        </p:nvSpPr>
        <p:spPr>
          <a:xfrm>
            <a:off x="3095071" y="1184529"/>
            <a:ext cx="5864700" cy="3386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Early Bolshevik success in reshaping the role of women in society had a magnetic draw for many international feminists. For Alexandra Kollontai, a Bolshevik and the first woman to hold a ministerial post, communism heralded the collapse of the traditional family and prophesied that in its place would rise a new gender dynamic built on comradeship. The reforms introduced by Kollontai’s Commissariat for Social Welfare in the early years of the Soviet state included access to birth control and the legalisation of abortion. To enter into international communist networks was to act as a defender of these progressive reforms and to assert your belief that Marxist-Leninist theory provided the only viable route to human emancipation.</a:t>
            </a:r>
            <a:endParaRPr sz="1600">
              <a:latin typeface="Georgia"/>
              <a:ea typeface="Georgia"/>
              <a:cs typeface="Georgia"/>
              <a:sym typeface="Georgia"/>
            </a:endParaRPr>
          </a:p>
        </p:txBody>
      </p:sp>
      <p:sp>
        <p:nvSpPr>
          <p:cNvPr id="204" name="Google Shape;204;p37"/>
          <p:cNvSpPr txBox="1"/>
          <p:nvPr>
            <p:ph type="title"/>
          </p:nvPr>
        </p:nvSpPr>
        <p:spPr>
          <a:xfrm>
            <a:off x="1620650"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220">
                <a:solidFill>
                  <a:srgbClr val="E4E5B8"/>
                </a:solidFill>
                <a:latin typeface="Georgia"/>
                <a:ea typeface="Georgia"/>
                <a:cs typeface="Georgia"/>
                <a:sym typeface="Georgia"/>
              </a:rPr>
              <a:t>The Only Viable Route to Human Emancipation.</a:t>
            </a:r>
            <a:endParaRPr sz="2220">
              <a:solidFill>
                <a:srgbClr val="E4E5B8"/>
              </a:solidFill>
              <a:latin typeface="Georgia"/>
              <a:ea typeface="Georgia"/>
              <a:cs typeface="Georgia"/>
              <a:sym typeface="Georgia"/>
            </a:endParaRPr>
          </a:p>
          <a:p>
            <a:pPr indent="0" lvl="0" marL="0" rtl="0" algn="ctr">
              <a:spcBef>
                <a:spcPts val="0"/>
              </a:spcBef>
              <a:spcAft>
                <a:spcPts val="0"/>
              </a:spcAft>
              <a:buSzPts val="990"/>
              <a:buNone/>
            </a:pPr>
            <a:r>
              <a:t/>
            </a:r>
            <a:endParaRPr sz="2220">
              <a:solidFill>
                <a:srgbClr val="E4E5B8"/>
              </a:solidFill>
              <a:latin typeface="Georgia"/>
              <a:ea typeface="Georgia"/>
              <a:cs typeface="Georgia"/>
              <a:sym typeface="Georgia"/>
            </a:endParaRPr>
          </a:p>
        </p:txBody>
      </p:sp>
      <p:sp>
        <p:nvSpPr>
          <p:cNvPr id="205" name="Google Shape;205;p37"/>
          <p:cNvSpPr txBox="1"/>
          <p:nvPr/>
        </p:nvSpPr>
        <p:spPr>
          <a:xfrm>
            <a:off x="91150" y="4829500"/>
            <a:ext cx="27546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Alexandra Kollontai (1872-1952).</a:t>
            </a:r>
            <a:endParaRPr sz="1200">
              <a:solidFill>
                <a:schemeClr val="lt2"/>
              </a:solidFill>
            </a:endParaRPr>
          </a:p>
        </p:txBody>
      </p:sp>
      <p:pic>
        <p:nvPicPr>
          <p:cNvPr id="206" name="Google Shape;206;p37" title="5_Kollontai.jpg"/>
          <p:cNvPicPr preferRelativeResize="0"/>
          <p:nvPr/>
        </p:nvPicPr>
        <p:blipFill>
          <a:blip r:embed="rId4">
            <a:alphaModFix/>
          </a:blip>
          <a:stretch>
            <a:fillRect/>
          </a:stretch>
        </p:blipFill>
        <p:spPr>
          <a:xfrm>
            <a:off x="152400" y="1253700"/>
            <a:ext cx="2693323" cy="35336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12" name="Google Shape;212;p3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19" name="Google Shape;219;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0" name="Google Shape;220;p39"/>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40"/>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Seneca Falls Convention</a:t>
            </a:r>
            <a:endParaRPr sz="4600">
              <a:solidFill>
                <a:srgbClr val="E4E5B8"/>
              </a:solidFill>
              <a:latin typeface="Georgia"/>
              <a:ea typeface="Georgia"/>
              <a:cs typeface="Georgia"/>
              <a:sym typeface="Georgia"/>
            </a:endParaRPr>
          </a:p>
        </p:txBody>
      </p:sp>
      <p:pic>
        <p:nvPicPr>
          <p:cNvPr id="226" name="Google Shape;226;p4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2" name="Google Shape;232;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3" name="Google Shape;233;p41"/>
          <p:cNvSpPr txBox="1"/>
          <p:nvPr/>
        </p:nvSpPr>
        <p:spPr>
          <a:xfrm>
            <a:off x="126525" y="1101300"/>
            <a:ext cx="5759100" cy="4764000"/>
          </a:xfrm>
          <a:prstGeom prst="rect">
            <a:avLst/>
          </a:prstGeom>
          <a:noFill/>
          <a:ln>
            <a:noFill/>
          </a:ln>
        </p:spPr>
        <p:txBody>
          <a:bodyPr anchorCtr="0" anchor="t" bIns="91425" lIns="91425" spcFirstLastPara="1" rIns="91425" wrap="square" tIns="91425">
            <a:spAutoFit/>
          </a:bodyPr>
          <a:lstStyle/>
          <a:p>
            <a:pPr indent="-339725" lvl="0" marL="457200" rtl="0" algn="l">
              <a:spcBef>
                <a:spcPts val="0"/>
              </a:spcBef>
              <a:spcAft>
                <a:spcPts val="0"/>
              </a:spcAft>
              <a:buClr>
                <a:srgbClr val="E4E5B8"/>
              </a:buClr>
              <a:buSzPts val="1750"/>
              <a:buFont typeface="Georgia"/>
              <a:buChar char="●"/>
            </a:pPr>
            <a:r>
              <a:rPr lang="en" sz="1750">
                <a:solidFill>
                  <a:srgbClr val="E4E5B8"/>
                </a:solidFill>
                <a:latin typeface="Georgia"/>
                <a:ea typeface="Georgia"/>
                <a:cs typeface="Georgia"/>
                <a:sym typeface="Georgia"/>
              </a:rPr>
              <a:t>The Seneca Falls convention was the first </a:t>
            </a:r>
            <a:r>
              <a:rPr lang="en" sz="1750">
                <a:solidFill>
                  <a:srgbClr val="E4E5B8"/>
                </a:solidFill>
                <a:latin typeface="Georgia"/>
                <a:ea typeface="Georgia"/>
                <a:cs typeface="Georgia"/>
                <a:sym typeface="Georgia"/>
              </a:rPr>
              <a:t>woman's</a:t>
            </a:r>
            <a:r>
              <a:rPr lang="en" sz="1750">
                <a:solidFill>
                  <a:srgbClr val="E4E5B8"/>
                </a:solidFill>
                <a:latin typeface="Georgia"/>
                <a:ea typeface="Georgia"/>
                <a:cs typeface="Georgia"/>
                <a:sym typeface="Georgia"/>
              </a:rPr>
              <a:t> rights convention held in Seneca Falls, New York, it spanned two days over July 19–20, 1848.</a:t>
            </a:r>
            <a:endParaRPr sz="1750">
              <a:solidFill>
                <a:srgbClr val="E4E5B8"/>
              </a:solidFill>
              <a:latin typeface="Georgia"/>
              <a:ea typeface="Georgia"/>
              <a:cs typeface="Georgia"/>
              <a:sym typeface="Georgia"/>
            </a:endParaRPr>
          </a:p>
          <a:p>
            <a:pPr indent="-339725" lvl="0" marL="457200" rtl="0" algn="l">
              <a:spcBef>
                <a:spcPts val="0"/>
              </a:spcBef>
              <a:spcAft>
                <a:spcPts val="0"/>
              </a:spcAft>
              <a:buClr>
                <a:srgbClr val="E4E5B8"/>
              </a:buClr>
              <a:buSzPts val="1750"/>
              <a:buFont typeface="Georgia"/>
              <a:buChar char="●"/>
            </a:pPr>
            <a:r>
              <a:rPr lang="en" sz="1750">
                <a:solidFill>
                  <a:srgbClr val="E4E5B8"/>
                </a:solidFill>
                <a:latin typeface="Georgia"/>
                <a:ea typeface="Georgia"/>
                <a:cs typeface="Georgia"/>
                <a:sym typeface="Georgia"/>
              </a:rPr>
              <a:t>It was described by organizers as "a convention to discuss the social, civil, and religious condition and rights of woman"</a:t>
            </a:r>
            <a:endParaRPr sz="1750">
              <a:solidFill>
                <a:srgbClr val="E4E5B8"/>
              </a:solidFill>
              <a:latin typeface="Georgia"/>
              <a:ea typeface="Georgia"/>
              <a:cs typeface="Georgia"/>
              <a:sym typeface="Georgia"/>
            </a:endParaRPr>
          </a:p>
          <a:p>
            <a:pPr indent="-339725" lvl="0" marL="457200" rtl="0" algn="l">
              <a:spcBef>
                <a:spcPts val="0"/>
              </a:spcBef>
              <a:spcAft>
                <a:spcPts val="0"/>
              </a:spcAft>
              <a:buClr>
                <a:srgbClr val="E4E5B8"/>
              </a:buClr>
              <a:buSzPts val="1750"/>
              <a:buFont typeface="Georgia"/>
              <a:buChar char="●"/>
            </a:pPr>
            <a:r>
              <a:rPr lang="en" sz="1750">
                <a:solidFill>
                  <a:srgbClr val="E4E5B8"/>
                </a:solidFill>
                <a:latin typeface="Georgia"/>
                <a:ea typeface="Georgia"/>
                <a:cs typeface="Georgia"/>
                <a:sym typeface="Georgia"/>
              </a:rPr>
              <a:t>Female Quakers local to the area organized the meeting along with Elizabeth Cady Stanton</a:t>
            </a:r>
            <a:endParaRPr sz="1750">
              <a:solidFill>
                <a:srgbClr val="E4E5B8"/>
              </a:solidFill>
              <a:latin typeface="Georgia"/>
              <a:ea typeface="Georgia"/>
              <a:cs typeface="Georgia"/>
              <a:sym typeface="Georgia"/>
            </a:endParaRPr>
          </a:p>
          <a:p>
            <a:pPr indent="-339725" lvl="0" marL="457200" rtl="0" algn="l">
              <a:spcBef>
                <a:spcPts val="0"/>
              </a:spcBef>
              <a:spcAft>
                <a:spcPts val="0"/>
              </a:spcAft>
              <a:buClr>
                <a:srgbClr val="E4E5B8"/>
              </a:buClr>
              <a:buSzPts val="1750"/>
              <a:buFont typeface="Georgia"/>
              <a:buChar char="●"/>
            </a:pPr>
            <a:r>
              <a:rPr lang="en" sz="1750">
                <a:solidFill>
                  <a:srgbClr val="E4E5B8"/>
                </a:solidFill>
                <a:latin typeface="Georgia"/>
                <a:ea typeface="Georgia"/>
                <a:cs typeface="Georgia"/>
                <a:sym typeface="Georgia"/>
              </a:rPr>
              <a:t>Quakers were a progressive sect of Christians who believed in the spiritual equality of men and women. This conviction led to early, radical inclusion of women as public ministers, leaders, and organizers in business meetings.</a:t>
            </a:r>
            <a:endParaRPr sz="175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34" name="Google Shape;234;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Seneca Falls Convention</a:t>
            </a:r>
            <a:endParaRPr>
              <a:solidFill>
                <a:srgbClr val="E4E5B8"/>
              </a:solidFill>
              <a:latin typeface="Georgia"/>
              <a:ea typeface="Georgia"/>
              <a:cs typeface="Georgia"/>
              <a:sym typeface="Georgia"/>
            </a:endParaRPr>
          </a:p>
        </p:txBody>
      </p:sp>
      <p:pic>
        <p:nvPicPr>
          <p:cNvPr id="235" name="Google Shape;235;p41"/>
          <p:cNvPicPr preferRelativeResize="0"/>
          <p:nvPr/>
        </p:nvPicPr>
        <p:blipFill>
          <a:blip r:embed="rId4">
            <a:alphaModFix/>
          </a:blip>
          <a:stretch>
            <a:fillRect/>
          </a:stretch>
        </p:blipFill>
        <p:spPr>
          <a:xfrm>
            <a:off x="5885625" y="1256700"/>
            <a:ext cx="2884806" cy="3737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1" name="Google Shape;241;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2" name="Google Shape;242;p42"/>
          <p:cNvSpPr txBox="1"/>
          <p:nvPr/>
        </p:nvSpPr>
        <p:spPr>
          <a:xfrm>
            <a:off x="126525" y="1101300"/>
            <a:ext cx="5913000" cy="37557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The meeting comprised six sessions including a lecture on law, a humorous presentation, and multiple discussions about the role of women in society. </a:t>
            </a:r>
            <a:endParaRPr sz="1700">
              <a:solidFill>
                <a:srgbClr val="E4E5B8"/>
              </a:solidFill>
              <a:latin typeface="Georgia"/>
              <a:ea typeface="Georgia"/>
              <a:cs typeface="Georgia"/>
              <a:sym typeface="Georgia"/>
            </a:endParaRPr>
          </a:p>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Stanton and the Quaker women presented two prepared documents, the Declaration of Sentiments and an accompanying list of resolutions, to be debated and modified before being put forward for signatures. </a:t>
            </a:r>
            <a:endParaRPr sz="1700">
              <a:solidFill>
                <a:srgbClr val="E4E5B8"/>
              </a:solidFill>
              <a:latin typeface="Georgia"/>
              <a:ea typeface="Georgia"/>
              <a:cs typeface="Georgia"/>
              <a:sym typeface="Georgia"/>
            </a:endParaRPr>
          </a:p>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A heated debate sprang up regarding women's right to vote, with many urging the removal of this concept, but Frederick Douglass, who was the convention's sole African American attendee, argued eloquently for its inclusion, and the suffrage resolution was retained.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43" name="Google Shape;243;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Seneca Falls Convention</a:t>
            </a:r>
            <a:endParaRPr>
              <a:solidFill>
                <a:srgbClr val="E4E5B8"/>
              </a:solidFill>
              <a:latin typeface="Georgia"/>
              <a:ea typeface="Georgia"/>
              <a:cs typeface="Georgia"/>
              <a:sym typeface="Georgia"/>
            </a:endParaRPr>
          </a:p>
        </p:txBody>
      </p:sp>
      <p:pic>
        <p:nvPicPr>
          <p:cNvPr id="244" name="Google Shape;244;p42"/>
          <p:cNvPicPr preferRelativeResize="0"/>
          <p:nvPr/>
        </p:nvPicPr>
        <p:blipFill>
          <a:blip r:embed="rId4">
            <a:alphaModFix/>
          </a:blip>
          <a:stretch>
            <a:fillRect/>
          </a:stretch>
        </p:blipFill>
        <p:spPr>
          <a:xfrm>
            <a:off x="6081625" y="1240000"/>
            <a:ext cx="2826200" cy="33914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0" name="Google Shape;250;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1" name="Google Shape;251;p43"/>
          <p:cNvSpPr txBox="1"/>
          <p:nvPr/>
        </p:nvSpPr>
        <p:spPr>
          <a:xfrm>
            <a:off x="126525" y="1101300"/>
            <a:ext cx="89049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The Declaration of Sentiments was modeled after the Declaration of Independence.</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52" name="Google Shape;252;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Declaration of Sentiments</a:t>
            </a:r>
            <a:endParaRPr>
              <a:solidFill>
                <a:srgbClr val="E4E5B8"/>
              </a:solidFill>
              <a:latin typeface="Georgia"/>
              <a:ea typeface="Georgia"/>
              <a:cs typeface="Georgia"/>
              <a:sym typeface="Georgia"/>
            </a:endParaRPr>
          </a:p>
        </p:txBody>
      </p:sp>
      <p:pic>
        <p:nvPicPr>
          <p:cNvPr id="253" name="Google Shape;253;p43"/>
          <p:cNvPicPr preferRelativeResize="0"/>
          <p:nvPr/>
        </p:nvPicPr>
        <p:blipFill>
          <a:blip r:embed="rId4">
            <a:alphaModFix/>
          </a:blip>
          <a:stretch>
            <a:fillRect/>
          </a:stretch>
        </p:blipFill>
        <p:spPr>
          <a:xfrm>
            <a:off x="6674590" y="1576375"/>
            <a:ext cx="2150935" cy="3333950"/>
          </a:xfrm>
          <a:prstGeom prst="rect">
            <a:avLst/>
          </a:prstGeom>
          <a:noFill/>
          <a:ln>
            <a:noFill/>
          </a:ln>
        </p:spPr>
      </p:pic>
      <p:pic>
        <p:nvPicPr>
          <p:cNvPr id="254" name="Google Shape;254;p43"/>
          <p:cNvPicPr preferRelativeResize="0"/>
          <p:nvPr/>
        </p:nvPicPr>
        <p:blipFill>
          <a:blip r:embed="rId5">
            <a:alphaModFix/>
          </a:blip>
          <a:stretch>
            <a:fillRect/>
          </a:stretch>
        </p:blipFill>
        <p:spPr>
          <a:xfrm>
            <a:off x="776900" y="1576375"/>
            <a:ext cx="4480336" cy="3401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3/3/26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title="PSMLS - 070224 Artwork (24).png"/>
          <p:cNvPicPr preferRelativeResize="0"/>
          <p:nvPr/>
        </p:nvPicPr>
        <p:blipFill>
          <a:blip r:embed="rId3">
            <a:alphaModFix/>
          </a:blip>
          <a:stretch>
            <a:fillRect/>
          </a:stretch>
        </p:blipFill>
        <p:spPr>
          <a:xfrm>
            <a:off x="845171" y="357800"/>
            <a:ext cx="7453878" cy="41927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0" name="Google Shape;260;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1" name="Google Shape;261;p4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Declaration of Sentiments</a:t>
            </a:r>
            <a:endParaRPr>
              <a:solidFill>
                <a:srgbClr val="E4E5B8"/>
              </a:solidFill>
              <a:latin typeface="Georgia"/>
              <a:ea typeface="Georgia"/>
              <a:cs typeface="Georgia"/>
              <a:sym typeface="Georgia"/>
            </a:endParaRPr>
          </a:p>
        </p:txBody>
      </p:sp>
      <p:pic>
        <p:nvPicPr>
          <p:cNvPr id="262" name="Google Shape;262;p44"/>
          <p:cNvPicPr preferRelativeResize="0"/>
          <p:nvPr/>
        </p:nvPicPr>
        <p:blipFill>
          <a:blip r:embed="rId4">
            <a:alphaModFix/>
          </a:blip>
          <a:stretch>
            <a:fillRect/>
          </a:stretch>
        </p:blipFill>
        <p:spPr>
          <a:xfrm>
            <a:off x="1564825" y="1253700"/>
            <a:ext cx="2774003" cy="3737401"/>
          </a:xfrm>
          <a:prstGeom prst="rect">
            <a:avLst/>
          </a:prstGeom>
          <a:noFill/>
          <a:ln>
            <a:noFill/>
          </a:ln>
        </p:spPr>
      </p:pic>
      <p:pic>
        <p:nvPicPr>
          <p:cNvPr id="263" name="Google Shape;263;p44"/>
          <p:cNvPicPr preferRelativeResize="0"/>
          <p:nvPr/>
        </p:nvPicPr>
        <p:blipFill>
          <a:blip r:embed="rId5">
            <a:alphaModFix/>
          </a:blip>
          <a:stretch>
            <a:fillRect/>
          </a:stretch>
        </p:blipFill>
        <p:spPr>
          <a:xfrm>
            <a:off x="5122478" y="1253700"/>
            <a:ext cx="3240198" cy="37374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9" name="Google Shape;269;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0" name="Google Shape;270;p45"/>
          <p:cNvSpPr txBox="1"/>
          <p:nvPr/>
        </p:nvSpPr>
        <p:spPr>
          <a:xfrm>
            <a:off x="126525" y="1253700"/>
            <a:ext cx="5570100" cy="3901800"/>
          </a:xfrm>
          <a:prstGeom prst="rect">
            <a:avLst/>
          </a:prstGeom>
          <a:noFill/>
          <a:ln>
            <a:noFill/>
          </a:ln>
        </p:spPr>
        <p:txBody>
          <a:bodyPr anchorCtr="0" anchor="t" bIns="91425" lIns="91425" spcFirstLastPara="1" rIns="91425" wrap="square" tIns="91425">
            <a:spAutoFit/>
          </a:bodyPr>
          <a:lstStyle/>
          <a:p>
            <a:pPr indent="-339725" lvl="0" marL="457200" rtl="0" algn="l">
              <a:spcBef>
                <a:spcPts val="0"/>
              </a:spcBef>
              <a:spcAft>
                <a:spcPts val="0"/>
              </a:spcAft>
              <a:buClr>
                <a:srgbClr val="E4E5B8"/>
              </a:buClr>
              <a:buSzPts val="1750"/>
              <a:buFont typeface="Georgia"/>
              <a:buChar char="●"/>
            </a:pPr>
            <a:r>
              <a:rPr lang="en" sz="1750">
                <a:solidFill>
                  <a:srgbClr val="E4E5B8"/>
                </a:solidFill>
                <a:latin typeface="Georgia"/>
                <a:ea typeface="Georgia"/>
                <a:cs typeface="Georgia"/>
                <a:sym typeface="Georgia"/>
              </a:rPr>
              <a:t>Exactly 100 of approximately 300 attendees signed the Declaration of Sentiments and the accompanying resolutions, mostly women.</a:t>
            </a:r>
            <a:endParaRPr sz="1750">
              <a:solidFill>
                <a:srgbClr val="E4E5B8"/>
              </a:solidFill>
              <a:latin typeface="Georgia"/>
              <a:ea typeface="Georgia"/>
              <a:cs typeface="Georgia"/>
              <a:sym typeface="Georgia"/>
            </a:endParaRPr>
          </a:p>
          <a:p>
            <a:pPr indent="-339725" lvl="0" marL="457200" rtl="0" algn="l">
              <a:spcBef>
                <a:spcPts val="0"/>
              </a:spcBef>
              <a:spcAft>
                <a:spcPts val="0"/>
              </a:spcAft>
              <a:buClr>
                <a:srgbClr val="E4E5B8"/>
              </a:buClr>
              <a:buSzPts val="1750"/>
              <a:buFont typeface="Georgia"/>
              <a:buChar char="●"/>
            </a:pPr>
            <a:r>
              <a:rPr lang="en" sz="1750">
                <a:solidFill>
                  <a:srgbClr val="E4E5B8"/>
                </a:solidFill>
                <a:latin typeface="Georgia"/>
                <a:ea typeface="Georgia"/>
                <a:cs typeface="Georgia"/>
                <a:sym typeface="Georgia"/>
              </a:rPr>
              <a:t>The convention was seen by some of its contemporaries as one important step among many others in the continuing effort by women to gain for themselves a greater proportion of social, civil and moral rights, while it was viewed by others as a revolutionary beginning to the struggle by women for complete equality with men. </a:t>
            </a:r>
            <a:endParaRPr sz="1750">
              <a:solidFill>
                <a:srgbClr val="E4E5B8"/>
              </a:solidFill>
              <a:latin typeface="Georgia"/>
              <a:ea typeface="Georgia"/>
              <a:cs typeface="Georgia"/>
              <a:sym typeface="Georgia"/>
            </a:endParaRPr>
          </a:p>
          <a:p>
            <a:pPr indent="-339725" lvl="0" marL="457200" rtl="0" algn="l">
              <a:spcBef>
                <a:spcPts val="0"/>
              </a:spcBef>
              <a:spcAft>
                <a:spcPts val="0"/>
              </a:spcAft>
              <a:buClr>
                <a:srgbClr val="E4E5B8"/>
              </a:buClr>
              <a:buSzPts val="1750"/>
              <a:buFont typeface="Georgia"/>
              <a:buChar char="●"/>
            </a:pPr>
            <a:r>
              <a:rPr lang="en" sz="1750">
                <a:solidFill>
                  <a:srgbClr val="E4E5B8"/>
                </a:solidFill>
                <a:latin typeface="Georgia"/>
                <a:ea typeface="Georgia"/>
                <a:cs typeface="Georgia"/>
                <a:sym typeface="Georgia"/>
              </a:rPr>
              <a:t>Stanton considered the Seneca Falls Convention to be the beginning of the women's rights movement.</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71" name="Google Shape;271;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Seneca Falls Convention Continued</a:t>
            </a:r>
            <a:endParaRPr>
              <a:solidFill>
                <a:srgbClr val="E4E5B8"/>
              </a:solidFill>
              <a:latin typeface="Georgia"/>
              <a:ea typeface="Georgia"/>
              <a:cs typeface="Georgia"/>
              <a:sym typeface="Georgia"/>
            </a:endParaRPr>
          </a:p>
        </p:txBody>
      </p:sp>
      <p:pic>
        <p:nvPicPr>
          <p:cNvPr id="272" name="Google Shape;272;p45"/>
          <p:cNvPicPr preferRelativeResize="0"/>
          <p:nvPr/>
        </p:nvPicPr>
        <p:blipFill>
          <a:blip r:embed="rId4">
            <a:alphaModFix/>
          </a:blip>
          <a:stretch>
            <a:fillRect/>
          </a:stretch>
        </p:blipFill>
        <p:spPr>
          <a:xfrm>
            <a:off x="5849025" y="1253700"/>
            <a:ext cx="3172000" cy="3172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8" name="Google Shape;278;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9" name="Google Shape;279;p46"/>
          <p:cNvSpPr txBox="1"/>
          <p:nvPr>
            <p:ph type="title"/>
          </p:nvPr>
        </p:nvSpPr>
        <p:spPr>
          <a:xfrm>
            <a:off x="1177800" y="324900"/>
            <a:ext cx="7966200" cy="6639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Elizabeth Cady Stanton’s Address at Seneca Falls 1848</a:t>
            </a:r>
            <a:endParaRPr>
              <a:solidFill>
                <a:srgbClr val="E4E5B8"/>
              </a:solidFill>
              <a:latin typeface="Georgia"/>
              <a:ea typeface="Georgia"/>
              <a:cs typeface="Georgia"/>
              <a:sym typeface="Georgia"/>
            </a:endParaRPr>
          </a:p>
        </p:txBody>
      </p:sp>
      <p:pic>
        <p:nvPicPr>
          <p:cNvPr descr="Elizabeth Cady Stanton address at Seneca Falls, 1898&#10;“What were the causes that roused women…”&#10;&#10;Elizabeth Cady Stanton address is read by Jessica Lacher-Feldman:&#10;&#10;&quot;What were the causes that roused women to the consideration of their political and civil rights?&#10;The same causes that have roused men all through the march of civilization to protest against injustice and demand larger liberties…&#10;The year 1848 when the first organized demand was made for woman’s rights, was marked by many revolutionary movements, “in the old world, as well as the new.” Rebellion was not only in the air, but in the earth beneath. In that year California startled us with her first earthquakes showing that mother earth sympathized with her daughters…&#10;I stood alone in the demand for the right of suffrage. It was strenuously resisted in committee and in a prolonged discussion in the convention, but a resolution to that effect was passed at last, eloquently advocated by Frederick Douglass. He saw the degradation of disfranchisement by personal experience, and I, as clearly, by observation, that all civil disabilities of sex grew out of political inequality.&#10;That thoughtful women were ready for such action, was shown by prompt calls for similar conventions in other States. Within four years Ohio, Indiana and Massachusetts were followed by others in New York. The Constitutional Convention in this State in 1847, and the passage of “the Married Woman’s Property Bill” in 1848, with hearings before committees and extensive circulation of petitions for woman’s rights to property and wages, all heralded by the press, had called public attention to woman’s condition under the civil laws before the press in the other States began to agitate the question. The enthusiasm of reformers, both men and women, had found an outlet in the temperance, anti-slavery movements at that time, and they looked with coldness on our demands as of minor importance to the terrible evils they were combating, thus, we were deprived of the help of those who should have been our most active co-adjutors. The peculiarity of this reform is that we have been left to fight our own battle, to suffer and struggle in a four-fold bondage in which the transient interests of all classes are against us.&#10;The State, the Church, the world of work and society in general, all fear the revolution woman’s emancipation would involve, overturning, as it would, everything based on the idea of man’s headship and woman’s subordination. It is the magnitude of this question, the far reaching consequences of our victory, that prevents honest minds giving it the consideration its importance demands.&quot;&#10;&#10;12. Elizabeth Cady Stanton&#10;“What were the causes that roused women…”&#10;1898 &#10;Read by Jessica Lacher-Feldman, April 2017&#10;&#10;Text credit: &#10;Elizabeth Cady Stanton, speech, 1898, typescript. Commemorates the fiftieth anniversary of the 1848 Seneca Falls Women’s Rights Convention, from the “Women’s Rights Material,” in the Unitarian Church, Rochester, Collection, University of Rochester Department of Rare Books, Special Collections, and Preservation, Series 8, Box 1.&#10;http://rbscp.lib.rochester.edu/1173#ser8&#10;&#10;Image credit:&#10;Portrait of Elizabeth Cady Stanton in a lace shawl, ca. 1870-1880. Bella Clara Landauer Collection, Schlesinger Library on the History of Women in America, Radcliffe Institute.&#10;http://id.lib.harvard.edu/via/olvwork20011952/catalog" id="280" name="Google Shape;280;p46" title="Elizabeth Cady Stanton address at Seneca Falls, 1898">
            <a:hlinkClick r:id="rId4"/>
          </p:cNvPr>
          <p:cNvPicPr preferRelativeResize="0"/>
          <p:nvPr/>
        </p:nvPicPr>
        <p:blipFill>
          <a:blip r:embed="rId5">
            <a:alphaModFix/>
          </a:blip>
          <a:stretch>
            <a:fillRect/>
          </a:stretch>
        </p:blipFill>
        <p:spPr>
          <a:xfrm>
            <a:off x="1601738" y="1371575"/>
            <a:ext cx="5940525" cy="33415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1000"/>
                                        <p:tgtEl>
                                          <p:spTgt spid="2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6" name="Google Shape;286;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7" name="Google Shape;287;p47"/>
          <p:cNvSpPr txBox="1"/>
          <p:nvPr/>
        </p:nvSpPr>
        <p:spPr>
          <a:xfrm>
            <a:off x="126525" y="1253700"/>
            <a:ext cx="5570100" cy="3709500"/>
          </a:xfrm>
          <a:prstGeom prst="rect">
            <a:avLst/>
          </a:prstGeom>
          <a:noFill/>
          <a:ln>
            <a:noFill/>
          </a:ln>
        </p:spPr>
        <p:txBody>
          <a:bodyPr anchorCtr="0" anchor="t" bIns="91425" lIns="91425" spcFirstLastPara="1" rIns="91425" wrap="square" tIns="91425">
            <a:spAutoFit/>
          </a:bodyPr>
          <a:lstStyle/>
          <a:p>
            <a:pPr indent="-327025" lvl="0" marL="457200" rtl="0" algn="l">
              <a:spcBef>
                <a:spcPts val="0"/>
              </a:spcBef>
              <a:spcAft>
                <a:spcPts val="0"/>
              </a:spcAft>
              <a:buClr>
                <a:srgbClr val="E4E5B8"/>
              </a:buClr>
              <a:buSzPts val="1550"/>
              <a:buFont typeface="Georgia"/>
              <a:buChar char="●"/>
            </a:pPr>
            <a:r>
              <a:rPr lang="en" sz="1550">
                <a:solidFill>
                  <a:srgbClr val="E4E5B8"/>
                </a:solidFill>
                <a:latin typeface="Georgia"/>
                <a:ea typeface="Georgia"/>
                <a:cs typeface="Georgia"/>
                <a:sym typeface="Georgia"/>
              </a:rPr>
              <a:t>On April 7, 1848, in response to a citizen's petition, the New York State Assembly passed the Married Woman's Property Act, giving women the right to retain the property they brought into a marriage, as well as property they acquired during the marriage. Other women’s rights conventions formed soon after, including the Rochester Women's Rights Convention in Rochester, New York, two weeks later. In 1850 the first in a series of annual National Women's Rights Conventions met in Worcester, Massachusetts.</a:t>
            </a:r>
            <a:endParaRPr sz="1550">
              <a:solidFill>
                <a:srgbClr val="E4E5B8"/>
              </a:solidFill>
              <a:latin typeface="Georgia"/>
              <a:ea typeface="Georgia"/>
              <a:cs typeface="Georgia"/>
              <a:sym typeface="Georgia"/>
            </a:endParaRPr>
          </a:p>
          <a:p>
            <a:pPr indent="-327025" lvl="0" marL="457200" rtl="0" algn="l">
              <a:spcBef>
                <a:spcPts val="0"/>
              </a:spcBef>
              <a:spcAft>
                <a:spcPts val="0"/>
              </a:spcAft>
              <a:buClr>
                <a:srgbClr val="E4E5B8"/>
              </a:buClr>
              <a:buSzPts val="1550"/>
              <a:buFont typeface="Georgia"/>
              <a:buChar char="●"/>
            </a:pPr>
            <a:r>
              <a:rPr lang="en" sz="1550">
                <a:solidFill>
                  <a:srgbClr val="E4E5B8"/>
                </a:solidFill>
                <a:latin typeface="Georgia"/>
                <a:ea typeface="Georgia"/>
                <a:cs typeface="Georgia"/>
                <a:sym typeface="Georgia"/>
              </a:rPr>
              <a:t>By the time of the National Women's Rights Convention of 1851, the issue of women's right to vote had become a central tenet of the United States women's rights movement</a:t>
            </a:r>
            <a:endParaRPr sz="155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288" name="Google Shape;288;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Seneca Falls Convention Legacy</a:t>
            </a:r>
            <a:endParaRPr>
              <a:solidFill>
                <a:srgbClr val="E4E5B8"/>
              </a:solidFill>
              <a:latin typeface="Georgia"/>
              <a:ea typeface="Georgia"/>
              <a:cs typeface="Georgia"/>
              <a:sym typeface="Georgia"/>
            </a:endParaRPr>
          </a:p>
        </p:txBody>
      </p:sp>
      <p:pic>
        <p:nvPicPr>
          <p:cNvPr id="289" name="Google Shape;289;p47"/>
          <p:cNvPicPr preferRelativeResize="0"/>
          <p:nvPr/>
        </p:nvPicPr>
        <p:blipFill>
          <a:blip r:embed="rId4">
            <a:alphaModFix/>
          </a:blip>
          <a:stretch>
            <a:fillRect/>
          </a:stretch>
        </p:blipFill>
        <p:spPr>
          <a:xfrm>
            <a:off x="5849025" y="1955275"/>
            <a:ext cx="3142576" cy="230635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5" name="Google Shape;295;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6" name="Google Shape;296;p48"/>
          <p:cNvSpPr txBox="1"/>
          <p:nvPr/>
        </p:nvSpPr>
        <p:spPr>
          <a:xfrm>
            <a:off x="126525" y="1253700"/>
            <a:ext cx="4102500" cy="2331900"/>
          </a:xfrm>
          <a:prstGeom prst="rect">
            <a:avLst/>
          </a:prstGeom>
          <a:noFill/>
          <a:ln>
            <a:noFill/>
          </a:ln>
        </p:spPr>
        <p:txBody>
          <a:bodyPr anchorCtr="0" anchor="t" bIns="91425" lIns="91425" spcFirstLastPara="1" rIns="91425" wrap="square" tIns="91425">
            <a:spAutoFit/>
          </a:bodyPr>
          <a:lstStyle/>
          <a:p>
            <a:pPr indent="-327025" lvl="0" marL="457200" rtl="0" algn="l">
              <a:spcBef>
                <a:spcPts val="0"/>
              </a:spcBef>
              <a:spcAft>
                <a:spcPts val="0"/>
              </a:spcAft>
              <a:buClr>
                <a:srgbClr val="E4E5B8"/>
              </a:buClr>
              <a:buSzPts val="1550"/>
              <a:buFont typeface="Georgia"/>
              <a:buChar char="●"/>
            </a:pPr>
            <a:r>
              <a:rPr lang="en" sz="1550">
                <a:solidFill>
                  <a:srgbClr val="E4E5B8"/>
                </a:solidFill>
                <a:latin typeface="Georgia"/>
                <a:ea typeface="Georgia"/>
                <a:cs typeface="Georgia"/>
                <a:sym typeface="Georgia"/>
              </a:rPr>
              <a:t>The convention highlighted the necessity for women's autonomy in education, property, and professional opportunities, rather than just voting rights.</a:t>
            </a:r>
            <a:endParaRPr sz="1550">
              <a:solidFill>
                <a:srgbClr val="E4E5B8"/>
              </a:solidFill>
              <a:latin typeface="Georgia"/>
              <a:ea typeface="Georgia"/>
              <a:cs typeface="Georgia"/>
              <a:sym typeface="Georgia"/>
            </a:endParaRPr>
          </a:p>
          <a:p>
            <a:pPr indent="-327025" lvl="0" marL="457200" rtl="0" algn="l">
              <a:spcBef>
                <a:spcPts val="0"/>
              </a:spcBef>
              <a:spcAft>
                <a:spcPts val="0"/>
              </a:spcAft>
              <a:buClr>
                <a:srgbClr val="E4E5B8"/>
              </a:buClr>
              <a:buSzPts val="1550"/>
              <a:buFont typeface="Georgia"/>
              <a:buChar char="●"/>
            </a:pPr>
            <a:r>
              <a:rPr lang="en" sz="1550">
                <a:solidFill>
                  <a:srgbClr val="E4E5B8"/>
                </a:solidFill>
                <a:latin typeface="Georgia"/>
                <a:ea typeface="Georgia"/>
                <a:cs typeface="Georgia"/>
                <a:sym typeface="Georgia"/>
              </a:rPr>
              <a:t>The movement spurred by the convention lead to the 1920 ratification of the 19th Amendment, cementing women’s right to vote</a:t>
            </a:r>
            <a:endParaRPr sz="1200">
              <a:solidFill>
                <a:srgbClr val="E4E5B8"/>
              </a:solidFill>
              <a:latin typeface="Georgia"/>
              <a:ea typeface="Georgia"/>
              <a:cs typeface="Georgia"/>
              <a:sym typeface="Georgia"/>
            </a:endParaRPr>
          </a:p>
        </p:txBody>
      </p:sp>
      <p:sp>
        <p:nvSpPr>
          <p:cNvPr id="297" name="Google Shape;297;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Seneca Falls Convention Legacy</a:t>
            </a:r>
            <a:endParaRPr>
              <a:solidFill>
                <a:srgbClr val="E4E5B8"/>
              </a:solidFill>
              <a:latin typeface="Georgia"/>
              <a:ea typeface="Georgia"/>
              <a:cs typeface="Georgia"/>
              <a:sym typeface="Georgia"/>
            </a:endParaRPr>
          </a:p>
        </p:txBody>
      </p:sp>
      <p:pic>
        <p:nvPicPr>
          <p:cNvPr id="298" name="Google Shape;298;p48"/>
          <p:cNvPicPr preferRelativeResize="0"/>
          <p:nvPr/>
        </p:nvPicPr>
        <p:blipFill>
          <a:blip r:embed="rId4">
            <a:alphaModFix/>
          </a:blip>
          <a:stretch>
            <a:fillRect/>
          </a:stretch>
        </p:blipFill>
        <p:spPr>
          <a:xfrm>
            <a:off x="4572000" y="1253700"/>
            <a:ext cx="4419600" cy="29464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4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04" name="Google Shape;304;p4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5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Modern Day Attacks on Women’s Rights</a:t>
            </a:r>
            <a:endParaRPr sz="5200">
              <a:solidFill>
                <a:srgbClr val="E4E5B8"/>
              </a:solidFill>
              <a:latin typeface="Georgia"/>
              <a:ea typeface="Georgia"/>
              <a:cs typeface="Georgia"/>
              <a:sym typeface="Georgia"/>
            </a:endParaRPr>
          </a:p>
        </p:txBody>
      </p:sp>
      <p:pic>
        <p:nvPicPr>
          <p:cNvPr id="310" name="Google Shape;310;p5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6" name="Google Shape;316;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7" name="Google Shape;317;p51"/>
          <p:cNvSpPr txBox="1"/>
          <p:nvPr/>
        </p:nvSpPr>
        <p:spPr>
          <a:xfrm>
            <a:off x="177125" y="1336338"/>
            <a:ext cx="4866300" cy="3524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solidFill>
                  <a:srgbClr val="E4E5B8"/>
                </a:solidFill>
                <a:latin typeface="Georgia"/>
                <a:ea typeface="Georgia"/>
                <a:cs typeface="Georgia"/>
                <a:sym typeface="Georgia"/>
              </a:rPr>
              <a:t>Dobbs v. Jackson </a:t>
            </a:r>
            <a:r>
              <a:rPr i="1" lang="en" sz="2300">
                <a:solidFill>
                  <a:srgbClr val="E4E5B8"/>
                </a:solidFill>
                <a:latin typeface="Georgia"/>
                <a:ea typeface="Georgia"/>
                <a:cs typeface="Georgia"/>
                <a:sym typeface="Georgia"/>
              </a:rPr>
              <a:t>(2022) </a:t>
            </a:r>
            <a:endParaRPr i="1" sz="2300">
              <a:solidFill>
                <a:srgbClr val="E4E5B8"/>
              </a:solidFill>
              <a:latin typeface="Georgia"/>
              <a:ea typeface="Georgia"/>
              <a:cs typeface="Georgia"/>
              <a:sym typeface="Georgia"/>
            </a:endParaRPr>
          </a:p>
          <a:p>
            <a:pPr indent="0" lvl="0" marL="0" rtl="0" algn="l">
              <a:spcBef>
                <a:spcPts val="0"/>
              </a:spcBef>
              <a:spcAft>
                <a:spcPts val="0"/>
              </a:spcAft>
              <a:buNone/>
            </a:pPr>
            <a:r>
              <a:rPr i="1" lang="en" sz="1500">
                <a:solidFill>
                  <a:srgbClr val="E4E5B8"/>
                </a:solidFill>
                <a:latin typeface="Georgia"/>
                <a:ea typeface="Georgia"/>
                <a:cs typeface="Georgia"/>
                <a:sym typeface="Georgia"/>
              </a:rPr>
              <a:t>Restrictions of Women’s Rights</a:t>
            </a:r>
            <a:endParaRPr i="1" sz="1500">
              <a:solidFill>
                <a:srgbClr val="E4E5B8"/>
              </a:solidFill>
              <a:latin typeface="Georgia"/>
              <a:ea typeface="Georgia"/>
              <a:cs typeface="Georgia"/>
              <a:sym typeface="Georgia"/>
            </a:endParaRPr>
          </a:p>
          <a:p>
            <a:pPr indent="0" lvl="0" marL="0" rtl="0" algn="l">
              <a:spcBef>
                <a:spcPts val="0"/>
              </a:spcBef>
              <a:spcAft>
                <a:spcPts val="0"/>
              </a:spcAft>
              <a:buNone/>
            </a:pPr>
            <a:r>
              <a:t/>
            </a:r>
            <a:endParaRPr i="1" sz="1900">
              <a:solidFill>
                <a:srgbClr val="E4E5B8"/>
              </a:solidFill>
              <a:latin typeface="Georgia"/>
              <a:ea typeface="Georgia"/>
              <a:cs typeface="Georgia"/>
              <a:sym typeface="Georgia"/>
            </a:endParaRPr>
          </a:p>
          <a:p>
            <a:pPr indent="0" lvl="0" marL="0" rtl="0" algn="l">
              <a:spcBef>
                <a:spcPts val="0"/>
              </a:spcBef>
              <a:spcAft>
                <a:spcPts val="0"/>
              </a:spcAft>
              <a:buNone/>
            </a:pPr>
            <a:r>
              <a:t/>
            </a:r>
            <a:endParaRPr i="1" sz="1900">
              <a:solidFill>
                <a:srgbClr val="E4E5B8"/>
              </a:solidFill>
              <a:latin typeface="Georgia"/>
              <a:ea typeface="Georgia"/>
              <a:cs typeface="Georgia"/>
              <a:sym typeface="Georgia"/>
            </a:endParaRPr>
          </a:p>
          <a:p>
            <a:pPr indent="0" lvl="0" marL="0" rtl="0" algn="l">
              <a:spcBef>
                <a:spcPts val="0"/>
              </a:spcBef>
              <a:spcAft>
                <a:spcPts val="0"/>
              </a:spcAft>
              <a:buNone/>
            </a:pPr>
            <a:r>
              <a:rPr lang="en" sz="2200">
                <a:solidFill>
                  <a:srgbClr val="E4E5B8"/>
                </a:solidFill>
                <a:latin typeface="Georgia"/>
                <a:ea typeface="Georgia"/>
                <a:cs typeface="Georgia"/>
                <a:sym typeface="Georgia"/>
              </a:rPr>
              <a:t>Project 2025 </a:t>
            </a:r>
            <a:endParaRPr sz="2200">
              <a:solidFill>
                <a:srgbClr val="E4E5B8"/>
              </a:solidFill>
              <a:latin typeface="Georgia"/>
              <a:ea typeface="Georgia"/>
              <a:cs typeface="Georgia"/>
              <a:sym typeface="Georgia"/>
            </a:endParaRPr>
          </a:p>
          <a:p>
            <a:pPr indent="0" lvl="0" marL="0" rtl="0" algn="l">
              <a:spcBef>
                <a:spcPts val="0"/>
              </a:spcBef>
              <a:spcAft>
                <a:spcPts val="0"/>
              </a:spcAft>
              <a:buNone/>
            </a:pPr>
            <a:r>
              <a:rPr i="1" lang="en" sz="1500">
                <a:solidFill>
                  <a:srgbClr val="E4E5B8"/>
                </a:solidFill>
                <a:latin typeface="Georgia"/>
                <a:ea typeface="Georgia"/>
                <a:cs typeface="Georgia"/>
                <a:sym typeface="Georgia"/>
              </a:rPr>
              <a:t>Values Platform for O</a:t>
            </a:r>
            <a:r>
              <a:rPr i="1" lang="en" sz="1500">
                <a:solidFill>
                  <a:srgbClr val="E4E5B8"/>
                </a:solidFill>
                <a:latin typeface="Georgia"/>
                <a:ea typeface="Georgia"/>
                <a:cs typeface="Georgia"/>
                <a:sym typeface="Georgia"/>
              </a:rPr>
              <a:t>ppression</a:t>
            </a:r>
            <a:r>
              <a:rPr i="1" lang="en" sz="1500">
                <a:solidFill>
                  <a:srgbClr val="E4E5B8"/>
                </a:solidFill>
                <a:latin typeface="Georgia"/>
                <a:ea typeface="Georgia"/>
                <a:cs typeface="Georgia"/>
                <a:sym typeface="Georgia"/>
              </a:rPr>
              <a:t> of Women</a:t>
            </a:r>
            <a:endParaRPr i="1"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2300">
                <a:solidFill>
                  <a:srgbClr val="E4E5B8"/>
                </a:solidFill>
                <a:latin typeface="Georgia"/>
                <a:ea typeface="Georgia"/>
                <a:cs typeface="Georgia"/>
                <a:sym typeface="Georgia"/>
              </a:rPr>
              <a:t>Women for Racial and Economic </a:t>
            </a:r>
            <a:r>
              <a:rPr lang="en" sz="2100">
                <a:solidFill>
                  <a:srgbClr val="E4E5B8"/>
                </a:solidFill>
                <a:latin typeface="Georgia"/>
                <a:ea typeface="Georgia"/>
                <a:cs typeface="Georgia"/>
                <a:sym typeface="Georgia"/>
              </a:rPr>
              <a:t>Equality (WREE)</a:t>
            </a:r>
            <a:endParaRPr sz="2100">
              <a:solidFill>
                <a:srgbClr val="E4E5B8"/>
              </a:solidFill>
              <a:latin typeface="Georgia"/>
              <a:ea typeface="Georgia"/>
              <a:cs typeface="Georgia"/>
              <a:sym typeface="Georgia"/>
            </a:endParaRPr>
          </a:p>
          <a:p>
            <a:pPr indent="0" lvl="0" marL="0" rtl="0" algn="l">
              <a:spcBef>
                <a:spcPts val="0"/>
              </a:spcBef>
              <a:spcAft>
                <a:spcPts val="0"/>
              </a:spcAft>
              <a:buNone/>
            </a:pPr>
            <a:r>
              <a:rPr lang="en">
                <a:solidFill>
                  <a:srgbClr val="E4E5B8"/>
                </a:solidFill>
                <a:latin typeface="Georgia"/>
                <a:ea typeface="Georgia"/>
                <a:cs typeface="Georgia"/>
                <a:sym typeface="Georgia"/>
              </a:rPr>
              <a:t>Organizing the defense of Women’s Rights</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800">
              <a:solidFill>
                <a:srgbClr val="E4E5B8"/>
              </a:solidFill>
              <a:latin typeface="Georgia"/>
              <a:ea typeface="Georgia"/>
              <a:cs typeface="Georgia"/>
              <a:sym typeface="Georgia"/>
            </a:endParaRPr>
          </a:p>
        </p:txBody>
      </p:sp>
      <p:sp>
        <p:nvSpPr>
          <p:cNvPr id="318" name="Google Shape;318;p51"/>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420">
                <a:solidFill>
                  <a:srgbClr val="E4E5B8"/>
                </a:solidFill>
                <a:latin typeface="Georgia"/>
                <a:ea typeface="Georgia"/>
                <a:cs typeface="Georgia"/>
                <a:sym typeface="Georgia"/>
              </a:rPr>
              <a:t>Section III Women’s Rights Attacked and Defended</a:t>
            </a:r>
            <a:endParaRPr sz="2420">
              <a:solidFill>
                <a:srgbClr val="E4E5B8"/>
              </a:solidFill>
              <a:latin typeface="Georgia"/>
              <a:ea typeface="Georgia"/>
              <a:cs typeface="Georgia"/>
              <a:sym typeface="Georgia"/>
            </a:endParaRPr>
          </a:p>
        </p:txBody>
      </p:sp>
      <p:sp>
        <p:nvSpPr>
          <p:cNvPr id="319" name="Google Shape;319;p51"/>
          <p:cNvSpPr txBox="1"/>
          <p:nvPr/>
        </p:nvSpPr>
        <p:spPr>
          <a:xfrm>
            <a:off x="5505400" y="1593875"/>
            <a:ext cx="3657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20" name="Google Shape;320;p51"/>
          <p:cNvPicPr preferRelativeResize="0"/>
          <p:nvPr/>
        </p:nvPicPr>
        <p:blipFill>
          <a:blip r:embed="rId4">
            <a:alphaModFix/>
          </a:blip>
          <a:stretch>
            <a:fillRect/>
          </a:stretch>
        </p:blipFill>
        <p:spPr>
          <a:xfrm>
            <a:off x="5365900" y="1141925"/>
            <a:ext cx="3541925" cy="39135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6" name="Google Shape;326;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7" name="Google Shape;327;p52"/>
          <p:cNvSpPr txBox="1"/>
          <p:nvPr/>
        </p:nvSpPr>
        <p:spPr>
          <a:xfrm>
            <a:off x="156000" y="1154625"/>
            <a:ext cx="49413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Dobbs v. Jackson Women’s Health Organization is the 2022 Supreme Court case that reversed Roe v. Wade and Planned Parenthood of Southeastern Pennsylvania v. Casey, the decisions that originally asserted the fundamental right to an abortion prior to the viability of the fetus.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rPr lang="en" sz="1500">
                <a:solidFill>
                  <a:srgbClr val="E4E5B8"/>
                </a:solidFill>
                <a:latin typeface="Georgia"/>
                <a:ea typeface="Georgia"/>
                <a:cs typeface="Georgia"/>
                <a:sym typeface="Georgia"/>
              </a:rPr>
              <a:t>Dobbs v. Jackson states that the Constitution does not confer a right to abortion; and, the authority to regulate abortion is “returned to the people and their elected representatives.”</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rPr lang="en" sz="1500">
                <a:solidFill>
                  <a:srgbClr val="E4E5B8"/>
                </a:solidFill>
                <a:latin typeface="Georgia"/>
                <a:ea typeface="Georgia"/>
                <a:cs typeface="Georgia"/>
                <a:sym typeface="Georgia"/>
              </a:rPr>
              <a:t>The State of Mississippi, through Dobbs, argued that the Constitution does not provide a right to abortion and therefore, states can freely ban abortions if it is rationally related to legitimate government interests. </a:t>
            </a:r>
            <a:endParaRPr sz="2000">
              <a:latin typeface="Georgia"/>
              <a:ea typeface="Georgia"/>
              <a:cs typeface="Georgia"/>
              <a:sym typeface="Georgia"/>
            </a:endParaRPr>
          </a:p>
        </p:txBody>
      </p:sp>
      <p:sp>
        <p:nvSpPr>
          <p:cNvPr id="328" name="Google Shape;328;p52"/>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220">
                <a:solidFill>
                  <a:srgbClr val="E4E5B8"/>
                </a:solidFill>
                <a:latin typeface="Georgia"/>
                <a:ea typeface="Georgia"/>
                <a:cs typeface="Georgia"/>
                <a:sym typeface="Georgia"/>
              </a:rPr>
              <a:t>Dobbs v. Jackson Women's Health Organization (2022)</a:t>
            </a:r>
            <a:endParaRPr sz="2220">
              <a:solidFill>
                <a:srgbClr val="E4E5B8"/>
              </a:solidFill>
              <a:latin typeface="Georgia"/>
              <a:ea typeface="Georgia"/>
              <a:cs typeface="Georgia"/>
              <a:sym typeface="Georgia"/>
            </a:endParaRPr>
          </a:p>
        </p:txBody>
      </p:sp>
      <p:pic>
        <p:nvPicPr>
          <p:cNvPr id="329" name="Google Shape;329;p52"/>
          <p:cNvPicPr preferRelativeResize="0"/>
          <p:nvPr/>
        </p:nvPicPr>
        <p:blipFill>
          <a:blip r:embed="rId4">
            <a:alphaModFix/>
          </a:blip>
          <a:stretch>
            <a:fillRect/>
          </a:stretch>
        </p:blipFill>
        <p:spPr>
          <a:xfrm>
            <a:off x="5200450" y="1154625"/>
            <a:ext cx="3815526" cy="28570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5" name="Google Shape;335;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6" name="Google Shape;336;p53"/>
          <p:cNvSpPr txBox="1"/>
          <p:nvPr/>
        </p:nvSpPr>
        <p:spPr>
          <a:xfrm>
            <a:off x="126525" y="1101300"/>
            <a:ext cx="4533900" cy="407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rgbClr val="E4E5B8"/>
                </a:solidFill>
                <a:latin typeface="Georgia"/>
                <a:ea typeface="Georgia"/>
                <a:cs typeface="Georgia"/>
                <a:sym typeface="Georgia"/>
              </a:rPr>
              <a:t>Mississippi Arguments for Banning Women’s Rights: </a:t>
            </a:r>
            <a:endParaRPr b="1"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a:solidFill>
                  <a:srgbClr val="E4E5B8"/>
                </a:solidFill>
                <a:latin typeface="Georgia"/>
                <a:ea typeface="Georgia"/>
                <a:cs typeface="Georgia"/>
                <a:sym typeface="Georgia"/>
              </a:rPr>
              <a:t>Leaned cited the Tenth Amendment, that denies states powers like making treaties, but does not directly deny the power to restrict abortion. </a:t>
            </a:r>
            <a:endParaRPr>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a:solidFill>
                  <a:srgbClr val="E4E5B8"/>
                </a:solidFill>
                <a:latin typeface="Georgia"/>
                <a:ea typeface="Georgia"/>
                <a:cs typeface="Georgia"/>
                <a:sym typeface="Georgia"/>
              </a:rPr>
              <a:t>Additionally, Mississippi argued that “liberty” as written in the Fourteenth Amendment only implicates fundamental rights that are “deeply rooted in U.S history and tradition.” </a:t>
            </a:r>
            <a:endParaRPr>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a:solidFill>
                  <a:srgbClr val="E4E5B8"/>
                </a:solidFill>
                <a:latin typeface="Georgia"/>
                <a:ea typeface="Georgia"/>
                <a:cs typeface="Georgia"/>
                <a:sym typeface="Georgia"/>
              </a:rPr>
              <a:t>Mississippi further argued that abortion is not a fundamental right since many states at the time of the Fourteenth Amendment’s ratification had bans on abortions.</a:t>
            </a:r>
            <a:endParaRPr>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a:solidFill>
                  <a:srgbClr val="E4E5B8"/>
                </a:solidFill>
                <a:latin typeface="Georgia"/>
                <a:ea typeface="Georgia"/>
                <a:cs typeface="Georgia"/>
                <a:sym typeface="Georgia"/>
              </a:rPr>
              <a:t>Additionally, Mississippi contended that the “viability line” prevented a state from protecting its interest and was too arbitrary or subjective.</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800">
              <a:solidFill>
                <a:srgbClr val="E4E5B8"/>
              </a:solidFill>
              <a:latin typeface="Georgia"/>
              <a:ea typeface="Georgia"/>
              <a:cs typeface="Georgia"/>
              <a:sym typeface="Georgia"/>
            </a:endParaRPr>
          </a:p>
        </p:txBody>
      </p:sp>
      <p:sp>
        <p:nvSpPr>
          <p:cNvPr id="337" name="Google Shape;337;p53"/>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Arguments</a:t>
            </a:r>
            <a:endParaRPr>
              <a:solidFill>
                <a:srgbClr val="E4E5B8"/>
              </a:solidFill>
              <a:latin typeface="Georgia"/>
              <a:ea typeface="Georgia"/>
              <a:cs typeface="Georgia"/>
              <a:sym typeface="Georgia"/>
            </a:endParaRPr>
          </a:p>
        </p:txBody>
      </p:sp>
      <p:sp>
        <p:nvSpPr>
          <p:cNvPr id="338" name="Google Shape;338;p53"/>
          <p:cNvSpPr txBox="1"/>
          <p:nvPr/>
        </p:nvSpPr>
        <p:spPr>
          <a:xfrm>
            <a:off x="4660425" y="1101300"/>
            <a:ext cx="43329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E4E5B8"/>
                </a:solidFill>
                <a:latin typeface="Georgia"/>
                <a:ea typeface="Georgia"/>
                <a:cs typeface="Georgia"/>
                <a:sym typeface="Georgia"/>
              </a:rPr>
              <a:t>Women’s Health’s Defense of Women’s rights argued:</a:t>
            </a:r>
            <a:endParaRPr b="1">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rPr lang="en">
                <a:solidFill>
                  <a:srgbClr val="E4E5B8"/>
                </a:solidFill>
                <a:latin typeface="Georgia"/>
                <a:ea typeface="Georgia"/>
                <a:cs typeface="Georgia"/>
                <a:sym typeface="Georgia"/>
              </a:rPr>
              <a:t>That abortion is grounded in the Fourteenth Amendment.</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a:solidFill>
                  <a:srgbClr val="E4E5B8"/>
                </a:solidFill>
                <a:latin typeface="Georgia"/>
                <a:ea typeface="Georgia"/>
                <a:cs typeface="Georgia"/>
                <a:sym typeface="Georgia"/>
              </a:rPr>
              <a:t>The concept of physical autonomy and body integrity are “essential elements of liberty protected by the Due Process Clause.” For example, contraception is included in the word “liberty.”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a:solidFill>
                  <a:srgbClr val="E4E5B8"/>
                </a:solidFill>
                <a:latin typeface="Georgia"/>
                <a:ea typeface="Georgia"/>
                <a:cs typeface="Georgia"/>
                <a:sym typeface="Georgia"/>
              </a:rPr>
              <a:t>That abortion, or the right of a person to have possession of their own body is important in the common law tradition. Furthermore, Women’s Health pointed out that federal courts have uniformly applied the viability line.</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5" name="Google Shape;115;p27"/>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History of the women’s suffrage movement</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Seneca Falls Convention</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Modern day attacks on women’s rights</a:t>
            </a:r>
            <a:endParaRPr>
              <a:solidFill>
                <a:srgbClr val="E4E5B8"/>
              </a:solidFill>
              <a:latin typeface="Georgia"/>
              <a:ea typeface="Georgia"/>
              <a:cs typeface="Georgia"/>
              <a:sym typeface="Georgia"/>
            </a:endParaRPr>
          </a:p>
        </p:txBody>
      </p:sp>
      <p:pic>
        <p:nvPicPr>
          <p:cNvPr id="116" name="Google Shape;116;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4" name="Google Shape;344;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5" name="Google Shape;345;p54"/>
          <p:cNvSpPr txBox="1"/>
          <p:nvPr/>
        </p:nvSpPr>
        <p:spPr>
          <a:xfrm>
            <a:off x="53900" y="1101300"/>
            <a:ext cx="8970300" cy="398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Justice Alito wrote the majority opinion, joined by Justices Thomas, Gorsuch, Kavanaugh, and Barrett.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The Court explained that the critical question was whether the Constitution “properly understood” confers a right to obtain an abortion.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The Court first stated that the Constitution makes no express references to abortion.</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The Court noted that the history of abortion in the U.S is “as a crime”-- that at the time the Fourteenth Amendment was adopted, three-quarters of the States had made abortion a crime at any stage of pregnancy.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The Court explained that this was true until Roe v. Wade—and thus, “liberty” would not recognize abortion as a fundamental right rooted in the nature, history, or traditions of the nation. Indeed, the Court stated that “Roe either ignored or misstated this history.”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The Court also explained that “the people of various states” may evaluate the interests between “potential life” and a “woman who wants an abortion” differently than the Court. Finally, the Court concluded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Abortion is not part of a broader entrenched right—that justifying this premise “proves too much.” The Court said that linking abortion to a right to autonomy or to “define one’s concept of existence” would also license fundamental rights to “illicit drug use, [or] prostitution.” </a:t>
            </a:r>
            <a:endParaRPr sz="1300">
              <a:solidFill>
                <a:srgbClr val="E4E5B8"/>
              </a:solidFill>
              <a:latin typeface="Georgia"/>
              <a:ea typeface="Georgia"/>
              <a:cs typeface="Georgia"/>
              <a:sym typeface="Georgia"/>
            </a:endParaRPr>
          </a:p>
        </p:txBody>
      </p:sp>
      <p:sp>
        <p:nvSpPr>
          <p:cNvPr id="346" name="Google Shape;346;p54"/>
          <p:cNvSpPr txBox="1"/>
          <p:nvPr>
            <p:ph type="title"/>
          </p:nvPr>
        </p:nvSpPr>
        <p:spPr>
          <a:xfrm>
            <a:off x="1549500" y="264300"/>
            <a:ext cx="60450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Decision- To Overturn Roe v. Wade</a:t>
            </a:r>
            <a:endParaRPr>
              <a:solidFill>
                <a:srgbClr val="E4E5B8"/>
              </a:solidFill>
              <a:latin typeface="Georgia"/>
              <a:ea typeface="Georgia"/>
              <a:cs typeface="Georgia"/>
              <a:sym typeface="Georgia"/>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2" name="Google Shape;352;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3" name="Google Shape;353;p55"/>
          <p:cNvSpPr txBox="1"/>
          <p:nvPr/>
        </p:nvSpPr>
        <p:spPr>
          <a:xfrm>
            <a:off x="126525" y="1196725"/>
            <a:ext cx="4816800" cy="418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S</a:t>
            </a:r>
            <a:r>
              <a:rPr lang="en" sz="1300">
                <a:solidFill>
                  <a:srgbClr val="E4E5B8"/>
                </a:solidFill>
                <a:latin typeface="Georgia"/>
                <a:ea typeface="Georgia"/>
                <a:cs typeface="Georgia"/>
                <a:sym typeface="Georgia"/>
              </a:rPr>
              <a:t>tates may regulate abortion “for legitimate reasons” and if those laws are challenged under the Constitution, they are entitled to “a strong presumption of validity.”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From outright bans to bills targeting medication abortion and bolstering the ability of far-right activists to lie to those seeking care about available options (such as requiring counseling on medication abortion “reversal”), states across the country have accelerated their efforts to limit access to abortion.</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By the 100th day after the Dobbs decision, nearly 22 million women of reproductive age—almost 1 in 3 women—found themselves living in states where abortion was unavailable or severely restricted.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In 2022 alone, state legislators introduced 563 provisions to restrict access to abortion, and 50 of those restrictions were signed into law the same year.</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54" name="Google Shape;354;p55"/>
          <p:cNvSpPr txBox="1"/>
          <p:nvPr>
            <p:ph type="title"/>
          </p:nvPr>
        </p:nvSpPr>
        <p:spPr>
          <a:xfrm>
            <a:off x="1409075" y="264300"/>
            <a:ext cx="65982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Implications for Women’s Health and Rights</a:t>
            </a:r>
            <a:endParaRPr>
              <a:solidFill>
                <a:srgbClr val="E4E5B8"/>
              </a:solidFill>
              <a:latin typeface="Georgia"/>
              <a:ea typeface="Georgia"/>
              <a:cs typeface="Georgia"/>
              <a:sym typeface="Georgia"/>
            </a:endParaRPr>
          </a:p>
        </p:txBody>
      </p:sp>
      <p:sp>
        <p:nvSpPr>
          <p:cNvPr id="355" name="Google Shape;355;p55"/>
          <p:cNvSpPr txBox="1"/>
          <p:nvPr/>
        </p:nvSpPr>
        <p:spPr>
          <a:xfrm>
            <a:off x="5562250" y="1904650"/>
            <a:ext cx="3598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56" name="Google Shape;356;p55"/>
          <p:cNvPicPr preferRelativeResize="0"/>
          <p:nvPr/>
        </p:nvPicPr>
        <p:blipFill>
          <a:blip r:embed="rId4">
            <a:alphaModFix/>
          </a:blip>
          <a:stretch>
            <a:fillRect/>
          </a:stretch>
        </p:blipFill>
        <p:spPr>
          <a:xfrm>
            <a:off x="5339825" y="1409400"/>
            <a:ext cx="3598501" cy="239901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2" name="Google Shape;362;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3" name="Google Shape;363;p56"/>
          <p:cNvSpPr txBox="1"/>
          <p:nvPr/>
        </p:nvSpPr>
        <p:spPr>
          <a:xfrm>
            <a:off x="126525" y="1101300"/>
            <a:ext cx="3935700" cy="38790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rgbClr val="E4E5B8"/>
              </a:buClr>
              <a:buSzPts val="1800"/>
              <a:buFont typeface="Georgia"/>
              <a:buChar char="●"/>
            </a:pPr>
            <a:r>
              <a:rPr lang="en" sz="1700">
                <a:solidFill>
                  <a:srgbClr val="E4E5B8"/>
                </a:solidFill>
                <a:latin typeface="Georgia"/>
                <a:ea typeface="Georgia"/>
                <a:cs typeface="Georgia"/>
                <a:sym typeface="Georgia"/>
              </a:rPr>
              <a:t>14 states have near-total abortion bans during any point in pregnancy in effect: Alabama, Arkansas, Idaho, Kentucky, Louisiana, Mississippi, Missouri, North Dakota, Oklahoma, South Dakota, Tennessee, Texas, West Virginia, and Wisconsin.</a:t>
            </a:r>
            <a:endParaRPr sz="17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7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700">
                <a:solidFill>
                  <a:srgbClr val="E4E5B8"/>
                </a:solidFill>
                <a:latin typeface="Georgia"/>
                <a:ea typeface="Georgia"/>
                <a:cs typeface="Georgia"/>
                <a:sym typeface="Georgia"/>
              </a:rPr>
              <a:t> Several other states have similar abortion bans that have been temporarily blocked by the courts, including Arizona, Indiana, Utah, and Wyoming.</a:t>
            </a:r>
            <a:endParaRPr sz="1100">
              <a:solidFill>
                <a:srgbClr val="E4E5B8"/>
              </a:solidFill>
              <a:latin typeface="Georgia"/>
              <a:ea typeface="Georgia"/>
              <a:cs typeface="Georgia"/>
              <a:sym typeface="Georgia"/>
            </a:endParaRPr>
          </a:p>
        </p:txBody>
      </p:sp>
      <p:sp>
        <p:nvSpPr>
          <p:cNvPr id="364" name="Google Shape;364;p56"/>
          <p:cNvSpPr txBox="1"/>
          <p:nvPr>
            <p:ph type="title"/>
          </p:nvPr>
        </p:nvSpPr>
        <p:spPr>
          <a:xfrm>
            <a:off x="1040400" y="264300"/>
            <a:ext cx="70632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States’ Response to the Dobbs Ruling</a:t>
            </a:r>
            <a:endParaRPr>
              <a:solidFill>
                <a:srgbClr val="E4E5B8"/>
              </a:solidFill>
              <a:latin typeface="Georgia"/>
              <a:ea typeface="Georgia"/>
              <a:cs typeface="Georgia"/>
              <a:sym typeface="Georgia"/>
            </a:endParaRPr>
          </a:p>
        </p:txBody>
      </p:sp>
      <p:sp>
        <p:nvSpPr>
          <p:cNvPr id="365" name="Google Shape;365;p56"/>
          <p:cNvSpPr txBox="1"/>
          <p:nvPr/>
        </p:nvSpPr>
        <p:spPr>
          <a:xfrm>
            <a:off x="5789800" y="1457975"/>
            <a:ext cx="3371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66" name="Google Shape;366;p56"/>
          <p:cNvPicPr preferRelativeResize="0"/>
          <p:nvPr/>
        </p:nvPicPr>
        <p:blipFill>
          <a:blip r:embed="rId4">
            <a:alphaModFix/>
          </a:blip>
          <a:stretch>
            <a:fillRect/>
          </a:stretch>
        </p:blipFill>
        <p:spPr>
          <a:xfrm>
            <a:off x="4265475" y="1136000"/>
            <a:ext cx="4490850" cy="38045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2" name="Google Shape;372;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3" name="Google Shape;373;p57"/>
          <p:cNvSpPr txBox="1"/>
          <p:nvPr/>
        </p:nvSpPr>
        <p:spPr>
          <a:xfrm>
            <a:off x="126525" y="1101300"/>
            <a:ext cx="8840400" cy="36789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Enforcement mechanisms include criminal penalties, bounty hunter provisions, and fear and confusion</a:t>
            </a:r>
            <a:endParaRPr sz="18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8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Overwhelmingly, state bans on abortion at any point in pregnancy contain criminal penalties for those who perform or attempt to perform an abortion. </a:t>
            </a:r>
            <a:endParaRPr sz="18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8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The majority of these criminal penalties include jail time, which typically ranges from 1 to 20 years, although the bans in Alabama and Texas can lead to life in prison.</a:t>
            </a:r>
            <a:endParaRPr sz="18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8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Some states have also passed bounty hunter laws, which allow individuals to sue abortion providers and, in some cases, those who “aid” or “abet” an abortion.</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700">
              <a:solidFill>
                <a:srgbClr val="E4E5B8"/>
              </a:solidFill>
              <a:latin typeface="Georgia"/>
              <a:ea typeface="Georgia"/>
              <a:cs typeface="Georgia"/>
              <a:sym typeface="Georgia"/>
            </a:endParaRPr>
          </a:p>
        </p:txBody>
      </p:sp>
      <p:sp>
        <p:nvSpPr>
          <p:cNvPr id="374" name="Google Shape;374;p57"/>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120">
                <a:solidFill>
                  <a:srgbClr val="E4E5B8"/>
                </a:solidFill>
                <a:latin typeface="Georgia"/>
                <a:ea typeface="Georgia"/>
                <a:cs typeface="Georgia"/>
                <a:sym typeface="Georgia"/>
              </a:rPr>
              <a:t>Extreme Penalties for Women and Healthcare Providers</a:t>
            </a:r>
            <a:endParaRPr sz="2120">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0" name="Google Shape;380;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1" name="Google Shape;381;p58"/>
          <p:cNvSpPr txBox="1"/>
          <p:nvPr/>
        </p:nvSpPr>
        <p:spPr>
          <a:xfrm>
            <a:off x="123200" y="1101300"/>
            <a:ext cx="5494500" cy="358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rgbClr val="E4E5B8"/>
                </a:solidFill>
                <a:latin typeface="Georgia"/>
                <a:ea typeface="Georgia"/>
                <a:cs typeface="Georgia"/>
                <a:sym typeface="Georgia"/>
              </a:rPr>
              <a:t>Project 2025</a:t>
            </a:r>
            <a:r>
              <a:rPr lang="en" sz="1300">
                <a:solidFill>
                  <a:srgbClr val="E4E5B8"/>
                </a:solidFill>
                <a:latin typeface="Georgia"/>
                <a:ea typeface="Georgia"/>
                <a:cs typeface="Georgia"/>
                <a:sym typeface="Georgia"/>
              </a:rPr>
              <a:t> is a 900-plus–page handbook assembled by the </a:t>
            </a:r>
            <a:r>
              <a:rPr b="1" lang="en" sz="1300">
                <a:solidFill>
                  <a:srgbClr val="E4E5B8"/>
                </a:solidFill>
                <a:latin typeface="Georgia"/>
                <a:ea typeface="Georgia"/>
                <a:cs typeface="Georgia"/>
                <a:sym typeface="Georgia"/>
              </a:rPr>
              <a:t>Heritage Foundation</a:t>
            </a:r>
            <a:r>
              <a:rPr lang="en" sz="1300">
                <a:solidFill>
                  <a:srgbClr val="E4E5B8"/>
                </a:solidFill>
                <a:latin typeface="Georgia"/>
                <a:ea typeface="Georgia"/>
                <a:cs typeface="Georgia"/>
                <a:sym typeface="Georgia"/>
              </a:rPr>
              <a:t>, a leading conservative think tank, with at least 140 former Trump administration officials involved in its drafting.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It offers a step-by-step guide for how to quickly implement an extreme agenda across the federal government from day one of a conservative presidential administration. The Project 2025 agenda offers sweeping policy proposals that would dramatically overhaul how our federal government, including departments, agencies, sub-agencies, and personnel, would function, all geared toward implementing and institutionalizing extremist policy priorities and power.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Project 2025 seeks to impose a </a:t>
            </a:r>
            <a:r>
              <a:rPr lang="en" sz="1300">
                <a:solidFill>
                  <a:srgbClr val="E4E5B8"/>
                </a:solidFill>
                <a:latin typeface="Georgia"/>
                <a:ea typeface="Georgia"/>
                <a:cs typeface="Georgia"/>
                <a:sym typeface="Georgia"/>
              </a:rPr>
              <a:t>hierarchical</a:t>
            </a:r>
            <a:r>
              <a:rPr lang="en" sz="1300">
                <a:solidFill>
                  <a:srgbClr val="E4E5B8"/>
                </a:solidFill>
                <a:latin typeface="Georgia"/>
                <a:ea typeface="Georgia"/>
                <a:cs typeface="Georgia"/>
                <a:sym typeface="Georgia"/>
              </a:rPr>
              <a:t>, gendered, patriarchal vision of society. It is particularly focused on enforcing a vision of the family that relies on fixed and narrowly defined gender roles and in undermining protections that enable women and LGBTQI+ people to thrive outside of a male-dominated, heterosexual family.</a:t>
            </a:r>
            <a:endParaRPr>
              <a:solidFill>
                <a:srgbClr val="E4E5B8"/>
              </a:solidFill>
              <a:latin typeface="Georgia"/>
              <a:ea typeface="Georgia"/>
              <a:cs typeface="Georgia"/>
              <a:sym typeface="Georgia"/>
            </a:endParaRPr>
          </a:p>
        </p:txBody>
      </p:sp>
      <p:sp>
        <p:nvSpPr>
          <p:cNvPr id="382" name="Google Shape;382;p58"/>
          <p:cNvSpPr txBox="1"/>
          <p:nvPr>
            <p:ph type="title"/>
          </p:nvPr>
        </p:nvSpPr>
        <p:spPr>
          <a:xfrm>
            <a:off x="1393675" y="264300"/>
            <a:ext cx="73995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420">
                <a:solidFill>
                  <a:srgbClr val="E4E5B8"/>
                </a:solidFill>
                <a:latin typeface="Georgia"/>
                <a:ea typeface="Georgia"/>
                <a:cs typeface="Georgia"/>
                <a:sym typeface="Georgia"/>
              </a:rPr>
              <a:t>Project 2025- The Trump Regime’s Values Strategy</a:t>
            </a:r>
            <a:endParaRPr sz="2420">
              <a:solidFill>
                <a:srgbClr val="E4E5B8"/>
              </a:solidFill>
              <a:latin typeface="Georgia"/>
              <a:ea typeface="Georgia"/>
              <a:cs typeface="Georgia"/>
              <a:sym typeface="Georgia"/>
            </a:endParaRPr>
          </a:p>
        </p:txBody>
      </p:sp>
      <p:pic>
        <p:nvPicPr>
          <p:cNvPr id="383" name="Google Shape;383;p58"/>
          <p:cNvPicPr preferRelativeResize="0"/>
          <p:nvPr/>
        </p:nvPicPr>
        <p:blipFill>
          <a:blip r:embed="rId4">
            <a:alphaModFix/>
          </a:blip>
          <a:stretch>
            <a:fillRect/>
          </a:stretch>
        </p:blipFill>
        <p:spPr>
          <a:xfrm>
            <a:off x="5721625" y="1154975"/>
            <a:ext cx="3307276" cy="2510150"/>
          </a:xfrm>
          <a:prstGeom prst="rect">
            <a:avLst/>
          </a:prstGeom>
          <a:noFill/>
          <a:ln>
            <a:noFill/>
          </a:ln>
        </p:spPr>
      </p:pic>
      <p:sp>
        <p:nvSpPr>
          <p:cNvPr id="384" name="Google Shape;384;p58"/>
          <p:cNvSpPr txBox="1"/>
          <p:nvPr/>
        </p:nvSpPr>
        <p:spPr>
          <a:xfrm>
            <a:off x="5790275" y="3718800"/>
            <a:ext cx="32385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Neoconservative Ronald Reagan in </a:t>
            </a:r>
            <a:r>
              <a:rPr lang="en" sz="1300">
                <a:solidFill>
                  <a:srgbClr val="E4E5B8"/>
                </a:solidFill>
                <a:latin typeface="Georgia"/>
                <a:ea typeface="Georgia"/>
                <a:cs typeface="Georgia"/>
                <a:sym typeface="Georgia"/>
              </a:rPr>
              <a:t>partnership with the Heritage Foundation 1983</a:t>
            </a:r>
            <a:endParaRPr sz="1300">
              <a:solidFill>
                <a:srgbClr val="E4E5B8"/>
              </a:solidFill>
              <a:latin typeface="Georgia"/>
              <a:ea typeface="Georgia"/>
              <a:cs typeface="Georgia"/>
              <a:sym typeface="Georgia"/>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0" name="Google Shape;390;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1" name="Google Shape;391;p59"/>
          <p:cNvSpPr txBox="1"/>
          <p:nvPr/>
        </p:nvSpPr>
        <p:spPr>
          <a:xfrm>
            <a:off x="118100" y="1204825"/>
            <a:ext cx="5587500" cy="369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Project 2025 on Gender, Race, Religion and Family</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“It takes one fertile man and one fertile woman to reproduce,</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The family is the foundation of civilization, and marriage—the committed union of one man and one woman—is its cornerstone. It is the seedbed of self-government.”</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“When the Moynihan report, The Negro Family: The Case for National Action, was published in 1965, Daniel Patrick Moynihan—then Assistant Secretary of Labor under President Lyndon Johnson—was so concerned about a 25 percent nonmarital birth rate for black women that he called for national action from the federal government.”</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“In the decades since the report was published, that rate has nearly tripled.Underlying this view is a deep sense of gratitude in knowing that human beings are here by God’s grace and that children are divine gifts.”</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“The welfare state kick-started the current crisis by punishing work and marriage. The welfare system has made marriage economically irrational for many low-income couples. Nearly all of the cash, food, and housing programs focus on subsidizing non-married single-parent families with the greatest benefits aimed at families that do not work.”</a:t>
            </a:r>
            <a:endParaRPr sz="1100">
              <a:solidFill>
                <a:srgbClr val="E4E5B8"/>
              </a:solidFill>
              <a:latin typeface="Georgia"/>
              <a:ea typeface="Georgia"/>
              <a:cs typeface="Georgia"/>
              <a:sym typeface="Georgia"/>
            </a:endParaRPr>
          </a:p>
        </p:txBody>
      </p:sp>
      <p:sp>
        <p:nvSpPr>
          <p:cNvPr id="392" name="Google Shape;392;p59"/>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Project 2025</a:t>
            </a:r>
            <a:endParaRPr>
              <a:solidFill>
                <a:srgbClr val="E4E5B8"/>
              </a:solidFill>
              <a:latin typeface="Georgia"/>
              <a:ea typeface="Georgia"/>
              <a:cs typeface="Georgia"/>
              <a:sym typeface="Georgia"/>
            </a:endParaRPr>
          </a:p>
        </p:txBody>
      </p:sp>
      <p:pic>
        <p:nvPicPr>
          <p:cNvPr id="393" name="Google Shape;393;p59"/>
          <p:cNvPicPr preferRelativeResize="0"/>
          <p:nvPr/>
        </p:nvPicPr>
        <p:blipFill>
          <a:blip r:embed="rId4">
            <a:alphaModFix/>
          </a:blip>
          <a:stretch>
            <a:fillRect/>
          </a:stretch>
        </p:blipFill>
        <p:spPr>
          <a:xfrm>
            <a:off x="6098275" y="1174024"/>
            <a:ext cx="2706999" cy="14811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9" name="Google Shape;399;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0" name="Google Shape;400;p60"/>
          <p:cNvSpPr txBox="1"/>
          <p:nvPr/>
        </p:nvSpPr>
        <p:spPr>
          <a:xfrm>
            <a:off x="126525" y="1101300"/>
            <a:ext cx="5794800" cy="394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700">
                <a:solidFill>
                  <a:srgbClr val="E4E5B8"/>
                </a:solidFill>
                <a:latin typeface="Georgia"/>
                <a:ea typeface="Georgia"/>
                <a:cs typeface="Georgia"/>
                <a:sym typeface="Georgia"/>
              </a:rPr>
              <a:t>Project 2025</a:t>
            </a:r>
            <a:r>
              <a:rPr lang="en" sz="2600">
                <a:solidFill>
                  <a:srgbClr val="E4E5B8"/>
                </a:solidFill>
                <a:latin typeface="Georgia"/>
                <a:ea typeface="Georgia"/>
                <a:cs typeface="Georgia"/>
                <a:sym typeface="Georgia"/>
              </a:rPr>
              <a:t> </a:t>
            </a:r>
            <a:r>
              <a:rPr lang="en" sz="1700">
                <a:solidFill>
                  <a:srgbClr val="E4E5B8"/>
                </a:solidFill>
                <a:latin typeface="Georgia"/>
                <a:ea typeface="Georgia"/>
                <a:cs typeface="Georgia"/>
                <a:sym typeface="Georgia"/>
              </a:rPr>
              <a:t>Incentivises “Traditional” Families </a:t>
            </a:r>
            <a:endParaRPr sz="1700">
              <a:solidFill>
                <a:srgbClr val="E4E5B8"/>
              </a:solidFill>
              <a:latin typeface="Georgia"/>
              <a:ea typeface="Georgia"/>
              <a:cs typeface="Georgia"/>
              <a:sym typeface="Georgia"/>
            </a:endParaRPr>
          </a:p>
          <a:p>
            <a:pPr indent="0" lvl="0" marL="0" rtl="0" algn="l">
              <a:spcBef>
                <a:spcPts val="1200"/>
              </a:spcBef>
              <a:spcAft>
                <a:spcPts val="0"/>
              </a:spcAft>
              <a:buNone/>
            </a:pPr>
            <a:r>
              <a:rPr b="1" lang="en" sz="1200">
                <a:solidFill>
                  <a:srgbClr val="E4E5B8"/>
                </a:solidFill>
                <a:latin typeface="Georgia"/>
                <a:ea typeface="Georgia"/>
                <a:cs typeface="Georgia"/>
                <a:sym typeface="Georgia"/>
              </a:rPr>
              <a:t>First</a:t>
            </a:r>
            <a:r>
              <a:rPr lang="en" sz="1200">
                <a:solidFill>
                  <a:srgbClr val="E4E5B8"/>
                </a:solidFill>
                <a:latin typeface="Georgia"/>
                <a:ea typeface="Georgia"/>
                <a:cs typeface="Georgia"/>
                <a:sym typeface="Georgia"/>
              </a:rPr>
              <a:t>, Congress should build on the President’s innovative Trump Accounts by supporting marriage with a $2,500 initial deposit into a new investment account</a:t>
            </a:r>
            <a:endParaRPr sz="12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b="1" lang="en" sz="1100">
                <a:solidFill>
                  <a:srgbClr val="E4E5B8"/>
                </a:solidFill>
                <a:latin typeface="Georgia"/>
                <a:ea typeface="Georgia"/>
                <a:cs typeface="Georgia"/>
                <a:sym typeface="Georgia"/>
              </a:rPr>
              <a:t>Second,</a:t>
            </a:r>
            <a:r>
              <a:rPr lang="en" sz="1100">
                <a:solidFill>
                  <a:srgbClr val="E4E5B8"/>
                </a:solidFill>
                <a:latin typeface="Georgia"/>
                <a:ea typeface="Georgia"/>
                <a:cs typeface="Georgia"/>
                <a:sym typeface="Georgia"/>
              </a:rPr>
              <a:t> Congress should apply the current $17,670 adoption tax credit to married parents for each of their own newborns.</a:t>
            </a:r>
            <a:endParaRPr sz="11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b="1" lang="en" sz="1100">
                <a:solidFill>
                  <a:srgbClr val="E4E5B8"/>
                </a:solidFill>
                <a:latin typeface="Georgia"/>
                <a:ea typeface="Georgia"/>
                <a:cs typeface="Georgia"/>
                <a:sym typeface="Georgia"/>
              </a:rPr>
              <a:t>To end America’s family crisis</a:t>
            </a:r>
            <a:r>
              <a:rPr lang="en" sz="1100">
                <a:solidFill>
                  <a:srgbClr val="E4E5B8"/>
                </a:solidFill>
                <a:latin typeface="Georgia"/>
                <a:ea typeface="Georgia"/>
                <a:cs typeface="Georgia"/>
                <a:sym typeface="Georgia"/>
              </a:rPr>
              <a:t>, policymakers and civic leaders should treat restoring the family home as a matter of justice, driven by two truths.</a:t>
            </a:r>
            <a:endParaRPr sz="1100">
              <a:solidFill>
                <a:srgbClr val="E4E5B8"/>
              </a:solidFill>
              <a:latin typeface="Georgia"/>
              <a:ea typeface="Georgia"/>
              <a:cs typeface="Georgia"/>
              <a:sym typeface="Georgia"/>
            </a:endParaRPr>
          </a:p>
          <a:p>
            <a:pPr indent="-298450" lvl="0" marL="457200" rtl="0" algn="l">
              <a:lnSpc>
                <a:spcPct val="115000"/>
              </a:lnSpc>
              <a:spcBef>
                <a:spcPts val="1200"/>
              </a:spcBef>
              <a:spcAft>
                <a:spcPts val="0"/>
              </a:spcAft>
              <a:buClr>
                <a:srgbClr val="E4E5B8"/>
              </a:buClr>
              <a:buSzPts val="1100"/>
              <a:buFont typeface="Georgia"/>
              <a:buChar char="●"/>
            </a:pPr>
            <a:r>
              <a:rPr lang="en" sz="1100">
                <a:solidFill>
                  <a:srgbClr val="E4E5B8"/>
                </a:solidFill>
                <a:latin typeface="Georgia"/>
                <a:ea typeface="Georgia"/>
                <a:cs typeface="Georgia"/>
                <a:sym typeface="Georgia"/>
              </a:rPr>
              <a:t>The first is that all children have a right to the affection and protection of the man and woman who created them.</a:t>
            </a:r>
            <a:endParaRPr sz="1100">
              <a:solidFill>
                <a:srgbClr val="E4E5B8"/>
              </a:solidFill>
              <a:latin typeface="Georgia"/>
              <a:ea typeface="Georgia"/>
              <a:cs typeface="Georgia"/>
              <a:sym typeface="Georgia"/>
            </a:endParaRPr>
          </a:p>
          <a:p>
            <a:pPr indent="-298450" lvl="0" marL="457200" rtl="0" algn="l">
              <a:lnSpc>
                <a:spcPct val="115000"/>
              </a:lnSpc>
              <a:spcBef>
                <a:spcPts val="0"/>
              </a:spcBef>
              <a:spcAft>
                <a:spcPts val="0"/>
              </a:spcAft>
              <a:buClr>
                <a:srgbClr val="E4E5B8"/>
              </a:buClr>
              <a:buSzPts val="1100"/>
              <a:buFont typeface="Georgia"/>
              <a:buChar char="●"/>
            </a:pPr>
            <a:r>
              <a:rPr lang="en" sz="1100">
                <a:solidFill>
                  <a:srgbClr val="E4E5B8"/>
                </a:solidFill>
                <a:latin typeface="Georgia"/>
                <a:ea typeface="Georgia"/>
                <a:cs typeface="Georgia"/>
                <a:sym typeface="Georgia"/>
              </a:rPr>
              <a:t>The second is that the ideal environment in which to exercise this right is in a loving and stable home with their married biological parents. In contrast, the default in American culture today is to put the desires of adults over the needs of children. Children are too often called to sacrifice what is due to them—the presence of their mom and dad under the same roof for the entirety of their childhood.</a:t>
            </a:r>
            <a:endParaRPr sz="1200">
              <a:solidFill>
                <a:srgbClr val="E4E5B8"/>
              </a:solidFill>
              <a:latin typeface="Georgia"/>
              <a:ea typeface="Georgia"/>
              <a:cs typeface="Georgia"/>
              <a:sym typeface="Georgia"/>
            </a:endParaRPr>
          </a:p>
        </p:txBody>
      </p:sp>
      <p:sp>
        <p:nvSpPr>
          <p:cNvPr id="401" name="Google Shape;401;p60"/>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Project 2025</a:t>
            </a:r>
            <a:endParaRPr>
              <a:solidFill>
                <a:srgbClr val="E4E5B8"/>
              </a:solidFill>
              <a:latin typeface="Georgia"/>
              <a:ea typeface="Georgia"/>
              <a:cs typeface="Georgia"/>
              <a:sym typeface="Georgia"/>
            </a:endParaRPr>
          </a:p>
        </p:txBody>
      </p:sp>
      <p:sp>
        <p:nvSpPr>
          <p:cNvPr id="402" name="Google Shape;402;p60"/>
          <p:cNvSpPr txBox="1"/>
          <p:nvPr/>
        </p:nvSpPr>
        <p:spPr>
          <a:xfrm>
            <a:off x="6885400" y="1837225"/>
            <a:ext cx="227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03" name="Google Shape;403;p60"/>
          <p:cNvPicPr preferRelativeResize="0"/>
          <p:nvPr/>
        </p:nvPicPr>
        <p:blipFill>
          <a:blip r:embed="rId4">
            <a:alphaModFix/>
          </a:blip>
          <a:stretch>
            <a:fillRect/>
          </a:stretch>
        </p:blipFill>
        <p:spPr>
          <a:xfrm>
            <a:off x="6053925" y="1161400"/>
            <a:ext cx="2962625" cy="21006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9" name="Google Shape;409;p6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0" name="Google Shape;410;p61"/>
          <p:cNvSpPr txBox="1"/>
          <p:nvPr/>
        </p:nvSpPr>
        <p:spPr>
          <a:xfrm>
            <a:off x="126525" y="1101300"/>
            <a:ext cx="5848500" cy="318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According to the Heritage Foundation’s framework, called “Saving America by Saving the Family,” Marriage Boot Camps would serve as reeducation centers for unmarried couples.</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“Successful completion of the program would mean that couples are ready to walk down the aisle at a communal wedding by the end of the bootcamp,” the organization’s screed declares. “The bride and groom would also be matched with a mentor couple to help them to navigate the highs and lows of early married life.”</a:t>
            </a:r>
            <a:endParaRPr>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rPr lang="en">
                <a:solidFill>
                  <a:srgbClr val="E4E5B8"/>
                </a:solidFill>
                <a:latin typeface="Georgia"/>
                <a:ea typeface="Georgia"/>
                <a:cs typeface="Georgia"/>
                <a:sym typeface="Georgia"/>
              </a:rPr>
              <a:t>Each couple that completes the program could receive a ‘wedding bonus’ of up to $5,000 on their wedding day to be paid through foundations or private donors, not government funds.”</a:t>
            </a:r>
            <a:endParaRPr sz="2000">
              <a:solidFill>
                <a:srgbClr val="E4E5B8"/>
              </a:solidFill>
              <a:latin typeface="Georgia"/>
              <a:ea typeface="Georgia"/>
              <a:cs typeface="Georgia"/>
              <a:sym typeface="Georgia"/>
            </a:endParaRPr>
          </a:p>
        </p:txBody>
      </p:sp>
      <p:sp>
        <p:nvSpPr>
          <p:cNvPr id="411" name="Google Shape;411;p61"/>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Project 2025</a:t>
            </a:r>
            <a:endParaRPr>
              <a:solidFill>
                <a:srgbClr val="E4E5B8"/>
              </a:solidFill>
              <a:latin typeface="Georgia"/>
              <a:ea typeface="Georgia"/>
              <a:cs typeface="Georgia"/>
              <a:sym typeface="Georgia"/>
            </a:endParaRPr>
          </a:p>
        </p:txBody>
      </p:sp>
      <p:sp>
        <p:nvSpPr>
          <p:cNvPr id="412" name="Google Shape;412;p61"/>
          <p:cNvSpPr txBox="1"/>
          <p:nvPr/>
        </p:nvSpPr>
        <p:spPr>
          <a:xfrm>
            <a:off x="6194325" y="1626525"/>
            <a:ext cx="2966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13" name="Google Shape;413;p61"/>
          <p:cNvPicPr preferRelativeResize="0"/>
          <p:nvPr/>
        </p:nvPicPr>
        <p:blipFill>
          <a:blip r:embed="rId4">
            <a:alphaModFix/>
          </a:blip>
          <a:stretch>
            <a:fillRect/>
          </a:stretch>
        </p:blipFill>
        <p:spPr>
          <a:xfrm>
            <a:off x="6088275" y="1181128"/>
            <a:ext cx="2905125" cy="33709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9" name="Google Shape;419;p6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0" name="Google Shape;420;p62"/>
          <p:cNvSpPr txBox="1"/>
          <p:nvPr/>
        </p:nvSpPr>
        <p:spPr>
          <a:xfrm>
            <a:off x="4572000" y="1136825"/>
            <a:ext cx="4364100" cy="3699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300">
                <a:solidFill>
                  <a:srgbClr val="E4E5B8"/>
                </a:solidFill>
                <a:latin typeface="Georgia"/>
                <a:ea typeface="Georgia"/>
                <a:cs typeface="Georgia"/>
                <a:sym typeface="Georgia"/>
              </a:rPr>
              <a:t>WREE’s History</a:t>
            </a:r>
            <a:endParaRPr sz="13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300">
                <a:solidFill>
                  <a:srgbClr val="E4E5B8"/>
                </a:solidFill>
                <a:latin typeface="Georgia"/>
                <a:ea typeface="Georgia"/>
                <a:cs typeface="Georgia"/>
                <a:sym typeface="Georgia"/>
              </a:rPr>
              <a:t>Women for Racial and Economic Equality, WREE, was established in 1974 as a successor to the CAW, Congress of American Women, and as an affiliate of WIDF, Women’s International Democratic Federation, a UN-recognized NGO. doing much of what progressive women’s organizations did in the 1960s and 1970s in helping women gain greater equality. </a:t>
            </a:r>
            <a:endParaRPr sz="130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rPr lang="en" sz="1300">
                <a:solidFill>
                  <a:srgbClr val="E4E5B8"/>
                </a:solidFill>
                <a:latin typeface="Georgia"/>
                <a:ea typeface="Georgia"/>
                <a:cs typeface="Georgia"/>
                <a:sym typeface="Georgia"/>
              </a:rPr>
              <a:t>WREE was reconstituted on March 7, 2018, by a group of women. We have contacted some members in the previous generation of WREE, as well as leaders of its international affiliate, WIDF. We are growing, and looking for new members to join us in our struggle for Racial and Economic</a:t>
            </a:r>
            <a:r>
              <a:rPr lang="en">
                <a:solidFill>
                  <a:srgbClr val="E4E5B8"/>
                </a:solidFill>
                <a:latin typeface="Georgia"/>
                <a:ea typeface="Georgia"/>
                <a:cs typeface="Georgia"/>
                <a:sym typeface="Georgia"/>
              </a:rPr>
              <a:t> </a:t>
            </a:r>
            <a:r>
              <a:rPr lang="en" sz="1300">
                <a:solidFill>
                  <a:srgbClr val="E4E5B8"/>
                </a:solidFill>
                <a:latin typeface="Georgia"/>
                <a:ea typeface="Georgia"/>
                <a:cs typeface="Georgia"/>
                <a:sym typeface="Georgia"/>
              </a:rPr>
              <a:t>Equality.</a:t>
            </a:r>
            <a:endParaRPr sz="1300">
              <a:solidFill>
                <a:srgbClr val="E4E5B8"/>
              </a:solidFill>
              <a:latin typeface="Georgia"/>
              <a:ea typeface="Georgia"/>
              <a:cs typeface="Georgia"/>
              <a:sym typeface="Georgia"/>
            </a:endParaRPr>
          </a:p>
        </p:txBody>
      </p:sp>
      <p:sp>
        <p:nvSpPr>
          <p:cNvPr id="421" name="Google Shape;421;p62"/>
          <p:cNvSpPr txBox="1"/>
          <p:nvPr>
            <p:ph type="title"/>
          </p:nvPr>
        </p:nvSpPr>
        <p:spPr>
          <a:xfrm>
            <a:off x="1587300" y="112500"/>
            <a:ext cx="5716500" cy="924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620">
                <a:solidFill>
                  <a:srgbClr val="E4E5B8"/>
                </a:solidFill>
                <a:latin typeface="Georgia"/>
                <a:ea typeface="Georgia"/>
                <a:cs typeface="Georgia"/>
                <a:sym typeface="Georgia"/>
              </a:rPr>
              <a:t>Women for Racial and Economic Equality (WREE)</a:t>
            </a:r>
            <a:endParaRPr sz="2620">
              <a:solidFill>
                <a:srgbClr val="E4E5B8"/>
              </a:solidFill>
              <a:latin typeface="Georgia"/>
              <a:ea typeface="Georgia"/>
              <a:cs typeface="Georgia"/>
              <a:sym typeface="Georgia"/>
            </a:endParaRPr>
          </a:p>
        </p:txBody>
      </p:sp>
      <p:pic>
        <p:nvPicPr>
          <p:cNvPr id="422" name="Google Shape;422;p62"/>
          <p:cNvPicPr preferRelativeResize="0"/>
          <p:nvPr/>
        </p:nvPicPr>
        <p:blipFill>
          <a:blip r:embed="rId4">
            <a:alphaModFix/>
          </a:blip>
          <a:stretch>
            <a:fillRect/>
          </a:stretch>
        </p:blipFill>
        <p:spPr>
          <a:xfrm>
            <a:off x="406550" y="1190400"/>
            <a:ext cx="3832551" cy="371539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8" name="Google Shape;428;p6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9" name="Google Shape;429;p63"/>
          <p:cNvSpPr txBox="1"/>
          <p:nvPr/>
        </p:nvSpPr>
        <p:spPr>
          <a:xfrm>
            <a:off x="29550" y="1070500"/>
            <a:ext cx="9084900" cy="4119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900">
                <a:solidFill>
                  <a:srgbClr val="E4E5B8"/>
                </a:solidFill>
                <a:latin typeface="Georgia"/>
                <a:ea typeface="Georgia"/>
                <a:cs typeface="Georgia"/>
                <a:sym typeface="Georgia"/>
              </a:rPr>
              <a:t>From the program of their 3rd National Convention in May of 1984:</a:t>
            </a:r>
            <a:endParaRPr sz="19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200">
                <a:solidFill>
                  <a:srgbClr val="E4E5B8"/>
                </a:solidFill>
                <a:latin typeface="Georgia"/>
                <a:ea typeface="Georgia"/>
                <a:cs typeface="Georgia"/>
                <a:sym typeface="Georgia"/>
              </a:rPr>
              <a:t>“</a:t>
            </a:r>
            <a:r>
              <a:rPr i="1" lang="en" sz="1200">
                <a:solidFill>
                  <a:srgbClr val="E4E5B8"/>
                </a:solidFill>
                <a:latin typeface="Georgia"/>
                <a:ea typeface="Georgia"/>
                <a:cs typeface="Georgia"/>
                <a:sym typeface="Georgia"/>
              </a:rPr>
              <a:t>We are Black, white, Chicano, Puerto Rican, Asian and Native American women. We are workers, trade unionists, unemployed, housewives, welfare recipients, professionals, students and senior citizens.</a:t>
            </a:r>
            <a:endParaRPr i="1" sz="12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i="1" lang="en" sz="1200">
                <a:solidFill>
                  <a:srgbClr val="E4E5B8"/>
                </a:solidFill>
                <a:latin typeface="Georgia"/>
                <a:ea typeface="Georgia"/>
                <a:cs typeface="Georgia"/>
                <a:sym typeface="Georgia"/>
              </a:rPr>
              <a:t>We are women witnessing a daily deterioration of our living standards as the economic crisis in our country grows deeper.</a:t>
            </a:r>
            <a:endParaRPr i="1" sz="12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i="1" lang="en" sz="1200">
                <a:solidFill>
                  <a:srgbClr val="E4E5B8"/>
                </a:solidFill>
                <a:latin typeface="Georgia"/>
                <a:ea typeface="Georgia"/>
                <a:cs typeface="Georgia"/>
                <a:sym typeface="Georgia"/>
              </a:rPr>
              <a:t>We are women who see banks and giant corporations grow richer and increasingly in direct control of city, state and national government, as our children and families suffer greater hardships.</a:t>
            </a:r>
            <a:endParaRPr i="1" sz="12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i="1" lang="en" sz="1200">
                <a:solidFill>
                  <a:srgbClr val="E4E5B8"/>
                </a:solidFill>
                <a:latin typeface="Georgia"/>
                <a:ea typeface="Georgia"/>
                <a:cs typeface="Georgia"/>
                <a:sym typeface="Georgia"/>
              </a:rPr>
              <a:t>We are women who see corporate monopoly reap huge profits from women workers by fostering divisions between men and women.</a:t>
            </a:r>
            <a:endParaRPr i="1" sz="12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i="1" lang="en" sz="1200">
                <a:solidFill>
                  <a:srgbClr val="E4E5B8"/>
                </a:solidFill>
                <a:latin typeface="Georgia"/>
                <a:ea typeface="Georgia"/>
                <a:cs typeface="Georgia"/>
                <a:sym typeface="Georgia"/>
              </a:rPr>
              <a:t>We are women demanding a say in the future of our country and an end to all forms of male supremacy.</a:t>
            </a:r>
            <a:endParaRPr i="1" sz="12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i="1" lang="en" sz="1200">
                <a:solidFill>
                  <a:srgbClr val="E4E5B8"/>
                </a:solidFill>
                <a:latin typeface="Georgia"/>
                <a:ea typeface="Georgia"/>
                <a:cs typeface="Georgia"/>
                <a:sym typeface="Georgia"/>
              </a:rPr>
              <a:t>We are women whose experiences have shown that racism is the major obstacle to bettering our living conditions in any real or meaningful way. Our organization strives for unity of all women based on a principled program of struggle to end racism in all its forms.</a:t>
            </a:r>
            <a:endParaRPr i="1" sz="120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rPr i="1" lang="en" sz="1200">
                <a:solidFill>
                  <a:srgbClr val="E4E5B8"/>
                </a:solidFill>
                <a:latin typeface="Georgia"/>
                <a:ea typeface="Georgia"/>
                <a:cs typeface="Georgia"/>
                <a:sym typeface="Georgia"/>
              </a:rPr>
              <a:t>We are women who are united with our sisters throughout the world under the banner of world peace and equality for women</a:t>
            </a:r>
            <a:r>
              <a:rPr lang="en" sz="1200">
                <a:solidFill>
                  <a:srgbClr val="E4E5B8"/>
                </a:solidFill>
                <a:latin typeface="Georgia"/>
                <a:ea typeface="Georgia"/>
                <a:cs typeface="Georgia"/>
                <a:sym typeface="Georgia"/>
              </a:rPr>
              <a:t>.”</a:t>
            </a:r>
            <a:endParaRPr sz="1300">
              <a:solidFill>
                <a:srgbClr val="E4E5B8"/>
              </a:solidFill>
              <a:latin typeface="Georgia"/>
              <a:ea typeface="Georgia"/>
              <a:cs typeface="Georgia"/>
              <a:sym typeface="Georgia"/>
            </a:endParaRPr>
          </a:p>
        </p:txBody>
      </p:sp>
      <p:sp>
        <p:nvSpPr>
          <p:cNvPr id="430" name="Google Shape;430;p63"/>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WREE</a:t>
            </a:r>
            <a:endParaRPr>
              <a:solidFill>
                <a:srgbClr val="E4E5B8"/>
              </a:solidFill>
              <a:latin typeface="Georgia"/>
              <a:ea typeface="Georgia"/>
              <a:cs typeface="Georgia"/>
              <a:sym typeface="Georgia"/>
            </a:endParaRPr>
          </a:p>
        </p:txBody>
      </p:sp>
      <p:sp>
        <p:nvSpPr>
          <p:cNvPr id="431" name="Google Shape;431;p63"/>
          <p:cNvSpPr txBox="1"/>
          <p:nvPr/>
        </p:nvSpPr>
        <p:spPr>
          <a:xfrm>
            <a:off x="6194325" y="1626525"/>
            <a:ext cx="2966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History of the Woman Suffrage Movement  </a:t>
            </a:r>
            <a:endParaRPr sz="5200">
              <a:solidFill>
                <a:srgbClr val="E4E5B8"/>
              </a:solidFill>
              <a:latin typeface="Georgia"/>
              <a:ea typeface="Georgia"/>
              <a:cs typeface="Georgia"/>
              <a:sym typeface="Georgia"/>
            </a:endParaRPr>
          </a:p>
        </p:txBody>
      </p:sp>
      <p:pic>
        <p:nvPicPr>
          <p:cNvPr id="122" name="Google Shape;12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7" name="Google Shape;437;p6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8" name="Google Shape;438;p64"/>
          <p:cNvSpPr txBox="1"/>
          <p:nvPr/>
        </p:nvSpPr>
        <p:spPr>
          <a:xfrm>
            <a:off x="0" y="1101300"/>
            <a:ext cx="5009700" cy="333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2000">
                <a:solidFill>
                  <a:srgbClr val="E4E5B8"/>
                </a:solidFill>
                <a:latin typeface="Georgia"/>
                <a:ea typeface="Georgia"/>
                <a:cs typeface="Georgia"/>
                <a:sym typeface="Georgia"/>
              </a:rPr>
              <a:t>Current Projects</a:t>
            </a:r>
            <a:endParaRPr sz="2000">
              <a:solidFill>
                <a:srgbClr val="E4E5B8"/>
              </a:solidFill>
              <a:latin typeface="Georgia"/>
              <a:ea typeface="Georgia"/>
              <a:cs typeface="Georgia"/>
              <a:sym typeface="Georgia"/>
            </a:endParaRPr>
          </a:p>
          <a:p>
            <a:pPr indent="-349250" lvl="0" marL="457200" rtl="0" algn="l">
              <a:lnSpc>
                <a:spcPct val="115000"/>
              </a:lnSpc>
              <a:spcBef>
                <a:spcPts val="120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Defending Women’s reproductive rights</a:t>
            </a:r>
            <a:endParaRPr sz="1900">
              <a:solidFill>
                <a:srgbClr val="E4E5B8"/>
              </a:solidFill>
              <a:latin typeface="Georgia"/>
              <a:ea typeface="Georgia"/>
              <a:cs typeface="Georgia"/>
              <a:sym typeface="Georgia"/>
            </a:endParaRPr>
          </a:p>
          <a:p>
            <a:pPr indent="-349250" lvl="0" marL="457200" rtl="0" algn="l">
              <a:lnSpc>
                <a:spcPct val="115000"/>
              </a:lnSpc>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Opposing restrictions of women’s rights</a:t>
            </a:r>
            <a:endParaRPr sz="1900">
              <a:solidFill>
                <a:srgbClr val="E4E5B8"/>
              </a:solidFill>
              <a:latin typeface="Georgia"/>
              <a:ea typeface="Georgia"/>
              <a:cs typeface="Georgia"/>
              <a:sym typeface="Georgia"/>
            </a:endParaRPr>
          </a:p>
          <a:p>
            <a:pPr indent="-349250" lvl="0" marL="457200" rtl="0" algn="l">
              <a:lnSpc>
                <a:spcPct val="115000"/>
              </a:lnSpc>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Calling for military spending cuts to increase funding for education</a:t>
            </a:r>
            <a:endParaRPr sz="1900">
              <a:solidFill>
                <a:srgbClr val="E4E5B8"/>
              </a:solidFill>
              <a:latin typeface="Georgia"/>
              <a:ea typeface="Georgia"/>
              <a:cs typeface="Georgia"/>
              <a:sym typeface="Georgia"/>
            </a:endParaRPr>
          </a:p>
          <a:p>
            <a:pPr indent="-349250" lvl="0" marL="457200" rtl="0" algn="l">
              <a:lnSpc>
                <a:spcPct val="115000"/>
              </a:lnSpc>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Defending rights of transgender and LGBTQ+ women</a:t>
            </a:r>
            <a:endParaRPr sz="1900">
              <a:solidFill>
                <a:srgbClr val="E4E5B8"/>
              </a:solidFill>
              <a:latin typeface="Georgia"/>
              <a:ea typeface="Georgia"/>
              <a:cs typeface="Georgia"/>
              <a:sym typeface="Georgia"/>
            </a:endParaRPr>
          </a:p>
          <a:p>
            <a:pPr indent="-349250" lvl="0" marL="457200" rtl="0" algn="l">
              <a:lnSpc>
                <a:spcPct val="115000"/>
              </a:lnSpc>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Supporting and organizing women workers and unions</a:t>
            </a:r>
            <a:endParaRPr sz="1900">
              <a:solidFill>
                <a:srgbClr val="E4E5B8"/>
              </a:solidFill>
              <a:latin typeface="Georgia"/>
              <a:ea typeface="Georgia"/>
              <a:cs typeface="Georgia"/>
              <a:sym typeface="Georgia"/>
            </a:endParaRPr>
          </a:p>
        </p:txBody>
      </p:sp>
      <p:sp>
        <p:nvSpPr>
          <p:cNvPr id="439" name="Google Shape;439;p64"/>
          <p:cNvSpPr txBox="1"/>
          <p:nvPr>
            <p:ph type="title"/>
          </p:nvPr>
        </p:nvSpPr>
        <p:spPr>
          <a:xfrm>
            <a:off x="11999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WREE</a:t>
            </a:r>
            <a:endParaRPr>
              <a:solidFill>
                <a:srgbClr val="E4E5B8"/>
              </a:solidFill>
              <a:latin typeface="Georgia"/>
              <a:ea typeface="Georgia"/>
              <a:cs typeface="Georgia"/>
              <a:sym typeface="Georgia"/>
            </a:endParaRPr>
          </a:p>
        </p:txBody>
      </p:sp>
      <p:sp>
        <p:nvSpPr>
          <p:cNvPr id="440" name="Google Shape;440;p64"/>
          <p:cNvSpPr txBox="1"/>
          <p:nvPr/>
        </p:nvSpPr>
        <p:spPr>
          <a:xfrm>
            <a:off x="6194325" y="1626525"/>
            <a:ext cx="2966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441" name="Google Shape;441;p64"/>
          <p:cNvSpPr txBox="1"/>
          <p:nvPr/>
        </p:nvSpPr>
        <p:spPr>
          <a:xfrm>
            <a:off x="5066500" y="1609275"/>
            <a:ext cx="4096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442" name="Google Shape;442;p64"/>
          <p:cNvSpPr txBox="1"/>
          <p:nvPr/>
        </p:nvSpPr>
        <p:spPr>
          <a:xfrm>
            <a:off x="5009700" y="3882500"/>
            <a:ext cx="39801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Women were at the forefront of the historic New York State Nurses Association strike which lasted 41 days, ending with a win for the nurses in Feb 2026</a:t>
            </a:r>
            <a:endParaRPr sz="1500">
              <a:solidFill>
                <a:srgbClr val="E4E5B8"/>
              </a:solidFill>
              <a:latin typeface="Georgia"/>
              <a:ea typeface="Georgia"/>
              <a:cs typeface="Georgia"/>
              <a:sym typeface="Georgia"/>
            </a:endParaRPr>
          </a:p>
        </p:txBody>
      </p:sp>
      <p:pic>
        <p:nvPicPr>
          <p:cNvPr id="443" name="Google Shape;443;p64"/>
          <p:cNvPicPr preferRelativeResize="0"/>
          <p:nvPr/>
        </p:nvPicPr>
        <p:blipFill>
          <a:blip r:embed="rId4">
            <a:alphaModFix/>
          </a:blip>
          <a:stretch>
            <a:fillRect/>
          </a:stretch>
        </p:blipFill>
        <p:spPr>
          <a:xfrm>
            <a:off x="5066500" y="1184500"/>
            <a:ext cx="3923190" cy="2614811"/>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9" name="Google Shape;449;p6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0" name="Google Shape;450;p65"/>
          <p:cNvSpPr txBox="1"/>
          <p:nvPr/>
        </p:nvSpPr>
        <p:spPr>
          <a:xfrm>
            <a:off x="541200" y="1208575"/>
            <a:ext cx="8061600" cy="2529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200"/>
              </a:spcBef>
              <a:spcAft>
                <a:spcPts val="0"/>
              </a:spcAft>
              <a:buNone/>
            </a:pPr>
            <a:r>
              <a:rPr lang="en" sz="2600">
                <a:solidFill>
                  <a:srgbClr val="E4E5B8"/>
                </a:solidFill>
                <a:latin typeface="Georgia"/>
                <a:ea typeface="Georgia"/>
                <a:cs typeface="Georgia"/>
                <a:sym typeface="Georgia"/>
              </a:rPr>
              <a:t>Get Involved!</a:t>
            </a:r>
            <a:endParaRPr sz="26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2500">
              <a:solidFill>
                <a:srgbClr val="E4E5B8"/>
              </a:solidFill>
              <a:latin typeface="Georgia"/>
              <a:ea typeface="Georgia"/>
              <a:cs typeface="Georgia"/>
              <a:sym typeface="Georgia"/>
            </a:endParaRPr>
          </a:p>
          <a:p>
            <a:pPr indent="0" lvl="0" marL="0" rtl="0" algn="ctr">
              <a:lnSpc>
                <a:spcPct val="115000"/>
              </a:lnSpc>
              <a:spcBef>
                <a:spcPts val="1200"/>
              </a:spcBef>
              <a:spcAft>
                <a:spcPts val="0"/>
              </a:spcAft>
              <a:buNone/>
            </a:pPr>
            <a:r>
              <a:rPr lang="en" sz="3800">
                <a:solidFill>
                  <a:srgbClr val="E4E5B8"/>
                </a:solidFill>
                <a:latin typeface="Georgia"/>
                <a:ea typeface="Georgia"/>
                <a:cs typeface="Georgia"/>
                <a:sym typeface="Georgia"/>
              </a:rPr>
              <a:t>https://wreeusa.org/contact-wree/</a:t>
            </a:r>
            <a:endParaRPr sz="330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t/>
            </a:r>
            <a:endParaRPr sz="2000">
              <a:solidFill>
                <a:srgbClr val="E4E5B8"/>
              </a:solidFill>
              <a:latin typeface="Georgia"/>
              <a:ea typeface="Georgia"/>
              <a:cs typeface="Georgia"/>
              <a:sym typeface="Georgia"/>
            </a:endParaRPr>
          </a:p>
        </p:txBody>
      </p:sp>
      <p:sp>
        <p:nvSpPr>
          <p:cNvPr id="451" name="Google Shape;451;p65"/>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WREE</a:t>
            </a:r>
            <a:endParaRPr>
              <a:solidFill>
                <a:srgbClr val="E4E5B8"/>
              </a:solidFill>
              <a:latin typeface="Georgia"/>
              <a:ea typeface="Georgia"/>
              <a:cs typeface="Georgia"/>
              <a:sym typeface="Georgia"/>
            </a:endParaRPr>
          </a:p>
        </p:txBody>
      </p:sp>
      <p:sp>
        <p:nvSpPr>
          <p:cNvPr id="452" name="Google Shape;452;p65"/>
          <p:cNvSpPr txBox="1"/>
          <p:nvPr/>
        </p:nvSpPr>
        <p:spPr>
          <a:xfrm>
            <a:off x="6194325" y="1626525"/>
            <a:ext cx="2966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6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458" name="Google Shape;458;p6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6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6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465" name="Google Shape;465;p6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6" name="Google Shape;466;p67"/>
          <p:cNvSpPr txBox="1"/>
          <p:nvPr/>
        </p:nvSpPr>
        <p:spPr>
          <a:xfrm>
            <a:off x="406550" y="1101300"/>
            <a:ext cx="8096400" cy="3263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6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6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473" name="Google Shape;473;p6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74" name="Google Shape;474;p68"/>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78" name="Shape 478"/>
        <p:cNvGrpSpPr/>
        <p:nvPr/>
      </p:nvGrpSpPr>
      <p:grpSpPr>
        <a:xfrm>
          <a:off x="0" y="0"/>
          <a:ext cx="0" cy="0"/>
          <a:chOff x="0" y="0"/>
          <a:chExt cx="0" cy="0"/>
        </a:xfrm>
      </p:grpSpPr>
      <p:sp>
        <p:nvSpPr>
          <p:cNvPr id="479" name="Google Shape;479;p69"/>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6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481" name="Google Shape;481;p69"/>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482" name="Google Shape;482;p69"/>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483" name="Google Shape;483;p69"/>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484" name="Google Shape;484;p69"/>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88" name="Shape 488"/>
        <p:cNvGrpSpPr/>
        <p:nvPr/>
      </p:nvGrpSpPr>
      <p:grpSpPr>
        <a:xfrm>
          <a:off x="0" y="0"/>
          <a:ext cx="0" cy="0"/>
          <a:chOff x="0" y="0"/>
          <a:chExt cx="0" cy="0"/>
        </a:xfrm>
      </p:grpSpPr>
      <p:sp>
        <p:nvSpPr>
          <p:cNvPr id="489" name="Google Shape;489;p70"/>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7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491" name="Google Shape;491;p70"/>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92" name="Google Shape;492;p70"/>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493" name="Google Shape;493;p70"/>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4" name="Google Shape;494;p70"/>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5" name="Google Shape;495;p70"/>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6" name="Google Shape;496;p70"/>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97" name="Google Shape;497;p70"/>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498" name="Google Shape;498;p70"/>
          <p:cNvPicPr preferRelativeResize="0"/>
          <p:nvPr/>
        </p:nvPicPr>
        <p:blipFill>
          <a:blip r:embed="rId5">
            <a:alphaModFix/>
          </a:blip>
          <a:stretch>
            <a:fillRect/>
          </a:stretch>
        </p:blipFill>
        <p:spPr>
          <a:xfrm>
            <a:off x="4861750" y="2187601"/>
            <a:ext cx="1476250" cy="2213299"/>
          </a:xfrm>
          <a:prstGeom prst="rect">
            <a:avLst/>
          </a:prstGeom>
          <a:noFill/>
          <a:ln>
            <a:noFill/>
          </a:ln>
        </p:spPr>
      </p:pic>
      <p:pic>
        <p:nvPicPr>
          <p:cNvPr id="499" name="Google Shape;499;p70"/>
          <p:cNvPicPr preferRelativeResize="0"/>
          <p:nvPr/>
        </p:nvPicPr>
        <p:blipFill>
          <a:blip r:embed="rId6">
            <a:alphaModFix/>
          </a:blip>
          <a:stretch>
            <a:fillRect/>
          </a:stretch>
        </p:blipFill>
        <p:spPr>
          <a:xfrm>
            <a:off x="6970424" y="2187592"/>
            <a:ext cx="1476250" cy="2213309"/>
          </a:xfrm>
          <a:prstGeom prst="rect">
            <a:avLst/>
          </a:prstGeom>
          <a:noFill/>
          <a:ln>
            <a:noFill/>
          </a:ln>
        </p:spPr>
      </p:pic>
      <p:pic>
        <p:nvPicPr>
          <p:cNvPr id="500" name="Google Shape;500;p70"/>
          <p:cNvPicPr preferRelativeResize="0"/>
          <p:nvPr/>
        </p:nvPicPr>
        <p:blipFill>
          <a:blip r:embed="rId7">
            <a:alphaModFix/>
          </a:blip>
          <a:stretch>
            <a:fillRect/>
          </a:stretch>
        </p:blipFill>
        <p:spPr>
          <a:xfrm>
            <a:off x="644400" y="2187073"/>
            <a:ext cx="1476250" cy="2214364"/>
          </a:xfrm>
          <a:prstGeom prst="rect">
            <a:avLst/>
          </a:prstGeom>
          <a:noFill/>
          <a:ln>
            <a:noFill/>
          </a:ln>
        </p:spPr>
      </p:pic>
      <p:pic>
        <p:nvPicPr>
          <p:cNvPr id="501" name="Google Shape;501;p70"/>
          <p:cNvPicPr preferRelativeResize="0"/>
          <p:nvPr/>
        </p:nvPicPr>
        <p:blipFill>
          <a:blip r:embed="rId8">
            <a:alphaModFix/>
          </a:blip>
          <a:stretch>
            <a:fillRect/>
          </a:stretch>
        </p:blipFill>
        <p:spPr>
          <a:xfrm>
            <a:off x="2753075" y="2187600"/>
            <a:ext cx="1476250" cy="2214374"/>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05" name="Shape 505"/>
        <p:cNvGrpSpPr/>
        <p:nvPr/>
      </p:nvGrpSpPr>
      <p:grpSpPr>
        <a:xfrm>
          <a:off x="0" y="0"/>
          <a:ext cx="0" cy="0"/>
          <a:chOff x="0" y="0"/>
          <a:chExt cx="0" cy="0"/>
        </a:xfrm>
      </p:grpSpPr>
      <p:sp>
        <p:nvSpPr>
          <p:cNvPr id="506" name="Google Shape;506;p71"/>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71"/>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08" name="Google Shape;508;p71"/>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509" name="Google Shape;509;p71"/>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10" name="Google Shape;510;p71"/>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511" name="Google Shape;511;p71"/>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512" name="Google Shape;512;p71"/>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pic>
        <p:nvPicPr>
          <p:cNvPr id="517" name="Google Shape;517;p72"/>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18" name="Google Shape;518;p72"/>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72"/>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9 to 5 by Dolly Parton</a:t>
            </a:r>
            <a:endParaRPr>
              <a:solidFill>
                <a:srgbClr val="E4E5B8"/>
              </a:solidFill>
              <a:latin typeface="Georgia"/>
              <a:ea typeface="Georgia"/>
              <a:cs typeface="Georgia"/>
              <a:sym typeface="Georgia"/>
            </a:endParaRPr>
          </a:p>
        </p:txBody>
      </p:sp>
      <p:pic>
        <p:nvPicPr>
          <p:cNvPr descr="Provided to YouTube by Columbia Nashville Legacy&#10;&#10;9 to 5 · Dolly Parton&#10;&#10;The Essential Dolly Parton&#10;&#10;℗ 1980 Sony Music Entertainment&#10;&#10;Released on: 2005-06-28&#10;&#10;Composer, Associated Performer, Lyricist: Dolly Parton&#10;Associated Performer, Producer: Gregg Perry&#10;Producer: Mike Post&#10;&#10;Auto-generated by YouTube." id="520" name="Google Shape;520;p72" title="9 to 5">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gtEl>
                                        <p:attrNameLst>
                                          <p:attrName>style.visibility</p:attrName>
                                        </p:attrNameLst>
                                      </p:cBhvr>
                                      <p:to>
                                        <p:strVal val="visible"/>
                                      </p:to>
                                    </p:set>
                                    <p:animEffect filter="fade" transition="in">
                                      <p:cBhvr>
                                        <p:cTn dur="1000"/>
                                        <p:tgtEl>
                                          <p:spTgt spid="5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9" name="Google Shape;129;p29"/>
          <p:cNvSpPr txBox="1"/>
          <p:nvPr/>
        </p:nvSpPr>
        <p:spPr>
          <a:xfrm>
            <a:off x="126525" y="1101300"/>
            <a:ext cx="8897100" cy="415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20">
                <a:solidFill>
                  <a:srgbClr val="E4E5B8"/>
                </a:solidFill>
                <a:latin typeface="Georgia"/>
                <a:ea typeface="Georgia"/>
                <a:cs typeface="Georgia"/>
                <a:sym typeface="Georgia"/>
              </a:rPr>
              <a:t>There were multiple important people in the Women’s Suffrage Movement in the United States. </a:t>
            </a:r>
            <a:endParaRPr sz="1320">
              <a:solidFill>
                <a:srgbClr val="E4E5B8"/>
              </a:solidFill>
              <a:latin typeface="Georgia"/>
              <a:ea typeface="Georgia"/>
              <a:cs typeface="Georgia"/>
              <a:sym typeface="Georgia"/>
            </a:endParaRPr>
          </a:p>
          <a:p>
            <a:pPr indent="-312420" lvl="0" marL="457200" rtl="0" algn="l">
              <a:spcBef>
                <a:spcPts val="0"/>
              </a:spcBef>
              <a:spcAft>
                <a:spcPts val="0"/>
              </a:spcAft>
              <a:buClr>
                <a:srgbClr val="E4E5B8"/>
              </a:buClr>
              <a:buSzPts val="1320"/>
              <a:buFont typeface="Georgia"/>
              <a:buChar char="●"/>
            </a:pPr>
            <a:r>
              <a:rPr lang="en" sz="1320">
                <a:solidFill>
                  <a:srgbClr val="E4E5B8"/>
                </a:solidFill>
                <a:latin typeface="Georgia"/>
                <a:ea typeface="Georgia"/>
                <a:cs typeface="Georgia"/>
                <a:sym typeface="Georgia"/>
              </a:rPr>
              <a:t>Susan B. Anthony (1820-1906) was an American social reformer and women's rights activist who played a major role in women's’ fight for equality. Since her youth she was committed to social justice starting her political career as staunch abolitionist.</a:t>
            </a:r>
            <a:endParaRPr sz="1320">
              <a:solidFill>
                <a:srgbClr val="E4E5B8"/>
              </a:solidFill>
              <a:latin typeface="Georgia"/>
              <a:ea typeface="Georgia"/>
              <a:cs typeface="Georgia"/>
              <a:sym typeface="Georgia"/>
            </a:endParaRPr>
          </a:p>
          <a:p>
            <a:pPr indent="0" lvl="0" marL="0" rtl="0" algn="l">
              <a:lnSpc>
                <a:spcPct val="50000"/>
              </a:lnSpc>
              <a:spcBef>
                <a:spcPts val="0"/>
              </a:spcBef>
              <a:spcAft>
                <a:spcPts val="0"/>
              </a:spcAft>
              <a:buNone/>
            </a:pPr>
            <a:r>
              <a:t/>
            </a:r>
            <a:endParaRPr sz="1320">
              <a:solidFill>
                <a:srgbClr val="E4E5B8"/>
              </a:solidFill>
              <a:latin typeface="Georgia"/>
              <a:ea typeface="Georgia"/>
              <a:cs typeface="Georgia"/>
              <a:sym typeface="Georgia"/>
            </a:endParaRPr>
          </a:p>
          <a:p>
            <a:pPr indent="-312420" lvl="0" marL="457200" rtl="0" algn="l">
              <a:spcBef>
                <a:spcPts val="0"/>
              </a:spcBef>
              <a:spcAft>
                <a:spcPts val="0"/>
              </a:spcAft>
              <a:buClr>
                <a:srgbClr val="E4E5B8"/>
              </a:buClr>
              <a:buSzPts val="1320"/>
              <a:buFont typeface="Georgia"/>
              <a:buChar char="●"/>
            </a:pPr>
            <a:r>
              <a:rPr lang="en" sz="1320">
                <a:solidFill>
                  <a:srgbClr val="E4E5B8"/>
                </a:solidFill>
                <a:latin typeface="Georgia"/>
                <a:ea typeface="Georgia"/>
                <a:cs typeface="Georgia"/>
                <a:sym typeface="Georgia"/>
              </a:rPr>
              <a:t>Harriet Tubman (1822-1913) was African American escaped former slave and leading guides of the Underground Railroad and a proud feminist who regularly collaborated with other activist such as Susan B. Anthony in the fight for women’s liberation and equality.</a:t>
            </a:r>
            <a:endParaRPr sz="1320">
              <a:solidFill>
                <a:srgbClr val="E4E5B8"/>
              </a:solidFill>
              <a:latin typeface="Georgia"/>
              <a:ea typeface="Georgia"/>
              <a:cs typeface="Georgia"/>
              <a:sym typeface="Georgia"/>
            </a:endParaRPr>
          </a:p>
          <a:p>
            <a:pPr indent="0" lvl="0" marL="0" rtl="0" algn="l">
              <a:lnSpc>
                <a:spcPct val="50000"/>
              </a:lnSpc>
              <a:spcBef>
                <a:spcPts val="0"/>
              </a:spcBef>
              <a:spcAft>
                <a:spcPts val="0"/>
              </a:spcAft>
              <a:buNone/>
            </a:pPr>
            <a:r>
              <a:t/>
            </a:r>
            <a:endParaRPr sz="1320">
              <a:solidFill>
                <a:srgbClr val="E4E5B8"/>
              </a:solidFill>
              <a:latin typeface="Georgia"/>
              <a:ea typeface="Georgia"/>
              <a:cs typeface="Georgia"/>
              <a:sym typeface="Georgia"/>
            </a:endParaRPr>
          </a:p>
          <a:p>
            <a:pPr indent="-312420" lvl="0" marL="457200" rtl="0" algn="l">
              <a:spcBef>
                <a:spcPts val="0"/>
              </a:spcBef>
              <a:spcAft>
                <a:spcPts val="0"/>
              </a:spcAft>
              <a:buClr>
                <a:srgbClr val="E4E5B8"/>
              </a:buClr>
              <a:buSzPts val="1320"/>
              <a:buFont typeface="Georgia"/>
              <a:buChar char="●"/>
            </a:pPr>
            <a:r>
              <a:rPr lang="en" sz="1320">
                <a:solidFill>
                  <a:srgbClr val="E4E5B8"/>
                </a:solidFill>
                <a:latin typeface="Georgia"/>
                <a:ea typeface="Georgia"/>
                <a:cs typeface="Georgia"/>
                <a:sym typeface="Georgia"/>
              </a:rPr>
              <a:t>Some men even joined the fight such as, Frederick Douglas (1818-1895) who, similar to Harriet Tubman was an escaped former slave who strongly opposed slavery and strong supporter for women's suffrage stating, “Right is of no sex, truth is of no color.” </a:t>
            </a:r>
            <a:endParaRPr sz="1320">
              <a:solidFill>
                <a:srgbClr val="E4E5B8"/>
              </a:solidFill>
              <a:latin typeface="Georgia"/>
              <a:ea typeface="Georgia"/>
              <a:cs typeface="Georgia"/>
              <a:sym typeface="Georgia"/>
            </a:endParaRPr>
          </a:p>
          <a:p>
            <a:pPr indent="0" lvl="0" marL="0" rtl="0" algn="l">
              <a:lnSpc>
                <a:spcPct val="50000"/>
              </a:lnSpc>
              <a:spcBef>
                <a:spcPts val="0"/>
              </a:spcBef>
              <a:spcAft>
                <a:spcPts val="0"/>
              </a:spcAft>
              <a:buNone/>
            </a:pPr>
            <a:r>
              <a:rPr lang="en" sz="1320">
                <a:solidFill>
                  <a:srgbClr val="E4E5B8"/>
                </a:solidFill>
                <a:latin typeface="Georgia"/>
                <a:ea typeface="Georgia"/>
                <a:cs typeface="Georgia"/>
                <a:sym typeface="Georgia"/>
              </a:rPr>
              <a:t> </a:t>
            </a:r>
            <a:endParaRPr sz="1320">
              <a:solidFill>
                <a:srgbClr val="E4E5B8"/>
              </a:solidFill>
              <a:latin typeface="Georgia"/>
              <a:ea typeface="Georgia"/>
              <a:cs typeface="Georgia"/>
              <a:sym typeface="Georgia"/>
            </a:endParaRPr>
          </a:p>
          <a:p>
            <a:pPr indent="0" lvl="0" marL="0" rtl="0" algn="ctr">
              <a:spcBef>
                <a:spcPts val="0"/>
              </a:spcBef>
              <a:spcAft>
                <a:spcPts val="0"/>
              </a:spcAft>
              <a:buNone/>
            </a:pPr>
            <a:r>
              <a:rPr lang="en" sz="1320">
                <a:solidFill>
                  <a:srgbClr val="E4E5B8"/>
                </a:solidFill>
                <a:latin typeface="Georgia"/>
                <a:ea typeface="Georgia"/>
                <a:cs typeface="Georgia"/>
                <a:sym typeface="Georgia"/>
              </a:rPr>
              <a:t>From Left to Right: Susan B. Anthony, Harriet Tubman, and Frederick Douglas</a:t>
            </a:r>
            <a:endParaRPr sz="1320">
              <a:solidFill>
                <a:srgbClr val="E4E5B8"/>
              </a:solidFill>
              <a:latin typeface="Georgia"/>
              <a:ea typeface="Georgia"/>
              <a:cs typeface="Georgia"/>
              <a:sym typeface="Georgia"/>
            </a:endParaRPr>
          </a:p>
          <a:p>
            <a:pPr indent="0" lvl="0" marL="0" rtl="0" algn="l">
              <a:spcBef>
                <a:spcPts val="0"/>
              </a:spcBef>
              <a:spcAft>
                <a:spcPts val="0"/>
              </a:spcAft>
              <a:buClr>
                <a:srgbClr val="000000"/>
              </a:buClr>
              <a:buSzPts val="990"/>
              <a:buFont typeface="Arial"/>
              <a:buNone/>
            </a:pPr>
            <a:r>
              <a:t/>
            </a:r>
            <a:endParaRPr sz="232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30" name="Google Shape;130;p29"/>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320">
                <a:solidFill>
                  <a:srgbClr val="E4E5B8"/>
                </a:solidFill>
                <a:latin typeface="Georgia"/>
                <a:ea typeface="Georgia"/>
                <a:cs typeface="Georgia"/>
                <a:sym typeface="Georgia"/>
              </a:rPr>
              <a:t>The Women’s Suffrage Movement in the United States</a:t>
            </a:r>
            <a:endParaRPr sz="2320">
              <a:solidFill>
                <a:srgbClr val="E4E5B8"/>
              </a:solidFill>
              <a:latin typeface="Georgia"/>
              <a:ea typeface="Georgia"/>
              <a:cs typeface="Georgia"/>
              <a:sym typeface="Georgia"/>
            </a:endParaRPr>
          </a:p>
        </p:txBody>
      </p:sp>
      <p:pic>
        <p:nvPicPr>
          <p:cNvPr id="131" name="Google Shape;131;p29"/>
          <p:cNvPicPr preferRelativeResize="0"/>
          <p:nvPr/>
        </p:nvPicPr>
        <p:blipFill>
          <a:blip r:embed="rId4">
            <a:alphaModFix/>
          </a:blip>
          <a:stretch>
            <a:fillRect/>
          </a:stretch>
        </p:blipFill>
        <p:spPr>
          <a:xfrm flipH="1">
            <a:off x="339158" y="3588500"/>
            <a:ext cx="1038901" cy="1368100"/>
          </a:xfrm>
          <a:prstGeom prst="rect">
            <a:avLst/>
          </a:prstGeom>
          <a:noFill/>
          <a:ln>
            <a:noFill/>
          </a:ln>
        </p:spPr>
      </p:pic>
      <p:pic>
        <p:nvPicPr>
          <p:cNvPr id="132" name="Google Shape;132;p29"/>
          <p:cNvPicPr preferRelativeResize="0"/>
          <p:nvPr/>
        </p:nvPicPr>
        <p:blipFill>
          <a:blip r:embed="rId5">
            <a:alphaModFix/>
          </a:blip>
          <a:stretch>
            <a:fillRect/>
          </a:stretch>
        </p:blipFill>
        <p:spPr>
          <a:xfrm>
            <a:off x="4099462" y="3797822"/>
            <a:ext cx="951224" cy="1266325"/>
          </a:xfrm>
          <a:prstGeom prst="rect">
            <a:avLst/>
          </a:prstGeom>
          <a:noFill/>
          <a:ln>
            <a:noFill/>
          </a:ln>
        </p:spPr>
      </p:pic>
      <p:pic>
        <p:nvPicPr>
          <p:cNvPr id="133" name="Google Shape;133;p29"/>
          <p:cNvPicPr preferRelativeResize="0"/>
          <p:nvPr/>
        </p:nvPicPr>
        <p:blipFill>
          <a:blip r:embed="rId6">
            <a:alphaModFix/>
          </a:blip>
          <a:stretch>
            <a:fillRect/>
          </a:stretch>
        </p:blipFill>
        <p:spPr>
          <a:xfrm>
            <a:off x="7716175" y="3498225"/>
            <a:ext cx="1098050" cy="14629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9" name="Google Shape;139;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0" name="Google Shape;140;p30"/>
          <p:cNvSpPr txBox="1"/>
          <p:nvPr/>
        </p:nvSpPr>
        <p:spPr>
          <a:xfrm>
            <a:off x="126525" y="1101300"/>
            <a:ext cx="8897100" cy="5313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20">
                <a:solidFill>
                  <a:srgbClr val="E4E5B8"/>
                </a:solidFill>
                <a:latin typeface="Georgia"/>
                <a:ea typeface="Georgia"/>
                <a:cs typeface="Georgia"/>
                <a:sym typeface="Georgia"/>
              </a:rPr>
              <a:t>After the October Revolution of 1917 many vast and progressive social changes occurred in Russia one of the major ones being equal rights given to women.</a:t>
            </a:r>
            <a:endParaRPr sz="1620">
              <a:solidFill>
                <a:srgbClr val="E4E5B8"/>
              </a:solidFill>
              <a:latin typeface="Georgia"/>
              <a:ea typeface="Georgia"/>
              <a:cs typeface="Georgia"/>
              <a:sym typeface="Georgia"/>
            </a:endParaRPr>
          </a:p>
          <a:p>
            <a:pPr indent="0" lvl="0" marL="0" rtl="0" algn="l">
              <a:spcBef>
                <a:spcPts val="0"/>
              </a:spcBef>
              <a:spcAft>
                <a:spcPts val="0"/>
              </a:spcAft>
              <a:buNone/>
            </a:pPr>
            <a:r>
              <a:t/>
            </a:r>
            <a:endParaRPr sz="1620">
              <a:solidFill>
                <a:srgbClr val="E4E5B8"/>
              </a:solidFill>
              <a:latin typeface="Georgia"/>
              <a:ea typeface="Georgia"/>
              <a:cs typeface="Georgia"/>
              <a:sym typeface="Georgia"/>
            </a:endParaRPr>
          </a:p>
          <a:p>
            <a:pPr indent="-331470" lvl="0" marL="457200" rtl="0" algn="l">
              <a:spcBef>
                <a:spcPts val="0"/>
              </a:spcBef>
              <a:spcAft>
                <a:spcPts val="0"/>
              </a:spcAft>
              <a:buClr>
                <a:srgbClr val="E4E5B8"/>
              </a:buClr>
              <a:buSzPts val="1620"/>
              <a:buFont typeface="Georgia"/>
              <a:buChar char="●"/>
            </a:pPr>
            <a:r>
              <a:rPr lang="en" sz="1620">
                <a:solidFill>
                  <a:srgbClr val="E4E5B8"/>
                </a:solidFill>
                <a:latin typeface="Georgia"/>
                <a:ea typeface="Georgia"/>
                <a:cs typeface="Georgia"/>
                <a:sym typeface="Georgia"/>
              </a:rPr>
              <a:t>Women were given the right to vote and take part in politics. (Suffrage)</a:t>
            </a:r>
            <a:endParaRPr sz="1620">
              <a:solidFill>
                <a:srgbClr val="E4E5B8"/>
              </a:solidFill>
              <a:latin typeface="Georgia"/>
              <a:ea typeface="Georgia"/>
              <a:cs typeface="Georgia"/>
              <a:sym typeface="Georgia"/>
            </a:endParaRPr>
          </a:p>
          <a:p>
            <a:pPr indent="0" lvl="0" marL="0" rtl="0" algn="l">
              <a:spcBef>
                <a:spcPts val="0"/>
              </a:spcBef>
              <a:spcAft>
                <a:spcPts val="0"/>
              </a:spcAft>
              <a:buNone/>
            </a:pPr>
            <a:r>
              <a:t/>
            </a:r>
            <a:endParaRPr sz="1620">
              <a:solidFill>
                <a:srgbClr val="E4E5B8"/>
              </a:solidFill>
              <a:latin typeface="Georgia"/>
              <a:ea typeface="Georgia"/>
              <a:cs typeface="Georgia"/>
              <a:sym typeface="Georgia"/>
            </a:endParaRPr>
          </a:p>
          <a:p>
            <a:pPr indent="-331470" lvl="0" marL="457200" rtl="0" algn="l">
              <a:spcBef>
                <a:spcPts val="0"/>
              </a:spcBef>
              <a:spcAft>
                <a:spcPts val="0"/>
              </a:spcAft>
              <a:buClr>
                <a:srgbClr val="E4E5B8"/>
              </a:buClr>
              <a:buSzPts val="1620"/>
              <a:buFont typeface="Georgia"/>
              <a:buChar char="●"/>
            </a:pPr>
            <a:r>
              <a:rPr lang="en" sz="1620">
                <a:solidFill>
                  <a:srgbClr val="E4E5B8"/>
                </a:solidFill>
                <a:latin typeface="Georgia"/>
                <a:ea typeface="Georgia"/>
                <a:cs typeface="Georgia"/>
                <a:sym typeface="Georgia"/>
              </a:rPr>
              <a:t>Women were given equal employment and pay compared to their men comrades. </a:t>
            </a:r>
            <a:endParaRPr sz="1620">
              <a:solidFill>
                <a:srgbClr val="E4E5B8"/>
              </a:solidFill>
              <a:latin typeface="Georgia"/>
              <a:ea typeface="Georgia"/>
              <a:cs typeface="Georgia"/>
              <a:sym typeface="Georgia"/>
            </a:endParaRPr>
          </a:p>
          <a:p>
            <a:pPr indent="0" lvl="0" marL="0" rtl="0" algn="l">
              <a:spcBef>
                <a:spcPts val="0"/>
              </a:spcBef>
              <a:spcAft>
                <a:spcPts val="0"/>
              </a:spcAft>
              <a:buNone/>
            </a:pPr>
            <a:r>
              <a:t/>
            </a:r>
            <a:endParaRPr sz="1620">
              <a:solidFill>
                <a:srgbClr val="E4E5B8"/>
              </a:solidFill>
              <a:latin typeface="Georgia"/>
              <a:ea typeface="Georgia"/>
              <a:cs typeface="Georgia"/>
              <a:sym typeface="Georgia"/>
            </a:endParaRPr>
          </a:p>
          <a:p>
            <a:pPr indent="-331470" lvl="0" marL="457200" rtl="0" algn="l">
              <a:spcBef>
                <a:spcPts val="0"/>
              </a:spcBef>
              <a:spcAft>
                <a:spcPts val="0"/>
              </a:spcAft>
              <a:buClr>
                <a:srgbClr val="E4E5B8"/>
              </a:buClr>
              <a:buSzPts val="1620"/>
              <a:buFont typeface="Georgia"/>
              <a:buChar char="●"/>
            </a:pPr>
            <a:r>
              <a:rPr lang="en" sz="1620">
                <a:solidFill>
                  <a:srgbClr val="E4E5B8"/>
                </a:solidFill>
                <a:latin typeface="Georgia"/>
                <a:ea typeface="Georgia"/>
                <a:cs typeface="Georgia"/>
                <a:sym typeface="Georgia"/>
              </a:rPr>
              <a:t>Women were also given equal access to education.</a:t>
            </a:r>
            <a:endParaRPr sz="1620">
              <a:solidFill>
                <a:srgbClr val="E4E5B8"/>
              </a:solidFill>
              <a:latin typeface="Georgia"/>
              <a:ea typeface="Georgia"/>
              <a:cs typeface="Georgia"/>
              <a:sym typeface="Georgia"/>
            </a:endParaRPr>
          </a:p>
          <a:p>
            <a:pPr indent="0" lvl="0" marL="0" rtl="0" algn="l">
              <a:spcBef>
                <a:spcPts val="0"/>
              </a:spcBef>
              <a:spcAft>
                <a:spcPts val="0"/>
              </a:spcAft>
              <a:buNone/>
            </a:pPr>
            <a:r>
              <a:t/>
            </a:r>
            <a:endParaRPr sz="1620">
              <a:solidFill>
                <a:srgbClr val="E4E5B8"/>
              </a:solidFill>
              <a:latin typeface="Georgia"/>
              <a:ea typeface="Georgia"/>
              <a:cs typeface="Georgia"/>
              <a:sym typeface="Georgia"/>
            </a:endParaRPr>
          </a:p>
          <a:p>
            <a:pPr indent="-331470" lvl="0" marL="457200" rtl="0" algn="l">
              <a:spcBef>
                <a:spcPts val="0"/>
              </a:spcBef>
              <a:spcAft>
                <a:spcPts val="0"/>
              </a:spcAft>
              <a:buClr>
                <a:srgbClr val="E4E5B8"/>
              </a:buClr>
              <a:buSzPts val="1620"/>
              <a:buFont typeface="Georgia"/>
              <a:buChar char="●"/>
            </a:pPr>
            <a:r>
              <a:rPr lang="en" sz="1620">
                <a:solidFill>
                  <a:srgbClr val="E4E5B8"/>
                </a:solidFill>
                <a:latin typeface="Georgia"/>
                <a:ea typeface="Georgia"/>
                <a:cs typeface="Georgia"/>
                <a:sym typeface="Georgia"/>
              </a:rPr>
              <a:t>During the reign of the Tsars this was unheard of and was not put into place until the Bolsheviks came to power.</a:t>
            </a:r>
            <a:endParaRPr sz="1620">
              <a:solidFill>
                <a:srgbClr val="E4E5B8"/>
              </a:solidFill>
              <a:latin typeface="Georgia"/>
              <a:ea typeface="Georgia"/>
              <a:cs typeface="Georgia"/>
              <a:sym typeface="Georgia"/>
            </a:endParaRPr>
          </a:p>
          <a:p>
            <a:pPr indent="0" lvl="0" marL="0" rtl="0" algn="l">
              <a:spcBef>
                <a:spcPts val="0"/>
              </a:spcBef>
              <a:spcAft>
                <a:spcPts val="0"/>
              </a:spcAft>
              <a:buNone/>
            </a:pPr>
            <a:r>
              <a:t/>
            </a:r>
            <a:endParaRPr sz="1620">
              <a:solidFill>
                <a:srgbClr val="E4E5B8"/>
              </a:solidFill>
              <a:latin typeface="Georgia"/>
              <a:ea typeface="Georgia"/>
              <a:cs typeface="Georgia"/>
              <a:sym typeface="Georgia"/>
            </a:endParaRPr>
          </a:p>
          <a:p>
            <a:pPr indent="-331470" lvl="0" marL="457200" rtl="0" algn="l">
              <a:spcBef>
                <a:spcPts val="0"/>
              </a:spcBef>
              <a:spcAft>
                <a:spcPts val="0"/>
              </a:spcAft>
              <a:buClr>
                <a:srgbClr val="E4E5B8"/>
              </a:buClr>
              <a:buSzPts val="1620"/>
              <a:buFont typeface="Georgia"/>
              <a:buChar char="●"/>
            </a:pPr>
            <a:r>
              <a:rPr lang="en" sz="1620">
                <a:solidFill>
                  <a:srgbClr val="E4E5B8"/>
                </a:solidFill>
                <a:latin typeface="Georgia"/>
                <a:ea typeface="Georgia"/>
                <a:cs typeface="Georgia"/>
                <a:sym typeface="Georgia"/>
              </a:rPr>
              <a:t>Compared to the United States women did not receive the bare minimum of suffrage until 1920 which was still heavily restricted by race.</a:t>
            </a:r>
            <a:endParaRPr sz="1620">
              <a:solidFill>
                <a:srgbClr val="E4E5B8"/>
              </a:solidFill>
              <a:latin typeface="Georgia"/>
              <a:ea typeface="Georgia"/>
              <a:cs typeface="Georgia"/>
              <a:sym typeface="Georgia"/>
            </a:endParaRPr>
          </a:p>
          <a:p>
            <a:pPr indent="0" lvl="0" marL="0" rtl="0" algn="ctr">
              <a:spcBef>
                <a:spcPts val="0"/>
              </a:spcBef>
              <a:spcAft>
                <a:spcPts val="0"/>
              </a:spcAft>
              <a:buNone/>
            </a:pPr>
            <a:r>
              <a:t/>
            </a:r>
            <a:endParaRPr sz="1320">
              <a:solidFill>
                <a:srgbClr val="E4E5B8"/>
              </a:solidFill>
              <a:latin typeface="Georgia"/>
              <a:ea typeface="Georgia"/>
              <a:cs typeface="Georgia"/>
              <a:sym typeface="Georgia"/>
            </a:endParaRPr>
          </a:p>
          <a:p>
            <a:pPr indent="0" lvl="0" marL="0" rtl="0" algn="l">
              <a:spcBef>
                <a:spcPts val="0"/>
              </a:spcBef>
              <a:spcAft>
                <a:spcPts val="0"/>
              </a:spcAft>
              <a:buNone/>
            </a:pPr>
            <a:r>
              <a:t/>
            </a:r>
            <a:endParaRPr sz="232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41" name="Google Shape;141;p30"/>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320">
                <a:solidFill>
                  <a:srgbClr val="E4E5B8"/>
                </a:solidFill>
                <a:latin typeface="Georgia"/>
                <a:ea typeface="Georgia"/>
                <a:cs typeface="Georgia"/>
                <a:sym typeface="Georgia"/>
              </a:rPr>
              <a:t>Women’s Rights in the U.S.S.R. (C.C.C.P.)</a:t>
            </a:r>
            <a:endParaRPr sz="2320">
              <a:solidFill>
                <a:srgbClr val="E4E5B8"/>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7" name="Google Shape;147;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8" name="Google Shape;148;p31"/>
          <p:cNvSpPr txBox="1"/>
          <p:nvPr/>
        </p:nvSpPr>
        <p:spPr>
          <a:xfrm>
            <a:off x="126525" y="1101300"/>
            <a:ext cx="8897100" cy="207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20">
              <a:solidFill>
                <a:srgbClr val="E4E5B8"/>
              </a:solidFill>
              <a:latin typeface="Georgia"/>
              <a:ea typeface="Georgia"/>
              <a:cs typeface="Georgia"/>
              <a:sym typeface="Georgia"/>
            </a:endParaRPr>
          </a:p>
          <a:p>
            <a:pPr indent="0" lvl="0" marL="0" rtl="0" algn="ctr">
              <a:spcBef>
                <a:spcPts val="0"/>
              </a:spcBef>
              <a:spcAft>
                <a:spcPts val="0"/>
              </a:spcAft>
              <a:buNone/>
            </a:pPr>
            <a:r>
              <a:t/>
            </a:r>
            <a:endParaRPr sz="1320">
              <a:solidFill>
                <a:srgbClr val="E4E5B8"/>
              </a:solidFill>
              <a:latin typeface="Georgia"/>
              <a:ea typeface="Georgia"/>
              <a:cs typeface="Georgia"/>
              <a:sym typeface="Georgia"/>
            </a:endParaRPr>
          </a:p>
          <a:p>
            <a:pPr indent="0" lvl="0" marL="0" rtl="0" algn="l">
              <a:spcBef>
                <a:spcPts val="0"/>
              </a:spcBef>
              <a:spcAft>
                <a:spcPts val="0"/>
              </a:spcAft>
              <a:buNone/>
            </a:pPr>
            <a:r>
              <a:t/>
            </a:r>
            <a:endParaRPr sz="232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49" name="Google Shape;149;p31"/>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120">
                <a:solidFill>
                  <a:srgbClr val="E4E5B8"/>
                </a:solidFill>
                <a:latin typeface="Georgia"/>
                <a:ea typeface="Georgia"/>
                <a:cs typeface="Georgia"/>
                <a:sym typeface="Georgia"/>
              </a:rPr>
              <a:t>Soviet engineer, politician, and Soviet Cosmonaut, Valentina Tereshkova, the First Woman in Space.</a:t>
            </a:r>
            <a:endParaRPr sz="2120">
              <a:solidFill>
                <a:srgbClr val="E4E5B8"/>
              </a:solidFill>
              <a:latin typeface="Georgia"/>
              <a:ea typeface="Georgia"/>
              <a:cs typeface="Georgia"/>
              <a:sym typeface="Georgia"/>
            </a:endParaRPr>
          </a:p>
        </p:txBody>
      </p:sp>
      <p:pic>
        <p:nvPicPr>
          <p:cNvPr id="150" name="Google Shape;150;p31"/>
          <p:cNvPicPr preferRelativeResize="0"/>
          <p:nvPr/>
        </p:nvPicPr>
        <p:blipFill>
          <a:blip r:embed="rId4">
            <a:alphaModFix/>
          </a:blip>
          <a:stretch>
            <a:fillRect/>
          </a:stretch>
        </p:blipFill>
        <p:spPr>
          <a:xfrm>
            <a:off x="1672750" y="1184225"/>
            <a:ext cx="5798500" cy="3859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6" name="Google Shape;156;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7" name="Google Shape;157;p32"/>
          <p:cNvSpPr txBox="1"/>
          <p:nvPr/>
        </p:nvSpPr>
        <p:spPr>
          <a:xfrm>
            <a:off x="126525" y="1101300"/>
            <a:ext cx="8897100" cy="5609100"/>
          </a:xfrm>
          <a:prstGeom prst="rect">
            <a:avLst/>
          </a:prstGeom>
          <a:noFill/>
          <a:ln>
            <a:noFill/>
          </a:ln>
        </p:spPr>
        <p:txBody>
          <a:bodyPr anchorCtr="0" anchor="t" bIns="91425" lIns="91425" spcFirstLastPara="1" rIns="91425" wrap="square" tIns="91425">
            <a:spAutoFit/>
          </a:bodyPr>
          <a:lstStyle/>
          <a:p>
            <a:pPr indent="-331470" lvl="0" marL="457200" rtl="0" algn="l">
              <a:spcBef>
                <a:spcPts val="0"/>
              </a:spcBef>
              <a:spcAft>
                <a:spcPts val="0"/>
              </a:spcAft>
              <a:buClr>
                <a:srgbClr val="E4E5B8"/>
              </a:buClr>
              <a:buSzPts val="1620"/>
              <a:buFont typeface="Georgia"/>
              <a:buChar char="●"/>
            </a:pPr>
            <a:r>
              <a:rPr lang="en" sz="1620">
                <a:solidFill>
                  <a:srgbClr val="E4E5B8"/>
                </a:solidFill>
                <a:latin typeface="Georgia"/>
                <a:ea typeface="Georgia"/>
                <a:cs typeface="Georgia"/>
                <a:sym typeface="Georgia"/>
              </a:rPr>
              <a:t>The International Workingmen's Association (I.W.A.)/First International (1864-1876) was an organization founded to unite leftist (such as Socialists/Communists) and trade union groups striving for working-class unity and solidarity.</a:t>
            </a:r>
            <a:endParaRPr sz="1620">
              <a:solidFill>
                <a:srgbClr val="E4E5B8"/>
              </a:solidFill>
              <a:latin typeface="Georgia"/>
              <a:ea typeface="Georgia"/>
              <a:cs typeface="Georgia"/>
              <a:sym typeface="Georgia"/>
            </a:endParaRPr>
          </a:p>
          <a:p>
            <a:pPr indent="-331470" lvl="0" marL="457200" rtl="0" algn="l">
              <a:spcBef>
                <a:spcPts val="0"/>
              </a:spcBef>
              <a:spcAft>
                <a:spcPts val="0"/>
              </a:spcAft>
              <a:buClr>
                <a:srgbClr val="E4E5B8"/>
              </a:buClr>
              <a:buSzPts val="1620"/>
              <a:buFont typeface="Georgia"/>
              <a:buChar char="●"/>
            </a:pPr>
            <a:r>
              <a:rPr lang="en" sz="1620">
                <a:solidFill>
                  <a:srgbClr val="E4E5B8"/>
                </a:solidFill>
                <a:latin typeface="Georgia"/>
                <a:ea typeface="Georgia"/>
                <a:cs typeface="Georgia"/>
                <a:sym typeface="Georgia"/>
              </a:rPr>
              <a:t>It pushed for economic struggles and international cooperation. </a:t>
            </a:r>
            <a:endParaRPr sz="1620">
              <a:solidFill>
                <a:srgbClr val="E4E5B8"/>
              </a:solidFill>
              <a:latin typeface="Georgia"/>
              <a:ea typeface="Georgia"/>
              <a:cs typeface="Georgia"/>
              <a:sym typeface="Georgia"/>
            </a:endParaRPr>
          </a:p>
          <a:p>
            <a:pPr indent="-331470" lvl="0" marL="457200" rtl="0" algn="l">
              <a:spcBef>
                <a:spcPts val="0"/>
              </a:spcBef>
              <a:spcAft>
                <a:spcPts val="0"/>
              </a:spcAft>
              <a:buClr>
                <a:srgbClr val="E4E5B8"/>
              </a:buClr>
              <a:buSzPts val="1620"/>
              <a:buFont typeface="Georgia"/>
              <a:buChar char="●"/>
            </a:pPr>
            <a:r>
              <a:rPr lang="en" sz="1620">
                <a:solidFill>
                  <a:srgbClr val="E4E5B8"/>
                </a:solidFill>
                <a:latin typeface="Georgia"/>
                <a:ea typeface="Georgia"/>
                <a:cs typeface="Georgia"/>
                <a:sym typeface="Georgia"/>
              </a:rPr>
              <a:t>It is especially known for influencing the fight and idea for an 8 hour workday.</a:t>
            </a:r>
            <a:endParaRPr sz="1620">
              <a:solidFill>
                <a:srgbClr val="E4E5B8"/>
              </a:solidFill>
              <a:latin typeface="Georgia"/>
              <a:ea typeface="Georgia"/>
              <a:cs typeface="Georgia"/>
              <a:sym typeface="Georgia"/>
            </a:endParaRPr>
          </a:p>
          <a:p>
            <a:pPr indent="-331470" lvl="0" marL="457200" rtl="0" algn="l">
              <a:spcBef>
                <a:spcPts val="0"/>
              </a:spcBef>
              <a:spcAft>
                <a:spcPts val="0"/>
              </a:spcAft>
              <a:buClr>
                <a:srgbClr val="E4E5B8"/>
              </a:buClr>
              <a:buSzPts val="1620"/>
              <a:buFont typeface="Georgia"/>
              <a:buChar char="●"/>
            </a:pPr>
            <a:r>
              <a:rPr lang="en" sz="1620">
                <a:solidFill>
                  <a:srgbClr val="E4E5B8"/>
                </a:solidFill>
                <a:latin typeface="Georgia"/>
                <a:ea typeface="Georgia"/>
                <a:cs typeface="Georgia"/>
                <a:sym typeface="Georgia"/>
              </a:rPr>
              <a:t>On September 19th, 1871 Karl Marx drove the I.W.A. to create a section of the group that focused on women of the proletariat.</a:t>
            </a:r>
            <a:endParaRPr sz="1620">
              <a:solidFill>
                <a:srgbClr val="E4E5B8"/>
              </a:solidFill>
              <a:latin typeface="Georgia"/>
              <a:ea typeface="Georgia"/>
              <a:cs typeface="Georgia"/>
              <a:sym typeface="Georgia"/>
            </a:endParaRPr>
          </a:p>
          <a:p>
            <a:pPr indent="-331470" lvl="0" marL="457200" rtl="0" algn="l">
              <a:spcBef>
                <a:spcPts val="0"/>
              </a:spcBef>
              <a:spcAft>
                <a:spcPts val="0"/>
              </a:spcAft>
              <a:buClr>
                <a:srgbClr val="E4E5B8"/>
              </a:buClr>
              <a:buSzPts val="1620"/>
              <a:buFont typeface="Georgia"/>
              <a:buChar char="●"/>
            </a:pPr>
            <a:r>
              <a:rPr lang="en" sz="1620">
                <a:solidFill>
                  <a:srgbClr val="E4E5B8"/>
                </a:solidFill>
                <a:latin typeface="Georgia"/>
                <a:ea typeface="Georgia"/>
                <a:cs typeface="Georgia"/>
                <a:sym typeface="Georgia"/>
              </a:rPr>
              <a:t>He noticed that industries had began to hire multiple women and saw them as essential members for the socialist/communist movement.</a:t>
            </a:r>
            <a:endParaRPr sz="1620">
              <a:solidFill>
                <a:srgbClr val="E4E5B8"/>
              </a:solidFill>
              <a:latin typeface="Georgia"/>
              <a:ea typeface="Georgia"/>
              <a:cs typeface="Georgia"/>
              <a:sym typeface="Georgia"/>
            </a:endParaRPr>
          </a:p>
          <a:p>
            <a:pPr indent="-331470" lvl="0" marL="457200" rtl="0" algn="l">
              <a:spcBef>
                <a:spcPts val="0"/>
              </a:spcBef>
              <a:spcAft>
                <a:spcPts val="0"/>
              </a:spcAft>
              <a:buClr>
                <a:srgbClr val="E4E5B8"/>
              </a:buClr>
              <a:buSzPts val="1620"/>
              <a:buFont typeface="Georgia"/>
              <a:buChar char="●"/>
            </a:pPr>
            <a:r>
              <a:rPr lang="en" sz="1620">
                <a:solidFill>
                  <a:srgbClr val="E4E5B8"/>
                </a:solidFill>
                <a:latin typeface="Georgia"/>
                <a:ea typeface="Georgia"/>
                <a:cs typeface="Georgia"/>
                <a:sym typeface="Georgia"/>
              </a:rPr>
              <a:t>The section main purpose was to bring women into to the class struggle for liberation and equality.</a:t>
            </a:r>
            <a:endParaRPr sz="1620">
              <a:solidFill>
                <a:srgbClr val="E4E5B8"/>
              </a:solidFill>
              <a:latin typeface="Georgia"/>
              <a:ea typeface="Georgia"/>
              <a:cs typeface="Georgia"/>
              <a:sym typeface="Georgia"/>
            </a:endParaRPr>
          </a:p>
          <a:p>
            <a:pPr indent="-331470" lvl="0" marL="457200" rtl="0" algn="l">
              <a:spcBef>
                <a:spcPts val="0"/>
              </a:spcBef>
              <a:spcAft>
                <a:spcPts val="0"/>
              </a:spcAft>
              <a:buClr>
                <a:srgbClr val="E4E5B8"/>
              </a:buClr>
              <a:buSzPts val="1620"/>
              <a:buFont typeface="Georgia"/>
              <a:buChar char="●"/>
            </a:pPr>
            <a:r>
              <a:rPr lang="en" sz="1620">
                <a:solidFill>
                  <a:srgbClr val="E4E5B8"/>
                </a:solidFill>
                <a:latin typeface="Georgia"/>
                <a:ea typeface="Georgia"/>
                <a:cs typeface="Georgia"/>
                <a:sym typeface="Georgia"/>
              </a:rPr>
              <a:t>A prominent example is,  the Geneva Women's Section (1864-1876) which was a pioneering group whose main purpose was to integrate the demands of women workers with those of the male workers. This section as well as other regularly debated feminism and socialism.</a:t>
            </a:r>
            <a:endParaRPr sz="1620">
              <a:solidFill>
                <a:srgbClr val="E4E5B8"/>
              </a:solidFill>
              <a:latin typeface="Georgia"/>
              <a:ea typeface="Georgia"/>
              <a:cs typeface="Georgia"/>
              <a:sym typeface="Georgia"/>
            </a:endParaRPr>
          </a:p>
          <a:p>
            <a:pPr indent="0" lvl="0" marL="0" rtl="0" algn="ctr">
              <a:spcBef>
                <a:spcPts val="0"/>
              </a:spcBef>
              <a:spcAft>
                <a:spcPts val="0"/>
              </a:spcAft>
              <a:buNone/>
            </a:pPr>
            <a:r>
              <a:t/>
            </a:r>
            <a:endParaRPr sz="1620">
              <a:solidFill>
                <a:srgbClr val="E4E5B8"/>
              </a:solidFill>
              <a:latin typeface="Georgia"/>
              <a:ea typeface="Georgia"/>
              <a:cs typeface="Georgia"/>
              <a:sym typeface="Georgia"/>
            </a:endParaRPr>
          </a:p>
          <a:p>
            <a:pPr indent="0" lvl="0" marL="0" rtl="0" algn="l">
              <a:spcBef>
                <a:spcPts val="0"/>
              </a:spcBef>
              <a:spcAft>
                <a:spcPts val="0"/>
              </a:spcAft>
              <a:buNone/>
            </a:pPr>
            <a:r>
              <a:t/>
            </a:r>
            <a:endParaRPr sz="232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58" name="Google Shape;158;p32"/>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120">
                <a:solidFill>
                  <a:srgbClr val="E4E5B8"/>
                </a:solidFill>
                <a:latin typeface="Georgia"/>
                <a:ea typeface="Georgia"/>
                <a:cs typeface="Georgia"/>
                <a:sym typeface="Georgia"/>
              </a:rPr>
              <a:t>International Workingmen's Association (I.W.A.)/First International Women’s Section</a:t>
            </a:r>
            <a:endParaRPr sz="2120">
              <a:solidFill>
                <a:srgbClr val="E4E5B8"/>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4" name="Google Shape;164;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5" name="Google Shape;165;p33"/>
          <p:cNvSpPr txBox="1"/>
          <p:nvPr/>
        </p:nvSpPr>
        <p:spPr>
          <a:xfrm>
            <a:off x="156000" y="1154625"/>
            <a:ext cx="8751900" cy="4063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In 1916, Sylvia Pankhurst and her East London Federation of Suffragettes hosted a Christmas party for local children. Pankhurst described the scenes at her headquarters on 400 Old Ford Road in her 1932 memoir of the war years The Home Front. Fellow suffragette Norah Smyth disguised herself as Father Christmas and greeted a crowd of more than 900 children. Meanwhile, children wearing ‘red caps of liberty’ led a procession of young suffragettes adorned with flowers. Among these parading suffrage activists, Pankhurst wrote, were ‘the two pretty Cohens, one as slender as the lily she represented and the other, Nellie, my secretary, glowing ripe as a peach’.</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Three years before this pageant, Pankhurst had established a branch of the Women’s Social and Political Union (WSPU) in London’s East End that proved, to the extreme consternation of Sylvia’s mother Emmeline and sister Christabel, a ceaseless font of radical politics. Sylvia’s creation of ties with socialist organisations such as the Herald League brought her into conflict with the Women’s Social and Political Union (WSPU) leadership. In 1913, her appearance on a platform in support of Irish workers active in that year’s famous Dublin lock-out – a large scale industrial dispute in the Irish capital – acted as the final catalyst that lead Christabel to break the formal tie between the main body of the WSPU and Sylvia’s East London branch. Expelled from the parent organisation in 1914 and thus free to pursue an independent path, the East London Federation of Suffragettes argued that women's suffrage was just one step in a road towards emancipation that necessarily entailed socialist transformation.</a:t>
            </a:r>
            <a:endParaRPr>
              <a:solidFill>
                <a:srgbClr val="E4E5B8"/>
              </a:solidFill>
              <a:latin typeface="Georgia"/>
              <a:ea typeface="Georgia"/>
              <a:cs typeface="Georgia"/>
              <a:sym typeface="Georgia"/>
            </a:endParaRPr>
          </a:p>
        </p:txBody>
      </p:sp>
      <p:sp>
        <p:nvSpPr>
          <p:cNvPr id="166" name="Google Shape;166;p33"/>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220">
                <a:solidFill>
                  <a:srgbClr val="E4E5B8"/>
                </a:solidFill>
                <a:latin typeface="Georgia"/>
                <a:ea typeface="Georgia"/>
                <a:cs typeface="Georgia"/>
                <a:sym typeface="Georgia"/>
              </a:rPr>
              <a:t>The Communist Suffragettes: The Fight for Equality and the October Revolution</a:t>
            </a:r>
            <a:endParaRPr sz="2220">
              <a:solidFill>
                <a:srgbClr val="E4E5B8"/>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