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f585fd4de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f585fd4de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f585fd4de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f585fd4de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f585fd4de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f585fd4de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f585fd4de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f585fd4de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f585fd4de5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f585fd4de5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f585fd4de5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f585fd4de5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f585fd4de5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f585fd4de5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f585fd4de5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f585fd4de5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f585fd4de5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f585fd4de5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f585fd4de5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f585fd4de5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f585fd4de5_5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f585fd4de5_5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585fd4de5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f585fd4de5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f585fd4de5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f585fd4de5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oyJvhzCztNU" TargetMode="External"/><Relationship Id="rId5"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drive.google.com/file/d/1zyV8d5ZLJmHG4aqiIHJq6gOXI9OXhOsz/view" TargetMode="External"/><Relationship Id="rId5" Type="http://schemas.openxmlformats.org/officeDocument/2006/relationships/image" Target="../media/image1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15.png"/><Relationship Id="rId5" Type="http://schemas.openxmlformats.org/officeDocument/2006/relationships/image" Target="../media/image22.png"/><Relationship Id="rId6" Type="http://schemas.openxmlformats.org/officeDocument/2006/relationships/image" Target="../media/image21.png"/><Relationship Id="rId7" Type="http://schemas.openxmlformats.org/officeDocument/2006/relationships/image" Target="../media/image17.png"/><Relationship Id="rId8"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 Id="rId3" Type="http://schemas.openxmlformats.org/officeDocument/2006/relationships/hyperlink" Target="http://luel.us/laborschool" TargetMode="External"/><Relationship Id="rId4" Type="http://schemas.openxmlformats.org/officeDocument/2006/relationships/image" Target="../media/image35.png"/><Relationship Id="rId5" Type="http://schemas.openxmlformats.org/officeDocument/2006/relationships/image" Target="../media/image27.png"/><Relationship Id="rId6"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hyperlink" Target="http://www.youtube.com/watch?v=x11AgAuVofs" TargetMode="External"/><Relationship Id="rId5" Type="http://schemas.openxmlformats.org/officeDocument/2006/relationships/image" Target="../media/image3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hyperlink" Target="http://www.youtube.com/watch?v=l-yFCMfejfQ" TargetMode="External"/><Relationship Id="rId5"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La Consigna - FSLN (Sandinista National Liberation Front)</a:t>
            </a:r>
            <a:endParaRPr>
              <a:solidFill>
                <a:srgbClr val="E4E5B8"/>
              </a:solidFill>
              <a:latin typeface="Georgia"/>
              <a:ea typeface="Georgia"/>
              <a:cs typeface="Georgia"/>
              <a:sym typeface="Georgia"/>
            </a:endParaRPr>
          </a:p>
        </p:txBody>
      </p:sp>
      <p:pic>
        <p:nvPicPr>
          <p:cNvPr descr="#Nicaragua40Revolución&#10;&#10;¡Suscríbete!&#10;&#10;Facebook: https://www.facebook.com/SoyFSLN&#10;Twitter: https://www.twitter.com/SoyFSLN19" id="102" name="Google Shape;102;p25" title="La Consigna - FSLN (Letra)">
            <a:hlinkClick r:id="rId4"/>
          </p:cNvPr>
          <p:cNvPicPr preferRelativeResize="0"/>
          <p:nvPr/>
        </p:nvPicPr>
        <p:blipFill>
          <a:blip r:embed="rId5">
            <a:alphaModFix/>
          </a:blip>
          <a:stretch>
            <a:fillRect/>
          </a:stretch>
        </p:blipFill>
        <p:spPr>
          <a:xfrm>
            <a:off x="164592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US-Backed Contras</a:t>
            </a:r>
            <a:endParaRPr sz="5200">
              <a:solidFill>
                <a:srgbClr val="E4E5B8"/>
              </a:solidFill>
              <a:latin typeface="Georgia"/>
              <a:ea typeface="Georgia"/>
              <a:cs typeface="Georgia"/>
              <a:sym typeface="Georgia"/>
            </a:endParaRPr>
          </a:p>
        </p:txBody>
      </p:sp>
      <p:pic>
        <p:nvPicPr>
          <p:cNvPr id="172" name="Google Shape;172;p3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8" name="Google Shape;178;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9" name="Google Shape;179;p35"/>
          <p:cNvSpPr txBox="1"/>
          <p:nvPr/>
        </p:nvSpPr>
        <p:spPr>
          <a:xfrm>
            <a:off x="-8826" y="1101300"/>
            <a:ext cx="6280200" cy="4925400"/>
          </a:xfrm>
          <a:prstGeom prst="rect">
            <a:avLst/>
          </a:prstGeom>
          <a:noFill/>
          <a:ln>
            <a:noFill/>
          </a:ln>
        </p:spPr>
        <p:txBody>
          <a:bodyPr anchorCtr="0" anchor="t" bIns="91425" lIns="91425" spcFirstLastPara="1" rIns="91425" wrap="square" tIns="91425">
            <a:spAutoFit/>
          </a:bodyPr>
          <a:lstStyle/>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March 1981:</a:t>
            </a:r>
            <a:r>
              <a:rPr lang="en">
                <a:solidFill>
                  <a:srgbClr val="E4E5B8"/>
                </a:solidFill>
                <a:latin typeface="Georgia"/>
                <a:ea typeface="Georgia"/>
                <a:cs typeface="Georgia"/>
                <a:sym typeface="Georgia"/>
              </a:rPr>
              <a:t> Reagan authorized CIA to recruit, arm, and train anti-Sandinista forces. Two main groups emerged:</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FDN (Nicaraguan Democratic Force):</a:t>
            </a:r>
            <a:r>
              <a:rPr lang="en">
                <a:solidFill>
                  <a:srgbClr val="E4E5B8"/>
                </a:solidFill>
                <a:latin typeface="Georgia"/>
                <a:ea typeface="Georgia"/>
                <a:cs typeface="Georgia"/>
                <a:sym typeface="Georgia"/>
              </a:rPr>
              <a:t> Largest group, led by former Somoza National Guard officers. Based in Honduras. Composed of:</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Ex-National Guard members (Somoza's brutal military/police)</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Displaced landowners who lost property to land reform. </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Some peasants recruited through coercion or payment</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ARDE: </a:t>
            </a:r>
            <a:r>
              <a:rPr lang="en">
                <a:solidFill>
                  <a:srgbClr val="E4E5B8"/>
                </a:solidFill>
                <a:latin typeface="Georgia"/>
                <a:ea typeface="Georgia"/>
                <a:cs typeface="Georgia"/>
                <a:sym typeface="Georgia"/>
              </a:rPr>
              <a:t>Smaller southern front based in Costa Rica, led by Edén Pastora ("Commander Zero"), a disillusioned former Sandinista.</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The Leadership Problem: </a:t>
            </a:r>
            <a:r>
              <a:rPr lang="en">
                <a:solidFill>
                  <a:srgbClr val="E4E5B8"/>
                </a:solidFill>
                <a:latin typeface="Georgia"/>
                <a:ea typeface="Georgia"/>
                <a:cs typeface="Georgia"/>
                <a:sym typeface="Georgia"/>
              </a:rPr>
              <a:t>The Contras were led by Somoza's former military officers—the same people who'd tortured and murdered Nicaraguans under the dictatorship. This made Reagan's "freedom fighter" rhetoric absurd.</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80" name="Google Shape;180;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Creating the Contras (1981)</a:t>
            </a:r>
            <a:endParaRPr>
              <a:solidFill>
                <a:srgbClr val="E4E5B8"/>
              </a:solidFill>
              <a:latin typeface="Georgia"/>
              <a:ea typeface="Georgia"/>
              <a:cs typeface="Georgia"/>
              <a:sym typeface="Georgia"/>
            </a:endParaRPr>
          </a:p>
        </p:txBody>
      </p:sp>
      <p:pic>
        <p:nvPicPr>
          <p:cNvPr id="181" name="Google Shape;181;p35" title="Contra_commandas_1987.jpg"/>
          <p:cNvPicPr preferRelativeResize="0"/>
          <p:nvPr/>
        </p:nvPicPr>
        <p:blipFill>
          <a:blip r:embed="rId4">
            <a:alphaModFix/>
          </a:blip>
          <a:stretch>
            <a:fillRect/>
          </a:stretch>
        </p:blipFill>
        <p:spPr>
          <a:xfrm>
            <a:off x="6271375" y="1253700"/>
            <a:ext cx="2809798" cy="1944925"/>
          </a:xfrm>
          <a:prstGeom prst="rect">
            <a:avLst/>
          </a:prstGeom>
          <a:noFill/>
          <a:ln>
            <a:noFill/>
          </a:ln>
        </p:spPr>
      </p:pic>
      <p:sp>
        <p:nvSpPr>
          <p:cNvPr id="182" name="Google Shape;182;p35"/>
          <p:cNvSpPr txBox="1"/>
          <p:nvPr/>
        </p:nvSpPr>
        <p:spPr>
          <a:xfrm>
            <a:off x="6271325" y="3206659"/>
            <a:ext cx="28098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Contra group from FDN and ARDE Frente Sur in the Nueva Guinea area in 1987</a:t>
            </a:r>
            <a:endParaRPr>
              <a:solidFill>
                <a:schemeClr val="l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 name="Google Shape;188;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9" name="Google Shape;189;p36"/>
          <p:cNvSpPr txBox="1"/>
          <p:nvPr/>
        </p:nvSpPr>
        <p:spPr>
          <a:xfrm>
            <a:off x="105275" y="1101300"/>
            <a:ext cx="8856300" cy="4956300"/>
          </a:xfrm>
          <a:prstGeom prst="rect">
            <a:avLst/>
          </a:prstGeom>
          <a:noFill/>
          <a:ln>
            <a:noFill/>
          </a:ln>
        </p:spPr>
        <p:txBody>
          <a:bodyPr anchorCtr="0" anchor="t" bIns="91425" lIns="91425" spcFirstLastPara="1" rIns="91425" wrap="square" tIns="91425">
            <a:spAutoFit/>
          </a:bodyPr>
          <a:lstStyle/>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Training:</a:t>
            </a:r>
            <a:r>
              <a:rPr lang="en">
                <a:solidFill>
                  <a:srgbClr val="E4E5B8"/>
                </a:solidFill>
                <a:latin typeface="Georgia"/>
                <a:ea typeface="Georgia"/>
                <a:cs typeface="Georgia"/>
                <a:sym typeface="Georgia"/>
              </a:rPr>
              <a:t> CIA established camps in Honduras and Florida teaching guerrilla warfare, sabotage, assassination, psychological operations.</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b="1">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Funding:</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600">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1982: $19 million</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1983: $24 million</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1984: $24 million</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Eventually totaling $300+ million official funding</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6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The CIA Manual (1983):</a:t>
            </a:r>
            <a:endParaRPr b="1">
              <a:solidFill>
                <a:srgbClr val="E4E5B8"/>
              </a:solidFill>
              <a:latin typeface="Georgia"/>
              <a:ea typeface="Georgia"/>
              <a:cs typeface="Georgia"/>
              <a:sym typeface="Georgia"/>
            </a:endParaRPr>
          </a:p>
          <a:p>
            <a:pPr indent="0" lvl="0" marL="457200" rtl="0" algn="just">
              <a:spcBef>
                <a:spcPts val="0"/>
              </a:spcBef>
              <a:spcAft>
                <a:spcPts val="0"/>
              </a:spcAft>
              <a:buNone/>
            </a:pPr>
            <a:r>
              <a:t/>
            </a:r>
            <a:endParaRPr b="1" sz="600">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Assassinate Sandinista officials</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"Neutralize" (kill) judges, police, state security</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Create "martyrs" by provoking government reprisals against civilians</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Blackmail and coerce civilians into cooperation</a:t>
            </a:r>
            <a:endParaRPr>
              <a:solidFill>
                <a:srgbClr val="E4E5B8"/>
              </a:solidFill>
              <a:latin typeface="Georgia"/>
              <a:ea typeface="Georgia"/>
              <a:cs typeface="Georgia"/>
              <a:sym typeface="Georgia"/>
            </a:endParaRPr>
          </a:p>
          <a:p>
            <a:pPr indent="0" lvl="0" marL="914400" rtl="0" algn="just">
              <a:spcBef>
                <a:spcPts val="0"/>
              </a:spcBef>
              <a:spcAft>
                <a:spcPts val="0"/>
              </a:spcAft>
              <a:buNone/>
            </a:pPr>
            <a:r>
              <a:t/>
            </a:r>
            <a:endParaRPr sz="6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When exposed, this manual caused scandal—the CIA was teaching terrorism.</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6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Mining Harbors (1984): </a:t>
            </a:r>
            <a:r>
              <a:rPr lang="en">
                <a:solidFill>
                  <a:srgbClr val="E4E5B8"/>
                </a:solidFill>
                <a:latin typeface="Georgia"/>
                <a:ea typeface="Georgia"/>
                <a:cs typeface="Georgia"/>
                <a:sym typeface="Georgia"/>
              </a:rPr>
              <a:t>CIA operatives mined Nicaragua's harbors, damaging commercial ships. The International Court of Justice ruled this violated international law. The U.S. rejected the ruling.</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90" name="Google Shape;190;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CIA Operations</a:t>
            </a:r>
            <a:endParaRPr>
              <a:solidFill>
                <a:srgbClr val="E4E5B8"/>
              </a:solidFill>
              <a:latin typeface="Georgia"/>
              <a:ea typeface="Georgia"/>
              <a:cs typeface="Georgia"/>
              <a:sym typeface="Georgia"/>
            </a:endParaRPr>
          </a:p>
        </p:txBody>
      </p:sp>
      <p:pic>
        <p:nvPicPr>
          <p:cNvPr id="191" name="Google Shape;191;p36" title="cia-logo-on-cracked-wall-b-800x533.jpg"/>
          <p:cNvPicPr preferRelativeResize="0"/>
          <p:nvPr/>
        </p:nvPicPr>
        <p:blipFill>
          <a:blip r:embed="rId4">
            <a:alphaModFix/>
          </a:blip>
          <a:stretch>
            <a:fillRect/>
          </a:stretch>
        </p:blipFill>
        <p:spPr>
          <a:xfrm>
            <a:off x="5423525" y="1483369"/>
            <a:ext cx="3322374" cy="22135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7" name="Google Shape;197;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8" name="Google Shape;198;p37"/>
          <p:cNvSpPr txBox="1"/>
          <p:nvPr/>
        </p:nvSpPr>
        <p:spPr>
          <a:xfrm>
            <a:off x="-75200" y="1101300"/>
            <a:ext cx="9231900" cy="49563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b="1" lang="en">
                <a:solidFill>
                  <a:srgbClr val="E4E5B8"/>
                </a:solidFill>
                <a:latin typeface="Georgia"/>
                <a:ea typeface="Georgia"/>
                <a:cs typeface="Georgia"/>
                <a:sym typeface="Georgia"/>
              </a:rPr>
              <a:t>Human rights organizations (Americas Watch, Amnesty International) documented systematic atrocities:</a:t>
            </a:r>
            <a:endParaRPr b="1">
              <a:solidFill>
                <a:srgbClr val="E4E5B8"/>
              </a:solidFill>
              <a:latin typeface="Georgia"/>
              <a:ea typeface="Georgia"/>
              <a:cs typeface="Georgia"/>
              <a:sym typeface="Georgia"/>
            </a:endParaRPr>
          </a:p>
          <a:p>
            <a:pPr indent="0" lvl="0" marL="457200" rtl="0" algn="just">
              <a:spcBef>
                <a:spcPts val="0"/>
              </a:spcBef>
              <a:spcAft>
                <a:spcPts val="0"/>
              </a:spcAft>
              <a:buNone/>
            </a:pPr>
            <a:r>
              <a:t/>
            </a:r>
            <a:endParaRPr b="1" sz="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6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Rape: </a:t>
            </a:r>
            <a:r>
              <a:rPr lang="en">
                <a:solidFill>
                  <a:srgbClr val="E4E5B8"/>
                </a:solidFill>
                <a:latin typeface="Georgia"/>
                <a:ea typeface="Georgia"/>
                <a:cs typeface="Georgia"/>
                <a:sym typeface="Georgia"/>
              </a:rPr>
              <a:t>Systematic sexual violence against women in Sandinista-sympathetic villages.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Torture: </a:t>
            </a:r>
            <a:r>
              <a:rPr lang="en">
                <a:solidFill>
                  <a:srgbClr val="E4E5B8"/>
                </a:solidFill>
                <a:latin typeface="Georgia"/>
                <a:ea typeface="Georgia"/>
                <a:cs typeface="Georgia"/>
                <a:sym typeface="Georgia"/>
              </a:rPr>
              <a:t>Mutilation, eye-gouging, castration, burning victims alive.</a:t>
            </a:r>
            <a:endParaRPr sz="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0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Civilian Targeting: </a:t>
            </a:r>
            <a:r>
              <a:rPr lang="en">
                <a:solidFill>
                  <a:srgbClr val="E4E5B8"/>
                </a:solidFill>
                <a:latin typeface="Georgia"/>
                <a:ea typeface="Georgia"/>
                <a:cs typeface="Georgia"/>
                <a:sym typeface="Georgia"/>
              </a:rPr>
              <a:t>Murdered teachers (literacy campaign workers), health workers, agricultural cooperative members—anyone associated with Sandinista programs.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Kidnapping:</a:t>
            </a:r>
            <a:r>
              <a:rPr lang="en">
                <a:solidFill>
                  <a:srgbClr val="E4E5B8"/>
                </a:solidFill>
                <a:latin typeface="Georgia"/>
                <a:ea typeface="Georgia"/>
                <a:cs typeface="Georgia"/>
                <a:sym typeface="Georgia"/>
              </a:rPr>
              <a:t> Forced recruitment, especially of teenagers. Contras press-ganged peasants into service.</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Destruction:</a:t>
            </a:r>
            <a:r>
              <a:rPr lang="en">
                <a:solidFill>
                  <a:srgbClr val="E4E5B8"/>
                </a:solidFill>
                <a:latin typeface="Georgia"/>
                <a:ea typeface="Georgia"/>
                <a:cs typeface="Georgia"/>
                <a:sym typeface="Georgia"/>
              </a:rPr>
              <a:t> Burned schools, health clinics, agricultural cooperatives to sabotage Sandinista development programs.</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0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Example:</a:t>
            </a:r>
            <a:r>
              <a:rPr lang="en">
                <a:solidFill>
                  <a:srgbClr val="E4E5B8"/>
                </a:solidFill>
                <a:latin typeface="Georgia"/>
                <a:ea typeface="Georgia"/>
                <a:cs typeface="Georgia"/>
                <a:sym typeface="Georgia"/>
              </a:rPr>
              <a:t> In 1984, Contras attacked Pantasma killing 16 civilians including children. They raped women, mutilated bodies, and destroyed the town's clinic.</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0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The Pattern:</a:t>
            </a:r>
            <a:r>
              <a:rPr lang="en">
                <a:solidFill>
                  <a:srgbClr val="E4E5B8"/>
                </a:solidFill>
                <a:latin typeface="Georgia"/>
                <a:ea typeface="Georgia"/>
                <a:cs typeface="Georgia"/>
                <a:sym typeface="Georgia"/>
              </a:rPr>
              <a:t> Contras didn't fight Sandinista military; they terrorized civilians to make the country ungovernable.</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99" name="Google Shape;199;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Contra Tactics: War Crimes</a:t>
            </a:r>
            <a:endParaRPr>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5" name="Google Shape;205;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6" name="Google Shape;206;p38"/>
          <p:cNvSpPr txBox="1"/>
          <p:nvPr/>
        </p:nvSpPr>
        <p:spPr>
          <a:xfrm>
            <a:off x="3656700" y="1101300"/>
            <a:ext cx="53847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Congress grew uncomfortable funding Contras after atrocity reports and the harbor mining incident.</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b="1" lang="en" sz="1500">
                <a:solidFill>
                  <a:srgbClr val="E4E5B8"/>
                </a:solidFill>
                <a:latin typeface="Georgia"/>
                <a:ea typeface="Georgia"/>
                <a:cs typeface="Georgia"/>
                <a:sym typeface="Georgia"/>
              </a:rPr>
              <a:t>Boland I (December 1982):</a:t>
            </a:r>
            <a:r>
              <a:rPr lang="en" sz="1500">
                <a:solidFill>
                  <a:srgbClr val="E4E5B8"/>
                </a:solidFill>
                <a:latin typeface="Georgia"/>
                <a:ea typeface="Georgia"/>
                <a:cs typeface="Georgia"/>
                <a:sym typeface="Georgia"/>
              </a:rPr>
              <a:t> Prohibited funds for "overthrowing" Nicaragua's government (loophole: could fund "interdicting arms to El Salvador").</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b="1" lang="en" sz="1500">
                <a:solidFill>
                  <a:srgbClr val="E4E5B8"/>
                </a:solidFill>
                <a:latin typeface="Georgia"/>
                <a:ea typeface="Georgia"/>
                <a:cs typeface="Georgia"/>
                <a:sym typeface="Georgia"/>
              </a:rPr>
              <a:t>Boland II (October 1984)</a:t>
            </a:r>
            <a:r>
              <a:rPr lang="en" sz="1500">
                <a:solidFill>
                  <a:srgbClr val="E4E5B8"/>
                </a:solidFill>
                <a:latin typeface="Georgia"/>
                <a:ea typeface="Georgia"/>
                <a:cs typeface="Georgia"/>
                <a:sym typeface="Georgia"/>
              </a:rPr>
              <a:t>: Banned all military aid to Contras—no loopholes.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Reagan faced a choice: obey the law or find illegal workarounds.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He chose illegal workarounds.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07" name="Google Shape;207;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Boland Amendments (1982-1984)</a:t>
            </a:r>
            <a:endParaRPr>
              <a:solidFill>
                <a:srgbClr val="E4E5B8"/>
              </a:solidFill>
              <a:latin typeface="Georgia"/>
              <a:ea typeface="Georgia"/>
              <a:cs typeface="Georgia"/>
              <a:sym typeface="Georgia"/>
            </a:endParaRPr>
          </a:p>
        </p:txBody>
      </p:sp>
      <p:pic>
        <p:nvPicPr>
          <p:cNvPr id="208" name="Google Shape;208;p38" title="Boland Amendment.jpg"/>
          <p:cNvPicPr preferRelativeResize="0"/>
          <p:nvPr/>
        </p:nvPicPr>
        <p:blipFill>
          <a:blip r:embed="rId4">
            <a:alphaModFix/>
          </a:blip>
          <a:stretch>
            <a:fillRect/>
          </a:stretch>
        </p:blipFill>
        <p:spPr>
          <a:xfrm>
            <a:off x="152400" y="1253700"/>
            <a:ext cx="3440026" cy="2660650"/>
          </a:xfrm>
          <a:prstGeom prst="rect">
            <a:avLst/>
          </a:prstGeom>
          <a:noFill/>
          <a:ln>
            <a:noFill/>
          </a:ln>
        </p:spPr>
      </p:pic>
      <p:sp>
        <p:nvSpPr>
          <p:cNvPr id="209" name="Google Shape;209;p38"/>
          <p:cNvSpPr txBox="1"/>
          <p:nvPr/>
        </p:nvSpPr>
        <p:spPr>
          <a:xfrm>
            <a:off x="152363" y="3914350"/>
            <a:ext cx="3440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Edward Boland (right), author of the Boland Amendment</a:t>
            </a:r>
            <a:endParaRPr sz="1300">
              <a:solidFill>
                <a:schemeClr val="l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5" name="Google Shape;215;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6" name="Google Shape;216;p39"/>
          <p:cNvSpPr txBox="1"/>
          <p:nvPr/>
        </p:nvSpPr>
        <p:spPr>
          <a:xfrm>
            <a:off x="32150" y="1101300"/>
            <a:ext cx="5794500" cy="4894800"/>
          </a:xfrm>
          <a:prstGeom prst="rect">
            <a:avLst/>
          </a:prstGeom>
          <a:noFill/>
          <a:ln>
            <a:noFill/>
          </a:ln>
        </p:spPr>
        <p:txBody>
          <a:bodyPr anchorCtr="0" anchor="t" bIns="91425" lIns="91425" spcFirstLastPara="1" rIns="91425" wrap="square" tIns="91425">
            <a:spAutoFit/>
          </a:bodyPr>
          <a:lstStyle/>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The Scheme: </a:t>
            </a:r>
            <a:r>
              <a:rPr lang="en">
                <a:solidFill>
                  <a:srgbClr val="E4E5B8"/>
                </a:solidFill>
                <a:latin typeface="Georgia"/>
                <a:ea typeface="Georgia"/>
                <a:cs typeface="Georgia"/>
                <a:sym typeface="Georgia"/>
              </a:rPr>
              <a:t>NSC staffers Oliver North and John Poindexter:</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000">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Secretly sold weapons to Iran (America's enemy, holding hostages)</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Diverted $18 million in profits to Contras</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Solicited donations from Saudi Arabia ($32 million), Brunei ($10 million)</a:t>
            </a:r>
            <a:endParaRPr>
              <a:solidFill>
                <a:srgbClr val="E4E5B8"/>
              </a:solidFill>
              <a:latin typeface="Georgia"/>
              <a:ea typeface="Georgia"/>
              <a:cs typeface="Georgia"/>
              <a:sym typeface="Georgia"/>
            </a:endParaRPr>
          </a:p>
          <a:p>
            <a:pPr indent="-317500" lvl="1" marL="914400" rtl="0" algn="just">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Created front companies and Swiss bank accounts to launder money</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0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Exposed (November 1986):</a:t>
            </a:r>
            <a:r>
              <a:rPr lang="en">
                <a:solidFill>
                  <a:srgbClr val="E4E5B8"/>
                </a:solidFill>
                <a:latin typeface="Georgia"/>
                <a:ea typeface="Georgia"/>
                <a:cs typeface="Georgia"/>
                <a:sym typeface="Georgia"/>
              </a:rPr>
              <a:t> Lebanese magazine revealed arms-for-hostages deal. Attorney General Ed Meese announced Contra diversion. Scandal exploded.</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0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The Cover-Up:</a:t>
            </a:r>
            <a:r>
              <a:rPr lang="en">
                <a:solidFill>
                  <a:srgbClr val="E4E5B8"/>
                </a:solidFill>
                <a:latin typeface="Georgia"/>
                <a:ea typeface="Georgia"/>
                <a:cs typeface="Georgia"/>
                <a:sym typeface="Georgia"/>
              </a:rPr>
              <a:t> North shredded thousands of documents. Officials lied to Congress. Reagan claimed ignorance.</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000">
              <a:solidFill>
                <a:srgbClr val="E4E5B8"/>
              </a:solidFill>
              <a:latin typeface="Georgia"/>
              <a:ea typeface="Georgia"/>
              <a:cs typeface="Georgia"/>
              <a:sym typeface="Georgia"/>
            </a:endParaRPr>
          </a:p>
          <a:p>
            <a:pPr indent="-317500" lvl="0" marL="457200" rtl="0" algn="just">
              <a:spcBef>
                <a:spcPts val="0"/>
              </a:spcBef>
              <a:spcAft>
                <a:spcPts val="0"/>
              </a:spcAft>
              <a:buClr>
                <a:srgbClr val="E4E5B8"/>
              </a:buClr>
              <a:buSzPts val="1400"/>
              <a:buFont typeface="Georgia"/>
              <a:buChar char="●"/>
            </a:pPr>
            <a:r>
              <a:rPr b="1" lang="en">
                <a:solidFill>
                  <a:srgbClr val="E4E5B8"/>
                </a:solidFill>
                <a:latin typeface="Georgia"/>
                <a:ea typeface="Georgia"/>
                <a:cs typeface="Georgia"/>
                <a:sym typeface="Georgia"/>
              </a:rPr>
              <a:t>Prosecutions: </a:t>
            </a:r>
            <a:r>
              <a:rPr lang="en">
                <a:solidFill>
                  <a:srgbClr val="E4E5B8"/>
                </a:solidFill>
                <a:latin typeface="Georgia"/>
                <a:ea typeface="Georgia"/>
                <a:cs typeface="Georgia"/>
                <a:sym typeface="Georgia"/>
              </a:rPr>
              <a:t>14 indicted, 11 convicted—then President George H.W. Bush pardoned six (December 1992), ending investigation.</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217" name="Google Shape;217;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Iran-Contra: Breaking the Law</a:t>
            </a:r>
            <a:endParaRPr>
              <a:solidFill>
                <a:srgbClr val="E4E5B8"/>
              </a:solidFill>
              <a:latin typeface="Georgia"/>
              <a:ea typeface="Georgia"/>
              <a:cs typeface="Georgia"/>
              <a:sym typeface="Georgia"/>
            </a:endParaRPr>
          </a:p>
        </p:txBody>
      </p:sp>
      <p:pic>
        <p:nvPicPr>
          <p:cNvPr id="218" name="Google Shape;218;p39" title="white house meeting.jpg"/>
          <p:cNvPicPr preferRelativeResize="0"/>
          <p:nvPr/>
        </p:nvPicPr>
        <p:blipFill>
          <a:blip r:embed="rId4">
            <a:alphaModFix/>
          </a:blip>
          <a:stretch>
            <a:fillRect/>
          </a:stretch>
        </p:blipFill>
        <p:spPr>
          <a:xfrm>
            <a:off x="5826650" y="1253700"/>
            <a:ext cx="3238149" cy="2145825"/>
          </a:xfrm>
          <a:prstGeom prst="rect">
            <a:avLst/>
          </a:prstGeom>
          <a:noFill/>
          <a:ln>
            <a:noFill/>
          </a:ln>
        </p:spPr>
      </p:pic>
      <p:sp>
        <p:nvSpPr>
          <p:cNvPr id="219" name="Google Shape;219;p39"/>
          <p:cNvSpPr txBox="1"/>
          <p:nvPr/>
        </p:nvSpPr>
        <p:spPr>
          <a:xfrm>
            <a:off x="5826625" y="3399525"/>
            <a:ext cx="32382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President Reagan Meeting with Senior Staff regarding Nicaragua and the Central American Peace Proposal in the oval office with Robert McFarlane, Oliver North, Langhorne Motley, David Chew, John Poindexter and Donald Regan - 04/04/1985</a:t>
            </a:r>
            <a:endParaRPr>
              <a:solidFill>
                <a:schemeClr val="l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5" name="Google Shape;225;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6" name="Google Shape;226;p40"/>
          <p:cNvSpPr txBox="1"/>
          <p:nvPr/>
        </p:nvSpPr>
        <p:spPr>
          <a:xfrm>
            <a:off x="2376225" y="1101300"/>
            <a:ext cx="6780600" cy="4494600"/>
          </a:xfrm>
          <a:prstGeom prst="rect">
            <a:avLst/>
          </a:prstGeom>
          <a:noFill/>
          <a:ln>
            <a:noFill/>
          </a:ln>
        </p:spPr>
        <p:txBody>
          <a:bodyPr anchorCtr="0" anchor="t" bIns="91425" lIns="91425" spcFirstLastPara="1" rIns="91425" wrap="square" tIns="91425">
            <a:spAutoFit/>
          </a:bodyPr>
          <a:lstStyle/>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Gary Webb Investigation (1996): San Jose Mercury News reporter documented Contras trafficking cocaine into the U.S., with CIA knowledge, to fund operations.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The Allegations:</a:t>
            </a:r>
            <a:r>
              <a:rPr lang="en" sz="1500">
                <a:solidFill>
                  <a:srgbClr val="E4E5B8"/>
                </a:solidFill>
                <a:latin typeface="Georgia"/>
                <a:ea typeface="Georgia"/>
                <a:cs typeface="Georgia"/>
                <a:sym typeface="Georgia"/>
              </a:rPr>
              <a:t>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000">
              <a:solidFill>
                <a:srgbClr val="E4E5B8"/>
              </a:solidFill>
              <a:latin typeface="Georgia"/>
              <a:ea typeface="Georgia"/>
              <a:cs typeface="Georgia"/>
              <a:sym typeface="Georgia"/>
            </a:endParaRPr>
          </a:p>
          <a:p>
            <a:pPr indent="-323850" lvl="1" marL="9144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Contra supporters sold cocaine in Los Angeles (fueling crack epidemic)</a:t>
            </a:r>
            <a:endParaRPr sz="1500">
              <a:solidFill>
                <a:srgbClr val="E4E5B8"/>
              </a:solidFill>
              <a:latin typeface="Georgia"/>
              <a:ea typeface="Georgia"/>
              <a:cs typeface="Georgia"/>
              <a:sym typeface="Georgia"/>
            </a:endParaRPr>
          </a:p>
          <a:p>
            <a:pPr indent="-323850" lvl="1" marL="9144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Profits funded weapons purchases</a:t>
            </a:r>
            <a:endParaRPr sz="1500">
              <a:solidFill>
                <a:srgbClr val="E4E5B8"/>
              </a:solidFill>
              <a:latin typeface="Georgia"/>
              <a:ea typeface="Georgia"/>
              <a:cs typeface="Georgia"/>
              <a:sym typeface="Georgia"/>
            </a:endParaRPr>
          </a:p>
          <a:p>
            <a:pPr indent="-323850" lvl="1" marL="9144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CIA turned blind eye because Contras were anti-communist allies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CIA Inspector General Report (1998)</a:t>
            </a:r>
            <a:r>
              <a:rPr lang="en" sz="1500">
                <a:solidFill>
                  <a:srgbClr val="E4E5B8"/>
                </a:solidFill>
                <a:latin typeface="Georgia"/>
                <a:ea typeface="Georgia"/>
                <a:cs typeface="Georgia"/>
                <a:sym typeface="Georgia"/>
              </a:rPr>
              <a:t>: Confirmed CIA knew about Contra drug trafficking but didn't stop it. Admitted dozens of Contras trafficked drugs while receiving U.S. support.</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The Tragedy: </a:t>
            </a:r>
            <a:r>
              <a:rPr lang="en" sz="1500">
                <a:solidFill>
                  <a:srgbClr val="E4E5B8"/>
                </a:solidFill>
                <a:latin typeface="Georgia"/>
                <a:ea typeface="Georgia"/>
                <a:cs typeface="Georgia"/>
                <a:sym typeface="Georgia"/>
              </a:rPr>
              <a:t>American taxpayers funded Contras officially; crack cocaine in American cities funded them unofficially—with CIA complicity.</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27" name="Google Shape;227;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Cocaine Connection</a:t>
            </a:r>
            <a:endParaRPr>
              <a:solidFill>
                <a:srgbClr val="E4E5B8"/>
              </a:solidFill>
              <a:latin typeface="Georgia"/>
              <a:ea typeface="Georgia"/>
              <a:cs typeface="Georgia"/>
              <a:sym typeface="Georgia"/>
            </a:endParaRPr>
          </a:p>
        </p:txBody>
      </p:sp>
      <p:pic>
        <p:nvPicPr>
          <p:cNvPr id="228" name="Google Shape;228;p40" title="gary webb.jpg"/>
          <p:cNvPicPr preferRelativeResize="0"/>
          <p:nvPr/>
        </p:nvPicPr>
        <p:blipFill>
          <a:blip r:embed="rId4">
            <a:alphaModFix/>
          </a:blip>
          <a:stretch>
            <a:fillRect/>
          </a:stretch>
        </p:blipFill>
        <p:spPr>
          <a:xfrm>
            <a:off x="353318" y="1173333"/>
            <a:ext cx="1905325" cy="2812875"/>
          </a:xfrm>
          <a:prstGeom prst="rect">
            <a:avLst/>
          </a:prstGeom>
          <a:noFill/>
          <a:ln>
            <a:noFill/>
          </a:ln>
        </p:spPr>
      </p:pic>
      <p:sp>
        <p:nvSpPr>
          <p:cNvPr id="229" name="Google Shape;229;p40"/>
          <p:cNvSpPr txBox="1"/>
          <p:nvPr/>
        </p:nvSpPr>
        <p:spPr>
          <a:xfrm>
            <a:off x="160738" y="3946024"/>
            <a:ext cx="22905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The award-winning investigative reporter, Gary Webb (1955–2004)- best known for his Dark Alliance series that linked a Northern California drug ring with the CIA and the United States’ burgeoning crack epidemic</a:t>
            </a:r>
            <a:endParaRPr sz="1300">
              <a:solidFill>
                <a:schemeClr val="l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5" name="Google Shape;235;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6" name="Google Shape;236;p41"/>
          <p:cNvSpPr txBox="1"/>
          <p:nvPr/>
        </p:nvSpPr>
        <p:spPr>
          <a:xfrm>
            <a:off x="166800" y="1101300"/>
            <a:ext cx="4405200" cy="4802400"/>
          </a:xfrm>
          <a:prstGeom prst="rect">
            <a:avLst/>
          </a:prstGeom>
          <a:noFill/>
          <a:ln>
            <a:noFill/>
          </a:ln>
        </p:spPr>
        <p:txBody>
          <a:bodyPr anchorCtr="0" anchor="t" bIns="91425" lIns="91425" spcFirstLastPara="1" rIns="91425" wrap="square" tIns="91425">
            <a:spAutoFit/>
          </a:bodyPr>
          <a:lstStyle/>
          <a:p>
            <a:pPr indent="-323850" lvl="0" marL="457200" rtl="0" algn="just">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Deaths: </a:t>
            </a:r>
            <a:r>
              <a:rPr lang="en" sz="1500">
                <a:solidFill>
                  <a:srgbClr val="E4E5B8"/>
                </a:solidFill>
                <a:latin typeface="Georgia"/>
                <a:ea typeface="Georgia"/>
                <a:cs typeface="Georgia"/>
                <a:sym typeface="Georgia"/>
              </a:rPr>
              <a:t>30,000+ Nicaraguans killed (in country of 3 million—equivalent to 3 million Americans).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Refugees:</a:t>
            </a:r>
            <a:r>
              <a:rPr lang="en" sz="1500">
                <a:solidFill>
                  <a:srgbClr val="E4E5B8"/>
                </a:solidFill>
                <a:latin typeface="Georgia"/>
                <a:ea typeface="Georgia"/>
                <a:cs typeface="Georgia"/>
                <a:sym typeface="Georgia"/>
              </a:rPr>
              <a:t> Hundreds of thousands fled to Honduras, Costa Rica, United States.</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Economic Devastation: </a:t>
            </a:r>
            <a:r>
              <a:rPr lang="en" sz="1500">
                <a:solidFill>
                  <a:srgbClr val="E4E5B8"/>
                </a:solidFill>
                <a:latin typeface="Georgia"/>
                <a:ea typeface="Georgia"/>
                <a:cs typeface="Georgia"/>
                <a:sym typeface="Georgia"/>
              </a:rPr>
              <a:t>War destroyed infrastructure, agriculture, economy. Nicaragua became Western Hemisphere's second-poorest country.</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Prosecutions: </a:t>
            </a:r>
            <a:r>
              <a:rPr lang="en" sz="1500">
                <a:solidFill>
                  <a:srgbClr val="E4E5B8"/>
                </a:solidFill>
                <a:latin typeface="Georgia"/>
                <a:ea typeface="Georgia"/>
                <a:cs typeface="Georgia"/>
                <a:sym typeface="Georgia"/>
              </a:rPr>
              <a:t>14 indicted, 11 convicted—then President George H.W. Bush pardoned six (December 1992), ending investigation.</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37" name="Google Shape;237;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War's Impact</a:t>
            </a:r>
            <a:endParaRPr>
              <a:solidFill>
                <a:srgbClr val="E4E5B8"/>
              </a:solidFill>
              <a:latin typeface="Georgia"/>
              <a:ea typeface="Georgia"/>
              <a:cs typeface="Georgia"/>
              <a:sym typeface="Georgia"/>
            </a:endParaRPr>
          </a:p>
        </p:txBody>
      </p:sp>
      <p:pic>
        <p:nvPicPr>
          <p:cNvPr id="238" name="Google Shape;238;p41" title="sandinistas in Managua.jpg"/>
          <p:cNvPicPr preferRelativeResize="0"/>
          <p:nvPr/>
        </p:nvPicPr>
        <p:blipFill>
          <a:blip r:embed="rId4">
            <a:alphaModFix/>
          </a:blip>
          <a:stretch>
            <a:fillRect/>
          </a:stretch>
        </p:blipFill>
        <p:spPr>
          <a:xfrm>
            <a:off x="4732441" y="1157250"/>
            <a:ext cx="2589000" cy="3881600"/>
          </a:xfrm>
          <a:prstGeom prst="rect">
            <a:avLst/>
          </a:prstGeom>
          <a:noFill/>
          <a:ln>
            <a:noFill/>
          </a:ln>
        </p:spPr>
      </p:pic>
      <p:sp>
        <p:nvSpPr>
          <p:cNvPr id="239" name="Google Shape;239;p41"/>
          <p:cNvSpPr txBox="1"/>
          <p:nvPr/>
        </p:nvSpPr>
        <p:spPr>
          <a:xfrm>
            <a:off x="7369650" y="2390050"/>
            <a:ext cx="1647600" cy="1416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(Left) Sandinista guerillas arrive triomphant in the Nicaraguan capital of Managua following the resignation and expropriation of Dictator Anastasio Somoza - Tony Comiti</a:t>
            </a:r>
            <a:endParaRPr sz="1000">
              <a:solidFill>
                <a:schemeClr val="l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5" name="Google Shape;245;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6" name="Google Shape;246;p42"/>
          <p:cNvSpPr txBox="1"/>
          <p:nvPr/>
        </p:nvSpPr>
        <p:spPr>
          <a:xfrm>
            <a:off x="125950" y="1101300"/>
            <a:ext cx="89313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USSR developed great relations with the Sandinistas after the overthrow of the Somoza family as part of the 1979 Sandinista revolution in Nicaragua, to the point that Victor Volskii, president of the Soviet Association of Friendship with Latin American Countries, called the revolution a "model" for global armed revolution. During the 1980s, the Soviet Union provided full political, economic, military, and diplomatic support to the left wing government of Nicaragua. This was both a reaction to the right-wing Contra resistance movement and the Sandinista government working towards a full-fledged alliance with the Soviet Union. These efforts resulting in Nicaragua receiving free credit, economic subsidies, technological support, and heavy weapon grants. Soviet economic investments to Nicaragua consisted of both direct aid, economic/industrial investments, and trade. For example, in 1983, Nicaragua received between $200 million and $250 million from the Soviet bloc, with investments ranging from $100 million - $150 million from 1981 to 1984. As further relations with the US deteriorated due to foreign policy of the Reagan administration, Nicaragua relied heavier on Soviet trade. By May 1985, Nicaragua became the second largest importer of Soviet goods (after Cuba), with Soviet exports to Nicaragua growing three times from 1983 to 1984. Nicaragua voted consistently for Communist causes during the 1980s, shown especially with the 1984 Nicaraguan general elections where the Sandinistas garnered 66.78% of the total votes in the nation. While the Soviet Union rapidly withdrew both economic and military investments to various Latin American nations (including Nicaragua) in the beginning of the 1990s leading up to the dissolution of the USSR, Russia continued to invest in the economic, technological, and infrastructural success of Nicaragua.</a:t>
            </a:r>
            <a:endParaRPr>
              <a:solidFill>
                <a:srgbClr val="E4E5B8"/>
              </a:solidFill>
              <a:latin typeface="Georgia"/>
              <a:ea typeface="Georgia"/>
              <a:cs typeface="Georgia"/>
              <a:sym typeface="Georgia"/>
            </a:endParaRPr>
          </a:p>
        </p:txBody>
      </p:sp>
      <p:sp>
        <p:nvSpPr>
          <p:cNvPr id="247" name="Google Shape;247;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Soviets and the </a:t>
            </a:r>
            <a:r>
              <a:rPr lang="en">
                <a:solidFill>
                  <a:srgbClr val="E4E5B8"/>
                </a:solidFill>
                <a:latin typeface="Georgia"/>
                <a:ea typeface="Georgia"/>
                <a:cs typeface="Georgia"/>
                <a:sym typeface="Georgia"/>
              </a:rPr>
              <a:t>Sandinistas</a:t>
            </a:r>
            <a:endParaRPr>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3" name="Google Shape;253;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4" name="Google Shape;254;p43"/>
          <p:cNvSpPr txBox="1"/>
          <p:nvPr/>
        </p:nvSpPr>
        <p:spPr>
          <a:xfrm>
            <a:off x="125950" y="1101300"/>
            <a:ext cx="8931300" cy="3632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Nicaraguan armed forces received a variety of Soviet equipment at no cost, including heavily armed Mi-24 attack helicopters (Hinds), and Mi-17 transport helicopters, along with T-55 main battle tanks, BM-21 "Grad" multiple launch rocket systems, trucks, and various forms of artillery (ranging from 152mm howitzers to anti-aircraft guns). Along with military equipment, the Sandinista government received various forms of support from allied leftists governments' militaries, with there being, as of 1985, "some 8,000 Cubans, 50 Soviets, 35 East Germans, 50 Palestine Liberation Organization and Libyan personnel," and an unknown number of North Korean and Bulgarian foreign advisors and support staff engaging in military, security, medical, and educational (both political and academical) matters to increase the readiness of the Nicaraguan military. Some further 1,000 construction workers also supported in infrastructure development in the country, building and maintaining airfields, radars, dams, bridges, and telecommunication companies.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After Sandinista leader Daniel Ortega returned to power in 2007, positive relations continued with Russia taking over the patron role for Nicaragua. Nicaragua was the second country after Russia to recognize the disputed territories of South Ossetia and Abkhazia. In September 2008, perhaps in response to Nicaragua's support over the breakaway Georgian territories, Russia offered to strengthen ties with Nicaragua and to provide aid to Nicaragua to help rebuild areas damaged by hurricanes.</a:t>
            </a:r>
            <a:endParaRPr>
              <a:solidFill>
                <a:srgbClr val="E4E5B8"/>
              </a:solidFill>
              <a:latin typeface="Georgia"/>
              <a:ea typeface="Georgia"/>
              <a:cs typeface="Georgia"/>
              <a:sym typeface="Georgia"/>
            </a:endParaRPr>
          </a:p>
        </p:txBody>
      </p:sp>
      <p:sp>
        <p:nvSpPr>
          <p:cNvPr id="255" name="Google Shape;255;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Continued Support for Nicaragua</a:t>
            </a:r>
            <a:endParaRPr>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7/21/2026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950" y="357800"/>
            <a:ext cx="7454099" cy="4192927"/>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61" name="Google Shape;261;p4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Interview With Brian Willson &amp; Preston Harp</a:t>
            </a:r>
            <a:endParaRPr sz="5200">
              <a:solidFill>
                <a:srgbClr val="E4E5B8"/>
              </a:solidFill>
              <a:latin typeface="Georgia"/>
              <a:ea typeface="Georgia"/>
              <a:cs typeface="Georgia"/>
              <a:sym typeface="Georgia"/>
            </a:endParaRPr>
          </a:p>
        </p:txBody>
      </p:sp>
      <p:pic>
        <p:nvPicPr>
          <p:cNvPr id="267" name="Google Shape;267;p4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3" name="Google Shape;273;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4" name="Google Shape;274;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Interview With Brian Willson</a:t>
            </a:r>
            <a:endParaRPr>
              <a:solidFill>
                <a:srgbClr val="E4E5B8"/>
              </a:solidFill>
              <a:latin typeface="Georgia"/>
              <a:ea typeface="Georgia"/>
              <a:cs typeface="Georgia"/>
              <a:sym typeface="Georgia"/>
            </a:endParaRPr>
          </a:p>
        </p:txBody>
      </p:sp>
      <p:pic>
        <p:nvPicPr>
          <p:cNvPr id="275" name="Google Shape;275;p46" title="BRIAN WILSON INTERVIEW JULY 8.mp4">
            <a:hlinkClick r:id="rId4"/>
          </p:cNvPr>
          <p:cNvPicPr preferRelativeResize="0"/>
          <p:nvPr/>
        </p:nvPicPr>
        <p:blipFill>
          <a:blip r:embed="rId5">
            <a:alphaModFix/>
          </a:blip>
          <a:stretch>
            <a:fillRect/>
          </a:stretch>
        </p:blipFill>
        <p:spPr>
          <a:xfrm>
            <a:off x="1249863" y="1253700"/>
            <a:ext cx="6644266" cy="37373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10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281" name="Google Shape;281;p4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AA84F"/>
        </a:solidFill>
      </p:bgPr>
    </p:bg>
    <p:spTree>
      <p:nvGrpSpPr>
        <p:cNvPr id="285" name="Shape 285"/>
        <p:cNvGrpSpPr/>
        <p:nvPr/>
      </p:nvGrpSpPr>
      <p:grpSpPr>
        <a:xfrm>
          <a:off x="0" y="0"/>
          <a:ext cx="0" cy="0"/>
          <a:chOff x="0" y="0"/>
          <a:chExt cx="0" cy="0"/>
        </a:xfrm>
      </p:grpSpPr>
      <p:sp>
        <p:nvSpPr>
          <p:cNvPr id="286" name="Google Shape;286;p48"/>
          <p:cNvSpPr txBox="1"/>
          <p:nvPr>
            <p:ph type="title"/>
          </p:nvPr>
        </p:nvSpPr>
        <p:spPr>
          <a:xfrm>
            <a:off x="0" y="1055200"/>
            <a:ext cx="9144000" cy="164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540">
                <a:solidFill>
                  <a:schemeClr val="lt1"/>
                </a:solidFill>
                <a:latin typeface="Georgia"/>
                <a:ea typeface="Georgia"/>
                <a:cs typeface="Georgia"/>
                <a:sym typeface="Georgia"/>
              </a:rPr>
              <a:t>The American Veterans Committee, founded in 1947, is a veterans organization that promotes networking opportunities for US veterans globally. The American Veterans Committee (AVC) aims to combat American intervention in other countries &amp; military - industrial complex. It promotes re-directing the defense budget  towards domestic products &amp; services at home &amp; opposing ROTC in our schools. </a:t>
            </a:r>
            <a:endParaRPr sz="1540">
              <a:solidFill>
                <a:schemeClr val="lt1"/>
              </a:solidFill>
              <a:latin typeface="Georgia"/>
              <a:ea typeface="Georgia"/>
              <a:cs typeface="Georgia"/>
              <a:sym typeface="Georgia"/>
            </a:endParaRPr>
          </a:p>
          <a:p>
            <a:pPr indent="0" lvl="0" marL="0" rtl="0" algn="l">
              <a:spcBef>
                <a:spcPts val="0"/>
              </a:spcBef>
              <a:spcAft>
                <a:spcPts val="0"/>
              </a:spcAft>
              <a:buSzPts val="990"/>
              <a:buNone/>
            </a:pPr>
            <a:r>
              <a:t/>
            </a:r>
            <a:endParaRPr sz="1540">
              <a:solidFill>
                <a:schemeClr val="lt1"/>
              </a:solidFill>
              <a:latin typeface="Georgia"/>
              <a:ea typeface="Georgia"/>
              <a:cs typeface="Georgia"/>
              <a:sym typeface="Georgia"/>
            </a:endParaRPr>
          </a:p>
          <a:p>
            <a:pPr indent="0" lvl="0" marL="0" rtl="0" algn="l">
              <a:spcBef>
                <a:spcPts val="0"/>
              </a:spcBef>
              <a:spcAft>
                <a:spcPts val="0"/>
              </a:spcAft>
              <a:buSzPts val="990"/>
              <a:buNone/>
            </a:pPr>
            <a:r>
              <a:rPr lang="en" sz="1540">
                <a:solidFill>
                  <a:schemeClr val="lt1"/>
                </a:solidFill>
                <a:latin typeface="Georgia"/>
                <a:ea typeface="Georgia"/>
                <a:cs typeface="Georgia"/>
                <a:sym typeface="Georgia"/>
              </a:rPr>
              <a:t>Promoting democracy &amp; supporting our veterans through fraternal relationships with International and National </a:t>
            </a:r>
            <a:r>
              <a:rPr lang="en" sz="1540">
                <a:solidFill>
                  <a:schemeClr val="lt1"/>
                </a:solidFill>
                <a:latin typeface="Georgia"/>
                <a:ea typeface="Georgia"/>
                <a:cs typeface="Georgia"/>
                <a:sym typeface="Georgia"/>
              </a:rPr>
              <a:t>Veterans</a:t>
            </a:r>
            <a:r>
              <a:rPr lang="en" sz="1540">
                <a:solidFill>
                  <a:schemeClr val="lt1"/>
                </a:solidFill>
                <a:latin typeface="Georgia"/>
                <a:ea typeface="Georgia"/>
                <a:cs typeface="Georgia"/>
                <a:sym typeface="Georgia"/>
              </a:rPr>
              <a:t> Associations. We aim to make</a:t>
            </a:r>
            <a:r>
              <a:rPr lang="en" sz="1540">
                <a:solidFill>
                  <a:schemeClr val="lt1"/>
                </a:solidFill>
                <a:latin typeface="Georgia"/>
                <a:ea typeface="Georgia"/>
                <a:cs typeface="Georgia"/>
                <a:sym typeface="Georgia"/>
              </a:rPr>
              <a:t> it easier for US veterans to connect with veterans from other countries, expand new employment, while also promoting a people’s diplomacy. We oppose discrimination of all forms in the military such as sexism, racism, LGBT+ discrimination, ethnic and national discrimination.</a:t>
            </a:r>
            <a:endParaRPr sz="1540">
              <a:solidFill>
                <a:schemeClr val="lt1"/>
              </a:solidFill>
              <a:latin typeface="Georgia"/>
              <a:ea typeface="Georgia"/>
              <a:cs typeface="Georgia"/>
              <a:sym typeface="Georgia"/>
            </a:endParaRPr>
          </a:p>
          <a:p>
            <a:pPr indent="0" lvl="0" marL="457200" rtl="0" algn="l">
              <a:spcBef>
                <a:spcPts val="0"/>
              </a:spcBef>
              <a:spcAft>
                <a:spcPts val="0"/>
              </a:spcAft>
              <a:buNone/>
            </a:pPr>
            <a:r>
              <a:t/>
            </a:r>
            <a:endParaRPr sz="1540">
              <a:solidFill>
                <a:schemeClr val="lt1"/>
              </a:solidFill>
              <a:latin typeface="Georgia"/>
              <a:ea typeface="Georgia"/>
              <a:cs typeface="Georgia"/>
              <a:sym typeface="Georgia"/>
            </a:endParaRPr>
          </a:p>
          <a:p>
            <a:pPr indent="0" lvl="0" marL="0" rtl="0" algn="l">
              <a:spcBef>
                <a:spcPts val="0"/>
              </a:spcBef>
              <a:spcAft>
                <a:spcPts val="0"/>
              </a:spcAft>
              <a:buNone/>
            </a:pPr>
            <a:r>
              <a:rPr lang="en" sz="1540">
                <a:solidFill>
                  <a:schemeClr val="lt1"/>
                </a:solidFill>
                <a:latin typeface="Georgia"/>
                <a:ea typeface="Georgia"/>
                <a:cs typeface="Georgia"/>
                <a:sym typeface="Georgia"/>
              </a:rPr>
              <a:t>We aim to convert our National Guard to a domestic force for civil service and crisis relief by creating local AVC Chapters to survey the needs of local areas, providing mutual aid to the homeless veterans in need. We acknowledge that the United States military is the biggest polluter of the environment. Respond to Climate Change disasters by relying on the National Guard.</a:t>
            </a:r>
            <a:endParaRPr sz="1540">
              <a:solidFill>
                <a:schemeClr val="lt1"/>
              </a:solidFill>
              <a:latin typeface="Georgia"/>
              <a:ea typeface="Georgia"/>
              <a:cs typeface="Georgia"/>
              <a:sym typeface="Georgia"/>
            </a:endParaRPr>
          </a:p>
        </p:txBody>
      </p:sp>
      <p:pic>
        <p:nvPicPr>
          <p:cNvPr id="287" name="Google Shape;287;p48"/>
          <p:cNvPicPr preferRelativeResize="0"/>
          <p:nvPr/>
        </p:nvPicPr>
        <p:blipFill>
          <a:blip r:embed="rId3">
            <a:alphaModFix/>
          </a:blip>
          <a:stretch>
            <a:fillRect/>
          </a:stretch>
        </p:blipFill>
        <p:spPr>
          <a:xfrm>
            <a:off x="2461650" y="0"/>
            <a:ext cx="4220707" cy="1055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49"/>
          <p:cNvPicPr preferRelativeResize="0"/>
          <p:nvPr/>
        </p:nvPicPr>
        <p:blipFill>
          <a:blip r:embed="rId3">
            <a:alphaModFix/>
          </a:blip>
          <a:stretch>
            <a:fillRect/>
          </a:stretch>
        </p:blipFill>
        <p:spPr>
          <a:xfrm>
            <a:off x="0" y="-152400"/>
            <a:ext cx="9144000" cy="52959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299" name="Google Shape;299;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0" name="Google Shape;300;p50"/>
          <p:cNvSpPr txBox="1"/>
          <p:nvPr/>
        </p:nvSpPr>
        <p:spPr>
          <a:xfrm>
            <a:off x="406550" y="1426125"/>
            <a:ext cx="8096400" cy="38790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Reminder that PCUSA Cadre attendance to Jones-Foster Continuing Education class on the first wednesday of every month is mandatory!</a:t>
            </a:r>
            <a:endParaRPr sz="2000">
              <a:solidFill>
                <a:srgbClr val="E4E5B8"/>
              </a:solidFill>
              <a:latin typeface="Georgia"/>
              <a:ea typeface="Georgia"/>
              <a:cs typeface="Georgia"/>
              <a:sym typeface="Georgia"/>
            </a:endParaRPr>
          </a:p>
          <a:p>
            <a:pPr indent="0" lvl="0" marL="9144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307" name="Google Shape;307;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8" name="Google Shape;308;p51"/>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312" name="Shape 312"/>
        <p:cNvGrpSpPr/>
        <p:nvPr/>
      </p:nvGrpSpPr>
      <p:grpSpPr>
        <a:xfrm>
          <a:off x="0" y="0"/>
          <a:ext cx="0" cy="0"/>
          <a:chOff x="0" y="0"/>
          <a:chExt cx="0" cy="0"/>
        </a:xfrm>
      </p:grpSpPr>
      <p:sp>
        <p:nvSpPr>
          <p:cNvPr id="313" name="Google Shape;313;p52"/>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5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315" name="Google Shape;315;p52"/>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16" name="Google Shape;316;p52"/>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317" name="Google Shape;317;p52"/>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318" name="Google Shape;318;p52"/>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322" name="Shape 322"/>
        <p:cNvGrpSpPr/>
        <p:nvPr/>
      </p:nvGrpSpPr>
      <p:grpSpPr>
        <a:xfrm>
          <a:off x="0" y="0"/>
          <a:ext cx="0" cy="0"/>
          <a:chOff x="0" y="0"/>
          <a:chExt cx="0" cy="0"/>
        </a:xfrm>
      </p:grpSpPr>
      <p:sp>
        <p:nvSpPr>
          <p:cNvPr id="323" name="Google Shape;323;p53"/>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5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325" name="Google Shape;325;p53"/>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26" name="Google Shape;326;p53"/>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327" name="Google Shape;327;p53"/>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8" name="Google Shape;328;p53"/>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9" name="Google Shape;329;p53"/>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0" name="Google Shape;330;p53"/>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31" name="Google Shape;331;p53"/>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332" name="Google Shape;332;p53"/>
          <p:cNvPicPr preferRelativeResize="0"/>
          <p:nvPr/>
        </p:nvPicPr>
        <p:blipFill>
          <a:blip r:embed="rId5">
            <a:alphaModFix/>
          </a:blip>
          <a:stretch>
            <a:fillRect/>
          </a:stretch>
        </p:blipFill>
        <p:spPr>
          <a:xfrm>
            <a:off x="4861750" y="2245350"/>
            <a:ext cx="1476250" cy="2212423"/>
          </a:xfrm>
          <a:prstGeom prst="rect">
            <a:avLst/>
          </a:prstGeom>
          <a:noFill/>
          <a:ln>
            <a:noFill/>
          </a:ln>
        </p:spPr>
      </p:pic>
      <p:pic>
        <p:nvPicPr>
          <p:cNvPr id="333" name="Google Shape;333;p53"/>
          <p:cNvPicPr preferRelativeResize="0"/>
          <p:nvPr/>
        </p:nvPicPr>
        <p:blipFill>
          <a:blip r:embed="rId6">
            <a:alphaModFix/>
          </a:blip>
          <a:stretch>
            <a:fillRect/>
          </a:stretch>
        </p:blipFill>
        <p:spPr>
          <a:xfrm>
            <a:off x="6970431" y="2314374"/>
            <a:ext cx="1467750" cy="2199699"/>
          </a:xfrm>
          <a:prstGeom prst="rect">
            <a:avLst/>
          </a:prstGeom>
          <a:noFill/>
          <a:ln>
            <a:noFill/>
          </a:ln>
        </p:spPr>
      </p:pic>
      <p:pic>
        <p:nvPicPr>
          <p:cNvPr id="334" name="Google Shape;334;p53"/>
          <p:cNvPicPr preferRelativeResize="0"/>
          <p:nvPr/>
        </p:nvPicPr>
        <p:blipFill>
          <a:blip r:embed="rId7">
            <a:alphaModFix/>
          </a:blip>
          <a:stretch>
            <a:fillRect/>
          </a:stretch>
        </p:blipFill>
        <p:spPr>
          <a:xfrm>
            <a:off x="2753075" y="2244375"/>
            <a:ext cx="1476250" cy="2214374"/>
          </a:xfrm>
          <a:prstGeom prst="rect">
            <a:avLst/>
          </a:prstGeom>
          <a:solidFill>
            <a:srgbClr val="073763"/>
          </a:solidFill>
          <a:ln>
            <a:noFill/>
          </a:ln>
        </p:spPr>
      </p:pic>
      <p:pic>
        <p:nvPicPr>
          <p:cNvPr id="335" name="Google Shape;335;p53"/>
          <p:cNvPicPr preferRelativeResize="0"/>
          <p:nvPr/>
        </p:nvPicPr>
        <p:blipFill>
          <a:blip r:embed="rId8">
            <a:alphaModFix/>
          </a:blip>
          <a:stretch>
            <a:fillRect/>
          </a:stretch>
        </p:blipFill>
        <p:spPr>
          <a:xfrm>
            <a:off x="633000" y="2181125"/>
            <a:ext cx="1555300" cy="2332950"/>
          </a:xfrm>
          <a:prstGeom prst="rect">
            <a:avLst/>
          </a:prstGeom>
          <a:solidFill>
            <a:srgbClr val="073763"/>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History of Nicaragua</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US Support of Contras</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Interview with Brian Willson</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339" name="Shape 339"/>
        <p:cNvGrpSpPr/>
        <p:nvPr/>
      </p:nvGrpSpPr>
      <p:grpSpPr>
        <a:xfrm>
          <a:off x="0" y="0"/>
          <a:ext cx="0" cy="0"/>
          <a:chOff x="0" y="0"/>
          <a:chExt cx="0" cy="0"/>
        </a:xfrm>
      </p:grpSpPr>
      <p:sp>
        <p:nvSpPr>
          <p:cNvPr id="340" name="Google Shape;340;p54"/>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54"/>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342" name="Google Shape;342;p54"/>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343" name="Google Shape;343;p54"/>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44" name="Google Shape;344;p54"/>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345" name="Google Shape;345;p54"/>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346" name="Google Shape;346;p54"/>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5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352" name="Google Shape;352;p5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5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CORRIDO DEL BRIGADISTA  - EL INDIO PAN DE ROSA</a:t>
            </a:r>
            <a:endParaRPr>
              <a:solidFill>
                <a:srgbClr val="E4E5B8"/>
              </a:solidFill>
              <a:latin typeface="Georgia"/>
              <a:ea typeface="Georgia"/>
              <a:cs typeface="Georgia"/>
              <a:sym typeface="Georgia"/>
            </a:endParaRPr>
          </a:p>
        </p:txBody>
      </p:sp>
      <p:pic>
        <p:nvPicPr>
          <p:cNvPr descr="El Canta-autor nicaragüense, originario de Malpaisillo, el pícaro y genial Santiago Paiz, El Indio Pan de Rosa, rindió homenaje a los brigadistas de la Gran Cruzada Nacional de Alfabetización." id="354" name="Google Shape;354;p55" title="CORRIDO DEL BRIGADISTA   EL INDIO PAN DE ROSA">
            <a:hlinkClick r:id="rId4"/>
          </p:cNvPr>
          <p:cNvPicPr preferRelativeResize="0"/>
          <p:nvPr/>
        </p:nvPicPr>
        <p:blipFill>
          <a:blip r:embed="rId5">
            <a:alphaModFix/>
          </a:blip>
          <a:stretch>
            <a:fillRect/>
          </a:stretch>
        </p:blipFill>
        <p:spPr>
          <a:xfrm>
            <a:off x="165537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100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History of Nicaragua</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5167800" cy="335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In the late 1800s, several fruit companies conglomerated to form United Fruit (now known as Chiquita Banana), operating banana plantations in various Central America, the </a:t>
            </a:r>
            <a:r>
              <a:rPr lang="en" sz="1800">
                <a:solidFill>
                  <a:srgbClr val="E4E5B8"/>
                </a:solidFill>
                <a:latin typeface="Georgia"/>
                <a:ea typeface="Georgia"/>
                <a:cs typeface="Georgia"/>
                <a:sym typeface="Georgia"/>
              </a:rPr>
              <a:t>Caribbean</a:t>
            </a:r>
            <a:r>
              <a:rPr lang="en" sz="1800">
                <a:solidFill>
                  <a:srgbClr val="E4E5B8"/>
                </a:solidFill>
                <a:latin typeface="Georgia"/>
                <a:ea typeface="Georgia"/>
                <a:cs typeface="Georgia"/>
                <a:sym typeface="Georgia"/>
              </a:rPr>
              <a:t> and some Southern American countries such as Guatemala, Honduras, Nicaragua,Costa Rica, Colombia, Panama, Cuba, and Jamaica</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United Fruit &amp; The Banana Republics</a:t>
            </a:r>
            <a:endParaRPr>
              <a:solidFill>
                <a:srgbClr val="E4E5B8"/>
              </a:solidFill>
              <a:latin typeface="Georgia"/>
              <a:ea typeface="Georgia"/>
              <a:cs typeface="Georgia"/>
              <a:sym typeface="Georgia"/>
            </a:endParaRPr>
          </a:p>
        </p:txBody>
      </p:sp>
      <p:pic>
        <p:nvPicPr>
          <p:cNvPr id="131" name="Google Shape;131;p29"/>
          <p:cNvPicPr preferRelativeResize="0"/>
          <p:nvPr/>
        </p:nvPicPr>
        <p:blipFill>
          <a:blip r:embed="rId4">
            <a:alphaModFix/>
          </a:blip>
          <a:stretch>
            <a:fillRect/>
          </a:stretch>
        </p:blipFill>
        <p:spPr>
          <a:xfrm>
            <a:off x="5446725" y="1253700"/>
            <a:ext cx="3544875" cy="1796070"/>
          </a:xfrm>
          <a:prstGeom prst="rect">
            <a:avLst/>
          </a:prstGeom>
          <a:noFill/>
          <a:ln>
            <a:noFill/>
          </a:ln>
        </p:spPr>
      </p:pic>
      <p:sp>
        <p:nvSpPr>
          <p:cNvPr id="132" name="Google Shape;132;p29"/>
          <p:cNvSpPr txBox="1"/>
          <p:nvPr/>
        </p:nvSpPr>
        <p:spPr>
          <a:xfrm>
            <a:off x="69750" y="3296400"/>
            <a:ext cx="90045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The company's deep economic footprint and extensive political power—often referred to as </a:t>
            </a:r>
            <a:r>
              <a:rPr i="1" lang="en" sz="1800">
                <a:solidFill>
                  <a:srgbClr val="E4E5B8"/>
                </a:solidFill>
                <a:latin typeface="Georgia"/>
                <a:ea typeface="Georgia"/>
                <a:cs typeface="Georgia"/>
                <a:sym typeface="Georgia"/>
              </a:rPr>
              <a:t>el pulpo</a:t>
            </a:r>
            <a:r>
              <a:rPr lang="en" sz="1800">
                <a:solidFill>
                  <a:srgbClr val="E4E5B8"/>
                </a:solidFill>
                <a:latin typeface="Georgia"/>
                <a:ea typeface="Georgia"/>
                <a:cs typeface="Georgia"/>
                <a:sym typeface="Georgia"/>
              </a:rPr>
              <a:t> (the octopus)—gave rise to the term "banana republics" in countries like Honduras, Guatemala, Costa Rica, and Nicaragua.</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F</a:t>
            </a:r>
            <a:r>
              <a:rPr lang="en" sz="1800">
                <a:solidFill>
                  <a:srgbClr val="E4E5B8"/>
                </a:solidFill>
                <a:latin typeface="Georgia"/>
                <a:ea typeface="Georgia"/>
                <a:cs typeface="Georgia"/>
                <a:sym typeface="Georgia"/>
              </a:rPr>
              <a:t>or the seasonal workers in the fields life is harsh. Working conditions are physically dangerous, work is seasonal and the toxic chemicals used in the crop are a permanent hazard.</a:t>
            </a:r>
            <a:endParaRPr sz="1800">
              <a:solidFill>
                <a:srgbClr val="E4E5B8"/>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 name="Google Shape;138;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9" name="Google Shape;139;p30"/>
          <p:cNvSpPr txBox="1"/>
          <p:nvPr/>
        </p:nvSpPr>
        <p:spPr>
          <a:xfrm>
            <a:off x="126525" y="1101300"/>
            <a:ext cx="9017400" cy="1677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Contras and other terrorist groups were trained in the CIA-backed School of Americas/Western Institute of Security &amp; Cooperation (WINSEC) in Somoza. The program was designed to disrupt any leftist movements in South America.</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140" name="Google Shape;140;p30"/>
          <p:cNvSpPr txBox="1"/>
          <p:nvPr>
            <p:ph type="title"/>
          </p:nvPr>
        </p:nvSpPr>
        <p:spPr>
          <a:xfrm>
            <a:off x="1453550" y="20137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School of Americas/WINSEC</a:t>
            </a:r>
            <a:endParaRPr>
              <a:solidFill>
                <a:srgbClr val="E4E5B8"/>
              </a:solidFill>
              <a:latin typeface="Georgia"/>
              <a:ea typeface="Georgia"/>
              <a:cs typeface="Georgia"/>
              <a:sym typeface="Georgia"/>
            </a:endParaRPr>
          </a:p>
        </p:txBody>
      </p:sp>
      <p:pic>
        <p:nvPicPr>
          <p:cNvPr descr="The School of the Americas was famous for training South American soldiers. Supporters believed the school provided operational support for forces that advanced democracy and US interests. Opponents claimed the US trained criminals.&#10;&#10;SUBSCRIBE  |  http://bit.ly/stdwytk-sub&#10;WEBSITE  |  http://bit.ly/stdwytk-home&#10;AUDIO PODCAST  |  http://bit.ly/stdwytk-audio-itunes&#10;TWITTER  |  http://bit.ly/stdwytk-twitter&#10;FACEBOOK  |  http://bit.ly/stdwytk-fb&#10;EMAIL  |  Conspiracy@HowStuffWorks.com&#10;STORE  |  http://stufftheydontwantyoutoknow.spreadshirt.com&#10;&#10;Here are the facts. &#10;&#10;Join Ben and Matt to learn the Stuff They Don't Want You To Know about everything from ancient history to UFOs, government secrets, and the future of civilization.&#10;&#10;Here's where it gets crazy.&#10;&#10;We appreciate your time and aim to expand your mind.&#10;Thank you for joining us.&#10;&#10;HowStuffWorks.com  |  http://bit.ly/stdwytk-hsw-home&#10;Stuff You Should Know  |  http://bit.ly/stdwytk-sysk-home&#10;BrainStuff  |  http://bit.ly/stdwytk-brainstuff-home&#10;Stuff to Blow Your Mind  |  http://bit.ly/stdwytk-stbym-home&#10;Stuff You Missed in History Class  |  http://bit.ly/stdwytk-symhc-home&#10;Stuff Mom Never Told You  |  http://bit.ly/stdwytk-smnty-home&#10;&#10;-&#10;&#10;What is the School of the Americas? | CLASSIC&#10;http://www.youtube.com/user/ConspiracyStuff" id="141" name="Google Shape;141;p30" title="What is the School of the Americas? | CLASSIC">
            <a:hlinkClick r:id="rId4"/>
          </p:cNvPr>
          <p:cNvPicPr preferRelativeResize="0"/>
          <p:nvPr/>
        </p:nvPicPr>
        <p:blipFill>
          <a:blip r:embed="rId5">
            <a:alphaModFix/>
          </a:blip>
          <a:stretch>
            <a:fillRect/>
          </a:stretch>
        </p:blipFill>
        <p:spPr>
          <a:xfrm>
            <a:off x="209888" y="2199925"/>
            <a:ext cx="4603125" cy="2589250"/>
          </a:xfrm>
          <a:prstGeom prst="rect">
            <a:avLst/>
          </a:prstGeom>
          <a:noFill/>
          <a:ln>
            <a:noFill/>
          </a:ln>
        </p:spPr>
      </p:pic>
      <p:sp>
        <p:nvSpPr>
          <p:cNvPr id="142" name="Google Shape;142;p30"/>
          <p:cNvSpPr txBox="1"/>
          <p:nvPr/>
        </p:nvSpPr>
        <p:spPr>
          <a:xfrm>
            <a:off x="5022900" y="2322700"/>
            <a:ext cx="3869400" cy="217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Questions for Brian Willson:</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What was the School of Americas/WINSEC?</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How did they prop up the Somoza Dictatorship?</a:t>
            </a:r>
            <a:endParaRPr sz="1800">
              <a:solidFill>
                <a:srgbClr val="E4E5B8"/>
              </a:solidFill>
              <a:latin typeface="Georgia"/>
              <a:ea typeface="Georgia"/>
              <a:cs typeface="Georgia"/>
              <a:sym typeface="Georgi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1000"/>
                                        <p:tgtEl>
                                          <p:spTgt spid="1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8" name="Google Shape;148;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9" name="Google Shape;149;p31"/>
          <p:cNvSpPr txBox="1"/>
          <p:nvPr/>
        </p:nvSpPr>
        <p:spPr>
          <a:xfrm>
            <a:off x="126525" y="1101300"/>
            <a:ext cx="6375000" cy="4294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The Somoza regime, which had been in power in Nicaragua for over four decades, was characterized by widespread human rights violations and corruption, with Somoza and his associates amassing vast wealth at the expense of the populace.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Inspired by the Cuban Revolution, the Sandinistas National Liberation Front (FSLN) was founded in 1961, forcing Anastasio Somoza Debayle, the last Somoza dictator to flee into exile in 1979.</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Daniel Ortega, an FSLN commander, became first a member of the 5-person junta of National Reconstruction, and later president from 1985 to 1990. At the time, he considered himself a Marxist-Leninist.</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Reforms included the nationalization of over 2.000 properties owned by the Somozas, and ambitious social programs.</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p:txBody>
      </p:sp>
      <p:sp>
        <p:nvSpPr>
          <p:cNvPr id="150" name="Google Shape;150;p31"/>
          <p:cNvSpPr txBox="1"/>
          <p:nvPr>
            <p:ph type="title"/>
          </p:nvPr>
        </p:nvSpPr>
        <p:spPr>
          <a:xfrm>
            <a:off x="1453550" y="20137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Somoza Dictatorship &amp; the Sandinistas National Liberation Front</a:t>
            </a:r>
            <a:endParaRPr>
              <a:solidFill>
                <a:srgbClr val="E4E5B8"/>
              </a:solidFill>
              <a:latin typeface="Georgia"/>
              <a:ea typeface="Georgia"/>
              <a:cs typeface="Georgia"/>
              <a:sym typeface="Georgia"/>
            </a:endParaRPr>
          </a:p>
        </p:txBody>
      </p:sp>
      <p:pic>
        <p:nvPicPr>
          <p:cNvPr id="151" name="Google Shape;151;p31"/>
          <p:cNvPicPr preferRelativeResize="0"/>
          <p:nvPr/>
        </p:nvPicPr>
        <p:blipFill>
          <a:blip r:embed="rId4">
            <a:alphaModFix/>
          </a:blip>
          <a:stretch>
            <a:fillRect/>
          </a:stretch>
        </p:blipFill>
        <p:spPr>
          <a:xfrm>
            <a:off x="6685400" y="3314250"/>
            <a:ext cx="2337675" cy="1561567"/>
          </a:xfrm>
          <a:prstGeom prst="rect">
            <a:avLst/>
          </a:prstGeom>
          <a:noFill/>
          <a:ln>
            <a:noFill/>
          </a:ln>
        </p:spPr>
      </p:pic>
      <p:pic>
        <p:nvPicPr>
          <p:cNvPr id="152" name="Google Shape;152;p31"/>
          <p:cNvPicPr preferRelativeResize="0"/>
          <p:nvPr/>
        </p:nvPicPr>
        <p:blipFill>
          <a:blip r:embed="rId5">
            <a:alphaModFix/>
          </a:blip>
          <a:stretch>
            <a:fillRect/>
          </a:stretch>
        </p:blipFill>
        <p:spPr>
          <a:xfrm>
            <a:off x="7151750" y="1101300"/>
            <a:ext cx="1404982" cy="2071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158" name="Google Shape;158;p3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165" name="Google Shape;165;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6" name="Google Shape;166;p33"/>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