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f5c1c61f64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f5c1c61f64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5c1c61f6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f5c1c61f6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5c1c61f64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f5c1c61f64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f5c1c61f64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f5c1c61f64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f0e89f5ed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f0e89f5ed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f5c1c61f64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f5c1c61f64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f5c1c61f64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f5c1c61f64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f5c1c61f64_1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f5c1c61f64_1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f5c1c61f64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f5c1c61f64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f5c1c61f64_1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f5c1c61f64_1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5c1c61f64_1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f5c1c61f64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f5c1c61f64_1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f5c1c61f64_1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f37cf02f88_1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f37cf02f88_1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f37cf02f88_1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f37cf02f88_1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5c1c61f6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f5c1c61f6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f5c1c61f64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f5c1c61f64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f5c1c61f6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3f5c1c61f6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f5c1c61f64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f5c1c61f64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hyperlink" Target="https://socialistvoice.ie/2026/07/cuban-delegate-tells-left-to-maintain-faith-as-island-nation-announces-opening-up/" TargetMode="External"/><Relationship Id="rId6" Type="http://schemas.openxmlformats.org/officeDocument/2006/relationships/hyperlink" Target="https://socialistvoice.ie/2026/07/cuban-delegate-tells-left-to-maintain-faith-as-island-nation-announces-opening-up/" TargetMode="External"/><Relationship Id="rId7"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hyperlink" Target="https://www.state.gov/bureaus-offices/under-secretary-for-public-diplomacy-and-public-affairs/bureau-of-global-public-affairs/office-of-the-spokesperson/" TargetMode="External"/><Relationship Id="rId6"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32.png"/><Relationship Id="rId5" Type="http://schemas.openxmlformats.org/officeDocument/2006/relationships/image" Target="../media/image24.png"/><Relationship Id="rId6" Type="http://schemas.openxmlformats.org/officeDocument/2006/relationships/image" Target="../media/image16.png"/><Relationship Id="rId7" Type="http://schemas.openxmlformats.org/officeDocument/2006/relationships/image" Target="../media/image27.png"/><Relationship Id="rId8"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3.xml"/><Relationship Id="rId3" Type="http://schemas.openxmlformats.org/officeDocument/2006/relationships/hyperlink" Target="http://luel.us/laborschool" TargetMode="External"/><Relationship Id="rId4" Type="http://schemas.openxmlformats.org/officeDocument/2006/relationships/image" Target="../media/image34.png"/><Relationship Id="rId5" Type="http://schemas.openxmlformats.org/officeDocument/2006/relationships/image" Target="../media/image29.png"/><Relationship Id="rId6"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hyperlink" Target="http://www.youtube.com/watch?v=33gKq--rbJg" TargetMode="External"/><Relationship Id="rId5" Type="http://schemas.openxmlformats.org/officeDocument/2006/relationships/image" Target="../media/image2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Intro Song</a:t>
            </a:r>
            <a:endParaRPr>
              <a:solidFill>
                <a:srgbClr val="E4E5B8"/>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6" name="Google Shape;176;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7" name="Google Shape;177;p34"/>
          <p:cNvSpPr txBox="1"/>
          <p:nvPr/>
        </p:nvSpPr>
        <p:spPr>
          <a:xfrm>
            <a:off x="80375" y="1061116"/>
            <a:ext cx="8936700" cy="4140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Even after the tragic collapse of the USSR and the loss of their most valued ally, Marxism-Leninism lives on in Cuba. Alongside the ideas of José Martí, Marxism-Leninism constitutes the official governing ideology of the Communist Party of Cuba (PCC), the country’s ruling organisation. In Cuba, Marxism-Leninism is guiding the Revolution and the construction of socialism. This raises the question: why has Marxism-Leninism succeeded in Cuba?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8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First, and most importantly, Marxism is compatible with the Cuban revolutionary tradition, as exemplified in the legacy of José Martí.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8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Second, Marxism is a scientific theory, one that offers a truthful insight into the causes and solutions to Cuba’s social problems.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8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Third, Marxism has remained compatible with Cuba’s national conditions, even as they have changed over time. </a:t>
            </a:r>
            <a:endParaRPr sz="1500">
              <a:solidFill>
                <a:srgbClr val="E4E5B8"/>
              </a:solidFill>
              <a:latin typeface="Georgia"/>
              <a:ea typeface="Georgia"/>
              <a:cs typeface="Georgia"/>
              <a:sym typeface="Georgia"/>
            </a:endParaRPr>
          </a:p>
          <a:p>
            <a:pPr indent="0" lvl="0" marL="457200" rtl="0" algn="just">
              <a:spcBef>
                <a:spcPts val="0"/>
              </a:spcBef>
              <a:spcAft>
                <a:spcPts val="0"/>
              </a:spcAft>
              <a:buNone/>
            </a:pPr>
            <a:r>
              <a:t/>
            </a:r>
            <a:endParaRPr sz="800">
              <a:solidFill>
                <a:srgbClr val="E4E5B8"/>
              </a:solidFill>
              <a:latin typeface="Georgia"/>
              <a:ea typeface="Georgia"/>
              <a:cs typeface="Georgia"/>
              <a:sym typeface="Georgia"/>
            </a:endParaRPr>
          </a:p>
          <a:p>
            <a:pPr indent="-323850" lvl="0" marL="457200" rtl="0" algn="just">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Fourth, Cuba’s communist leaders have developed and enriched Marxism, thereby achieving its successful Cubanisation. Together, the success of the Cuban Revolution and the development of Cuban socialism demonstrate the contemporary vitality, achievements, and significance of Marxism-Leninism</a:t>
            </a:r>
            <a:endParaRPr sz="1500">
              <a:solidFill>
                <a:srgbClr val="E4E5B8"/>
              </a:solidFill>
              <a:latin typeface="Georgia"/>
              <a:ea typeface="Georgia"/>
              <a:cs typeface="Georgia"/>
              <a:sym typeface="Georgia"/>
            </a:endParaRPr>
          </a:p>
        </p:txBody>
      </p:sp>
      <p:sp>
        <p:nvSpPr>
          <p:cNvPr id="178" name="Google Shape;178;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Anti-Colonial Weapon</a:t>
            </a:r>
            <a:endParaRPr>
              <a:solidFill>
                <a:srgbClr val="E4E5B8"/>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p:nvPr/>
        </p:nvSpPr>
        <p:spPr>
          <a:xfrm>
            <a:off x="0" y="-88404"/>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4" name="Google Shape;184;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5" name="Google Shape;185;p35"/>
          <p:cNvSpPr txBox="1"/>
          <p:nvPr/>
        </p:nvSpPr>
        <p:spPr>
          <a:xfrm>
            <a:off x="2274385" y="1028975"/>
            <a:ext cx="6767100" cy="4202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José Martí is Cuba’s national hero and the father of the nation. Fidel Castro, leader of the Cuban Revolution, said that: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i="1" sz="900">
              <a:solidFill>
                <a:srgbClr val="E4E5B8"/>
              </a:solidFill>
              <a:latin typeface="Georgia"/>
              <a:ea typeface="Georgia"/>
              <a:cs typeface="Georgia"/>
              <a:sym typeface="Georgia"/>
            </a:endParaRPr>
          </a:p>
          <a:p>
            <a:pPr indent="0" lvl="0" marL="0" rtl="0" algn="just">
              <a:spcBef>
                <a:spcPts val="0"/>
              </a:spcBef>
              <a:spcAft>
                <a:spcPts val="0"/>
              </a:spcAft>
              <a:buNone/>
            </a:pPr>
            <a:r>
              <a:rPr i="1" lang="en" sz="1500">
                <a:solidFill>
                  <a:srgbClr val="E4E5B8"/>
                </a:solidFill>
                <a:latin typeface="Georgia"/>
                <a:ea typeface="Georgia"/>
                <a:cs typeface="Georgia"/>
                <a:sym typeface="Georgia"/>
              </a:rPr>
              <a:t>“there is a continuity of thought between the ideas of Martí and Marxist-Leninist ideas … Today Martí would be a Marxist-Leninist, he would be a communist, there is not </a:t>
            </a:r>
            <a:r>
              <a:rPr i="1" lang="en" sz="1500">
                <a:solidFill>
                  <a:srgbClr val="E4E5B8"/>
                </a:solidFill>
                <a:latin typeface="Georgia"/>
                <a:ea typeface="Georgia"/>
                <a:cs typeface="Georgia"/>
                <a:sym typeface="Georgia"/>
              </a:rPr>
              <a:t>the slightest</a:t>
            </a:r>
            <a:r>
              <a:rPr i="1" lang="en" sz="1500">
                <a:solidFill>
                  <a:srgbClr val="E4E5B8"/>
                </a:solidFill>
                <a:latin typeface="Georgia"/>
                <a:ea typeface="Georgia"/>
                <a:cs typeface="Georgia"/>
                <a:sym typeface="Georgia"/>
              </a:rPr>
              <a:t> doubt” </a:t>
            </a:r>
            <a:r>
              <a:rPr lang="en" sz="1500">
                <a:solidFill>
                  <a:srgbClr val="E4E5B8"/>
                </a:solidFill>
                <a:latin typeface="Georgia"/>
                <a:ea typeface="Georgia"/>
                <a:cs typeface="Georgia"/>
                <a:sym typeface="Georgia"/>
              </a:rPr>
              <a:t>(Castro 2011: 265).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9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Likewise, Miguel Díaz-Canel (2022), First Secretary of the PCC, said that: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i="1" sz="900">
              <a:solidFill>
                <a:srgbClr val="E4E5B8"/>
              </a:solidFill>
              <a:latin typeface="Georgia"/>
              <a:ea typeface="Georgia"/>
              <a:cs typeface="Georgia"/>
              <a:sym typeface="Georgia"/>
            </a:endParaRPr>
          </a:p>
          <a:p>
            <a:pPr indent="0" lvl="0" marL="0" rtl="0" algn="just">
              <a:spcBef>
                <a:spcPts val="0"/>
              </a:spcBef>
              <a:spcAft>
                <a:spcPts val="0"/>
              </a:spcAft>
              <a:buNone/>
            </a:pPr>
            <a:r>
              <a:rPr i="1" lang="en" sz="1500">
                <a:solidFill>
                  <a:srgbClr val="E4E5B8"/>
                </a:solidFill>
                <a:latin typeface="Georgia"/>
                <a:ea typeface="Georgia"/>
                <a:cs typeface="Georgia"/>
                <a:sym typeface="Georgia"/>
              </a:rPr>
              <a:t>“in Cuba, Marxism merged with the best of the revolutionary national tradition … which had among its highest exponents José Martí …” </a:t>
            </a:r>
            <a:endParaRPr sz="800">
              <a:solidFill>
                <a:srgbClr val="E4E5B8"/>
              </a:solidFill>
              <a:latin typeface="Georgia"/>
              <a:ea typeface="Georgia"/>
              <a:cs typeface="Georgia"/>
              <a:sym typeface="Georgia"/>
            </a:endParaRPr>
          </a:p>
          <a:p>
            <a:pPr indent="0" lvl="0" marL="0" rtl="0" algn="just">
              <a:spcBef>
                <a:spcPts val="0"/>
              </a:spcBef>
              <a:spcAft>
                <a:spcPts val="0"/>
              </a:spcAft>
              <a:buNone/>
            </a:pPr>
            <a:r>
              <a:t/>
            </a:r>
            <a:endParaRPr sz="9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This is a major reason why the Cuban people understand and accept Marxism-Leninism. The continuity between Martí’s thought and Marxism-Leninism has furthered the integration and success of Marxism in Cuba. In 1975, on the 50th anniversary of the founding of Cuba’s first Marxist-Leninist Party in 1925, the Communist Party of Cuba held its first Congress and recognised that it was the heir of José Martí’s Cuban Revolutionary Party (CRP), which he formed in 1892.</a:t>
            </a:r>
            <a:endParaRPr sz="1500">
              <a:solidFill>
                <a:srgbClr val="E4E5B8"/>
              </a:solidFill>
              <a:latin typeface="Georgia"/>
              <a:ea typeface="Georgia"/>
              <a:cs typeface="Georgia"/>
              <a:sym typeface="Georgia"/>
            </a:endParaRPr>
          </a:p>
        </p:txBody>
      </p:sp>
      <p:sp>
        <p:nvSpPr>
          <p:cNvPr id="186" name="Google Shape;186;p35"/>
          <p:cNvSpPr txBox="1"/>
          <p:nvPr>
            <p:ph type="title"/>
          </p:nvPr>
        </p:nvSpPr>
        <p:spPr>
          <a:xfrm>
            <a:off x="1658025" y="143749"/>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The Compatibility of Marxism with the Cuban Revolutionary Tradition</a:t>
            </a:r>
            <a:endParaRPr sz="2200">
              <a:solidFill>
                <a:srgbClr val="E4E5B8"/>
              </a:solidFill>
              <a:latin typeface="Georgia"/>
              <a:ea typeface="Georgia"/>
              <a:cs typeface="Georgia"/>
              <a:sym typeface="Georgia"/>
            </a:endParaRPr>
          </a:p>
        </p:txBody>
      </p:sp>
      <p:pic>
        <p:nvPicPr>
          <p:cNvPr id="187" name="Google Shape;187;p35" title="Jose_Marti_2.jpg"/>
          <p:cNvPicPr preferRelativeResize="0"/>
          <p:nvPr/>
        </p:nvPicPr>
        <p:blipFill>
          <a:blip r:embed="rId4">
            <a:alphaModFix/>
          </a:blip>
          <a:stretch>
            <a:fillRect/>
          </a:stretch>
        </p:blipFill>
        <p:spPr>
          <a:xfrm>
            <a:off x="208965" y="1125125"/>
            <a:ext cx="1971026" cy="2628024"/>
          </a:xfrm>
          <a:prstGeom prst="rect">
            <a:avLst/>
          </a:prstGeom>
          <a:noFill/>
          <a:ln>
            <a:noFill/>
          </a:ln>
        </p:spPr>
      </p:pic>
      <p:sp>
        <p:nvSpPr>
          <p:cNvPr id="188" name="Google Shape;188;p35"/>
          <p:cNvSpPr txBox="1"/>
          <p:nvPr/>
        </p:nvSpPr>
        <p:spPr>
          <a:xfrm>
            <a:off x="97538" y="3696893"/>
            <a:ext cx="2193900" cy="1416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José Julián Martí Pérez (January 28, 1853–May 19, 1895) a Cuban nationalist, poet, philosopher, essayist, journalist, translator, professor, and publisher, who is considered a Cuban national hero because of his role in the liberation of his country from Spain</a:t>
            </a:r>
            <a:endParaRPr sz="1300">
              <a:solidFill>
                <a:schemeClr val="l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4" name="Google Shape;194;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5" name="Google Shape;195;p36"/>
          <p:cNvSpPr txBox="1"/>
          <p:nvPr/>
        </p:nvSpPr>
        <p:spPr>
          <a:xfrm>
            <a:off x="126525" y="1101300"/>
            <a:ext cx="8922900" cy="3509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In 1894 Martí outlined the fundamental elements of his political philosophy: a commitment to revolutionary change, social justice, anti-imperialism, and the development of a vanguard party, four Marxist-Leninist principles:</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800">
              <a:solidFill>
                <a:srgbClr val="E4E5B8"/>
              </a:solidFill>
              <a:latin typeface="Georgia"/>
              <a:ea typeface="Georgia"/>
              <a:cs typeface="Georgia"/>
              <a:sym typeface="Georgia"/>
            </a:endParaRPr>
          </a:p>
          <a:p>
            <a:pPr indent="0" lvl="0" marL="0" rtl="0" algn="just">
              <a:spcBef>
                <a:spcPts val="0"/>
              </a:spcBef>
              <a:spcAft>
                <a:spcPts val="0"/>
              </a:spcAft>
              <a:buNone/>
            </a:pPr>
            <a:r>
              <a:rPr i="1" lang="en" sz="1600">
                <a:solidFill>
                  <a:srgbClr val="E4E5B8"/>
                </a:solidFill>
                <a:latin typeface="Georgia"/>
                <a:ea typeface="Georgia"/>
                <a:cs typeface="Georgia"/>
                <a:sym typeface="Georgia"/>
              </a:rPr>
              <a:t>“How beautiful is the united action of the Cuban Revolutionary Party on behalf of dignity never marred by intrigues, flattery or pleas from its members and the authorities it has empowered; the equity of its expressed goals which do not foresee the country’s destiny in the domination of one class over another in a new country, without the poison and voluntary debasement involved in the ideas of classes, but rather with the full individual enjoyment of man’s legitimate rights which can only be diminished by the negligence or excess of those who exercise them; and on behalf of the opportunity, on the brink of being lost, of the enslaved Antilles to occupy their place as a nation in the Americas before the disproportionately developed, most powerful part of America turns those lands, which can still be gardens for their dwellers and scales of justice for the world into a theatre of universal greed. </a:t>
            </a:r>
            <a:r>
              <a:rPr lang="en" sz="1600">
                <a:solidFill>
                  <a:srgbClr val="E4E5B8"/>
                </a:solidFill>
                <a:latin typeface="Georgia"/>
                <a:ea typeface="Georgia"/>
                <a:cs typeface="Georgia"/>
                <a:sym typeface="Georgia"/>
              </a:rPr>
              <a:t>(Martí, 1975: 13)”</a:t>
            </a:r>
            <a:endParaRPr sz="1600">
              <a:solidFill>
                <a:srgbClr val="E4E5B8"/>
              </a:solidFill>
              <a:latin typeface="Georgia"/>
              <a:ea typeface="Georgia"/>
              <a:cs typeface="Georgia"/>
              <a:sym typeface="Georgia"/>
            </a:endParaRPr>
          </a:p>
        </p:txBody>
      </p:sp>
      <p:sp>
        <p:nvSpPr>
          <p:cNvPr id="196" name="Google Shape;196;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True Founding Father</a:t>
            </a:r>
            <a:endParaRPr>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2" name="Google Shape;202;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3" name="Google Shape;203;p37"/>
          <p:cNvSpPr txBox="1"/>
          <p:nvPr/>
        </p:nvSpPr>
        <p:spPr>
          <a:xfrm>
            <a:off x="126525" y="1101300"/>
            <a:ext cx="58851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Although we cannot describe this as a fully Marxist ideology we can see, particularly in Martí’s understanding of the class struggle, that he was both consciously and unconsciously influenced by Marxist thinking. He begins by stressing the need for a disciplined vanguard party that is free of corruption and factionalism. He goes on to suggest that social equity cannot be achieved without eliminating the class system. And he ends by calling for Cuba to become a sovereign, independent nation, rather than a source of exploited wealth for American capitalists. This programme was not only a precursor to some of the aims of Lenin’s Bolshevik Party, but it also laid the foundations for the central tenets of the PCC. The CRP advocated armed struggle as the means to free Cuba from imperialist exploitation. As such it was an avowedly revolutionary party that, first and foremost, sought to prevent America from becoming the new dominant power, after its victory in the Spanish-American War of 1898: </a:t>
            </a:r>
            <a:r>
              <a:rPr i="1" lang="en">
                <a:solidFill>
                  <a:srgbClr val="E4E5B8"/>
                </a:solidFill>
                <a:latin typeface="Georgia"/>
                <a:ea typeface="Georgia"/>
                <a:cs typeface="Georgia"/>
                <a:sym typeface="Georgia"/>
              </a:rPr>
              <a:t>“The party was formed to achieve absolute independence for the Island of Cuba.</a:t>
            </a:r>
            <a:r>
              <a:rPr lang="en">
                <a:solidFill>
                  <a:srgbClr val="E4E5B8"/>
                </a:solidFill>
                <a:latin typeface="Georgia"/>
                <a:ea typeface="Georgia"/>
                <a:cs typeface="Georgia"/>
                <a:sym typeface="Georgia"/>
              </a:rPr>
              <a:t>” For Martí – and later Fidel Castro – anti-imperialism was the main driving force of this revolutionary party. Social justice could not be achieved until Cuba was a sovereign nation.</a:t>
            </a:r>
            <a:endParaRPr>
              <a:solidFill>
                <a:srgbClr val="E4E5B8"/>
              </a:solidFill>
              <a:latin typeface="Georgia"/>
              <a:ea typeface="Georgia"/>
              <a:cs typeface="Georgia"/>
              <a:sym typeface="Georgia"/>
            </a:endParaRPr>
          </a:p>
        </p:txBody>
      </p:sp>
      <p:sp>
        <p:nvSpPr>
          <p:cNvPr id="204" name="Google Shape;204;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Sovereignty is the First Necessity</a:t>
            </a:r>
            <a:endParaRPr>
              <a:solidFill>
                <a:srgbClr val="E4E5B8"/>
              </a:solidFill>
              <a:latin typeface="Georgia"/>
              <a:ea typeface="Georgia"/>
              <a:cs typeface="Georgia"/>
              <a:sym typeface="Georgia"/>
            </a:endParaRPr>
          </a:p>
        </p:txBody>
      </p:sp>
      <p:pic>
        <p:nvPicPr>
          <p:cNvPr id="205" name="Google Shape;205;p37" title="Jose Marti Statue.jpg"/>
          <p:cNvPicPr preferRelativeResize="0"/>
          <p:nvPr/>
        </p:nvPicPr>
        <p:blipFill>
          <a:blip r:embed="rId4">
            <a:alphaModFix/>
          </a:blip>
          <a:stretch>
            <a:fillRect/>
          </a:stretch>
        </p:blipFill>
        <p:spPr>
          <a:xfrm>
            <a:off x="5971298" y="1454650"/>
            <a:ext cx="3128950" cy="1760050"/>
          </a:xfrm>
          <a:prstGeom prst="rect">
            <a:avLst/>
          </a:prstGeom>
          <a:noFill/>
          <a:ln>
            <a:noFill/>
          </a:ln>
        </p:spPr>
      </p:pic>
      <p:sp>
        <p:nvSpPr>
          <p:cNvPr id="206" name="Google Shape;206;p37"/>
          <p:cNvSpPr txBox="1"/>
          <p:nvPr/>
        </p:nvSpPr>
        <p:spPr>
          <a:xfrm>
            <a:off x="5991526" y="3214700"/>
            <a:ext cx="3088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Fidel Castro, center, at the May Day 1960 parade in Havana at the Jose Marti Monument</a:t>
            </a:r>
            <a:endParaRPr sz="1300">
              <a:solidFill>
                <a:schemeClr val="lt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12" name="Google Shape;212;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19" name="Google Shape;219;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0" name="Google Shape;220;p39"/>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500">
                <a:solidFill>
                  <a:srgbClr val="E4E5B8"/>
                </a:solidFill>
                <a:latin typeface="Georgia"/>
                <a:ea typeface="Georgia"/>
                <a:cs typeface="Georgia"/>
                <a:sym typeface="Georgia"/>
              </a:rPr>
              <a:t>Section 2  </a:t>
            </a:r>
            <a:endParaRPr sz="3500">
              <a:solidFill>
                <a:srgbClr val="E4E5B8"/>
              </a:solidFill>
              <a:latin typeface="Georgia"/>
              <a:ea typeface="Georgia"/>
              <a:cs typeface="Georgia"/>
              <a:sym typeface="Georgia"/>
            </a:endParaRPr>
          </a:p>
        </p:txBody>
      </p:sp>
      <p:pic>
        <p:nvPicPr>
          <p:cNvPr id="226" name="Google Shape;226;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2" name="Google Shape;232;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3" name="Google Shape;233;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
        <p:nvSpPr>
          <p:cNvPr id="234" name="Google Shape;234;p41"/>
          <p:cNvSpPr txBox="1"/>
          <p:nvPr/>
        </p:nvSpPr>
        <p:spPr>
          <a:xfrm>
            <a:off x="6904650" y="1748250"/>
            <a:ext cx="2259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235" name="Google Shape;235;p41"/>
          <p:cNvSpPr txBox="1"/>
          <p:nvPr/>
        </p:nvSpPr>
        <p:spPr>
          <a:xfrm>
            <a:off x="370325" y="1455350"/>
            <a:ext cx="8218800" cy="35517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E4E5B8"/>
              </a:buClr>
              <a:buSzPts val="1800"/>
              <a:buChar char="●"/>
            </a:pPr>
            <a:r>
              <a:rPr lang="en" sz="1800">
                <a:solidFill>
                  <a:srgbClr val="E4E5B8"/>
                </a:solidFill>
              </a:rPr>
              <a:t>The US embargo on Cuba has cost the Cuban people hundreds of billions to trillions</a:t>
            </a:r>
            <a:endParaRPr sz="1800">
              <a:solidFill>
                <a:srgbClr val="E4E5B8"/>
              </a:solidFill>
            </a:endParaRPr>
          </a:p>
          <a:p>
            <a:pPr indent="-342900" lvl="1" marL="914400" rtl="0" algn="l">
              <a:spcBef>
                <a:spcPts val="0"/>
              </a:spcBef>
              <a:spcAft>
                <a:spcPts val="0"/>
              </a:spcAft>
              <a:buClr>
                <a:srgbClr val="E4E5B8"/>
              </a:buClr>
              <a:buSzPts val="1800"/>
              <a:buChar char="○"/>
            </a:pPr>
            <a:r>
              <a:rPr lang="en" sz="1800">
                <a:solidFill>
                  <a:srgbClr val="E4E5B8"/>
                </a:solidFill>
              </a:rPr>
              <a:t>Nearly the amount of Saudi Arabia’s total annual GDP</a:t>
            </a:r>
            <a:endParaRPr sz="1800">
              <a:solidFill>
                <a:srgbClr val="E4E5B8"/>
              </a:solidFill>
            </a:endParaRPr>
          </a:p>
          <a:p>
            <a:pPr indent="-342900" lvl="0" marL="457200" rtl="0" algn="l">
              <a:spcBef>
                <a:spcPts val="0"/>
              </a:spcBef>
              <a:spcAft>
                <a:spcPts val="0"/>
              </a:spcAft>
              <a:buClr>
                <a:srgbClr val="E4E5B8"/>
              </a:buClr>
              <a:buSzPts val="1800"/>
              <a:buChar char="●"/>
            </a:pPr>
            <a:r>
              <a:rPr lang="en" sz="1800">
                <a:solidFill>
                  <a:srgbClr val="E4E5B8"/>
                </a:solidFill>
              </a:rPr>
              <a:t>Infant mortality rate doubled in 2025 to 9.9 babies per 1000 born as a result of the intensified military blockade imposed by the Trump regime</a:t>
            </a:r>
            <a:endParaRPr sz="1800">
              <a:solidFill>
                <a:srgbClr val="E4E5B8"/>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41" name="Google Shape;241;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3"/>
          <p:cNvSpPr txBox="1"/>
          <p:nvPr>
            <p:ph type="title"/>
          </p:nvPr>
        </p:nvSpPr>
        <p:spPr>
          <a:xfrm>
            <a:off x="311700" y="25717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500">
                <a:solidFill>
                  <a:srgbClr val="E4E5B8"/>
                </a:solidFill>
                <a:latin typeface="Georgia"/>
                <a:ea typeface="Georgia"/>
                <a:cs typeface="Georgia"/>
                <a:sym typeface="Georgia"/>
              </a:rPr>
              <a:t>Cuba solidarity today: How we can help the Cuban revolution</a:t>
            </a:r>
            <a:endParaRPr sz="3500">
              <a:solidFill>
                <a:srgbClr val="E4E5B8"/>
              </a:solidFill>
              <a:latin typeface="Georgia"/>
              <a:ea typeface="Georgia"/>
              <a:cs typeface="Georgia"/>
              <a:sym typeface="Georgia"/>
            </a:endParaRPr>
          </a:p>
        </p:txBody>
      </p:sp>
      <p:pic>
        <p:nvPicPr>
          <p:cNvPr id="247" name="Google Shape;247;p43"/>
          <p:cNvPicPr preferRelativeResize="0"/>
          <p:nvPr/>
        </p:nvPicPr>
        <p:blipFill>
          <a:blip r:embed="rId3">
            <a:alphaModFix/>
          </a:blip>
          <a:stretch>
            <a:fillRect/>
          </a:stretch>
        </p:blipFill>
        <p:spPr>
          <a:xfrm>
            <a:off x="3648975" y="235525"/>
            <a:ext cx="1846049" cy="1846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7</a:t>
            </a:r>
            <a:r>
              <a:rPr lang="en">
                <a:solidFill>
                  <a:srgbClr val="E4E5B8"/>
                </a:solidFill>
                <a:latin typeface="Georgia"/>
                <a:ea typeface="Georgia"/>
                <a:cs typeface="Georgia"/>
                <a:sym typeface="Georgia"/>
              </a:rPr>
              <a:t>/28/26</a:t>
            </a:r>
            <a:endParaRPr>
              <a:solidFill>
                <a:srgbClr val="E4E5B8"/>
              </a:solidFill>
              <a:latin typeface="Georgia"/>
              <a:ea typeface="Georgia"/>
              <a:cs typeface="Georgia"/>
              <a:sym typeface="Georgia"/>
            </a:endParaRPr>
          </a:p>
        </p:txBody>
      </p:sp>
      <p:sp>
        <p:nvSpPr>
          <p:cNvPr id="107" name="Google Shape;107;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4" name="Google Shape;254;p44"/>
          <p:cNvSpPr txBox="1"/>
          <p:nvPr>
            <p:ph type="title"/>
          </p:nvPr>
        </p:nvSpPr>
        <p:spPr>
          <a:xfrm>
            <a:off x="1542350" y="264300"/>
            <a:ext cx="6013800" cy="6909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1000"/>
              </a:spcAft>
              <a:buNone/>
            </a:pPr>
            <a:r>
              <a:rPr lang="en" sz="1800">
                <a:solidFill>
                  <a:srgbClr val="E4E5B8"/>
                </a:solidFill>
                <a:latin typeface="Georgia"/>
                <a:ea typeface="Georgia"/>
                <a:cs typeface="Georgia"/>
                <a:sym typeface="Georgia"/>
              </a:rPr>
              <a:t>Elizabeth Ribalta from the Cuban Institute of Friendship with the Peoples (ICAP) </a:t>
            </a:r>
            <a:endParaRPr>
              <a:solidFill>
                <a:srgbClr val="E4E5B8"/>
              </a:solidFill>
              <a:latin typeface="Georgia"/>
              <a:ea typeface="Georgia"/>
              <a:cs typeface="Georgia"/>
              <a:sym typeface="Georgia"/>
            </a:endParaRPr>
          </a:p>
        </p:txBody>
      </p:sp>
      <p:sp>
        <p:nvSpPr>
          <p:cNvPr id="255" name="Google Shape;255;p44"/>
          <p:cNvSpPr txBox="1"/>
          <p:nvPr/>
        </p:nvSpPr>
        <p:spPr>
          <a:xfrm>
            <a:off x="5733300" y="1309650"/>
            <a:ext cx="28602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p:txBody>
      </p:sp>
      <p:pic>
        <p:nvPicPr>
          <p:cNvPr id="256" name="Google Shape;256;p44"/>
          <p:cNvPicPr preferRelativeResize="0"/>
          <p:nvPr/>
        </p:nvPicPr>
        <p:blipFill>
          <a:blip r:embed="rId4">
            <a:alphaModFix/>
          </a:blip>
          <a:stretch>
            <a:fillRect/>
          </a:stretch>
        </p:blipFill>
        <p:spPr>
          <a:xfrm>
            <a:off x="8031525" y="112500"/>
            <a:ext cx="876300" cy="876300"/>
          </a:xfrm>
          <a:prstGeom prst="rect">
            <a:avLst/>
          </a:prstGeom>
          <a:noFill/>
          <a:ln>
            <a:noFill/>
          </a:ln>
        </p:spPr>
      </p:pic>
      <p:sp>
        <p:nvSpPr>
          <p:cNvPr id="257" name="Google Shape;257;p44"/>
          <p:cNvSpPr txBox="1"/>
          <p:nvPr/>
        </p:nvSpPr>
        <p:spPr>
          <a:xfrm>
            <a:off x="3714350" y="1146925"/>
            <a:ext cx="4407600" cy="3677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1200">
                <a:solidFill>
                  <a:srgbClr val="E4E5B8"/>
                </a:solidFill>
                <a:latin typeface="Georgia"/>
                <a:ea typeface="Georgia"/>
                <a:cs typeface="Georgia"/>
                <a:sym typeface="Georgia"/>
              </a:rPr>
              <a:t>Liz is the Northern European Officer for the Instituto Cubano de Amistad con los Pueblos (ICAP, or the Cuban Friendship Institute)</a:t>
            </a:r>
            <a:endParaRPr sz="1200">
              <a:solidFill>
                <a:srgbClr val="E4E5B8"/>
              </a:solidFill>
              <a:latin typeface="Georgia"/>
              <a:ea typeface="Georgia"/>
              <a:cs typeface="Georgia"/>
              <a:sym typeface="Georgia"/>
            </a:endParaRPr>
          </a:p>
          <a:p>
            <a:pPr indent="0" lvl="0" marL="0" rtl="0" algn="just">
              <a:lnSpc>
                <a:spcPct val="115000"/>
              </a:lnSpc>
              <a:spcBef>
                <a:spcPts val="1000"/>
              </a:spcBef>
              <a:spcAft>
                <a:spcPts val="0"/>
              </a:spcAft>
              <a:buNone/>
            </a:pPr>
            <a:r>
              <a:rPr lang="en" sz="1200">
                <a:solidFill>
                  <a:srgbClr val="E4E5B8"/>
                </a:solidFill>
                <a:latin typeface="Georgia"/>
                <a:ea typeface="Georgia"/>
                <a:cs typeface="Georgia"/>
                <a:sym typeface="Georgia"/>
              </a:rPr>
              <a:t>She has a wealth of experience of international relations, having worked at ICAP since 2014. Her roles include United States group coordinator in the North America division, where she led international volunteer work brigades and worked with the Pastors for Peace Caravan which brings material aid and delegations from the US each year.</a:t>
            </a:r>
            <a:endParaRPr sz="1200">
              <a:solidFill>
                <a:srgbClr val="E4E5B8"/>
              </a:solidFill>
              <a:latin typeface="Georgia"/>
              <a:ea typeface="Georgia"/>
              <a:cs typeface="Georgia"/>
              <a:sym typeface="Georgia"/>
            </a:endParaRPr>
          </a:p>
          <a:p>
            <a:pPr indent="0" lvl="0" marL="0" rtl="0" algn="just">
              <a:lnSpc>
                <a:spcPct val="115000"/>
              </a:lnSpc>
              <a:spcBef>
                <a:spcPts val="1000"/>
              </a:spcBef>
              <a:spcAft>
                <a:spcPts val="0"/>
              </a:spcAft>
              <a:buNone/>
            </a:pPr>
            <a:r>
              <a:rPr lang="en" sz="1200">
                <a:solidFill>
                  <a:srgbClr val="E4E5B8"/>
                </a:solidFill>
                <a:latin typeface="Georgia"/>
                <a:ea typeface="Georgia"/>
                <a:cs typeface="Georgia"/>
                <a:sym typeface="Georgia"/>
              </a:rPr>
              <a:t>She also worked in the ICAP department that looks after foreign students, including working directly with young students studying at the Latin American School of Medicine.</a:t>
            </a:r>
            <a:endParaRPr sz="1200">
              <a:solidFill>
                <a:srgbClr val="E4E5B8"/>
              </a:solidFill>
              <a:latin typeface="Georgia"/>
              <a:ea typeface="Georgia"/>
              <a:cs typeface="Georgia"/>
              <a:sym typeface="Georgia"/>
            </a:endParaRPr>
          </a:p>
          <a:p>
            <a:pPr indent="0" lvl="0" marL="0" rtl="0" algn="just">
              <a:lnSpc>
                <a:spcPct val="115000"/>
              </a:lnSpc>
              <a:spcBef>
                <a:spcPts val="1000"/>
              </a:spcBef>
              <a:spcAft>
                <a:spcPts val="800"/>
              </a:spcAft>
              <a:buNone/>
            </a:pPr>
            <a:r>
              <a:rPr lang="en" sz="1100">
                <a:solidFill>
                  <a:srgbClr val="E4E5B8"/>
                </a:solidFill>
                <a:latin typeface="Georgia"/>
                <a:ea typeface="Georgia"/>
                <a:cs typeface="Georgia"/>
                <a:sym typeface="Georgia"/>
              </a:rPr>
              <a:t>SOURCE:</a:t>
            </a:r>
            <a:r>
              <a:rPr lang="en" sz="1100">
                <a:solidFill>
                  <a:srgbClr val="E4E5B8"/>
                </a:solidFill>
                <a:uFill>
                  <a:noFill/>
                </a:uFill>
                <a:latin typeface="Georgia"/>
                <a:ea typeface="Georgia"/>
                <a:cs typeface="Georgia"/>
                <a:sym typeface="Georgia"/>
                <a:hlinkClick r:id="rId5">
                  <a:extLst>
                    <a:ext uri="{A12FA001-AC4F-418D-AE19-62706E023703}">
                      <ahyp:hlinkClr val="tx"/>
                    </a:ext>
                  </a:extLst>
                </a:hlinkClick>
              </a:rPr>
              <a:t> </a:t>
            </a:r>
            <a:r>
              <a:rPr lang="en" sz="1100" u="sng">
                <a:solidFill>
                  <a:srgbClr val="E4E5B8"/>
                </a:solidFill>
                <a:latin typeface="Georgia"/>
                <a:ea typeface="Georgia"/>
                <a:cs typeface="Georgia"/>
                <a:sym typeface="Georgia"/>
                <a:hlinkClick r:id="rId6">
                  <a:extLst>
                    <a:ext uri="{A12FA001-AC4F-418D-AE19-62706E023703}">
                      <ahyp:hlinkClr val="tx"/>
                    </a:ext>
                  </a:extLst>
                </a:hlinkClick>
              </a:rPr>
              <a:t>https://socialistvoice.ie/2026/07/cuban-delegate-tells-left-to-maintain-faith-as-island-nation-announces-opening-up/</a:t>
            </a:r>
            <a:endParaRPr sz="1200">
              <a:solidFill>
                <a:srgbClr val="E4E5B8"/>
              </a:solidFill>
              <a:latin typeface="Georgia"/>
              <a:ea typeface="Georgia"/>
              <a:cs typeface="Georgia"/>
              <a:sym typeface="Georgia"/>
            </a:endParaRPr>
          </a:p>
        </p:txBody>
      </p:sp>
      <p:pic>
        <p:nvPicPr>
          <p:cNvPr id="258" name="Google Shape;258;p44"/>
          <p:cNvPicPr preferRelativeResize="0"/>
          <p:nvPr/>
        </p:nvPicPr>
        <p:blipFill>
          <a:blip r:embed="rId7">
            <a:alphaModFix/>
          </a:blip>
          <a:stretch>
            <a:fillRect/>
          </a:stretch>
        </p:blipFill>
        <p:spPr>
          <a:xfrm>
            <a:off x="153325" y="1146925"/>
            <a:ext cx="2860199" cy="38135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 name="Google Shape;264;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5" name="Google Shape;265;p45"/>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is ICAP?</a:t>
            </a:r>
            <a:endParaRPr>
              <a:solidFill>
                <a:srgbClr val="E4E5B8"/>
              </a:solidFill>
              <a:latin typeface="Georgia"/>
              <a:ea typeface="Georgia"/>
              <a:cs typeface="Georgia"/>
              <a:sym typeface="Georgia"/>
            </a:endParaRPr>
          </a:p>
        </p:txBody>
      </p:sp>
      <p:sp>
        <p:nvSpPr>
          <p:cNvPr id="266" name="Google Shape;266;p45"/>
          <p:cNvSpPr txBox="1"/>
          <p:nvPr/>
        </p:nvSpPr>
        <p:spPr>
          <a:xfrm>
            <a:off x="5733300" y="1309650"/>
            <a:ext cx="28602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p:txBody>
      </p:sp>
      <p:pic>
        <p:nvPicPr>
          <p:cNvPr id="267" name="Google Shape;267;p45"/>
          <p:cNvPicPr preferRelativeResize="0"/>
          <p:nvPr/>
        </p:nvPicPr>
        <p:blipFill>
          <a:blip r:embed="rId4">
            <a:alphaModFix/>
          </a:blip>
          <a:stretch>
            <a:fillRect/>
          </a:stretch>
        </p:blipFill>
        <p:spPr>
          <a:xfrm>
            <a:off x="8031525" y="112500"/>
            <a:ext cx="876300" cy="876300"/>
          </a:xfrm>
          <a:prstGeom prst="rect">
            <a:avLst/>
          </a:prstGeom>
          <a:noFill/>
          <a:ln>
            <a:noFill/>
          </a:ln>
        </p:spPr>
      </p:pic>
      <p:sp>
        <p:nvSpPr>
          <p:cNvPr id="268" name="Google Shape;268;p45"/>
          <p:cNvSpPr txBox="1"/>
          <p:nvPr/>
        </p:nvSpPr>
        <p:spPr>
          <a:xfrm>
            <a:off x="3541700" y="1181525"/>
            <a:ext cx="5515500" cy="36510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1200">
                <a:solidFill>
                  <a:srgbClr val="E4E5B8"/>
                </a:solidFill>
                <a:latin typeface="Georgia"/>
                <a:ea typeface="Georgia"/>
                <a:cs typeface="Georgia"/>
                <a:sym typeface="Georgia"/>
              </a:rPr>
              <a:t>At the end of June, the Communist Party of Ireland had the privilege of hosting Elizabeth Ribalta from the Cuban Institute of Friendship with the Peoples (ICAP), during her travels around Ireland and the UK.</a:t>
            </a:r>
            <a:endParaRPr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lang="en" sz="1200">
                <a:solidFill>
                  <a:srgbClr val="E4E5B8"/>
                </a:solidFill>
                <a:latin typeface="Georgia"/>
                <a:ea typeface="Georgia"/>
                <a:cs typeface="Georgia"/>
                <a:sym typeface="Georgia"/>
              </a:rPr>
              <a:t>The event happened just days after Cuban president Miguel Díaz-Canel announced swathes of the economy would be opened up to foreign and private investment, as the state attempts to tackle the impacts of the tightening US blockade.</a:t>
            </a:r>
            <a:endParaRPr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b="1" lang="en" sz="1200">
                <a:solidFill>
                  <a:srgbClr val="E4E5B8"/>
                </a:solidFill>
                <a:latin typeface="Georgia"/>
                <a:ea typeface="Georgia"/>
                <a:cs typeface="Georgia"/>
                <a:sym typeface="Georgia"/>
              </a:rPr>
              <a:t>Question: First, what is ICAP, for people who aren’t familiar?</a:t>
            </a:r>
            <a:endParaRPr b="1" sz="1200">
              <a:solidFill>
                <a:srgbClr val="E4E5B8"/>
              </a:solidFill>
              <a:latin typeface="Georgia"/>
              <a:ea typeface="Georgia"/>
              <a:cs typeface="Georgia"/>
              <a:sym typeface="Georgia"/>
            </a:endParaRPr>
          </a:p>
          <a:p>
            <a:pPr indent="0" lvl="0" marL="0" rtl="0" algn="just">
              <a:lnSpc>
                <a:spcPct val="115000"/>
              </a:lnSpc>
              <a:spcBef>
                <a:spcPts val="800"/>
              </a:spcBef>
              <a:spcAft>
                <a:spcPts val="800"/>
              </a:spcAft>
              <a:buNone/>
            </a:pPr>
            <a:r>
              <a:rPr i="1" lang="en" sz="1200">
                <a:solidFill>
                  <a:srgbClr val="E4E5B8"/>
                </a:solidFill>
                <a:latin typeface="Georgia"/>
                <a:ea typeface="Georgia"/>
                <a:cs typeface="Georgia"/>
                <a:sym typeface="Georgia"/>
              </a:rPr>
              <a:t>Elizabeth: The Cuban Institute of Friendship with the Peoples was founded in 1960, one year after the revolution. The US government started trying to isolate Cuba from the world, so our objective was to link people of other countries with Cuba. From the beginning we defended just causes around the world—independence processes in Africa, Asia, Latin America. We received refugees from the dictatorship in Chile. We started receiving solidarity brigades who came to participate in building the new society.</a:t>
            </a:r>
            <a:endParaRPr i="1" sz="1800">
              <a:solidFill>
                <a:srgbClr val="E4E5B8"/>
              </a:solidFill>
              <a:latin typeface="Georgia"/>
              <a:ea typeface="Georgia"/>
              <a:cs typeface="Georgia"/>
              <a:sym typeface="Georgia"/>
            </a:endParaRPr>
          </a:p>
        </p:txBody>
      </p:sp>
      <p:pic>
        <p:nvPicPr>
          <p:cNvPr id="269" name="Google Shape;269;p45"/>
          <p:cNvPicPr preferRelativeResize="0"/>
          <p:nvPr/>
        </p:nvPicPr>
        <p:blipFill>
          <a:blip r:embed="rId5">
            <a:alphaModFix/>
          </a:blip>
          <a:stretch>
            <a:fillRect/>
          </a:stretch>
        </p:blipFill>
        <p:spPr>
          <a:xfrm>
            <a:off x="153100" y="1181525"/>
            <a:ext cx="3007425" cy="3776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5" name="Google Shape;275;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6" name="Google Shape;276;p46"/>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Trump Administration Sanctions ICAP</a:t>
            </a:r>
            <a:endParaRPr>
              <a:solidFill>
                <a:srgbClr val="E4E5B8"/>
              </a:solidFill>
              <a:latin typeface="Georgia"/>
              <a:ea typeface="Georgia"/>
              <a:cs typeface="Georgia"/>
              <a:sym typeface="Georgia"/>
            </a:endParaRPr>
          </a:p>
        </p:txBody>
      </p:sp>
      <p:sp>
        <p:nvSpPr>
          <p:cNvPr id="277" name="Google Shape;277;p46"/>
          <p:cNvSpPr txBox="1"/>
          <p:nvPr/>
        </p:nvSpPr>
        <p:spPr>
          <a:xfrm>
            <a:off x="5733300" y="1309650"/>
            <a:ext cx="28602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p:txBody>
      </p:sp>
      <p:pic>
        <p:nvPicPr>
          <p:cNvPr id="278" name="Google Shape;278;p46"/>
          <p:cNvPicPr preferRelativeResize="0"/>
          <p:nvPr/>
        </p:nvPicPr>
        <p:blipFill>
          <a:blip r:embed="rId4">
            <a:alphaModFix/>
          </a:blip>
          <a:stretch>
            <a:fillRect/>
          </a:stretch>
        </p:blipFill>
        <p:spPr>
          <a:xfrm>
            <a:off x="8031525" y="112500"/>
            <a:ext cx="876300" cy="876300"/>
          </a:xfrm>
          <a:prstGeom prst="rect">
            <a:avLst/>
          </a:prstGeom>
          <a:noFill/>
          <a:ln>
            <a:noFill/>
          </a:ln>
        </p:spPr>
      </p:pic>
      <p:sp>
        <p:nvSpPr>
          <p:cNvPr id="279" name="Google Shape;279;p46"/>
          <p:cNvSpPr txBox="1"/>
          <p:nvPr/>
        </p:nvSpPr>
        <p:spPr>
          <a:xfrm>
            <a:off x="141500" y="1136100"/>
            <a:ext cx="4004400" cy="38892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b="1" lang="en" sz="1100" u="sng">
                <a:solidFill>
                  <a:srgbClr val="E4E5B8"/>
                </a:solidFill>
                <a:highlight>
                  <a:srgbClr val="B21F15"/>
                </a:highlight>
                <a:latin typeface="Georgia"/>
                <a:ea typeface="Georgia"/>
                <a:cs typeface="Georgia"/>
                <a:sym typeface="Georgia"/>
                <a:hlinkClick r:id="rId5">
                  <a:extLst>
                    <a:ext uri="{A12FA001-AC4F-418D-AE19-62706E023703}">
                      <ahyp:hlinkClr val="tx"/>
                    </a:ext>
                  </a:extLst>
                </a:hlinkClick>
              </a:rPr>
              <a:t>Office of the Spokesperson</a:t>
            </a:r>
            <a:r>
              <a:rPr lang="en" sz="1100">
                <a:solidFill>
                  <a:srgbClr val="E4E5B8"/>
                </a:solidFill>
                <a:highlight>
                  <a:srgbClr val="B21F15"/>
                </a:highlight>
                <a:latin typeface="Georgia"/>
                <a:ea typeface="Georgia"/>
                <a:cs typeface="Georgia"/>
                <a:sym typeface="Georgia"/>
              </a:rPr>
              <a:t>	June 4, 2026</a:t>
            </a:r>
            <a:endParaRPr sz="1100">
              <a:solidFill>
                <a:srgbClr val="E4E5B8"/>
              </a:solidFill>
              <a:highlight>
                <a:srgbClr val="B21F15"/>
              </a:highlight>
              <a:latin typeface="Georgia"/>
              <a:ea typeface="Georgia"/>
              <a:cs typeface="Georgia"/>
              <a:sym typeface="Georgia"/>
            </a:endParaRPr>
          </a:p>
          <a:p>
            <a:pPr indent="0" lvl="0" marL="0" rtl="0" algn="just">
              <a:lnSpc>
                <a:spcPct val="100000"/>
              </a:lnSpc>
              <a:spcBef>
                <a:spcPts val="800"/>
              </a:spcBef>
              <a:spcAft>
                <a:spcPts val="0"/>
              </a:spcAft>
              <a:buNone/>
            </a:pPr>
            <a:r>
              <a:rPr lang="en" sz="1100">
                <a:solidFill>
                  <a:srgbClr val="E4E5B8"/>
                </a:solidFill>
                <a:latin typeface="Georgia"/>
                <a:ea typeface="Georgia"/>
                <a:cs typeface="Georgia"/>
                <a:sym typeface="Georgia"/>
              </a:rPr>
              <a:t>“All Department of State targets designated today have been designated pursuant to Executive Order (E.O.) 14404, which authorizes sanctions on persons determined to meet specified criteria related to repression in Cuba and threats to U.S. national security and foreign policy.”</a:t>
            </a:r>
            <a:endParaRPr sz="1100">
              <a:solidFill>
                <a:srgbClr val="E4E5B8"/>
              </a:solidFill>
              <a:latin typeface="Georgia"/>
              <a:ea typeface="Georgia"/>
              <a:cs typeface="Georgia"/>
              <a:sym typeface="Georgia"/>
            </a:endParaRPr>
          </a:p>
          <a:p>
            <a:pPr indent="0" lvl="0" marL="0" marR="850900" rtl="0" algn="just">
              <a:lnSpc>
                <a:spcPct val="100000"/>
              </a:lnSpc>
              <a:spcBef>
                <a:spcPts val="1500"/>
              </a:spcBef>
              <a:spcAft>
                <a:spcPts val="0"/>
              </a:spcAft>
              <a:buNone/>
            </a:pPr>
            <a:r>
              <a:rPr b="1" lang="en" sz="1100">
                <a:solidFill>
                  <a:srgbClr val="E4E5B8"/>
                </a:solidFill>
                <a:latin typeface="Georgia"/>
                <a:ea typeface="Georgia"/>
                <a:cs typeface="Georgia"/>
                <a:sym typeface="Georgia"/>
              </a:rPr>
              <a:t>Taking Action Against the Cuban Regime: </a:t>
            </a:r>
            <a:r>
              <a:rPr lang="en" sz="1100">
                <a:solidFill>
                  <a:srgbClr val="E4E5B8"/>
                </a:solidFill>
                <a:latin typeface="Georgia"/>
                <a:ea typeface="Georgia"/>
                <a:cs typeface="Georgia"/>
                <a:sym typeface="Georgia"/>
              </a:rPr>
              <a:t>The following entities associated with developing, implementing, and funding the Cuban regime’s violent revolutionary network are being designated: </a:t>
            </a:r>
            <a:endParaRPr sz="1100">
              <a:solidFill>
                <a:srgbClr val="E4E5B8"/>
              </a:solidFill>
              <a:latin typeface="Georgia"/>
              <a:ea typeface="Georgia"/>
              <a:cs typeface="Georgia"/>
              <a:sym typeface="Georgia"/>
            </a:endParaRPr>
          </a:p>
          <a:p>
            <a:pPr indent="0" lvl="0" marL="0" marR="850900" rtl="0" algn="just">
              <a:lnSpc>
                <a:spcPct val="100000"/>
              </a:lnSpc>
              <a:spcBef>
                <a:spcPts val="1500"/>
              </a:spcBef>
              <a:spcAft>
                <a:spcPts val="1500"/>
              </a:spcAft>
              <a:buNone/>
            </a:pPr>
            <a:r>
              <a:rPr b="1" lang="en" sz="1100">
                <a:solidFill>
                  <a:srgbClr val="E4E5B8"/>
                </a:solidFill>
                <a:latin typeface="Georgia"/>
                <a:ea typeface="Georgia"/>
                <a:cs typeface="Georgia"/>
                <a:sym typeface="Georgia"/>
              </a:rPr>
              <a:t>Cuban Institute of Friendship with the Peoples (ICAP):</a:t>
            </a:r>
            <a:r>
              <a:rPr lang="en" sz="1100">
                <a:solidFill>
                  <a:srgbClr val="E4E5B8"/>
                </a:solidFill>
                <a:latin typeface="Georgia"/>
                <a:ea typeface="Georgia"/>
                <a:cs typeface="Georgia"/>
                <a:sym typeface="Georgia"/>
              </a:rPr>
              <a:t> ICAP is being designated pursuant to Sec. 2(a)(i)(F) of E.O. 14404 for being a political subdivision, agency, or instrumentality of the Government of Cuba.  ICAP is a Cuban organization founded by Fidel Castro in 1960 that supports Cuban intelligence and counterintelligence activities. </a:t>
            </a:r>
            <a:endParaRPr sz="1100">
              <a:solidFill>
                <a:srgbClr val="E4E5B8"/>
              </a:solidFill>
              <a:latin typeface="Georgia"/>
              <a:ea typeface="Georgia"/>
              <a:cs typeface="Georgia"/>
              <a:sym typeface="Georgia"/>
            </a:endParaRPr>
          </a:p>
        </p:txBody>
      </p:sp>
      <p:pic>
        <p:nvPicPr>
          <p:cNvPr id="280" name="Google Shape;280;p46"/>
          <p:cNvPicPr preferRelativeResize="0"/>
          <p:nvPr/>
        </p:nvPicPr>
        <p:blipFill>
          <a:blip r:embed="rId6">
            <a:alphaModFix/>
          </a:blip>
          <a:stretch>
            <a:fillRect/>
          </a:stretch>
        </p:blipFill>
        <p:spPr>
          <a:xfrm>
            <a:off x="4240057" y="1136100"/>
            <a:ext cx="4867368" cy="38892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6" name="Google Shape;286;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7" name="Google Shape;287;p47"/>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Current Conditions in Cuba</a:t>
            </a:r>
            <a:endParaRPr>
              <a:solidFill>
                <a:srgbClr val="E4E5B8"/>
              </a:solidFill>
              <a:latin typeface="Georgia"/>
              <a:ea typeface="Georgia"/>
              <a:cs typeface="Georgia"/>
              <a:sym typeface="Georgia"/>
            </a:endParaRPr>
          </a:p>
        </p:txBody>
      </p:sp>
      <p:sp>
        <p:nvSpPr>
          <p:cNvPr id="288" name="Google Shape;288;p47"/>
          <p:cNvSpPr txBox="1"/>
          <p:nvPr/>
        </p:nvSpPr>
        <p:spPr>
          <a:xfrm>
            <a:off x="5733300" y="1309650"/>
            <a:ext cx="28602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p:txBody>
      </p:sp>
      <p:pic>
        <p:nvPicPr>
          <p:cNvPr id="289" name="Google Shape;289;p47"/>
          <p:cNvPicPr preferRelativeResize="0"/>
          <p:nvPr/>
        </p:nvPicPr>
        <p:blipFill>
          <a:blip r:embed="rId4">
            <a:alphaModFix/>
          </a:blip>
          <a:stretch>
            <a:fillRect/>
          </a:stretch>
        </p:blipFill>
        <p:spPr>
          <a:xfrm>
            <a:off x="8031525" y="112500"/>
            <a:ext cx="876300" cy="876300"/>
          </a:xfrm>
          <a:prstGeom prst="rect">
            <a:avLst/>
          </a:prstGeom>
          <a:noFill/>
          <a:ln>
            <a:noFill/>
          </a:ln>
        </p:spPr>
      </p:pic>
      <p:sp>
        <p:nvSpPr>
          <p:cNvPr id="290" name="Google Shape;290;p47"/>
          <p:cNvSpPr txBox="1"/>
          <p:nvPr/>
        </p:nvSpPr>
        <p:spPr>
          <a:xfrm>
            <a:off x="4572000" y="1101300"/>
            <a:ext cx="4448400" cy="3982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b="1" lang="en" sz="1100">
                <a:solidFill>
                  <a:srgbClr val="E4E5B8"/>
                </a:solidFill>
                <a:latin typeface="Georgia"/>
                <a:ea typeface="Georgia"/>
                <a:cs typeface="Georgia"/>
                <a:sym typeface="Georgia"/>
              </a:rPr>
              <a:t>Q: What’s actually happening on the ground?</a:t>
            </a:r>
            <a:endParaRPr b="1" sz="11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100">
                <a:solidFill>
                  <a:srgbClr val="E4E5B8"/>
                </a:solidFill>
                <a:latin typeface="Georgia"/>
                <a:ea typeface="Georgia"/>
                <a:cs typeface="Georgia"/>
                <a:sym typeface="Georgia"/>
              </a:rPr>
              <a:t>E: This is a very well-designed maneuver of US policy. They describe Cuba as a “state sponsor of terrorism”, inventing excuses like Chinese military bases or phantom drone attacks—all not true. They say Cuba is a failed state needing humanitarian intervention. Then they suffocate every source of income, cutting all opportunity to trade, to buy equipment, medicines, food, technology.</a:t>
            </a:r>
            <a:endParaRPr i="1" sz="11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100">
                <a:solidFill>
                  <a:srgbClr val="E4E5B8"/>
                </a:solidFill>
                <a:latin typeface="Georgia"/>
                <a:ea typeface="Georgia"/>
                <a:cs typeface="Georgia"/>
                <a:sym typeface="Georgia"/>
              </a:rPr>
              <a:t>Since we don’t receive oil, power cuts are up to 20 hours daily. Imagine waking up with no electricity, no breakfast, walking long distances to work or school. Eighty percent of water pumping is [non-functional]. </a:t>
            </a:r>
            <a:endParaRPr i="1" sz="11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100">
                <a:solidFill>
                  <a:srgbClr val="E4E5B8"/>
                </a:solidFill>
                <a:latin typeface="Georgia"/>
                <a:ea typeface="Georgia"/>
                <a:cs typeface="Georgia"/>
                <a:sym typeface="Georgia"/>
              </a:rPr>
              <a:t>Hospitals operate on generators with minimal diesel. Surgical waiting lists exceed 100,000 patients, more than 11,000 are children. </a:t>
            </a:r>
            <a:endParaRPr i="1" sz="11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100">
                <a:solidFill>
                  <a:srgbClr val="E4E5B8"/>
                </a:solidFill>
                <a:latin typeface="Georgia"/>
                <a:ea typeface="Georgia"/>
                <a:cs typeface="Georgia"/>
                <a:sym typeface="Georgia"/>
              </a:rPr>
              <a:t>Infant mortality has risen to 9.9 [per 1,000 live births], when years ago it was just 4. </a:t>
            </a:r>
            <a:endParaRPr i="1" sz="1100">
              <a:solidFill>
                <a:srgbClr val="E4E5B8"/>
              </a:solidFill>
              <a:latin typeface="Georgia"/>
              <a:ea typeface="Georgia"/>
              <a:cs typeface="Georgia"/>
              <a:sym typeface="Georgia"/>
            </a:endParaRPr>
          </a:p>
          <a:p>
            <a:pPr indent="0" lvl="0" marL="0" rtl="0" algn="just">
              <a:lnSpc>
                <a:spcPct val="115000"/>
              </a:lnSpc>
              <a:spcBef>
                <a:spcPts val="800"/>
              </a:spcBef>
              <a:spcAft>
                <a:spcPts val="800"/>
              </a:spcAft>
              <a:buNone/>
            </a:pPr>
            <a:r>
              <a:rPr i="1" lang="en" sz="1100">
                <a:solidFill>
                  <a:srgbClr val="E4E5B8"/>
                </a:solidFill>
                <a:latin typeface="Georgia"/>
                <a:ea typeface="Georgia"/>
                <a:cs typeface="Georgia"/>
                <a:sym typeface="Georgia"/>
              </a:rPr>
              <a:t>This is something Cubans are suffering every day.</a:t>
            </a:r>
            <a:endParaRPr i="1" sz="1100">
              <a:solidFill>
                <a:srgbClr val="E4E5B8"/>
              </a:solidFill>
              <a:latin typeface="Georgia"/>
              <a:ea typeface="Georgia"/>
              <a:cs typeface="Georgia"/>
              <a:sym typeface="Georgia"/>
            </a:endParaRPr>
          </a:p>
        </p:txBody>
      </p:sp>
      <p:sp>
        <p:nvSpPr>
          <p:cNvPr id="291" name="Google Shape;291;p47"/>
          <p:cNvSpPr txBox="1"/>
          <p:nvPr/>
        </p:nvSpPr>
        <p:spPr>
          <a:xfrm>
            <a:off x="226400" y="1556500"/>
            <a:ext cx="4075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92" name="Google Shape;292;p47"/>
          <p:cNvPicPr preferRelativeResize="0"/>
          <p:nvPr/>
        </p:nvPicPr>
        <p:blipFill>
          <a:blip r:embed="rId5">
            <a:alphaModFix/>
          </a:blip>
          <a:stretch>
            <a:fillRect/>
          </a:stretch>
        </p:blipFill>
        <p:spPr>
          <a:xfrm>
            <a:off x="336350" y="1229625"/>
            <a:ext cx="3781276" cy="37812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8" name="Google Shape;298;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9" name="Google Shape;299;p48"/>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Change is a Process</a:t>
            </a:r>
            <a:endParaRPr>
              <a:solidFill>
                <a:srgbClr val="E4E5B8"/>
              </a:solidFill>
              <a:latin typeface="Georgia"/>
              <a:ea typeface="Georgia"/>
              <a:cs typeface="Georgia"/>
              <a:sym typeface="Georgia"/>
            </a:endParaRPr>
          </a:p>
        </p:txBody>
      </p:sp>
      <p:pic>
        <p:nvPicPr>
          <p:cNvPr id="300" name="Google Shape;300;p48"/>
          <p:cNvPicPr preferRelativeResize="0"/>
          <p:nvPr/>
        </p:nvPicPr>
        <p:blipFill>
          <a:blip r:embed="rId4">
            <a:alphaModFix/>
          </a:blip>
          <a:stretch>
            <a:fillRect/>
          </a:stretch>
        </p:blipFill>
        <p:spPr>
          <a:xfrm>
            <a:off x="8031525" y="112500"/>
            <a:ext cx="876300" cy="876300"/>
          </a:xfrm>
          <a:prstGeom prst="rect">
            <a:avLst/>
          </a:prstGeom>
          <a:noFill/>
          <a:ln>
            <a:noFill/>
          </a:ln>
        </p:spPr>
      </p:pic>
      <p:sp>
        <p:nvSpPr>
          <p:cNvPr id="301" name="Google Shape;301;p48"/>
          <p:cNvSpPr txBox="1"/>
          <p:nvPr/>
        </p:nvSpPr>
        <p:spPr>
          <a:xfrm>
            <a:off x="133525" y="1177000"/>
            <a:ext cx="3814200" cy="35412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b="1" lang="en" sz="1200">
                <a:solidFill>
                  <a:srgbClr val="E4E5B8"/>
                </a:solidFill>
                <a:latin typeface="Georgia"/>
                <a:ea typeface="Georgia"/>
                <a:cs typeface="Georgia"/>
                <a:sym typeface="Georgia"/>
              </a:rPr>
              <a:t>Q: Some European leftists feel recent economic changes are a betrayal of the revolution. What do you say?</a:t>
            </a:r>
            <a:endParaRPr b="1"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lang="en" sz="1200">
                <a:solidFill>
                  <a:srgbClr val="E4E5B8"/>
                </a:solidFill>
                <a:latin typeface="Georgia"/>
                <a:ea typeface="Georgia"/>
                <a:cs typeface="Georgia"/>
                <a:sym typeface="Georgia"/>
              </a:rPr>
              <a:t> </a:t>
            </a:r>
            <a:endParaRPr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200">
                <a:solidFill>
                  <a:srgbClr val="E4E5B8"/>
                </a:solidFill>
                <a:latin typeface="Georgia"/>
                <a:ea typeface="Georgia"/>
                <a:cs typeface="Georgia"/>
                <a:sym typeface="Georgia"/>
              </a:rPr>
              <a:t>E: We know our friends sometimes idealize the revolution. They don’t see we are in a process of constructing a new society—you cannot cut yourself from the international system we live in. </a:t>
            </a:r>
            <a:endParaRPr i="1"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200">
                <a:solidFill>
                  <a:srgbClr val="E4E5B8"/>
                </a:solidFill>
                <a:latin typeface="Georgia"/>
                <a:ea typeface="Georgia"/>
                <a:cs typeface="Georgia"/>
                <a:sym typeface="Georgia"/>
              </a:rPr>
              <a:t>We are making mistakes. We go two steps forward and one step back. We are not China, we are not Vietnam—it is a very different scenario. </a:t>
            </a:r>
            <a:endParaRPr i="1" sz="1200">
              <a:solidFill>
                <a:srgbClr val="E4E5B8"/>
              </a:solidFill>
              <a:latin typeface="Georgia"/>
              <a:ea typeface="Georgia"/>
              <a:cs typeface="Georgia"/>
              <a:sym typeface="Georgia"/>
            </a:endParaRPr>
          </a:p>
          <a:p>
            <a:pPr indent="0" lvl="0" marL="0" rtl="0" algn="just">
              <a:lnSpc>
                <a:spcPct val="115000"/>
              </a:lnSpc>
              <a:spcBef>
                <a:spcPts val="800"/>
              </a:spcBef>
              <a:spcAft>
                <a:spcPts val="800"/>
              </a:spcAft>
              <a:buNone/>
            </a:pPr>
            <a:r>
              <a:rPr i="1" lang="en" sz="1200">
                <a:solidFill>
                  <a:srgbClr val="E4E5B8"/>
                </a:solidFill>
                <a:latin typeface="Georgia"/>
                <a:ea typeface="Georgia"/>
                <a:cs typeface="Georgia"/>
                <a:sym typeface="Georgia"/>
              </a:rPr>
              <a:t>People need to maintain faith with the Cuban revolution because its success is also the success of other peoples around the world.</a:t>
            </a:r>
            <a:endParaRPr sz="1200">
              <a:solidFill>
                <a:srgbClr val="E4E5B8"/>
              </a:solidFill>
              <a:latin typeface="Georgia"/>
              <a:ea typeface="Georgia"/>
              <a:cs typeface="Georgia"/>
              <a:sym typeface="Georgia"/>
            </a:endParaRPr>
          </a:p>
        </p:txBody>
      </p:sp>
      <p:pic>
        <p:nvPicPr>
          <p:cNvPr id="302" name="Google Shape;302;p48"/>
          <p:cNvPicPr preferRelativeResize="0"/>
          <p:nvPr/>
        </p:nvPicPr>
        <p:blipFill>
          <a:blip r:embed="rId5">
            <a:alphaModFix/>
          </a:blip>
          <a:stretch>
            <a:fillRect/>
          </a:stretch>
        </p:blipFill>
        <p:spPr>
          <a:xfrm>
            <a:off x="4106650" y="1217325"/>
            <a:ext cx="2158499" cy="3237775"/>
          </a:xfrm>
          <a:prstGeom prst="rect">
            <a:avLst/>
          </a:prstGeom>
          <a:noFill/>
          <a:ln>
            <a:noFill/>
          </a:ln>
        </p:spPr>
      </p:pic>
      <p:sp>
        <p:nvSpPr>
          <p:cNvPr id="303" name="Google Shape;303;p48"/>
          <p:cNvSpPr txBox="1"/>
          <p:nvPr/>
        </p:nvSpPr>
        <p:spPr>
          <a:xfrm>
            <a:off x="6424075" y="1217325"/>
            <a:ext cx="2525700" cy="794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800"/>
              </a:spcAft>
              <a:buNone/>
            </a:pPr>
            <a:r>
              <a:rPr lang="en" sz="1200">
                <a:solidFill>
                  <a:srgbClr val="E4E5B8"/>
                </a:solidFill>
                <a:latin typeface="Georgia"/>
                <a:ea typeface="Georgia"/>
                <a:cs typeface="Georgia"/>
                <a:sym typeface="Georgia"/>
              </a:rPr>
              <a:t>“Western Marxism” by Domenico Losurdo. In it he refers to Western Marxism as a “product of defeat”.</a:t>
            </a:r>
            <a:endParaRPr sz="1800">
              <a:solidFill>
                <a:schemeClr val="lt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9" name="Google Shape;309;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0" name="Google Shape;310;p49"/>
          <p:cNvSpPr txBox="1"/>
          <p:nvPr>
            <p:ph type="title"/>
          </p:nvPr>
        </p:nvSpPr>
        <p:spPr>
          <a:xfrm>
            <a:off x="1563575" y="264300"/>
            <a:ext cx="66333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Europe Joins U.S. in Sanctioning Cuba</a:t>
            </a:r>
            <a:endParaRPr>
              <a:solidFill>
                <a:srgbClr val="E4E5B8"/>
              </a:solidFill>
              <a:latin typeface="Georgia"/>
              <a:ea typeface="Georgia"/>
              <a:cs typeface="Georgia"/>
              <a:sym typeface="Georgia"/>
            </a:endParaRPr>
          </a:p>
        </p:txBody>
      </p:sp>
      <p:sp>
        <p:nvSpPr>
          <p:cNvPr id="311" name="Google Shape;311;p49"/>
          <p:cNvSpPr txBox="1"/>
          <p:nvPr/>
        </p:nvSpPr>
        <p:spPr>
          <a:xfrm>
            <a:off x="5733300" y="1309650"/>
            <a:ext cx="28602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p:txBody>
      </p:sp>
      <p:pic>
        <p:nvPicPr>
          <p:cNvPr id="312" name="Google Shape;312;p49"/>
          <p:cNvPicPr preferRelativeResize="0"/>
          <p:nvPr/>
        </p:nvPicPr>
        <p:blipFill>
          <a:blip r:embed="rId4">
            <a:alphaModFix/>
          </a:blip>
          <a:stretch>
            <a:fillRect/>
          </a:stretch>
        </p:blipFill>
        <p:spPr>
          <a:xfrm>
            <a:off x="8031525" y="112500"/>
            <a:ext cx="876300" cy="876300"/>
          </a:xfrm>
          <a:prstGeom prst="rect">
            <a:avLst/>
          </a:prstGeom>
          <a:noFill/>
          <a:ln>
            <a:noFill/>
          </a:ln>
        </p:spPr>
      </p:pic>
      <p:sp>
        <p:nvSpPr>
          <p:cNvPr id="313" name="Google Shape;313;p49"/>
          <p:cNvSpPr txBox="1"/>
          <p:nvPr/>
        </p:nvSpPr>
        <p:spPr>
          <a:xfrm>
            <a:off x="5638750" y="1101300"/>
            <a:ext cx="3353700" cy="3982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b="1" lang="en" sz="1100">
                <a:solidFill>
                  <a:srgbClr val="E4E5B8"/>
                </a:solidFill>
                <a:latin typeface="Georgia"/>
                <a:ea typeface="Georgia"/>
                <a:cs typeface="Georgia"/>
                <a:sym typeface="Georgia"/>
              </a:rPr>
              <a:t>Q: The European Parliament recently passed a resolution calling for sanctions on Cuba. What’s happening there?</a:t>
            </a:r>
            <a:endParaRPr b="1" sz="11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lang="en" sz="1100">
                <a:solidFill>
                  <a:srgbClr val="E4E5B8"/>
                </a:solidFill>
                <a:latin typeface="Georgia"/>
                <a:ea typeface="Georgia"/>
                <a:cs typeface="Georgia"/>
                <a:sym typeface="Georgia"/>
              </a:rPr>
              <a:t> </a:t>
            </a:r>
            <a:endParaRPr sz="11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100">
                <a:solidFill>
                  <a:srgbClr val="E4E5B8"/>
                </a:solidFill>
                <a:latin typeface="Georgia"/>
                <a:ea typeface="Georgia"/>
                <a:cs typeface="Georgia"/>
                <a:sym typeface="Georgia"/>
              </a:rPr>
              <a:t>E: Now we are in a very adverse scenario in the EU because the majority of parliamentarians are from the right wing. The left are the minority.</a:t>
            </a:r>
            <a:endParaRPr i="1" sz="11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100">
                <a:solidFill>
                  <a:srgbClr val="E4E5B8"/>
                </a:solidFill>
                <a:latin typeface="Georgia"/>
                <a:ea typeface="Georgia"/>
                <a:cs typeface="Georgia"/>
                <a:sym typeface="Georgia"/>
              </a:rPr>
              <a:t> That gives the counterrevolution spaces to give them all this misinformation about Cuba—just the point of view of mercenary people who go to the parliament to sabotage the dialogue between Cuba and the European Union.</a:t>
            </a:r>
            <a:endParaRPr i="1" sz="11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100">
                <a:solidFill>
                  <a:srgbClr val="E4E5B8"/>
                </a:solidFill>
                <a:latin typeface="Georgia"/>
                <a:ea typeface="Georgia"/>
                <a:cs typeface="Georgia"/>
                <a:sym typeface="Georgia"/>
              </a:rPr>
              <a:t> It is very sad that European governments have pledged to US policy and what Trump says. </a:t>
            </a:r>
            <a:endParaRPr i="1" sz="1100">
              <a:solidFill>
                <a:srgbClr val="E4E5B8"/>
              </a:solidFill>
              <a:latin typeface="Georgia"/>
              <a:ea typeface="Georgia"/>
              <a:cs typeface="Georgia"/>
              <a:sym typeface="Georgia"/>
            </a:endParaRPr>
          </a:p>
          <a:p>
            <a:pPr indent="0" lvl="0" marL="0" rtl="0" algn="just">
              <a:lnSpc>
                <a:spcPct val="115000"/>
              </a:lnSpc>
              <a:spcBef>
                <a:spcPts val="800"/>
              </a:spcBef>
              <a:spcAft>
                <a:spcPts val="800"/>
              </a:spcAft>
              <a:buNone/>
            </a:pPr>
            <a:r>
              <a:rPr i="1" lang="en" sz="1100">
                <a:solidFill>
                  <a:srgbClr val="E4E5B8"/>
                </a:solidFill>
                <a:latin typeface="Georgia"/>
                <a:ea typeface="Georgia"/>
                <a:cs typeface="Georgia"/>
                <a:sym typeface="Georgia"/>
              </a:rPr>
              <a:t>These countries have their own self-determination and sovereignty, but it seems like they don’t have it.</a:t>
            </a:r>
            <a:endParaRPr i="1" sz="1100">
              <a:solidFill>
                <a:srgbClr val="E4E5B8"/>
              </a:solidFill>
              <a:latin typeface="Georgia"/>
              <a:ea typeface="Georgia"/>
              <a:cs typeface="Georgia"/>
              <a:sym typeface="Georgia"/>
            </a:endParaRPr>
          </a:p>
        </p:txBody>
      </p:sp>
      <p:sp>
        <p:nvSpPr>
          <p:cNvPr id="314" name="Google Shape;314;p49"/>
          <p:cNvSpPr txBox="1"/>
          <p:nvPr/>
        </p:nvSpPr>
        <p:spPr>
          <a:xfrm>
            <a:off x="283000" y="1429150"/>
            <a:ext cx="4075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15" name="Google Shape;315;p49"/>
          <p:cNvPicPr preferRelativeResize="0"/>
          <p:nvPr/>
        </p:nvPicPr>
        <p:blipFill>
          <a:blip r:embed="rId5">
            <a:alphaModFix/>
          </a:blip>
          <a:stretch>
            <a:fillRect/>
          </a:stretch>
        </p:blipFill>
        <p:spPr>
          <a:xfrm>
            <a:off x="104025" y="1229625"/>
            <a:ext cx="5414449" cy="32845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1" name="Google Shape;321;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2" name="Google Shape;322;p50"/>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How to Support Cuba</a:t>
            </a:r>
            <a:endParaRPr>
              <a:solidFill>
                <a:srgbClr val="E4E5B8"/>
              </a:solidFill>
              <a:latin typeface="Georgia"/>
              <a:ea typeface="Georgia"/>
              <a:cs typeface="Georgia"/>
              <a:sym typeface="Georgia"/>
            </a:endParaRPr>
          </a:p>
        </p:txBody>
      </p:sp>
      <p:sp>
        <p:nvSpPr>
          <p:cNvPr id="323" name="Google Shape;323;p50"/>
          <p:cNvSpPr txBox="1"/>
          <p:nvPr/>
        </p:nvSpPr>
        <p:spPr>
          <a:xfrm>
            <a:off x="5733300" y="1309650"/>
            <a:ext cx="28602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t/>
            </a:r>
            <a:endParaRPr sz="1200">
              <a:solidFill>
                <a:srgbClr val="E4E5B8"/>
              </a:solidFill>
              <a:latin typeface="Georgia"/>
              <a:ea typeface="Georgia"/>
              <a:cs typeface="Georgia"/>
              <a:sym typeface="Georgia"/>
            </a:endParaRPr>
          </a:p>
        </p:txBody>
      </p:sp>
      <p:pic>
        <p:nvPicPr>
          <p:cNvPr id="324" name="Google Shape;324;p50"/>
          <p:cNvPicPr preferRelativeResize="0"/>
          <p:nvPr/>
        </p:nvPicPr>
        <p:blipFill>
          <a:blip r:embed="rId4">
            <a:alphaModFix/>
          </a:blip>
          <a:stretch>
            <a:fillRect/>
          </a:stretch>
        </p:blipFill>
        <p:spPr>
          <a:xfrm>
            <a:off x="8031525" y="112500"/>
            <a:ext cx="876300" cy="876300"/>
          </a:xfrm>
          <a:prstGeom prst="rect">
            <a:avLst/>
          </a:prstGeom>
          <a:noFill/>
          <a:ln>
            <a:noFill/>
          </a:ln>
        </p:spPr>
      </p:pic>
      <p:sp>
        <p:nvSpPr>
          <p:cNvPr id="325" name="Google Shape;325;p50"/>
          <p:cNvSpPr txBox="1"/>
          <p:nvPr/>
        </p:nvSpPr>
        <p:spPr>
          <a:xfrm>
            <a:off x="77700" y="1153225"/>
            <a:ext cx="5263800" cy="3937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b="1" lang="en" sz="1200">
                <a:solidFill>
                  <a:srgbClr val="E4E5B8"/>
                </a:solidFill>
                <a:latin typeface="Georgia"/>
                <a:ea typeface="Georgia"/>
                <a:cs typeface="Georgia"/>
                <a:sym typeface="Georgia"/>
              </a:rPr>
              <a:t>Q: What should Irish (or other) activists prioritize?</a:t>
            </a:r>
            <a:endParaRPr b="1"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200">
                <a:solidFill>
                  <a:srgbClr val="E4E5B8"/>
                </a:solidFill>
                <a:latin typeface="Georgia"/>
                <a:ea typeface="Georgia"/>
                <a:cs typeface="Georgia"/>
                <a:sym typeface="Georgia"/>
              </a:rPr>
              <a:t>E: The call for solidarity is urgent—this is a </a:t>
            </a:r>
            <a:r>
              <a:rPr b="1" i="1" lang="en" sz="1300">
                <a:solidFill>
                  <a:srgbClr val="E4E5B8"/>
                </a:solidFill>
                <a:latin typeface="Georgia"/>
                <a:ea typeface="Georgia"/>
                <a:cs typeface="Georgia"/>
                <a:sym typeface="Georgia"/>
              </a:rPr>
              <a:t>genocide.</a:t>
            </a:r>
            <a:endParaRPr b="1" i="1" sz="13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200">
                <a:solidFill>
                  <a:srgbClr val="E4E5B8"/>
                </a:solidFill>
                <a:latin typeface="Georgia"/>
                <a:ea typeface="Georgia"/>
                <a:cs typeface="Georgia"/>
                <a:sym typeface="Georgia"/>
              </a:rPr>
              <a:t>They are not using bombs yet, but they could be.</a:t>
            </a:r>
            <a:endParaRPr i="1"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200">
                <a:solidFill>
                  <a:srgbClr val="E4E5B8"/>
                </a:solidFill>
                <a:latin typeface="Georgia"/>
                <a:ea typeface="Georgia"/>
                <a:cs typeface="Georgia"/>
                <a:sym typeface="Georgia"/>
              </a:rPr>
              <a:t>The solidarity movement must be more active than ever: visible public manifestations, motions, declarations, letters to MPs and European parliamentarians.</a:t>
            </a:r>
            <a:endParaRPr i="1"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200">
                <a:solidFill>
                  <a:srgbClr val="E4E5B8"/>
                </a:solidFill>
                <a:latin typeface="Georgia"/>
                <a:ea typeface="Georgia"/>
                <a:cs typeface="Georgia"/>
                <a:sym typeface="Georgia"/>
              </a:rPr>
              <a:t>We need you to keep denouncing this policy, because if it’s not visible, they will continue lying.</a:t>
            </a:r>
            <a:endParaRPr i="1"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200">
                <a:solidFill>
                  <a:srgbClr val="E4E5B8"/>
                </a:solidFill>
                <a:latin typeface="Georgia"/>
                <a:ea typeface="Georgia"/>
                <a:cs typeface="Georgia"/>
                <a:sym typeface="Georgia"/>
              </a:rPr>
              <a:t> </a:t>
            </a:r>
            <a:endParaRPr i="1" sz="1200">
              <a:solidFill>
                <a:srgbClr val="E4E5B8"/>
              </a:solidFill>
              <a:latin typeface="Georgia"/>
              <a:ea typeface="Georgia"/>
              <a:cs typeface="Georgia"/>
              <a:sym typeface="Georgia"/>
            </a:endParaRPr>
          </a:p>
          <a:p>
            <a:pPr indent="0" lvl="0" marL="0" rtl="0" algn="just">
              <a:lnSpc>
                <a:spcPct val="115000"/>
              </a:lnSpc>
              <a:spcBef>
                <a:spcPts val="800"/>
              </a:spcBef>
              <a:spcAft>
                <a:spcPts val="0"/>
              </a:spcAft>
              <a:buNone/>
            </a:pPr>
            <a:r>
              <a:rPr i="1" lang="en" sz="1200">
                <a:solidFill>
                  <a:srgbClr val="E4E5B8"/>
                </a:solidFill>
                <a:latin typeface="Georgia"/>
                <a:ea typeface="Georgia"/>
                <a:cs typeface="Georgia"/>
                <a:sym typeface="Georgia"/>
              </a:rPr>
              <a:t>We really appreciate the aid—solar panels for polyclinics, maternity homes, schools. Food, powdered milk, beans, rice.</a:t>
            </a:r>
            <a:endParaRPr i="1" sz="1200">
              <a:solidFill>
                <a:srgbClr val="E4E5B8"/>
              </a:solidFill>
              <a:latin typeface="Georgia"/>
              <a:ea typeface="Georgia"/>
              <a:cs typeface="Georgia"/>
              <a:sym typeface="Georgia"/>
            </a:endParaRPr>
          </a:p>
          <a:p>
            <a:pPr indent="0" lvl="0" marL="0" rtl="0" algn="just">
              <a:lnSpc>
                <a:spcPct val="115000"/>
              </a:lnSpc>
              <a:spcBef>
                <a:spcPts val="800"/>
              </a:spcBef>
              <a:spcAft>
                <a:spcPts val="800"/>
              </a:spcAft>
              <a:buNone/>
            </a:pPr>
            <a:r>
              <a:rPr b="1" i="1" lang="en" sz="1600">
                <a:solidFill>
                  <a:srgbClr val="E4E5B8"/>
                </a:solidFill>
                <a:latin typeface="Georgia"/>
                <a:ea typeface="Georgia"/>
                <a:cs typeface="Georgia"/>
                <a:sym typeface="Georgia"/>
              </a:rPr>
              <a:t>But also, go to Cuba.</a:t>
            </a:r>
            <a:r>
              <a:rPr i="1" lang="en" sz="1200">
                <a:solidFill>
                  <a:srgbClr val="E4E5B8"/>
                </a:solidFill>
                <a:latin typeface="Georgia"/>
                <a:ea typeface="Georgia"/>
                <a:cs typeface="Georgia"/>
                <a:sym typeface="Georgia"/>
              </a:rPr>
              <a:t> You need to see with your own eyes what is really happening, and this is a way to support Cuba economically. I know there are obstacles, but it is necessary to go.</a:t>
            </a:r>
            <a:endParaRPr i="1" sz="1200">
              <a:solidFill>
                <a:srgbClr val="E4E5B8"/>
              </a:solidFill>
              <a:latin typeface="Georgia"/>
              <a:ea typeface="Georgia"/>
              <a:cs typeface="Georgia"/>
              <a:sym typeface="Georgia"/>
            </a:endParaRPr>
          </a:p>
        </p:txBody>
      </p:sp>
      <p:pic>
        <p:nvPicPr>
          <p:cNvPr id="326" name="Google Shape;326;p50"/>
          <p:cNvPicPr preferRelativeResize="0"/>
          <p:nvPr/>
        </p:nvPicPr>
        <p:blipFill>
          <a:blip r:embed="rId5">
            <a:alphaModFix/>
          </a:blip>
          <a:stretch>
            <a:fillRect/>
          </a:stretch>
        </p:blipFill>
        <p:spPr>
          <a:xfrm>
            <a:off x="5552300" y="1153225"/>
            <a:ext cx="3507750" cy="38702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32" name="Google Shape;332;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339" name="Google Shape;339;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0" name="Google Shape;340;p52"/>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347" name="Google Shape;347;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8" name="Google Shape;348;p53"/>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3" name="Google Shape;113;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1200"/>
              </a:spcAft>
              <a:buNone/>
            </a:pPr>
            <a:r>
              <a:t/>
            </a:r>
            <a:endParaRPr>
              <a:solidFill>
                <a:srgbClr val="E4E5B8"/>
              </a:solidFill>
              <a:latin typeface="Georgia"/>
              <a:ea typeface="Georgia"/>
              <a:cs typeface="Georgia"/>
              <a:sym typeface="Georgia"/>
            </a:endParaRPr>
          </a:p>
        </p:txBody>
      </p:sp>
      <p:pic>
        <p:nvPicPr>
          <p:cNvPr id="114" name="Google Shape;114;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4" name="Google Shape;354;p54"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358" name="Shape 358"/>
        <p:cNvGrpSpPr/>
        <p:nvPr/>
      </p:nvGrpSpPr>
      <p:grpSpPr>
        <a:xfrm>
          <a:off x="0" y="0"/>
          <a:ext cx="0" cy="0"/>
          <a:chOff x="0" y="0"/>
          <a:chExt cx="0" cy="0"/>
        </a:xfrm>
      </p:grpSpPr>
      <p:sp>
        <p:nvSpPr>
          <p:cNvPr id="359" name="Google Shape;359;p55"/>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5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361" name="Google Shape;361;p55"/>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62" name="Google Shape;362;p55"/>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363" name="Google Shape;363;p55"/>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364" name="Google Shape;364;p55"/>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368" name="Shape 368"/>
        <p:cNvGrpSpPr/>
        <p:nvPr/>
      </p:nvGrpSpPr>
      <p:grpSpPr>
        <a:xfrm>
          <a:off x="0" y="0"/>
          <a:ext cx="0" cy="0"/>
          <a:chOff x="0" y="0"/>
          <a:chExt cx="0" cy="0"/>
        </a:xfrm>
      </p:grpSpPr>
      <p:sp>
        <p:nvSpPr>
          <p:cNvPr id="369" name="Google Shape;369;p56"/>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5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371" name="Google Shape;371;p5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72" name="Google Shape;372;p56"/>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373" name="Google Shape;373;p56"/>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4" name="Google Shape;374;p56"/>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5" name="Google Shape;375;p56"/>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6" name="Google Shape;376;p56"/>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77" name="Google Shape;377;p56"/>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378" name="Google Shape;378;p56"/>
          <p:cNvPicPr preferRelativeResize="0"/>
          <p:nvPr/>
        </p:nvPicPr>
        <p:blipFill>
          <a:blip r:embed="rId5">
            <a:alphaModFix/>
          </a:blip>
          <a:stretch>
            <a:fillRect/>
          </a:stretch>
        </p:blipFill>
        <p:spPr>
          <a:xfrm>
            <a:off x="4861750" y="2245350"/>
            <a:ext cx="1476250" cy="2212423"/>
          </a:xfrm>
          <a:prstGeom prst="rect">
            <a:avLst/>
          </a:prstGeom>
          <a:noFill/>
          <a:ln>
            <a:noFill/>
          </a:ln>
        </p:spPr>
      </p:pic>
      <p:pic>
        <p:nvPicPr>
          <p:cNvPr id="379" name="Google Shape;379;p56"/>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380" name="Google Shape;380;p56"/>
          <p:cNvPicPr preferRelativeResize="0"/>
          <p:nvPr/>
        </p:nvPicPr>
        <p:blipFill>
          <a:blip r:embed="rId7">
            <a:alphaModFix/>
          </a:blip>
          <a:stretch>
            <a:fillRect/>
          </a:stretch>
        </p:blipFill>
        <p:spPr>
          <a:xfrm>
            <a:off x="639650" y="2115800"/>
            <a:ext cx="1476250" cy="2214374"/>
          </a:xfrm>
          <a:prstGeom prst="rect">
            <a:avLst/>
          </a:prstGeom>
          <a:noFill/>
          <a:ln>
            <a:noFill/>
          </a:ln>
        </p:spPr>
      </p:pic>
      <p:pic>
        <p:nvPicPr>
          <p:cNvPr id="381" name="Google Shape;381;p56"/>
          <p:cNvPicPr preferRelativeResize="0"/>
          <p:nvPr/>
        </p:nvPicPr>
        <p:blipFill>
          <a:blip r:embed="rId8">
            <a:alphaModFix/>
          </a:blip>
          <a:stretch>
            <a:fillRect/>
          </a:stretch>
        </p:blipFill>
        <p:spPr>
          <a:xfrm>
            <a:off x="2753068" y="2244919"/>
            <a:ext cx="1476250" cy="221329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385" name="Shape 385"/>
        <p:cNvGrpSpPr/>
        <p:nvPr/>
      </p:nvGrpSpPr>
      <p:grpSpPr>
        <a:xfrm>
          <a:off x="0" y="0"/>
          <a:ext cx="0" cy="0"/>
          <a:chOff x="0" y="0"/>
          <a:chExt cx="0" cy="0"/>
        </a:xfrm>
      </p:grpSpPr>
      <p:sp>
        <p:nvSpPr>
          <p:cNvPr id="386" name="Google Shape;386;p57"/>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5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388" name="Google Shape;388;p57"/>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389" name="Google Shape;389;p57"/>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90" name="Google Shape;390;p57"/>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391" name="Google Shape;391;p57"/>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392" name="Google Shape;392;p57"/>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id="397" name="Google Shape;397;p58"/>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398" name="Google Shape;398;p58"/>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58"/>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Yankee Doodle (Fife &amp; Drum) - Revolutionary War Song</a:t>
            </a:r>
            <a:endParaRPr>
              <a:solidFill>
                <a:srgbClr val="E4E5B8"/>
              </a:solidFill>
              <a:latin typeface="Georgia"/>
              <a:ea typeface="Georgia"/>
              <a:cs typeface="Georgia"/>
              <a:sym typeface="Georgia"/>
            </a:endParaRPr>
          </a:p>
        </p:txBody>
      </p:sp>
      <p:pic>
        <p:nvPicPr>
          <p:cNvPr descr="Provided to YouTube by RCA Gold Seal&#10;&#10;Yankee Doodle (1991 Remastered) · Robert Shaw · The Robert Shaw Chorale · Traditional&#10;&#10;Battle Cry Of Freedom&#10;&#10;℗ Originally Recorded 1962. All rights reserved by BMG Music&#10;&#10;Released on: 1991-06-11&#10;&#10;Conductor: Robert Shaw&#10;Associated Performer: The Robert Shaw Chorale&#10;Associated Performer: Robert Shaw Chorale&#10;Associated Performer: RCA Victor Symphony Orchestra&#10;Composer: Traditional&#10;Producer: Joseph Habig&#10;Recording Engineer: Bernard Keville&#10;Reissue Producer: André Gauthier&#10;Re- Mastering Engineer: Anthony Salvatore&#10;&#10;Auto-generated by YouTube." id="400" name="Google Shape;400;p58" title="Yankee Doodle (1991 Remastered)">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1000"/>
                                        <p:tgtEl>
                                          <p:spTgt spid="4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Cuba and the USSR: Allies on the World Stage</a:t>
            </a:r>
            <a:endParaRPr sz="4600">
              <a:solidFill>
                <a:srgbClr val="E4E5B8"/>
              </a:solidFill>
              <a:latin typeface="Georgia"/>
              <a:ea typeface="Georgia"/>
              <a:cs typeface="Georgia"/>
              <a:sym typeface="Georgia"/>
            </a:endParaRPr>
          </a:p>
        </p:txBody>
      </p:sp>
      <p:pic>
        <p:nvPicPr>
          <p:cNvPr id="120" name="Google Shape;120;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6" name="Google Shape;126;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7" name="Google Shape;127;p29"/>
          <p:cNvSpPr txBox="1"/>
          <p:nvPr/>
        </p:nvSpPr>
        <p:spPr>
          <a:xfrm>
            <a:off x="126525" y="1101300"/>
            <a:ext cx="68784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Cuban Revolution of 1953-1959 is one of the most relevant events in the history of Latin America, or, at least, so it is perceived in the United States and in other countries in the Continent. For almost two decades Cuba represented the sole socialist country in the Americas and for that period, going from 1959 to the election of Allende in Chile  in  1973,  it  was  the  sole  Soviet  ally  in  the region. The economic support the Soviet Union gave to Cuba began to  increase after tensions between Washington and Cuba escalated in May 1960, and quickly became vital. By the mid-1960s the USSR had effectively taken the role of a major (and predominant) economic partner of the Caribbean nation. The most important aspect of this economic support was the subsidy to Cuban exports, in particular the </a:t>
            </a:r>
            <a:r>
              <a:rPr lang="en" sz="1500">
                <a:solidFill>
                  <a:srgbClr val="E4E5B8"/>
                </a:solidFill>
                <a:latin typeface="Georgia"/>
                <a:ea typeface="Georgia"/>
                <a:cs typeface="Georgia"/>
                <a:sym typeface="Georgia"/>
              </a:rPr>
              <a:t>country’s</a:t>
            </a:r>
            <a:r>
              <a:rPr lang="en" sz="1500">
                <a:solidFill>
                  <a:srgbClr val="E4E5B8"/>
                </a:solidFill>
                <a:latin typeface="Georgia"/>
                <a:ea typeface="Georgia"/>
                <a:cs typeface="Georgia"/>
                <a:sym typeface="Georgia"/>
              </a:rPr>
              <a:t> two main exports: sugar and nickel. In fact it is estimated that by the 1970s the USSR bought one half of all Cuban sugar at about three times its market price, along with more than half of all its nickel exports. This is noteworthy, if we consider that exports represented between 20% and 30% of total Cuban GDP and that sugar constituted between 74 and 90% of these exports, with nickel representing the rest.</a:t>
            </a:r>
            <a:endParaRPr sz="1500"/>
          </a:p>
        </p:txBody>
      </p:sp>
      <p:sp>
        <p:nvSpPr>
          <p:cNvPr id="128" name="Google Shape;128;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From the Soviet Union with Love</a:t>
            </a:r>
            <a:endParaRPr>
              <a:solidFill>
                <a:srgbClr val="E4E5B8"/>
              </a:solidFill>
              <a:latin typeface="Georgia"/>
              <a:ea typeface="Georgia"/>
              <a:cs typeface="Georgia"/>
              <a:sym typeface="Georgia"/>
            </a:endParaRPr>
          </a:p>
        </p:txBody>
      </p:sp>
      <p:sp>
        <p:nvSpPr>
          <p:cNvPr id="129" name="Google Shape;129;p29"/>
          <p:cNvSpPr txBox="1"/>
          <p:nvPr/>
        </p:nvSpPr>
        <p:spPr>
          <a:xfrm>
            <a:off x="6990088" y="3561320"/>
            <a:ext cx="2095800" cy="1569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An article in The New York Times (Feb. 14th, 1960) Stating that the Soviet Union will buy 5,000,000 tons of sugar over a five-year period and give Cuba a credit of $100,000,000 under a commercial agreement signed by Anastas I. Mikoyan and Premier Fidel Castro</a:t>
            </a:r>
            <a:endParaRPr sz="1300">
              <a:solidFill>
                <a:schemeClr val="lt2"/>
              </a:solidFill>
            </a:endParaRPr>
          </a:p>
        </p:txBody>
      </p:sp>
      <p:pic>
        <p:nvPicPr>
          <p:cNvPr id="130" name="Google Shape;130;p29" title="NY Times Article - Cuba and Sugar and USSR.png"/>
          <p:cNvPicPr preferRelativeResize="0"/>
          <p:nvPr/>
        </p:nvPicPr>
        <p:blipFill>
          <a:blip r:embed="rId4">
            <a:alphaModFix/>
          </a:blip>
          <a:stretch>
            <a:fillRect/>
          </a:stretch>
        </p:blipFill>
        <p:spPr>
          <a:xfrm>
            <a:off x="7285913" y="1221553"/>
            <a:ext cx="1504130" cy="2339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0"/>
          <p:cNvSpPr/>
          <p:nvPr/>
        </p:nvSpPr>
        <p:spPr>
          <a:xfrm>
            <a:off x="-3215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6" name="Google Shape;136;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7" name="Google Shape;137;p30"/>
          <p:cNvSpPr txBox="1"/>
          <p:nvPr/>
        </p:nvSpPr>
        <p:spPr>
          <a:xfrm>
            <a:off x="2081500" y="1101300"/>
            <a:ext cx="69357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By 1979 the Soviet Union provided Cuba with almost all the oil it needed, along with most of the food and about one third of all the intermediary goods that were consumed by the country.  Moreover,  Moscow  helped  Cuba  in  joining  the COMECON, bolstering Cuban imports and exports even more: it has been estimated that between 1961 and 1976, 73% of all Cuban trade was with COMECON countries, of which 48.5% was with the USSR. From these numbers it can be seen that the Cuban economy could be kept afloat despite the American blockade and Western sanctions. However, trade  was  not  the  only  way  in  which  the  USSR  supported  Cuba’s  economy. Loans were another crucial aspect of support, already in 1960 the revolutionary government signed an agreement with the USSR for a $100 million loan. This was only the first of a series of loans and non-repayable credits: by 1976 the total amount of Soviet financial support was estimated around $10 billion, with only half as repayable loans; by 1979 the total financial aid reached $16.7 billion. Annually,  Soviet  economic  aid corresponded to almost 25% of Cuba’s GDP. Moreover, in 1976 the Soviet government decided to freeze the repayment of $6.2 billion in loans, in order to help </a:t>
            </a:r>
            <a:r>
              <a:rPr lang="en" sz="1500">
                <a:solidFill>
                  <a:srgbClr val="E4E5B8"/>
                </a:solidFill>
                <a:latin typeface="Georgia"/>
                <a:ea typeface="Georgia"/>
                <a:cs typeface="Georgia"/>
                <a:sym typeface="Georgia"/>
              </a:rPr>
              <a:t>relieve some pressure on the Cuban people.</a:t>
            </a:r>
            <a:endParaRPr sz="1500"/>
          </a:p>
        </p:txBody>
      </p:sp>
      <p:sp>
        <p:nvSpPr>
          <p:cNvPr id="138" name="Google Shape;138;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Subsidized Trade and Favorable Loans</a:t>
            </a:r>
            <a:endParaRPr>
              <a:solidFill>
                <a:srgbClr val="E4E5B8"/>
              </a:solidFill>
              <a:latin typeface="Georgia"/>
              <a:ea typeface="Georgia"/>
              <a:cs typeface="Georgia"/>
              <a:sym typeface="Georgia"/>
            </a:endParaRPr>
          </a:p>
        </p:txBody>
      </p:sp>
      <p:pic>
        <p:nvPicPr>
          <p:cNvPr id="139" name="Google Shape;139;p30" title="Logo_of_Comecon.jpg"/>
          <p:cNvPicPr preferRelativeResize="0"/>
          <p:nvPr/>
        </p:nvPicPr>
        <p:blipFill>
          <a:blip r:embed="rId4">
            <a:alphaModFix/>
          </a:blip>
          <a:stretch>
            <a:fillRect/>
          </a:stretch>
        </p:blipFill>
        <p:spPr>
          <a:xfrm>
            <a:off x="88106" y="1165296"/>
            <a:ext cx="1975173" cy="2362824"/>
          </a:xfrm>
          <a:prstGeom prst="rect">
            <a:avLst/>
          </a:prstGeom>
          <a:noFill/>
          <a:ln>
            <a:noFill/>
          </a:ln>
        </p:spPr>
      </p:pic>
      <p:sp>
        <p:nvSpPr>
          <p:cNvPr id="140" name="Google Shape;140;p30"/>
          <p:cNvSpPr txBox="1"/>
          <p:nvPr/>
        </p:nvSpPr>
        <p:spPr>
          <a:xfrm>
            <a:off x="100238" y="3479905"/>
            <a:ext cx="19509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900">
                <a:solidFill>
                  <a:srgbClr val="E4E5B8"/>
                </a:solidFill>
                <a:latin typeface="Georgia"/>
                <a:ea typeface="Georgia"/>
                <a:cs typeface="Georgia"/>
                <a:sym typeface="Georgia"/>
              </a:rPr>
              <a:t>Logo of the Council for Mutual Economic Assistance - An economic organization (1949-1991) under the leadership of the USSR that comprised the countries of the Eastern Bloc along with a number of communist states elsewhere in the world</a:t>
            </a:r>
            <a:endParaRPr sz="1200">
              <a:solidFill>
                <a:schemeClr val="l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6" name="Google Shape;14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7" name="Google Shape;147;p31"/>
          <p:cNvSpPr txBox="1"/>
          <p:nvPr/>
        </p:nvSpPr>
        <p:spPr>
          <a:xfrm>
            <a:off x="126525" y="1101300"/>
            <a:ext cx="65760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Soviets supported Cuban economic reform, not only with millions of dollars spent in aiding development and diversification efforts, but also by sending  economic  advisors  and  qualified  personnel </a:t>
            </a:r>
            <a:r>
              <a:rPr lang="en" sz="1500">
                <a:solidFill>
                  <a:srgbClr val="E4E5B8"/>
                </a:solidFill>
                <a:latin typeface="Georgia"/>
                <a:ea typeface="Georgia"/>
                <a:cs typeface="Georgia"/>
                <a:sym typeface="Georgia"/>
              </a:rPr>
              <a:t>to Cuba,</a:t>
            </a:r>
            <a:r>
              <a:rPr lang="en" sz="1500">
                <a:solidFill>
                  <a:srgbClr val="E4E5B8"/>
                </a:solidFill>
                <a:latin typeface="Georgia"/>
                <a:ea typeface="Georgia"/>
                <a:cs typeface="Georgia"/>
                <a:sym typeface="Georgia"/>
              </a:rPr>
              <a:t> to  support  efforts by the Castro administration  to  expand  certain  economic  sectors.  This sectoral aid effectively supported the modernization of harvesting techniques, especially in the sugar industry, but it also led to the modernization of other key sectors such as fishing and nickel extraction, as well as providing support  for  Cuba’s nascent manufacturing  sector. The second crucial sector in which Cuba received vital assistance form the USSR was the military sector. Actually, after the end of the war with the army of Fulgencio Batista, Fidel Castro dissolved the army and created the Revolutionary  Armed Forces  (FAR), a new military organization built around the 26th of July guerrilla movement. However, that was not an army, it was a military organization prepared  and  armed  for  guerrilla  tactics  that  was  able  to  win  as  long  as  it  pursued revolutionary goals under the foco theory elaborated by Ernesto “Che” Guevara. </a:t>
            </a:r>
            <a:endParaRPr sz="1500"/>
          </a:p>
        </p:txBody>
      </p:sp>
      <p:sp>
        <p:nvSpPr>
          <p:cNvPr id="148" name="Google Shape;148;p31"/>
          <p:cNvSpPr txBox="1"/>
          <p:nvPr>
            <p:ph type="title"/>
          </p:nvPr>
        </p:nvSpPr>
        <p:spPr>
          <a:xfrm>
            <a:off x="1658025" y="167859"/>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Soviet Support for Manufacturing, Development, and Military Defense</a:t>
            </a:r>
            <a:endParaRPr>
              <a:solidFill>
                <a:srgbClr val="E4E5B8"/>
              </a:solidFill>
              <a:latin typeface="Georgia"/>
              <a:ea typeface="Georgia"/>
              <a:cs typeface="Georgia"/>
              <a:sym typeface="Georgia"/>
            </a:endParaRPr>
          </a:p>
        </p:txBody>
      </p:sp>
      <p:pic>
        <p:nvPicPr>
          <p:cNvPr id="149" name="Google Shape;149;p31" title="FAR_emblem.svg.jpg"/>
          <p:cNvPicPr preferRelativeResize="0"/>
          <p:nvPr/>
        </p:nvPicPr>
        <p:blipFill>
          <a:blip r:embed="rId4">
            <a:alphaModFix/>
          </a:blip>
          <a:stretch>
            <a:fillRect/>
          </a:stretch>
        </p:blipFill>
        <p:spPr>
          <a:xfrm>
            <a:off x="6702525" y="1639463"/>
            <a:ext cx="2403000" cy="2403000"/>
          </a:xfrm>
          <a:prstGeom prst="rect">
            <a:avLst/>
          </a:prstGeom>
          <a:noFill/>
          <a:ln>
            <a:noFill/>
          </a:ln>
        </p:spPr>
      </p:pic>
      <p:sp>
        <p:nvSpPr>
          <p:cNvPr id="150" name="Google Shape;150;p31"/>
          <p:cNvSpPr txBox="1"/>
          <p:nvPr/>
        </p:nvSpPr>
        <p:spPr>
          <a:xfrm>
            <a:off x="6702525" y="4002291"/>
            <a:ext cx="24030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Emblem of the Cuban Revolutionary Armed Forces</a:t>
            </a:r>
            <a:endParaRPr sz="1300">
              <a:solidFill>
                <a:schemeClr val="l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6" name="Google Shape;15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7" name="Google Shape;157;p32"/>
          <p:cNvSpPr txBox="1"/>
          <p:nvPr/>
        </p:nvSpPr>
        <p:spPr>
          <a:xfrm>
            <a:off x="2354750" y="1101300"/>
            <a:ext cx="66624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By 1981 the FAR had 227,000 strong land forces, equipped with 650 tanks and 400 armored </a:t>
            </a:r>
            <a:r>
              <a:rPr lang="en" sz="1500">
                <a:solidFill>
                  <a:srgbClr val="E4E5B8"/>
                </a:solidFill>
                <a:latin typeface="Georgia"/>
                <a:ea typeface="Georgia"/>
                <a:cs typeface="Georgia"/>
                <a:sym typeface="Georgia"/>
              </a:rPr>
              <a:t>personnel</a:t>
            </a:r>
            <a:r>
              <a:rPr lang="en" sz="1500">
                <a:solidFill>
                  <a:srgbClr val="E4E5B8"/>
                </a:solidFill>
                <a:latin typeface="Georgia"/>
                <a:ea typeface="Georgia"/>
                <a:cs typeface="Georgia"/>
                <a:sym typeface="Georgia"/>
              </a:rPr>
              <a:t> carriers; the navy relied on 11,000 men and was equipped with dozens of vessels, including two submarines; the air force was equipped with 175 combat aircraft and  other assets. Practically  all  this  equipment  came  from  the USSR. Moreover, the Soviet Union provided world-class training to the Cuban troops. The Cuban Defense Minister at the time, Raul Castro, stated that the Soviets were the first ones to really give the Cubans the skills to fight in contemporary wars. The Cuban Missile Crisis of 1961 underlines the relevance of this direct military aid, as it was the stationing of missiles and troops on the island which granted protection from a possible military invasion of the island. The USSR </a:t>
            </a:r>
            <a:r>
              <a:rPr lang="en" sz="1500">
                <a:solidFill>
                  <a:srgbClr val="E4E5B8"/>
                </a:solidFill>
                <a:latin typeface="Georgia"/>
                <a:ea typeface="Georgia"/>
                <a:cs typeface="Georgia"/>
                <a:sym typeface="Georgia"/>
              </a:rPr>
              <a:t>also</a:t>
            </a:r>
            <a:r>
              <a:rPr lang="en" sz="1500">
                <a:solidFill>
                  <a:srgbClr val="E4E5B8"/>
                </a:solidFill>
                <a:latin typeface="Georgia"/>
                <a:ea typeface="Georgia"/>
                <a:cs typeface="Georgia"/>
                <a:sym typeface="Georgia"/>
              </a:rPr>
              <a:t> provided military aid through the KGB in the form of training and equipping the General Directorate of Intelligence (DGI), transforming it into an effective intelligence agency. Moscow provided Havana with more than $ 20 million a year in military aid which was a major factor in Cuba  progressing from a small, relatively untrained militia in 1960 to one of the largest and best equipped armies in Latin America.</a:t>
            </a:r>
            <a:endParaRPr sz="1500"/>
          </a:p>
        </p:txBody>
      </p:sp>
      <p:sp>
        <p:nvSpPr>
          <p:cNvPr id="158" name="Google Shape;158;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Skills to Fight Modern Wars</a:t>
            </a:r>
            <a:endParaRPr>
              <a:solidFill>
                <a:srgbClr val="E4E5B8"/>
              </a:solidFill>
              <a:latin typeface="Georgia"/>
              <a:ea typeface="Georgia"/>
              <a:cs typeface="Georgia"/>
              <a:sym typeface="Georgia"/>
            </a:endParaRPr>
          </a:p>
        </p:txBody>
      </p:sp>
      <p:pic>
        <p:nvPicPr>
          <p:cNvPr id="159" name="Google Shape;159;p32" title="Women_Strike_for_Peace_NYWTS.jpg"/>
          <p:cNvPicPr preferRelativeResize="0"/>
          <p:nvPr/>
        </p:nvPicPr>
        <p:blipFill>
          <a:blip r:embed="rId4">
            <a:alphaModFix/>
          </a:blip>
          <a:stretch>
            <a:fillRect/>
          </a:stretch>
        </p:blipFill>
        <p:spPr>
          <a:xfrm>
            <a:off x="80360" y="1165296"/>
            <a:ext cx="2298500" cy="2836351"/>
          </a:xfrm>
          <a:prstGeom prst="rect">
            <a:avLst/>
          </a:prstGeom>
          <a:noFill/>
          <a:ln>
            <a:noFill/>
          </a:ln>
        </p:spPr>
      </p:pic>
      <p:sp>
        <p:nvSpPr>
          <p:cNvPr id="160" name="Google Shape;160;p32"/>
          <p:cNvSpPr txBox="1"/>
          <p:nvPr/>
        </p:nvSpPr>
        <p:spPr>
          <a:xfrm>
            <a:off x="88398" y="3905509"/>
            <a:ext cx="2282400" cy="1262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A Group of 800 women from Women Strike for Peace - "Women Strike for Peace is a US women's peace activist group founded by Bella Abzug and Dagmar Wilson and was initially part of the movement for a ban on nuclear testing</a:t>
            </a:r>
            <a:endParaRPr sz="1300">
              <a:solidFill>
                <a:schemeClr val="l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6" name="Google Shape;166;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7" name="Google Shape;167;p33"/>
          <p:cNvSpPr txBox="1"/>
          <p:nvPr/>
        </p:nvSpPr>
        <p:spPr>
          <a:xfrm>
            <a:off x="126525" y="1061116"/>
            <a:ext cx="5885100" cy="4109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Soviet support for Cuba also took the form of diplomatic backing  in  front  of the World: the USSR was the first country to recognize Castro’s revolutionary government in 1959 and it included Cuba in the family of socialist states through institutions such as the COMECON. The USSR actively supported Cuban bureaucracy reforms and institution building by providing advisors and guidance for these processes.</a:t>
            </a:r>
            <a:r>
              <a:rPr lang="en" sz="1500">
                <a:solidFill>
                  <a:srgbClr val="E4E5B8"/>
                </a:solidFill>
                <a:latin typeface="Georgia"/>
                <a:ea typeface="Georgia"/>
                <a:cs typeface="Georgia"/>
                <a:sym typeface="Georgia"/>
              </a:rPr>
              <a:t> When looking at economic data it is quite evident that, despite gaining influence in the region, the Soviet Union did not get any gains in purely economic terms. The USSR poured billions of dollars in economic support to Cuba through repayable loans, non-repayable credits, trade subsidies, aid to development, and military assistance grants. The total estimate of support to Cuba’s </a:t>
            </a:r>
            <a:r>
              <a:rPr lang="en" sz="1500">
                <a:solidFill>
                  <a:srgbClr val="E4E5B8"/>
                </a:solidFill>
                <a:latin typeface="Georgia"/>
                <a:ea typeface="Georgia"/>
                <a:cs typeface="Georgia"/>
                <a:sym typeface="Georgia"/>
              </a:rPr>
              <a:t>economy in</a:t>
            </a:r>
            <a:r>
              <a:rPr lang="en" sz="1500">
                <a:solidFill>
                  <a:srgbClr val="E4E5B8"/>
                </a:solidFill>
                <a:latin typeface="Georgia"/>
                <a:ea typeface="Georgia"/>
                <a:cs typeface="Georgia"/>
                <a:sym typeface="Georgia"/>
              </a:rPr>
              <a:t> the 1970s and the early 1980s can be said to have cost Moscow $1 million per day. </a:t>
            </a:r>
            <a:r>
              <a:rPr lang="en" sz="1500">
                <a:solidFill>
                  <a:srgbClr val="E4E5B8"/>
                </a:solidFill>
                <a:latin typeface="Georgia"/>
                <a:ea typeface="Georgia"/>
                <a:cs typeface="Georgia"/>
                <a:sym typeface="Georgia"/>
              </a:rPr>
              <a:t>Clearly</a:t>
            </a:r>
            <a:r>
              <a:rPr lang="en" sz="1500">
                <a:solidFill>
                  <a:srgbClr val="E4E5B8"/>
                </a:solidFill>
                <a:latin typeface="Georgia"/>
                <a:ea typeface="Georgia"/>
                <a:cs typeface="Georgia"/>
                <a:sym typeface="Georgia"/>
              </a:rPr>
              <a:t> the value the Soviets placed on their alliance with Cuba was about much more than the exploitative motives which we typically see in the relations </a:t>
            </a:r>
            <a:r>
              <a:rPr lang="en" sz="1500">
                <a:solidFill>
                  <a:srgbClr val="E4E5B8"/>
                </a:solidFill>
                <a:latin typeface="Georgia"/>
                <a:ea typeface="Georgia"/>
                <a:cs typeface="Georgia"/>
                <a:sym typeface="Georgia"/>
              </a:rPr>
              <a:t>between</a:t>
            </a:r>
            <a:r>
              <a:rPr lang="en" sz="1500">
                <a:solidFill>
                  <a:srgbClr val="E4E5B8"/>
                </a:solidFill>
                <a:latin typeface="Georgia"/>
                <a:ea typeface="Georgia"/>
                <a:cs typeface="Georgia"/>
                <a:sym typeface="Georgia"/>
              </a:rPr>
              <a:t> imperialist powers and </a:t>
            </a:r>
            <a:r>
              <a:rPr lang="en" sz="1500">
                <a:solidFill>
                  <a:srgbClr val="E4E5B8"/>
                </a:solidFill>
                <a:latin typeface="Georgia"/>
                <a:ea typeface="Georgia"/>
                <a:cs typeface="Georgia"/>
                <a:sym typeface="Georgia"/>
              </a:rPr>
              <a:t>their</a:t>
            </a:r>
            <a:r>
              <a:rPr lang="en" sz="1500">
                <a:solidFill>
                  <a:srgbClr val="E4E5B8"/>
                </a:solidFill>
                <a:latin typeface="Georgia"/>
                <a:ea typeface="Georgia"/>
                <a:cs typeface="Georgia"/>
                <a:sym typeface="Georgia"/>
              </a:rPr>
              <a:t> colonial interests.</a:t>
            </a:r>
            <a:endParaRPr sz="1500"/>
          </a:p>
        </p:txBody>
      </p:sp>
      <p:sp>
        <p:nvSpPr>
          <p:cNvPr id="168" name="Google Shape;168;p33"/>
          <p:cNvSpPr txBox="1"/>
          <p:nvPr>
            <p:ph type="title"/>
          </p:nvPr>
        </p:nvSpPr>
        <p:spPr>
          <a:xfrm>
            <a:off x="1658025" y="175896"/>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Soviet Support for Manufacturing, Development, and Military Defense</a:t>
            </a:r>
            <a:endParaRPr>
              <a:solidFill>
                <a:srgbClr val="E4E5B8"/>
              </a:solidFill>
              <a:latin typeface="Georgia"/>
              <a:ea typeface="Georgia"/>
              <a:cs typeface="Georgia"/>
              <a:sym typeface="Georgia"/>
            </a:endParaRPr>
          </a:p>
        </p:txBody>
      </p:sp>
      <p:pic>
        <p:nvPicPr>
          <p:cNvPr id="169" name="Google Shape;169;p33" title="Khrushchev and Castro in Moscow 1963.jpeg"/>
          <p:cNvPicPr preferRelativeResize="0"/>
          <p:nvPr/>
        </p:nvPicPr>
        <p:blipFill>
          <a:blip r:embed="rId4">
            <a:alphaModFix/>
          </a:blip>
          <a:stretch>
            <a:fillRect/>
          </a:stretch>
        </p:blipFill>
        <p:spPr>
          <a:xfrm>
            <a:off x="5971441" y="1253700"/>
            <a:ext cx="3132375" cy="2303419"/>
          </a:xfrm>
          <a:prstGeom prst="rect">
            <a:avLst/>
          </a:prstGeom>
          <a:noFill/>
          <a:ln>
            <a:noFill/>
          </a:ln>
        </p:spPr>
      </p:pic>
      <p:sp>
        <p:nvSpPr>
          <p:cNvPr id="170" name="Google Shape;170;p33"/>
          <p:cNvSpPr txBox="1"/>
          <p:nvPr/>
        </p:nvSpPr>
        <p:spPr>
          <a:xfrm>
            <a:off x="5991588" y="3557125"/>
            <a:ext cx="30921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rgbClr val="E4E5B8"/>
                </a:solidFill>
                <a:latin typeface="Georgia"/>
                <a:ea typeface="Georgia"/>
                <a:cs typeface="Georgia"/>
                <a:sym typeface="Georgia"/>
              </a:rPr>
              <a:t>Premiers Nikita Khrushchev of the Soviet Union and Fidel Castro of Cuba shake hands and start to embrace in Moscow - Castro made a state visit to the Soviet Union in 1963</a:t>
            </a:r>
            <a:endParaRPr sz="1300">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