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3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43.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44.xml"/>
  <Override ContentType="application/vnd.openxmlformats-officedocument.presentationml.notesSlide+xml" PartName="/ppt/notesSlides/notesSlide27.xml"/>
  <Override ContentType="application/vnd.openxmlformats-officedocument.presentationml.notesSlide+xml" PartName="/ppt/notesSlides/notesSlide40.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38.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slide+xml" PartName="/ppt/slides/slide40.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70" r:id="rId4"/>
    <p:sldMasterId id="2147483671"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 id="287" r:id="rId38"/>
    <p:sldId id="288" r:id="rId39"/>
    <p:sldId id="289" r:id="rId40"/>
    <p:sldId id="290" r:id="rId41"/>
    <p:sldId id="291" r:id="rId42"/>
    <p:sldId id="292" r:id="rId43"/>
    <p:sldId id="293" r:id="rId44"/>
    <p:sldId id="294" r:id="rId45"/>
    <p:sldId id="295" r:id="rId46"/>
    <p:sldId id="296" r:id="rId47"/>
    <p:sldId id="297" r:id="rId48"/>
    <p:sldId id="298" r:id="rId49"/>
    <p:sldId id="299" r:id="rId50"/>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4.xml"/><Relationship Id="rId42" Type="http://schemas.openxmlformats.org/officeDocument/2006/relationships/slide" Target="slides/slide36.xml"/><Relationship Id="rId41" Type="http://schemas.openxmlformats.org/officeDocument/2006/relationships/slide" Target="slides/slide35.xml"/><Relationship Id="rId44" Type="http://schemas.openxmlformats.org/officeDocument/2006/relationships/slide" Target="slides/slide38.xml"/><Relationship Id="rId43" Type="http://schemas.openxmlformats.org/officeDocument/2006/relationships/slide" Target="slides/slide37.xml"/><Relationship Id="rId46" Type="http://schemas.openxmlformats.org/officeDocument/2006/relationships/slide" Target="slides/slide40.xml"/><Relationship Id="rId45" Type="http://schemas.openxmlformats.org/officeDocument/2006/relationships/slide" Target="slides/slide39.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3.xml"/><Relationship Id="rId48" Type="http://schemas.openxmlformats.org/officeDocument/2006/relationships/slide" Target="slides/slide42.xml"/><Relationship Id="rId47" Type="http://schemas.openxmlformats.org/officeDocument/2006/relationships/slide" Target="slides/slide41.xml"/><Relationship Id="rId49" Type="http://schemas.openxmlformats.org/officeDocument/2006/relationships/slide" Target="slides/slide43.xml"/><Relationship Id="rId5" Type="http://schemas.openxmlformats.org/officeDocument/2006/relationships/slideMaster" Target="slideMasters/slideMaster2.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slide" Target="slides/slide25.xml"/><Relationship Id="rId30" Type="http://schemas.openxmlformats.org/officeDocument/2006/relationships/slide" Target="slides/slide24.xml"/><Relationship Id="rId33" Type="http://schemas.openxmlformats.org/officeDocument/2006/relationships/slide" Target="slides/slide27.xml"/><Relationship Id="rId32" Type="http://schemas.openxmlformats.org/officeDocument/2006/relationships/slide" Target="slides/slide26.xml"/><Relationship Id="rId35" Type="http://schemas.openxmlformats.org/officeDocument/2006/relationships/slide" Target="slides/slide29.xml"/><Relationship Id="rId34" Type="http://schemas.openxmlformats.org/officeDocument/2006/relationships/slide" Target="slides/slide28.xml"/><Relationship Id="rId37" Type="http://schemas.openxmlformats.org/officeDocument/2006/relationships/slide" Target="slides/slide31.xml"/><Relationship Id="rId36" Type="http://schemas.openxmlformats.org/officeDocument/2006/relationships/slide" Target="slides/slide30.xml"/><Relationship Id="rId39" Type="http://schemas.openxmlformats.org/officeDocument/2006/relationships/slide" Target="slides/slide33.xml"/><Relationship Id="rId38" Type="http://schemas.openxmlformats.org/officeDocument/2006/relationships/slide" Target="slides/slide32.xml"/><Relationship Id="rId20" Type="http://schemas.openxmlformats.org/officeDocument/2006/relationships/slide" Target="slides/slide14.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slide" Target="slides/slide22.xml"/><Relationship Id="rId27" Type="http://schemas.openxmlformats.org/officeDocument/2006/relationships/slide" Target="slides/slide21.xml"/><Relationship Id="rId29" Type="http://schemas.openxmlformats.org/officeDocument/2006/relationships/slide" Target="slides/slide23.xml"/><Relationship Id="rId50" Type="http://schemas.openxmlformats.org/officeDocument/2006/relationships/slide" Target="slides/slide44.xml"/><Relationship Id="rId11" Type="http://schemas.openxmlformats.org/officeDocument/2006/relationships/slide" Target="slides/slide5.xml"/><Relationship Id="rId10" Type="http://schemas.openxmlformats.org/officeDocument/2006/relationships/slide" Target="slides/slide4.xml"/><Relationship Id="rId13" Type="http://schemas.openxmlformats.org/officeDocument/2006/relationships/slide" Target="slides/slide7.xml"/><Relationship Id="rId12" Type="http://schemas.openxmlformats.org/officeDocument/2006/relationships/slide" Target="slides/slide6.xml"/><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 name="Shape 95"/>
        <p:cNvGrpSpPr/>
        <p:nvPr/>
      </p:nvGrpSpPr>
      <p:grpSpPr>
        <a:xfrm>
          <a:off x="0" y="0"/>
          <a:ext cx="0" cy="0"/>
          <a:chOff x="0" y="0"/>
          <a:chExt cx="0" cy="0"/>
        </a:xfrm>
      </p:grpSpPr>
      <p:sp>
        <p:nvSpPr>
          <p:cNvPr id="96" name="Google Shape;96;g22ada5e43e1_0_18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7" name="Google Shape;97;g22ada5e43e1_0_18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8" name="Shape 168"/>
        <p:cNvGrpSpPr/>
        <p:nvPr/>
      </p:nvGrpSpPr>
      <p:grpSpPr>
        <a:xfrm>
          <a:off x="0" y="0"/>
          <a:ext cx="0" cy="0"/>
          <a:chOff x="0" y="0"/>
          <a:chExt cx="0" cy="0"/>
        </a:xfrm>
      </p:grpSpPr>
      <p:sp>
        <p:nvSpPr>
          <p:cNvPr id="169" name="Google Shape;169;g3f37cf02f88_1_6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0" name="Google Shape;170;g3f37cf02f88_1_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6" name="Shape 176"/>
        <p:cNvGrpSpPr/>
        <p:nvPr/>
      </p:nvGrpSpPr>
      <p:grpSpPr>
        <a:xfrm>
          <a:off x="0" y="0"/>
          <a:ext cx="0" cy="0"/>
          <a:chOff x="0" y="0"/>
          <a:chExt cx="0" cy="0"/>
        </a:xfrm>
      </p:grpSpPr>
      <p:sp>
        <p:nvSpPr>
          <p:cNvPr id="177" name="Google Shape;177;g3f37cf02f88_1_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8" name="Google Shape;178;g3f37cf02f88_1_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4" name="Shape 184"/>
        <p:cNvGrpSpPr/>
        <p:nvPr/>
      </p:nvGrpSpPr>
      <p:grpSpPr>
        <a:xfrm>
          <a:off x="0" y="0"/>
          <a:ext cx="0" cy="0"/>
          <a:chOff x="0" y="0"/>
          <a:chExt cx="0" cy="0"/>
        </a:xfrm>
      </p:grpSpPr>
      <p:sp>
        <p:nvSpPr>
          <p:cNvPr id="185" name="Google Shape;185;g3f37cf02f88_1_4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6" name="Google Shape;186;g3f37cf02f88_1_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2" name="Shape 192"/>
        <p:cNvGrpSpPr/>
        <p:nvPr/>
      </p:nvGrpSpPr>
      <p:grpSpPr>
        <a:xfrm>
          <a:off x="0" y="0"/>
          <a:ext cx="0" cy="0"/>
          <a:chOff x="0" y="0"/>
          <a:chExt cx="0" cy="0"/>
        </a:xfrm>
      </p:grpSpPr>
      <p:sp>
        <p:nvSpPr>
          <p:cNvPr id="193" name="Google Shape;193;g3f37cf02f88_1_6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4" name="Google Shape;194;g3f37cf02f88_1_6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0" name="Shape 200"/>
        <p:cNvGrpSpPr/>
        <p:nvPr/>
      </p:nvGrpSpPr>
      <p:grpSpPr>
        <a:xfrm>
          <a:off x="0" y="0"/>
          <a:ext cx="0" cy="0"/>
          <a:chOff x="0" y="0"/>
          <a:chExt cx="0" cy="0"/>
        </a:xfrm>
      </p:grpSpPr>
      <p:sp>
        <p:nvSpPr>
          <p:cNvPr id="201" name="Google Shape;201;g3f37cf02f88_1_2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2" name="Google Shape;202;g3f37cf02f88_1_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8" name="Shape 208"/>
        <p:cNvGrpSpPr/>
        <p:nvPr/>
      </p:nvGrpSpPr>
      <p:grpSpPr>
        <a:xfrm>
          <a:off x="0" y="0"/>
          <a:ext cx="0" cy="0"/>
          <a:chOff x="0" y="0"/>
          <a:chExt cx="0" cy="0"/>
        </a:xfrm>
      </p:grpSpPr>
      <p:sp>
        <p:nvSpPr>
          <p:cNvPr id="209" name="Google Shape;209;g22ada5e43e1_0_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0" name="Google Shape;210;g22ada5e43e1_0_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4" name="Shape 214"/>
        <p:cNvGrpSpPr/>
        <p:nvPr/>
      </p:nvGrpSpPr>
      <p:grpSpPr>
        <a:xfrm>
          <a:off x="0" y="0"/>
          <a:ext cx="0" cy="0"/>
          <a:chOff x="0" y="0"/>
          <a:chExt cx="0" cy="0"/>
        </a:xfrm>
      </p:grpSpPr>
      <p:sp>
        <p:nvSpPr>
          <p:cNvPr id="215" name="Google Shape;215;g1b4a22de6c0_0_1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6" name="Google Shape;216;g1b4a22de6c0_0_1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2" name="Shape 222"/>
        <p:cNvGrpSpPr/>
        <p:nvPr/>
      </p:nvGrpSpPr>
      <p:grpSpPr>
        <a:xfrm>
          <a:off x="0" y="0"/>
          <a:ext cx="0" cy="0"/>
          <a:chOff x="0" y="0"/>
          <a:chExt cx="0" cy="0"/>
        </a:xfrm>
      </p:grpSpPr>
      <p:sp>
        <p:nvSpPr>
          <p:cNvPr id="223" name="Google Shape;223;g22ada5e43e1_0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4" name="Google Shape;224;g22ada5e43e1_0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8" name="Shape 228"/>
        <p:cNvGrpSpPr/>
        <p:nvPr/>
      </p:nvGrpSpPr>
      <p:grpSpPr>
        <a:xfrm>
          <a:off x="0" y="0"/>
          <a:ext cx="0" cy="0"/>
          <a:chOff x="0" y="0"/>
          <a:chExt cx="0" cy="0"/>
        </a:xfrm>
      </p:grpSpPr>
      <p:sp>
        <p:nvSpPr>
          <p:cNvPr id="229" name="Google Shape;229;g3f0e89f5ede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0" name="Google Shape;230;g3f0e89f5ede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9" name="Shape 239"/>
        <p:cNvGrpSpPr/>
        <p:nvPr/>
      </p:nvGrpSpPr>
      <p:grpSpPr>
        <a:xfrm>
          <a:off x="0" y="0"/>
          <a:ext cx="0" cy="0"/>
          <a:chOff x="0" y="0"/>
          <a:chExt cx="0" cy="0"/>
        </a:xfrm>
      </p:grpSpPr>
      <p:sp>
        <p:nvSpPr>
          <p:cNvPr id="240" name="Google Shape;240;g3f0e89f5ede_0_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1" name="Google Shape;241;g3f0e89f5ede_0_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 name="Shape 103"/>
        <p:cNvGrpSpPr/>
        <p:nvPr/>
      </p:nvGrpSpPr>
      <p:grpSpPr>
        <a:xfrm>
          <a:off x="0" y="0"/>
          <a:ext cx="0" cy="0"/>
          <a:chOff x="0" y="0"/>
          <a:chExt cx="0" cy="0"/>
        </a:xfrm>
      </p:grpSpPr>
      <p:sp>
        <p:nvSpPr>
          <p:cNvPr id="104" name="Google Shape;104;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105" name="Google Shape;105;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9" name="Shape 249"/>
        <p:cNvGrpSpPr/>
        <p:nvPr/>
      </p:nvGrpSpPr>
      <p:grpSpPr>
        <a:xfrm>
          <a:off x="0" y="0"/>
          <a:ext cx="0" cy="0"/>
          <a:chOff x="0" y="0"/>
          <a:chExt cx="0" cy="0"/>
        </a:xfrm>
      </p:grpSpPr>
      <p:sp>
        <p:nvSpPr>
          <p:cNvPr id="250" name="Google Shape;250;g3f0e89f5ede_0_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1" name="Google Shape;251;g3f0e89f5ede_0_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9" name="Shape 259"/>
        <p:cNvGrpSpPr/>
        <p:nvPr/>
      </p:nvGrpSpPr>
      <p:grpSpPr>
        <a:xfrm>
          <a:off x="0" y="0"/>
          <a:ext cx="0" cy="0"/>
          <a:chOff x="0" y="0"/>
          <a:chExt cx="0" cy="0"/>
        </a:xfrm>
      </p:grpSpPr>
      <p:sp>
        <p:nvSpPr>
          <p:cNvPr id="260" name="Google Shape;260;g3f0e89f5ede_0_3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1" name="Google Shape;261;g3f0e89f5ede_0_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9" name="Shape 269"/>
        <p:cNvGrpSpPr/>
        <p:nvPr/>
      </p:nvGrpSpPr>
      <p:grpSpPr>
        <a:xfrm>
          <a:off x="0" y="0"/>
          <a:ext cx="0" cy="0"/>
          <a:chOff x="0" y="0"/>
          <a:chExt cx="0" cy="0"/>
        </a:xfrm>
      </p:grpSpPr>
      <p:sp>
        <p:nvSpPr>
          <p:cNvPr id="270" name="Google Shape;270;g31d0b800ed8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1" name="Google Shape;271;g31d0b800ed8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9" name="Shape 279"/>
        <p:cNvGrpSpPr/>
        <p:nvPr/>
      </p:nvGrpSpPr>
      <p:grpSpPr>
        <a:xfrm>
          <a:off x="0" y="0"/>
          <a:ext cx="0" cy="0"/>
          <a:chOff x="0" y="0"/>
          <a:chExt cx="0" cy="0"/>
        </a:xfrm>
      </p:grpSpPr>
      <p:sp>
        <p:nvSpPr>
          <p:cNvPr id="280" name="Google Shape;280;g3f0e89f5ede_0_4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1" name="Google Shape;281;g3f0e89f5ede_0_4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9" name="Shape 289"/>
        <p:cNvGrpSpPr/>
        <p:nvPr/>
      </p:nvGrpSpPr>
      <p:grpSpPr>
        <a:xfrm>
          <a:off x="0" y="0"/>
          <a:ext cx="0" cy="0"/>
          <a:chOff x="0" y="0"/>
          <a:chExt cx="0" cy="0"/>
        </a:xfrm>
      </p:grpSpPr>
      <p:sp>
        <p:nvSpPr>
          <p:cNvPr id="290" name="Google Shape;290;g3f0e89f5ede_0_4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1" name="Google Shape;291;g3f0e89f5ede_0_4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9" name="Shape 299"/>
        <p:cNvGrpSpPr/>
        <p:nvPr/>
      </p:nvGrpSpPr>
      <p:grpSpPr>
        <a:xfrm>
          <a:off x="0" y="0"/>
          <a:ext cx="0" cy="0"/>
          <a:chOff x="0" y="0"/>
          <a:chExt cx="0" cy="0"/>
        </a:xfrm>
      </p:grpSpPr>
      <p:sp>
        <p:nvSpPr>
          <p:cNvPr id="300" name="Google Shape;300;g291bdd51e83_0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1" name="Google Shape;301;g291bdd51e83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5" name="Shape 305"/>
        <p:cNvGrpSpPr/>
        <p:nvPr/>
      </p:nvGrpSpPr>
      <p:grpSpPr>
        <a:xfrm>
          <a:off x="0" y="0"/>
          <a:ext cx="0" cy="0"/>
          <a:chOff x="0" y="0"/>
          <a:chExt cx="0" cy="0"/>
        </a:xfrm>
      </p:grpSpPr>
      <p:sp>
        <p:nvSpPr>
          <p:cNvPr id="306" name="Google Shape;306;g22ada5e43e1_0_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7" name="Google Shape;307;g22ada5e43e1_0_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1" name="Shape 311"/>
        <p:cNvGrpSpPr/>
        <p:nvPr/>
      </p:nvGrpSpPr>
      <p:grpSpPr>
        <a:xfrm>
          <a:off x="0" y="0"/>
          <a:ext cx="0" cy="0"/>
          <a:chOff x="0" y="0"/>
          <a:chExt cx="0" cy="0"/>
        </a:xfrm>
      </p:grpSpPr>
      <p:sp>
        <p:nvSpPr>
          <p:cNvPr id="312" name="Google Shape;312;g31d0b800ed8_0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3" name="Google Shape;313;g31d0b800ed8_0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4" name="Shape 324"/>
        <p:cNvGrpSpPr/>
        <p:nvPr/>
      </p:nvGrpSpPr>
      <p:grpSpPr>
        <a:xfrm>
          <a:off x="0" y="0"/>
          <a:ext cx="0" cy="0"/>
          <a:chOff x="0" y="0"/>
          <a:chExt cx="0" cy="0"/>
        </a:xfrm>
      </p:grpSpPr>
      <p:sp>
        <p:nvSpPr>
          <p:cNvPr id="325" name="Google Shape;325;g3f37cf02f88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6" name="Google Shape;326;g3f37cf02f88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3" name="Shape 333"/>
        <p:cNvGrpSpPr/>
        <p:nvPr/>
      </p:nvGrpSpPr>
      <p:grpSpPr>
        <a:xfrm>
          <a:off x="0" y="0"/>
          <a:ext cx="0" cy="0"/>
          <a:chOff x="0" y="0"/>
          <a:chExt cx="0" cy="0"/>
        </a:xfrm>
      </p:grpSpPr>
      <p:sp>
        <p:nvSpPr>
          <p:cNvPr id="334" name="Google Shape;334;g3f37cf02f88_0_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35" name="Google Shape;335;g3f37cf02f88_0_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 name="Shape 110"/>
        <p:cNvGrpSpPr/>
        <p:nvPr/>
      </p:nvGrpSpPr>
      <p:grpSpPr>
        <a:xfrm>
          <a:off x="0" y="0"/>
          <a:ext cx="0" cy="0"/>
          <a:chOff x="0" y="0"/>
          <a:chExt cx="0" cy="0"/>
        </a:xfrm>
      </p:grpSpPr>
      <p:sp>
        <p:nvSpPr>
          <p:cNvPr id="111" name="Google Shape;111;g1b4a22de6c0_0_7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2" name="Google Shape;112;g1b4a22de6c0_0_7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3" name="Shape 343"/>
        <p:cNvGrpSpPr/>
        <p:nvPr/>
      </p:nvGrpSpPr>
      <p:grpSpPr>
        <a:xfrm>
          <a:off x="0" y="0"/>
          <a:ext cx="0" cy="0"/>
          <a:chOff x="0" y="0"/>
          <a:chExt cx="0" cy="0"/>
        </a:xfrm>
      </p:grpSpPr>
      <p:sp>
        <p:nvSpPr>
          <p:cNvPr id="344" name="Google Shape;344;g3eff462ead3_0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45" name="Google Shape;345;g3eff462ead3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2" name="Shape 352"/>
        <p:cNvGrpSpPr/>
        <p:nvPr/>
      </p:nvGrpSpPr>
      <p:grpSpPr>
        <a:xfrm>
          <a:off x="0" y="0"/>
          <a:ext cx="0" cy="0"/>
          <a:chOff x="0" y="0"/>
          <a:chExt cx="0" cy="0"/>
        </a:xfrm>
      </p:grpSpPr>
      <p:sp>
        <p:nvSpPr>
          <p:cNvPr id="353" name="Google Shape;353;g3eff462ead3_0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54" name="Google Shape;354;g3eff462ead3_0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5" name="Shape 365"/>
        <p:cNvGrpSpPr/>
        <p:nvPr/>
      </p:nvGrpSpPr>
      <p:grpSpPr>
        <a:xfrm>
          <a:off x="0" y="0"/>
          <a:ext cx="0" cy="0"/>
          <a:chOff x="0" y="0"/>
          <a:chExt cx="0" cy="0"/>
        </a:xfrm>
      </p:grpSpPr>
      <p:sp>
        <p:nvSpPr>
          <p:cNvPr id="366" name="Google Shape;366;g3eff462ead3_0_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67" name="Google Shape;367;g3eff462ead3_0_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5" name="Shape 375"/>
        <p:cNvGrpSpPr/>
        <p:nvPr/>
      </p:nvGrpSpPr>
      <p:grpSpPr>
        <a:xfrm>
          <a:off x="0" y="0"/>
          <a:ext cx="0" cy="0"/>
          <a:chOff x="0" y="0"/>
          <a:chExt cx="0" cy="0"/>
        </a:xfrm>
      </p:grpSpPr>
      <p:sp>
        <p:nvSpPr>
          <p:cNvPr id="376" name="Google Shape;376;g3eff462ead3_0_5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77" name="Google Shape;377;g3eff462ead3_0_5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6" name="Shape 386"/>
        <p:cNvGrpSpPr/>
        <p:nvPr/>
      </p:nvGrpSpPr>
      <p:grpSpPr>
        <a:xfrm>
          <a:off x="0" y="0"/>
          <a:ext cx="0" cy="0"/>
          <a:chOff x="0" y="0"/>
          <a:chExt cx="0" cy="0"/>
        </a:xfrm>
      </p:grpSpPr>
      <p:sp>
        <p:nvSpPr>
          <p:cNvPr id="387" name="Google Shape;387;g3eff462ead3_0_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88" name="Google Shape;388;g3eff462ead3_0_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7" name="Shape 397"/>
        <p:cNvGrpSpPr/>
        <p:nvPr/>
      </p:nvGrpSpPr>
      <p:grpSpPr>
        <a:xfrm>
          <a:off x="0" y="0"/>
          <a:ext cx="0" cy="0"/>
          <a:chOff x="0" y="0"/>
          <a:chExt cx="0" cy="0"/>
        </a:xfrm>
      </p:grpSpPr>
      <p:sp>
        <p:nvSpPr>
          <p:cNvPr id="398" name="Google Shape;398;g3eff462ead3_0_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99" name="Google Shape;399;g3eff462ead3_0_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7" name="Shape 407"/>
        <p:cNvGrpSpPr/>
        <p:nvPr/>
      </p:nvGrpSpPr>
      <p:grpSpPr>
        <a:xfrm>
          <a:off x="0" y="0"/>
          <a:ext cx="0" cy="0"/>
          <a:chOff x="0" y="0"/>
          <a:chExt cx="0" cy="0"/>
        </a:xfrm>
      </p:grpSpPr>
      <p:sp>
        <p:nvSpPr>
          <p:cNvPr id="408" name="Google Shape;408;g3eff462ead3_0_3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09" name="Google Shape;409;g3eff462ead3_0_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9" name="Shape 419"/>
        <p:cNvGrpSpPr/>
        <p:nvPr/>
      </p:nvGrpSpPr>
      <p:grpSpPr>
        <a:xfrm>
          <a:off x="0" y="0"/>
          <a:ext cx="0" cy="0"/>
          <a:chOff x="0" y="0"/>
          <a:chExt cx="0" cy="0"/>
        </a:xfrm>
      </p:grpSpPr>
      <p:sp>
        <p:nvSpPr>
          <p:cNvPr id="420" name="Google Shape;420;g22ada5e43e1_0_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21" name="Google Shape;421;g22ada5e43e1_0_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5" name="Shape 425"/>
        <p:cNvGrpSpPr/>
        <p:nvPr/>
      </p:nvGrpSpPr>
      <p:grpSpPr>
        <a:xfrm>
          <a:off x="0" y="0"/>
          <a:ext cx="0" cy="0"/>
          <a:chOff x="0" y="0"/>
          <a:chExt cx="0" cy="0"/>
        </a:xfrm>
      </p:grpSpPr>
      <p:sp>
        <p:nvSpPr>
          <p:cNvPr id="426" name="Google Shape;426;g3f37cf02f88_1_8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27" name="Google Shape;427;g3f37cf02f88_1_8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3" name="Shape 433"/>
        <p:cNvGrpSpPr/>
        <p:nvPr/>
      </p:nvGrpSpPr>
      <p:grpSpPr>
        <a:xfrm>
          <a:off x="0" y="0"/>
          <a:ext cx="0" cy="0"/>
          <a:chOff x="0" y="0"/>
          <a:chExt cx="0" cy="0"/>
        </a:xfrm>
      </p:grpSpPr>
      <p:sp>
        <p:nvSpPr>
          <p:cNvPr id="434" name="Google Shape;434;g39f45bba166_1_5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35" name="Google Shape;435;g39f45bba166_1_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 name="Shape 117"/>
        <p:cNvGrpSpPr/>
        <p:nvPr/>
      </p:nvGrpSpPr>
      <p:grpSpPr>
        <a:xfrm>
          <a:off x="0" y="0"/>
          <a:ext cx="0" cy="0"/>
          <a:chOff x="0" y="0"/>
          <a:chExt cx="0" cy="0"/>
        </a:xfrm>
      </p:grpSpPr>
      <p:sp>
        <p:nvSpPr>
          <p:cNvPr id="118" name="Google Shape;118;g1b4a22de6c0_0_6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9" name="Google Shape;119;g1b4a22de6c0_0_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1" name="Shape 441"/>
        <p:cNvGrpSpPr/>
        <p:nvPr/>
      </p:nvGrpSpPr>
      <p:grpSpPr>
        <a:xfrm>
          <a:off x="0" y="0"/>
          <a:ext cx="0" cy="0"/>
          <a:chOff x="0" y="0"/>
          <a:chExt cx="0" cy="0"/>
        </a:xfrm>
      </p:grpSpPr>
      <p:sp>
        <p:nvSpPr>
          <p:cNvPr id="442" name="Google Shape;442;g3f37cf02f88_1_13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43" name="Google Shape;443;g3f37cf02f88_1_1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7" name="Shape 447"/>
        <p:cNvGrpSpPr/>
        <p:nvPr/>
      </p:nvGrpSpPr>
      <p:grpSpPr>
        <a:xfrm>
          <a:off x="0" y="0"/>
          <a:ext cx="0" cy="0"/>
          <a:chOff x="0" y="0"/>
          <a:chExt cx="0" cy="0"/>
        </a:xfrm>
      </p:grpSpPr>
      <p:sp>
        <p:nvSpPr>
          <p:cNvPr id="448" name="Google Shape;448;g39f45bba166_1_6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49" name="Google Shape;449;g39f45bba166_1_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7" name="Shape 457"/>
        <p:cNvGrpSpPr/>
        <p:nvPr/>
      </p:nvGrpSpPr>
      <p:grpSpPr>
        <a:xfrm>
          <a:off x="0" y="0"/>
          <a:ext cx="0" cy="0"/>
          <a:chOff x="0" y="0"/>
          <a:chExt cx="0" cy="0"/>
        </a:xfrm>
      </p:grpSpPr>
      <p:sp>
        <p:nvSpPr>
          <p:cNvPr id="458" name="Google Shape;458;g3c8c730ae4c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59" name="Google Shape;459;g3c8c730ae4c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4" name="Shape 474"/>
        <p:cNvGrpSpPr/>
        <p:nvPr/>
      </p:nvGrpSpPr>
      <p:grpSpPr>
        <a:xfrm>
          <a:off x="0" y="0"/>
          <a:ext cx="0" cy="0"/>
          <a:chOff x="0" y="0"/>
          <a:chExt cx="0" cy="0"/>
        </a:xfrm>
      </p:grpSpPr>
      <p:sp>
        <p:nvSpPr>
          <p:cNvPr id="475" name="Google Shape;475;g3bc7009c3b9_0_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76" name="Google Shape;476;g3bc7009c3b9_0_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5" name="Shape 485"/>
        <p:cNvGrpSpPr/>
        <p:nvPr/>
      </p:nvGrpSpPr>
      <p:grpSpPr>
        <a:xfrm>
          <a:off x="0" y="0"/>
          <a:ext cx="0" cy="0"/>
          <a:chOff x="0" y="0"/>
          <a:chExt cx="0" cy="0"/>
        </a:xfrm>
      </p:grpSpPr>
      <p:sp>
        <p:nvSpPr>
          <p:cNvPr id="486" name="Google Shape;486;g1b4a22de6c0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87" name="Google Shape;487;g1b4a22de6c0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 name="Shape 123"/>
        <p:cNvGrpSpPr/>
        <p:nvPr/>
      </p:nvGrpSpPr>
      <p:grpSpPr>
        <a:xfrm>
          <a:off x="0" y="0"/>
          <a:ext cx="0" cy="0"/>
          <a:chOff x="0" y="0"/>
          <a:chExt cx="0" cy="0"/>
        </a:xfrm>
      </p:grpSpPr>
      <p:sp>
        <p:nvSpPr>
          <p:cNvPr id="124" name="Google Shape;124;g3199e34f6e8_3_3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5" name="Google Shape;125;g3199e34f6e8_3_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2" name="Shape 132"/>
        <p:cNvGrpSpPr/>
        <p:nvPr/>
      </p:nvGrpSpPr>
      <p:grpSpPr>
        <a:xfrm>
          <a:off x="0" y="0"/>
          <a:ext cx="0" cy="0"/>
          <a:chOff x="0" y="0"/>
          <a:chExt cx="0" cy="0"/>
        </a:xfrm>
      </p:grpSpPr>
      <p:sp>
        <p:nvSpPr>
          <p:cNvPr id="133" name="Google Shape;133;g3f37cf02f88_1_3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4" name="Google Shape;134;g3f37cf02f88_1_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2" name="Shape 142"/>
        <p:cNvGrpSpPr/>
        <p:nvPr/>
      </p:nvGrpSpPr>
      <p:grpSpPr>
        <a:xfrm>
          <a:off x="0" y="0"/>
          <a:ext cx="0" cy="0"/>
          <a:chOff x="0" y="0"/>
          <a:chExt cx="0" cy="0"/>
        </a:xfrm>
      </p:grpSpPr>
      <p:sp>
        <p:nvSpPr>
          <p:cNvPr id="143" name="Google Shape;143;g3f37cf02f88_1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4" name="Google Shape;144;g3f37cf02f88_1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0" name="Shape 150"/>
        <p:cNvGrpSpPr/>
        <p:nvPr/>
      </p:nvGrpSpPr>
      <p:grpSpPr>
        <a:xfrm>
          <a:off x="0" y="0"/>
          <a:ext cx="0" cy="0"/>
          <a:chOff x="0" y="0"/>
          <a:chExt cx="0" cy="0"/>
        </a:xfrm>
      </p:grpSpPr>
      <p:sp>
        <p:nvSpPr>
          <p:cNvPr id="151" name="Google Shape;151;g3f37cf02f88_1_5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2" name="Google Shape;152;g3f37cf02f88_1_5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0" name="Shape 160"/>
        <p:cNvGrpSpPr/>
        <p:nvPr/>
      </p:nvGrpSpPr>
      <p:grpSpPr>
        <a:xfrm>
          <a:off x="0" y="0"/>
          <a:ext cx="0" cy="0"/>
          <a:chOff x="0" y="0"/>
          <a:chExt cx="0" cy="0"/>
        </a:xfrm>
      </p:grpSpPr>
      <p:sp>
        <p:nvSpPr>
          <p:cNvPr id="161" name="Google Shape;161;g3f37cf02f88_1_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2" name="Google Shape;162;g3f37cf02f88_1_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4" name="Shape 54"/>
        <p:cNvGrpSpPr/>
        <p:nvPr/>
      </p:nvGrpSpPr>
      <p:grpSpPr>
        <a:xfrm>
          <a:off x="0" y="0"/>
          <a:ext cx="0" cy="0"/>
          <a:chOff x="0" y="0"/>
          <a:chExt cx="0" cy="0"/>
        </a:xfrm>
      </p:grpSpPr>
      <p:sp>
        <p:nvSpPr>
          <p:cNvPr id="55" name="Google Shape;55;p14"/>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56" name="Shape 56"/>
        <p:cNvGrpSpPr/>
        <p:nvPr/>
      </p:nvGrpSpPr>
      <p:grpSpPr>
        <a:xfrm>
          <a:off x="0" y="0"/>
          <a:ext cx="0" cy="0"/>
          <a:chOff x="0" y="0"/>
          <a:chExt cx="0" cy="0"/>
        </a:xfrm>
      </p:grpSpPr>
      <p:sp>
        <p:nvSpPr>
          <p:cNvPr id="57" name="Google Shape;57;p15"/>
          <p:cNvSpPr txBox="1"/>
          <p:nvPr>
            <p:ph type="ctrTitle"/>
          </p:nvPr>
        </p:nvSpPr>
        <p:spPr>
          <a:xfrm>
            <a:off x="311708" y="744575"/>
            <a:ext cx="8520600" cy="20526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p:txBody>
      </p:sp>
      <p:sp>
        <p:nvSpPr>
          <p:cNvPr id="58" name="Google Shape;58;p15"/>
          <p:cNvSpPr txBox="1"/>
          <p:nvPr>
            <p:ph idx="1" type="subTitle"/>
          </p:nvPr>
        </p:nvSpPr>
        <p:spPr>
          <a:xfrm>
            <a:off x="311700" y="2834125"/>
            <a:ext cx="8520600" cy="792600"/>
          </a:xfrm>
          <a:prstGeom prst="rect">
            <a:avLst/>
          </a:prstGeom>
          <a:noFill/>
          <a:ln>
            <a:noFill/>
          </a:ln>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59" name="Google Shape;59;p15"/>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60" name="Shape 60"/>
        <p:cNvGrpSpPr/>
        <p:nvPr/>
      </p:nvGrpSpPr>
      <p:grpSpPr>
        <a:xfrm>
          <a:off x="0" y="0"/>
          <a:ext cx="0" cy="0"/>
          <a:chOff x="0" y="0"/>
          <a:chExt cx="0" cy="0"/>
        </a:xfrm>
      </p:grpSpPr>
      <p:sp>
        <p:nvSpPr>
          <p:cNvPr id="61" name="Google Shape;61;p16"/>
          <p:cNvSpPr/>
          <p:nvPr/>
        </p:nvSpPr>
        <p:spPr>
          <a:xfrm>
            <a:off x="4572000" y="25"/>
            <a:ext cx="4572000" cy="5143500"/>
          </a:xfrm>
          <a:prstGeom prst="rect">
            <a:avLst/>
          </a:pr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2" name="Google Shape;62;p16"/>
          <p:cNvSpPr txBox="1"/>
          <p:nvPr>
            <p:ph type="title"/>
          </p:nvPr>
        </p:nvSpPr>
        <p:spPr>
          <a:xfrm>
            <a:off x="265500" y="1233175"/>
            <a:ext cx="4045200" cy="14823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p:txBody>
      </p:sp>
      <p:sp>
        <p:nvSpPr>
          <p:cNvPr id="63" name="Google Shape;63;p16"/>
          <p:cNvSpPr txBox="1"/>
          <p:nvPr>
            <p:ph idx="1" type="subTitle"/>
          </p:nvPr>
        </p:nvSpPr>
        <p:spPr>
          <a:xfrm>
            <a:off x="265500" y="2803075"/>
            <a:ext cx="4045200" cy="1235100"/>
          </a:xfrm>
          <a:prstGeom prst="rect">
            <a:avLst/>
          </a:prstGeom>
          <a:noFill/>
          <a:ln>
            <a:noFill/>
          </a:ln>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64" name="Google Shape;64;p16"/>
          <p:cNvSpPr txBox="1"/>
          <p:nvPr>
            <p:ph idx="2" type="body"/>
          </p:nvPr>
        </p:nvSpPr>
        <p:spPr>
          <a:xfrm>
            <a:off x="4939500" y="724200"/>
            <a:ext cx="3837000" cy="3695100"/>
          </a:xfrm>
          <a:prstGeom prst="rect">
            <a:avLst/>
          </a:prstGeom>
          <a:noFill/>
          <a:ln>
            <a:noFill/>
          </a:ln>
        </p:spPr>
        <p:txBody>
          <a:bodyPr anchorCtr="0" anchor="ctr" bIns="91425" lIns="91425" spcFirstLastPara="1" rIns="91425" wrap="square" tIns="91425">
            <a:normAutofit/>
          </a:bodyPr>
          <a:lstStyle>
            <a:lvl1pPr indent="-342900" lvl="0" marL="457200" algn="l">
              <a:lnSpc>
                <a:spcPct val="115000"/>
              </a:lnSpc>
              <a:spcBef>
                <a:spcPts val="0"/>
              </a:spcBef>
              <a:spcAft>
                <a:spcPts val="0"/>
              </a:spcAft>
              <a:buClr>
                <a:schemeClr val="dk1"/>
              </a:buClr>
              <a:buSzPts val="1800"/>
              <a:buChar char="●"/>
              <a:defRPr>
                <a:solidFill>
                  <a:schemeClr val="dk1"/>
                </a:solidFill>
              </a:defRPr>
            </a:lvl1pPr>
            <a:lvl2pPr indent="-317500" lvl="1" marL="914400" algn="l">
              <a:lnSpc>
                <a:spcPct val="115000"/>
              </a:lnSpc>
              <a:spcBef>
                <a:spcPts val="0"/>
              </a:spcBef>
              <a:spcAft>
                <a:spcPts val="0"/>
              </a:spcAft>
              <a:buClr>
                <a:schemeClr val="dk1"/>
              </a:buClr>
              <a:buSzPts val="1400"/>
              <a:buChar char="○"/>
              <a:defRPr>
                <a:solidFill>
                  <a:schemeClr val="dk1"/>
                </a:solidFill>
              </a:defRPr>
            </a:lvl2pPr>
            <a:lvl3pPr indent="-317500" lvl="2" marL="1371600" algn="l">
              <a:lnSpc>
                <a:spcPct val="115000"/>
              </a:lnSpc>
              <a:spcBef>
                <a:spcPts val="0"/>
              </a:spcBef>
              <a:spcAft>
                <a:spcPts val="0"/>
              </a:spcAft>
              <a:buClr>
                <a:schemeClr val="dk1"/>
              </a:buClr>
              <a:buSzPts val="1400"/>
              <a:buChar char="■"/>
              <a:defRPr>
                <a:solidFill>
                  <a:schemeClr val="dk1"/>
                </a:solidFill>
              </a:defRPr>
            </a:lvl3pPr>
            <a:lvl4pPr indent="-317500" lvl="3" marL="1828800" algn="l">
              <a:lnSpc>
                <a:spcPct val="115000"/>
              </a:lnSpc>
              <a:spcBef>
                <a:spcPts val="0"/>
              </a:spcBef>
              <a:spcAft>
                <a:spcPts val="0"/>
              </a:spcAft>
              <a:buClr>
                <a:schemeClr val="dk1"/>
              </a:buClr>
              <a:buSzPts val="1400"/>
              <a:buChar char="●"/>
              <a:defRPr>
                <a:solidFill>
                  <a:schemeClr val="dk1"/>
                </a:solidFill>
              </a:defRPr>
            </a:lvl4pPr>
            <a:lvl5pPr indent="-317500" lvl="4" marL="2286000" algn="l">
              <a:lnSpc>
                <a:spcPct val="115000"/>
              </a:lnSpc>
              <a:spcBef>
                <a:spcPts val="0"/>
              </a:spcBef>
              <a:spcAft>
                <a:spcPts val="0"/>
              </a:spcAft>
              <a:buClr>
                <a:schemeClr val="dk1"/>
              </a:buClr>
              <a:buSzPts val="1400"/>
              <a:buChar char="○"/>
              <a:defRPr>
                <a:solidFill>
                  <a:schemeClr val="dk1"/>
                </a:solidFill>
              </a:defRPr>
            </a:lvl5pPr>
            <a:lvl6pPr indent="-317500" lvl="5" marL="2743200" algn="l">
              <a:lnSpc>
                <a:spcPct val="115000"/>
              </a:lnSpc>
              <a:spcBef>
                <a:spcPts val="0"/>
              </a:spcBef>
              <a:spcAft>
                <a:spcPts val="0"/>
              </a:spcAft>
              <a:buClr>
                <a:schemeClr val="dk1"/>
              </a:buClr>
              <a:buSzPts val="1400"/>
              <a:buChar char="■"/>
              <a:defRPr>
                <a:solidFill>
                  <a:schemeClr val="dk1"/>
                </a:solidFill>
              </a:defRPr>
            </a:lvl6pPr>
            <a:lvl7pPr indent="-317500" lvl="6" marL="3200400" algn="l">
              <a:lnSpc>
                <a:spcPct val="115000"/>
              </a:lnSpc>
              <a:spcBef>
                <a:spcPts val="0"/>
              </a:spcBef>
              <a:spcAft>
                <a:spcPts val="0"/>
              </a:spcAft>
              <a:buClr>
                <a:schemeClr val="dk1"/>
              </a:buClr>
              <a:buSzPts val="1400"/>
              <a:buChar char="●"/>
              <a:defRPr>
                <a:solidFill>
                  <a:schemeClr val="dk1"/>
                </a:solidFill>
              </a:defRPr>
            </a:lvl7pPr>
            <a:lvl8pPr indent="-317500" lvl="7" marL="3657600" algn="l">
              <a:lnSpc>
                <a:spcPct val="115000"/>
              </a:lnSpc>
              <a:spcBef>
                <a:spcPts val="0"/>
              </a:spcBef>
              <a:spcAft>
                <a:spcPts val="0"/>
              </a:spcAft>
              <a:buClr>
                <a:schemeClr val="dk1"/>
              </a:buClr>
              <a:buSzPts val="1400"/>
              <a:buChar char="○"/>
              <a:defRPr>
                <a:solidFill>
                  <a:schemeClr val="dk1"/>
                </a:solidFill>
              </a:defRPr>
            </a:lvl8pPr>
            <a:lvl9pPr indent="-317500" lvl="8" marL="4114800" algn="l">
              <a:lnSpc>
                <a:spcPct val="115000"/>
              </a:lnSpc>
              <a:spcBef>
                <a:spcPts val="0"/>
              </a:spcBef>
              <a:spcAft>
                <a:spcPts val="0"/>
              </a:spcAft>
              <a:buClr>
                <a:schemeClr val="dk1"/>
              </a:buClr>
              <a:buSzPts val="1400"/>
              <a:buChar char="■"/>
              <a:defRPr>
                <a:solidFill>
                  <a:schemeClr val="dk1"/>
                </a:solidFill>
              </a:defRPr>
            </a:lvl9pPr>
          </a:lstStyle>
          <a:p/>
        </p:txBody>
      </p:sp>
      <p:sp>
        <p:nvSpPr>
          <p:cNvPr id="65" name="Google Shape;65;p16"/>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66" name="Shape 66"/>
        <p:cNvGrpSpPr/>
        <p:nvPr/>
      </p:nvGrpSpPr>
      <p:grpSpPr>
        <a:xfrm>
          <a:off x="0" y="0"/>
          <a:ext cx="0" cy="0"/>
          <a:chOff x="0" y="0"/>
          <a:chExt cx="0" cy="0"/>
        </a:xfrm>
      </p:grpSpPr>
      <p:sp>
        <p:nvSpPr>
          <p:cNvPr id="67" name="Google Shape;67;p17"/>
          <p:cNvSpPr txBox="1"/>
          <p:nvPr>
            <p:ph type="title"/>
          </p:nvPr>
        </p:nvSpPr>
        <p:spPr>
          <a:xfrm>
            <a:off x="311700" y="2150850"/>
            <a:ext cx="8520600" cy="841800"/>
          </a:xfrm>
          <a:prstGeom prst="rect">
            <a:avLst/>
          </a:prstGeom>
          <a:noFill/>
          <a:ln>
            <a:noFill/>
          </a:ln>
        </p:spPr>
        <p:txBody>
          <a:bodyPr anchorCtr="0" anchor="ctr" bIns="91425" lIns="91425" spcFirstLastPara="1" rIns="91425" wrap="square" tIns="91425">
            <a:norm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p:txBody>
      </p:sp>
      <p:sp>
        <p:nvSpPr>
          <p:cNvPr id="68" name="Google Shape;68;p17"/>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69" name="Shape 69"/>
        <p:cNvGrpSpPr/>
        <p:nvPr/>
      </p:nvGrpSpPr>
      <p:grpSpPr>
        <a:xfrm>
          <a:off x="0" y="0"/>
          <a:ext cx="0" cy="0"/>
          <a:chOff x="0" y="0"/>
          <a:chExt cx="0" cy="0"/>
        </a:xfrm>
      </p:grpSpPr>
      <p:sp>
        <p:nvSpPr>
          <p:cNvPr id="70" name="Google Shape;70;p18"/>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71" name="Google Shape;71;p18"/>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0"/>
              </a:spcBef>
              <a:spcAft>
                <a:spcPts val="0"/>
              </a:spcAft>
              <a:buSzPts val="1400"/>
              <a:buChar char="○"/>
              <a:defRPr/>
            </a:lvl2pPr>
            <a:lvl3pPr indent="-317500" lvl="2" marL="1371600" algn="l">
              <a:lnSpc>
                <a:spcPct val="115000"/>
              </a:lnSpc>
              <a:spcBef>
                <a:spcPts val="0"/>
              </a:spcBef>
              <a:spcAft>
                <a:spcPts val="0"/>
              </a:spcAft>
              <a:buSzPts val="1400"/>
              <a:buChar char="■"/>
              <a:defRPr/>
            </a:lvl3pPr>
            <a:lvl4pPr indent="-317500" lvl="3" marL="1828800" algn="l">
              <a:lnSpc>
                <a:spcPct val="115000"/>
              </a:lnSpc>
              <a:spcBef>
                <a:spcPts val="0"/>
              </a:spcBef>
              <a:spcAft>
                <a:spcPts val="0"/>
              </a:spcAft>
              <a:buSzPts val="1400"/>
              <a:buChar char="●"/>
              <a:defRPr/>
            </a:lvl4pPr>
            <a:lvl5pPr indent="-317500" lvl="4" marL="2286000" algn="l">
              <a:lnSpc>
                <a:spcPct val="115000"/>
              </a:lnSpc>
              <a:spcBef>
                <a:spcPts val="0"/>
              </a:spcBef>
              <a:spcAft>
                <a:spcPts val="0"/>
              </a:spcAft>
              <a:buSzPts val="1400"/>
              <a:buChar char="○"/>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72" name="Google Shape;72;p18"/>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73" name="Shape 73"/>
        <p:cNvGrpSpPr/>
        <p:nvPr/>
      </p:nvGrpSpPr>
      <p:grpSpPr>
        <a:xfrm>
          <a:off x="0" y="0"/>
          <a:ext cx="0" cy="0"/>
          <a:chOff x="0" y="0"/>
          <a:chExt cx="0" cy="0"/>
        </a:xfrm>
      </p:grpSpPr>
      <p:sp>
        <p:nvSpPr>
          <p:cNvPr id="74" name="Google Shape;74;p19"/>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75" name="Google Shape;75;p19"/>
          <p:cNvSpPr txBox="1"/>
          <p:nvPr>
            <p:ph idx="1" type="body"/>
          </p:nvPr>
        </p:nvSpPr>
        <p:spPr>
          <a:xfrm>
            <a:off x="311700" y="1152475"/>
            <a:ext cx="3999900" cy="3416400"/>
          </a:xfrm>
          <a:prstGeom prst="rect">
            <a:avLst/>
          </a:prstGeom>
          <a:noFill/>
          <a:ln>
            <a:noFill/>
          </a:ln>
        </p:spPr>
        <p:txBody>
          <a:bodyPr anchorCtr="0" anchor="t" bIns="91425" lIns="91425" spcFirstLastPara="1" rIns="91425" wrap="square" tIns="91425">
            <a:norm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76" name="Google Shape;76;p19"/>
          <p:cNvSpPr txBox="1"/>
          <p:nvPr>
            <p:ph idx="2" type="body"/>
          </p:nvPr>
        </p:nvSpPr>
        <p:spPr>
          <a:xfrm>
            <a:off x="4832400" y="1152475"/>
            <a:ext cx="3999900" cy="3416400"/>
          </a:xfrm>
          <a:prstGeom prst="rect">
            <a:avLst/>
          </a:prstGeom>
          <a:noFill/>
          <a:ln>
            <a:noFill/>
          </a:ln>
        </p:spPr>
        <p:txBody>
          <a:bodyPr anchorCtr="0" anchor="t" bIns="91425" lIns="91425" spcFirstLastPara="1" rIns="91425" wrap="square" tIns="91425">
            <a:norm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77" name="Google Shape;77;p19"/>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78" name="Shape 78"/>
        <p:cNvGrpSpPr/>
        <p:nvPr/>
      </p:nvGrpSpPr>
      <p:grpSpPr>
        <a:xfrm>
          <a:off x="0" y="0"/>
          <a:ext cx="0" cy="0"/>
          <a:chOff x="0" y="0"/>
          <a:chExt cx="0" cy="0"/>
        </a:xfrm>
      </p:grpSpPr>
      <p:sp>
        <p:nvSpPr>
          <p:cNvPr id="79" name="Google Shape;79;p20"/>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80" name="Google Shape;80;p20"/>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81" name="Shape 81"/>
        <p:cNvGrpSpPr/>
        <p:nvPr/>
      </p:nvGrpSpPr>
      <p:grpSpPr>
        <a:xfrm>
          <a:off x="0" y="0"/>
          <a:ext cx="0" cy="0"/>
          <a:chOff x="0" y="0"/>
          <a:chExt cx="0" cy="0"/>
        </a:xfrm>
      </p:grpSpPr>
      <p:sp>
        <p:nvSpPr>
          <p:cNvPr id="82" name="Google Shape;82;p21"/>
          <p:cNvSpPr txBox="1"/>
          <p:nvPr>
            <p:ph type="title"/>
          </p:nvPr>
        </p:nvSpPr>
        <p:spPr>
          <a:xfrm>
            <a:off x="311700" y="555600"/>
            <a:ext cx="2808000" cy="755700"/>
          </a:xfrm>
          <a:prstGeom prst="rect">
            <a:avLst/>
          </a:prstGeom>
          <a:noFill/>
          <a:ln>
            <a:noFill/>
          </a:ln>
        </p:spPr>
        <p:txBody>
          <a:bodyPr anchorCtr="0" anchor="b" bIns="91425" lIns="91425" spcFirstLastPara="1" rIns="91425" wrap="square" tIns="91425">
            <a:norm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p:txBody>
      </p:sp>
      <p:sp>
        <p:nvSpPr>
          <p:cNvPr id="83" name="Google Shape;83;p21"/>
          <p:cNvSpPr txBox="1"/>
          <p:nvPr>
            <p:ph idx="1" type="body"/>
          </p:nvPr>
        </p:nvSpPr>
        <p:spPr>
          <a:xfrm>
            <a:off x="311700" y="1389600"/>
            <a:ext cx="2808000" cy="3179400"/>
          </a:xfrm>
          <a:prstGeom prst="rect">
            <a:avLst/>
          </a:prstGeom>
          <a:noFill/>
          <a:ln>
            <a:noFill/>
          </a:ln>
        </p:spPr>
        <p:txBody>
          <a:bodyPr anchorCtr="0" anchor="t" bIns="91425" lIns="91425" spcFirstLastPara="1" rIns="91425" wrap="square" tIns="91425">
            <a:normAutofit/>
          </a:bodyPr>
          <a:lstStyle>
            <a:lvl1pPr indent="-304800" lvl="0" marL="457200" algn="l">
              <a:lnSpc>
                <a:spcPct val="115000"/>
              </a:lnSpc>
              <a:spcBef>
                <a:spcPts val="0"/>
              </a:spcBef>
              <a:spcAft>
                <a:spcPts val="0"/>
              </a:spcAft>
              <a:buSzPts val="1200"/>
              <a:buChar char="●"/>
              <a:defRPr sz="12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84" name="Google Shape;84;p2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85" name="Shape 85"/>
        <p:cNvGrpSpPr/>
        <p:nvPr/>
      </p:nvGrpSpPr>
      <p:grpSpPr>
        <a:xfrm>
          <a:off x="0" y="0"/>
          <a:ext cx="0" cy="0"/>
          <a:chOff x="0" y="0"/>
          <a:chExt cx="0" cy="0"/>
        </a:xfrm>
      </p:grpSpPr>
      <p:sp>
        <p:nvSpPr>
          <p:cNvPr id="86" name="Google Shape;86;p22"/>
          <p:cNvSpPr txBox="1"/>
          <p:nvPr>
            <p:ph type="title"/>
          </p:nvPr>
        </p:nvSpPr>
        <p:spPr>
          <a:xfrm>
            <a:off x="490250" y="450150"/>
            <a:ext cx="6367800" cy="4090800"/>
          </a:xfrm>
          <a:prstGeom prst="rect">
            <a:avLst/>
          </a:prstGeom>
          <a:noFill/>
          <a:ln>
            <a:noFill/>
          </a:ln>
        </p:spPr>
        <p:txBody>
          <a:bodyPr anchorCtr="0" anchor="ctr" bIns="91425" lIns="91425" spcFirstLastPara="1" rIns="91425" wrap="square" tIns="91425">
            <a:norm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p:txBody>
      </p:sp>
      <p:sp>
        <p:nvSpPr>
          <p:cNvPr id="87" name="Google Shape;87;p22"/>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88" name="Shape 88"/>
        <p:cNvGrpSpPr/>
        <p:nvPr/>
      </p:nvGrpSpPr>
      <p:grpSpPr>
        <a:xfrm>
          <a:off x="0" y="0"/>
          <a:ext cx="0" cy="0"/>
          <a:chOff x="0" y="0"/>
          <a:chExt cx="0" cy="0"/>
        </a:xfrm>
      </p:grpSpPr>
      <p:sp>
        <p:nvSpPr>
          <p:cNvPr id="89" name="Google Shape;89;p23"/>
          <p:cNvSpPr txBox="1"/>
          <p:nvPr>
            <p:ph idx="1" type="body"/>
          </p:nvPr>
        </p:nvSpPr>
        <p:spPr>
          <a:xfrm>
            <a:off x="311700" y="4230575"/>
            <a:ext cx="5998800" cy="605100"/>
          </a:xfrm>
          <a:prstGeom prst="rect">
            <a:avLst/>
          </a:prstGeom>
          <a:noFill/>
          <a:ln>
            <a:noFill/>
          </a:ln>
        </p:spPr>
        <p:txBody>
          <a:bodyPr anchorCtr="0" anchor="ctr" bIns="91425" lIns="91425" spcFirstLastPara="1" rIns="91425" wrap="square" tIns="91425">
            <a:normAutofit/>
          </a:bodyPr>
          <a:lstStyle>
            <a:lvl1pPr indent="-228600" lvl="0" marL="457200" algn="l">
              <a:lnSpc>
                <a:spcPct val="100000"/>
              </a:lnSpc>
              <a:spcBef>
                <a:spcPts val="0"/>
              </a:spcBef>
              <a:spcAft>
                <a:spcPts val="0"/>
              </a:spcAft>
              <a:buSzPts val="1800"/>
              <a:buNone/>
              <a:defRPr/>
            </a:lvl1pPr>
          </a:lstStyle>
          <a:p/>
        </p:txBody>
      </p:sp>
      <p:sp>
        <p:nvSpPr>
          <p:cNvPr id="90" name="Google Shape;90;p2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91" name="Shape 91"/>
        <p:cNvGrpSpPr/>
        <p:nvPr/>
      </p:nvGrpSpPr>
      <p:grpSpPr>
        <a:xfrm>
          <a:off x="0" y="0"/>
          <a:ext cx="0" cy="0"/>
          <a:chOff x="0" y="0"/>
          <a:chExt cx="0" cy="0"/>
        </a:xfrm>
      </p:grpSpPr>
      <p:sp>
        <p:nvSpPr>
          <p:cNvPr id="92" name="Google Shape;92;p24"/>
          <p:cNvSpPr txBox="1"/>
          <p:nvPr>
            <p:ph hasCustomPrompt="1" type="title"/>
          </p:nvPr>
        </p:nvSpPr>
        <p:spPr>
          <a:xfrm>
            <a:off x="311700" y="1106125"/>
            <a:ext cx="8520600" cy="19635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93" name="Google Shape;93;p24"/>
          <p:cNvSpPr txBox="1"/>
          <p:nvPr>
            <p:ph idx="1" type="body"/>
          </p:nvPr>
        </p:nvSpPr>
        <p:spPr>
          <a:xfrm>
            <a:off x="311700" y="3152225"/>
            <a:ext cx="8520600" cy="1300800"/>
          </a:xfrm>
          <a:prstGeom prst="rect">
            <a:avLst/>
          </a:prstGeom>
          <a:noFill/>
          <a:ln>
            <a:noFill/>
          </a:ln>
        </p:spPr>
        <p:txBody>
          <a:bodyPr anchorCtr="0" anchor="t" bIns="91425" lIns="91425" spcFirstLastPara="1" rIns="91425" wrap="square" tIns="91425">
            <a:normAutofit/>
          </a:bodyPr>
          <a:lstStyle>
            <a:lvl1pPr indent="-342900" lvl="0" marL="457200" algn="ctr">
              <a:lnSpc>
                <a:spcPct val="115000"/>
              </a:lnSpc>
              <a:spcBef>
                <a:spcPts val="0"/>
              </a:spcBef>
              <a:spcAft>
                <a:spcPts val="0"/>
              </a:spcAft>
              <a:buSzPts val="1800"/>
              <a:buChar char="●"/>
              <a:defRPr/>
            </a:lvl1pPr>
            <a:lvl2pPr indent="-317500" lvl="1" marL="914400" algn="ctr">
              <a:lnSpc>
                <a:spcPct val="115000"/>
              </a:lnSpc>
              <a:spcBef>
                <a:spcPts val="0"/>
              </a:spcBef>
              <a:spcAft>
                <a:spcPts val="0"/>
              </a:spcAft>
              <a:buSzPts val="1400"/>
              <a:buChar char="○"/>
              <a:defRPr/>
            </a:lvl2pPr>
            <a:lvl3pPr indent="-317500" lvl="2" marL="1371600" algn="ctr">
              <a:lnSpc>
                <a:spcPct val="115000"/>
              </a:lnSpc>
              <a:spcBef>
                <a:spcPts val="0"/>
              </a:spcBef>
              <a:spcAft>
                <a:spcPts val="0"/>
              </a:spcAft>
              <a:buSzPts val="1400"/>
              <a:buChar char="■"/>
              <a:defRPr/>
            </a:lvl3pPr>
            <a:lvl4pPr indent="-317500" lvl="3" marL="1828800" algn="ctr">
              <a:lnSpc>
                <a:spcPct val="115000"/>
              </a:lnSpc>
              <a:spcBef>
                <a:spcPts val="0"/>
              </a:spcBef>
              <a:spcAft>
                <a:spcPts val="0"/>
              </a:spcAft>
              <a:buSzPts val="1400"/>
              <a:buChar char="●"/>
              <a:defRPr/>
            </a:lvl4pPr>
            <a:lvl5pPr indent="-317500" lvl="4" marL="2286000" algn="ctr">
              <a:lnSpc>
                <a:spcPct val="115000"/>
              </a:lnSpc>
              <a:spcBef>
                <a:spcPts val="0"/>
              </a:spcBef>
              <a:spcAft>
                <a:spcPts val="0"/>
              </a:spcAft>
              <a:buSzPts val="1400"/>
              <a:buChar char="○"/>
              <a:defRPr/>
            </a:lvl5pPr>
            <a:lvl6pPr indent="-317500" lvl="5" marL="2743200" algn="ctr">
              <a:lnSpc>
                <a:spcPct val="115000"/>
              </a:lnSpc>
              <a:spcBef>
                <a:spcPts val="0"/>
              </a:spcBef>
              <a:spcAft>
                <a:spcPts val="0"/>
              </a:spcAft>
              <a:buSzPts val="1400"/>
              <a:buChar char="■"/>
              <a:defRPr/>
            </a:lvl6pPr>
            <a:lvl7pPr indent="-317500" lvl="6" marL="3200400" algn="ctr">
              <a:lnSpc>
                <a:spcPct val="115000"/>
              </a:lnSpc>
              <a:spcBef>
                <a:spcPts val="0"/>
              </a:spcBef>
              <a:spcAft>
                <a:spcPts val="0"/>
              </a:spcAft>
              <a:buSzPts val="1400"/>
              <a:buChar char="●"/>
              <a:defRPr/>
            </a:lvl7pPr>
            <a:lvl8pPr indent="-317500" lvl="7" marL="3657600" algn="ctr">
              <a:lnSpc>
                <a:spcPct val="115000"/>
              </a:lnSpc>
              <a:spcBef>
                <a:spcPts val="0"/>
              </a:spcBef>
              <a:spcAft>
                <a:spcPts val="0"/>
              </a:spcAft>
              <a:buSzPts val="1400"/>
              <a:buChar char="○"/>
              <a:defRPr/>
            </a:lvl8pPr>
            <a:lvl9pPr indent="-317500" lvl="8" marL="4114800" algn="ctr">
              <a:lnSpc>
                <a:spcPct val="115000"/>
              </a:lnSpc>
              <a:spcBef>
                <a:spcPts val="0"/>
              </a:spcBef>
              <a:spcAft>
                <a:spcPts val="0"/>
              </a:spcAft>
              <a:buSzPts val="1400"/>
              <a:buChar char="■"/>
              <a:defRPr/>
            </a:lvl9pPr>
          </a:lstStyle>
          <a:p/>
        </p:txBody>
      </p:sp>
      <p:sp>
        <p:nvSpPr>
          <p:cNvPr id="94" name="Google Shape;94;p24"/>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25"/>
            <a:ext cx="4572000" cy="51435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200"/>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Clr>
                <a:schemeClr val="dk1"/>
              </a:buClr>
              <a:buSzPts val="1800"/>
              <a:buChar char="●"/>
              <a:defRPr>
                <a:solidFill>
                  <a:schemeClr val="dk1"/>
                </a:solidFill>
              </a:defRPr>
            </a:lvl1pPr>
            <a:lvl2pPr indent="-317500" lvl="1" marL="914400">
              <a:spcBef>
                <a:spcPts val="0"/>
              </a:spcBef>
              <a:spcAft>
                <a:spcPts val="0"/>
              </a:spcAft>
              <a:buClr>
                <a:schemeClr val="dk1"/>
              </a:buClr>
              <a:buSzPts val="1400"/>
              <a:buChar char="○"/>
              <a:defRPr>
                <a:solidFill>
                  <a:schemeClr val="dk1"/>
                </a:solidFill>
              </a:defRPr>
            </a:lvl2pPr>
            <a:lvl3pPr indent="-317500" lvl="2" marL="1371600">
              <a:spcBef>
                <a:spcPts val="0"/>
              </a:spcBef>
              <a:spcAft>
                <a:spcPts val="0"/>
              </a:spcAft>
              <a:buClr>
                <a:schemeClr val="dk1"/>
              </a:buClr>
              <a:buSzPts val="1400"/>
              <a:buChar char="■"/>
              <a:defRPr>
                <a:solidFill>
                  <a:schemeClr val="dk1"/>
                </a:solidFill>
              </a:defRPr>
            </a:lvl3pPr>
            <a:lvl4pPr indent="-317500" lvl="3" marL="1828800">
              <a:spcBef>
                <a:spcPts val="0"/>
              </a:spcBef>
              <a:spcAft>
                <a:spcPts val="0"/>
              </a:spcAft>
              <a:buClr>
                <a:schemeClr val="dk1"/>
              </a:buClr>
              <a:buSzPts val="1400"/>
              <a:buChar char="●"/>
              <a:defRPr>
                <a:solidFill>
                  <a:schemeClr val="dk1"/>
                </a:solidFill>
              </a:defRPr>
            </a:lvl4pPr>
            <a:lvl5pPr indent="-317500" lvl="4" marL="2286000">
              <a:spcBef>
                <a:spcPts val="0"/>
              </a:spcBef>
              <a:spcAft>
                <a:spcPts val="0"/>
              </a:spcAft>
              <a:buClr>
                <a:schemeClr val="dk1"/>
              </a:buClr>
              <a:buSzPts val="1400"/>
              <a:buChar char="○"/>
              <a:defRPr>
                <a:solidFill>
                  <a:schemeClr val="dk1"/>
                </a:solidFill>
              </a:defRPr>
            </a:lvl5pPr>
            <a:lvl6pPr indent="-317500" lvl="5" marL="2743200">
              <a:spcBef>
                <a:spcPts val="0"/>
              </a:spcBef>
              <a:spcAft>
                <a:spcPts val="0"/>
              </a:spcAft>
              <a:buClr>
                <a:schemeClr val="dk1"/>
              </a:buClr>
              <a:buSzPts val="1400"/>
              <a:buChar char="■"/>
              <a:defRPr>
                <a:solidFill>
                  <a:schemeClr val="dk1"/>
                </a:solidFill>
              </a:defRPr>
            </a:lvl6pPr>
            <a:lvl7pPr indent="-317500" lvl="6" marL="3200400">
              <a:spcBef>
                <a:spcPts val="0"/>
              </a:spcBef>
              <a:spcAft>
                <a:spcPts val="0"/>
              </a:spcAft>
              <a:buClr>
                <a:schemeClr val="dk1"/>
              </a:buClr>
              <a:buSzPts val="1400"/>
              <a:buChar char="●"/>
              <a:defRPr>
                <a:solidFill>
                  <a:schemeClr val="dk1"/>
                </a:solidFill>
              </a:defRPr>
            </a:lvl7pPr>
            <a:lvl8pPr indent="-317500" lvl="7" marL="3657600">
              <a:spcBef>
                <a:spcPts val="0"/>
              </a:spcBef>
              <a:spcAft>
                <a:spcPts val="0"/>
              </a:spcAft>
              <a:buClr>
                <a:schemeClr val="dk1"/>
              </a:buClr>
              <a:buSzPts val="1400"/>
              <a:buChar char="○"/>
              <a:defRPr>
                <a:solidFill>
                  <a:schemeClr val="dk1"/>
                </a:solidFill>
              </a:defRPr>
            </a:lvl8pPr>
            <a:lvl9pPr indent="-317500" lvl="8" marL="4114800">
              <a:spcBef>
                <a:spcPts val="0"/>
              </a:spcBef>
              <a:spcAft>
                <a:spcPts val="0"/>
              </a:spcAft>
              <a:buClr>
                <a:schemeClr val="dk1"/>
              </a:buClr>
              <a:buSzPts val="1400"/>
              <a:buChar char="■"/>
              <a:defRPr>
                <a:solidFill>
                  <a:schemeClr val="dk1"/>
                </a:solidFill>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2" Type="http://schemas.openxmlformats.org/officeDocument/2006/relationships/theme" Target="../theme/theme2.xml"/><Relationship Id="rId9" Type="http://schemas.openxmlformats.org/officeDocument/2006/relationships/slideLayout" Target="../slideLayouts/slideLayout20.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dark-2">
    <p:bg>
      <p:bgPr>
        <a:solidFill>
          <a:srgbClr val="B21F15"/>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lt2"/>
              </a:buClr>
              <a:buSzPts val="1800"/>
              <a:buChar char="●"/>
              <a:defRPr sz="1800">
                <a:solidFill>
                  <a:schemeClr val="lt2"/>
                </a:solidFill>
              </a:defRPr>
            </a:lvl1pPr>
            <a:lvl2pPr indent="-317500" lvl="1" marL="914400">
              <a:lnSpc>
                <a:spcPct val="115000"/>
              </a:lnSpc>
              <a:spcBef>
                <a:spcPts val="0"/>
              </a:spcBef>
              <a:spcAft>
                <a:spcPts val="0"/>
              </a:spcAft>
              <a:buClr>
                <a:schemeClr val="lt2"/>
              </a:buClr>
              <a:buSzPts val="1400"/>
              <a:buChar char="○"/>
              <a:defRPr>
                <a:solidFill>
                  <a:schemeClr val="lt2"/>
                </a:solidFill>
              </a:defRPr>
            </a:lvl2pPr>
            <a:lvl3pPr indent="-317500" lvl="2" marL="1371600">
              <a:lnSpc>
                <a:spcPct val="115000"/>
              </a:lnSpc>
              <a:spcBef>
                <a:spcPts val="0"/>
              </a:spcBef>
              <a:spcAft>
                <a:spcPts val="0"/>
              </a:spcAft>
              <a:buClr>
                <a:schemeClr val="lt2"/>
              </a:buClr>
              <a:buSzPts val="1400"/>
              <a:buChar char="■"/>
              <a:defRPr>
                <a:solidFill>
                  <a:schemeClr val="lt2"/>
                </a:solidFill>
              </a:defRPr>
            </a:lvl3pPr>
            <a:lvl4pPr indent="-317500" lvl="3" marL="1828800">
              <a:lnSpc>
                <a:spcPct val="115000"/>
              </a:lnSpc>
              <a:spcBef>
                <a:spcPts val="0"/>
              </a:spcBef>
              <a:spcAft>
                <a:spcPts val="0"/>
              </a:spcAft>
              <a:buClr>
                <a:schemeClr val="lt2"/>
              </a:buClr>
              <a:buSzPts val="1400"/>
              <a:buChar char="●"/>
              <a:defRPr>
                <a:solidFill>
                  <a:schemeClr val="lt2"/>
                </a:solidFill>
              </a:defRPr>
            </a:lvl4pPr>
            <a:lvl5pPr indent="-317500" lvl="4" marL="2286000">
              <a:lnSpc>
                <a:spcPct val="115000"/>
              </a:lnSpc>
              <a:spcBef>
                <a:spcPts val="0"/>
              </a:spcBef>
              <a:spcAft>
                <a:spcPts val="0"/>
              </a:spcAft>
              <a:buClr>
                <a:schemeClr val="lt2"/>
              </a:buClr>
              <a:buSzPts val="1400"/>
              <a:buChar char="○"/>
              <a:defRPr>
                <a:solidFill>
                  <a:schemeClr val="lt2"/>
                </a:solidFill>
              </a:defRPr>
            </a:lvl5pPr>
            <a:lvl6pPr indent="-317500" lvl="5" marL="2743200">
              <a:lnSpc>
                <a:spcPct val="115000"/>
              </a:lnSpc>
              <a:spcBef>
                <a:spcPts val="0"/>
              </a:spcBef>
              <a:spcAft>
                <a:spcPts val="0"/>
              </a:spcAft>
              <a:buClr>
                <a:schemeClr val="lt2"/>
              </a:buClr>
              <a:buSzPts val="1400"/>
              <a:buChar char="■"/>
              <a:defRPr>
                <a:solidFill>
                  <a:schemeClr val="lt2"/>
                </a:solidFill>
              </a:defRPr>
            </a:lvl6pPr>
            <a:lvl7pPr indent="-317500" lvl="6" marL="3200400">
              <a:lnSpc>
                <a:spcPct val="115000"/>
              </a:lnSpc>
              <a:spcBef>
                <a:spcPts val="0"/>
              </a:spcBef>
              <a:spcAft>
                <a:spcPts val="0"/>
              </a:spcAft>
              <a:buClr>
                <a:schemeClr val="lt2"/>
              </a:buClr>
              <a:buSzPts val="1400"/>
              <a:buChar char="●"/>
              <a:defRPr>
                <a:solidFill>
                  <a:schemeClr val="lt2"/>
                </a:solidFill>
              </a:defRPr>
            </a:lvl7pPr>
            <a:lvl8pPr indent="-317500" lvl="7" marL="3657600">
              <a:lnSpc>
                <a:spcPct val="115000"/>
              </a:lnSpc>
              <a:spcBef>
                <a:spcPts val="0"/>
              </a:spcBef>
              <a:spcAft>
                <a:spcPts val="0"/>
              </a:spcAft>
              <a:buClr>
                <a:schemeClr val="lt2"/>
              </a:buClr>
              <a:buSzPts val="1400"/>
              <a:buChar char="○"/>
              <a:defRPr>
                <a:solidFill>
                  <a:schemeClr val="lt2"/>
                </a:solidFill>
              </a:defRPr>
            </a:lvl8pPr>
            <a:lvl9pPr indent="-317500" lvl="8" marL="4114800">
              <a:lnSpc>
                <a:spcPct val="115000"/>
              </a:lnSpc>
              <a:spcBef>
                <a:spcPts val="0"/>
              </a:spcBef>
              <a:spcAft>
                <a:spcPts val="0"/>
              </a:spcAft>
              <a:buClr>
                <a:schemeClr val="lt2"/>
              </a:buClr>
              <a:buSzPts val="1400"/>
              <a:buChar char="■"/>
              <a:defRPr>
                <a:solidFill>
                  <a:schemeClr val="lt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lt2"/>
                </a:solidFill>
              </a:defRPr>
            </a:lvl1pPr>
            <a:lvl2pPr lvl="1" algn="r">
              <a:buNone/>
              <a:defRPr sz="1000">
                <a:solidFill>
                  <a:schemeClr val="lt2"/>
                </a:solidFill>
              </a:defRPr>
            </a:lvl2pPr>
            <a:lvl3pPr lvl="2" algn="r">
              <a:buNone/>
              <a:defRPr sz="1000">
                <a:solidFill>
                  <a:schemeClr val="lt2"/>
                </a:solidFill>
              </a:defRPr>
            </a:lvl3pPr>
            <a:lvl4pPr lvl="3" algn="r">
              <a:buNone/>
              <a:defRPr sz="1000">
                <a:solidFill>
                  <a:schemeClr val="lt2"/>
                </a:solidFill>
              </a:defRPr>
            </a:lvl4pPr>
            <a:lvl5pPr lvl="4" algn="r">
              <a:buNone/>
              <a:defRPr sz="1000">
                <a:solidFill>
                  <a:schemeClr val="lt2"/>
                </a:solidFill>
              </a:defRPr>
            </a:lvl5pPr>
            <a:lvl6pPr lvl="5" algn="r">
              <a:buNone/>
              <a:defRPr sz="1000">
                <a:solidFill>
                  <a:schemeClr val="lt2"/>
                </a:solidFill>
              </a:defRPr>
            </a:lvl6pPr>
            <a:lvl7pPr lvl="6" algn="r">
              <a:buNone/>
              <a:defRPr sz="1000">
                <a:solidFill>
                  <a:schemeClr val="lt2"/>
                </a:solidFill>
              </a:defRPr>
            </a:lvl7pPr>
            <a:lvl8pPr lvl="7" algn="r">
              <a:buNone/>
              <a:defRPr sz="1000">
                <a:solidFill>
                  <a:schemeClr val="lt2"/>
                </a:solidFill>
              </a:defRPr>
            </a:lvl8pPr>
            <a:lvl9pPr lvl="8" algn="r">
              <a:buNone/>
              <a:defRPr sz="1000">
                <a:solidFill>
                  <a:schemeClr val="lt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dark-2">
    <p:bg>
      <p:bgPr>
        <a:solidFill>
          <a:srgbClr val="B21F15"/>
        </a:solidFill>
      </p:bgPr>
    </p:bg>
    <p:spTree>
      <p:nvGrpSpPr>
        <p:cNvPr id="50" name="Shape 50"/>
        <p:cNvGrpSpPr/>
        <p:nvPr/>
      </p:nvGrpSpPr>
      <p:grpSpPr>
        <a:xfrm>
          <a:off x="0" y="0"/>
          <a:ext cx="0" cy="0"/>
          <a:chOff x="0" y="0"/>
          <a:chExt cx="0" cy="0"/>
        </a:xfrm>
      </p:grpSpPr>
      <p:sp>
        <p:nvSpPr>
          <p:cNvPr id="51" name="Google Shape;51;p13"/>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9pPr>
          </a:lstStyle>
          <a:p/>
        </p:txBody>
      </p:sp>
      <p:sp>
        <p:nvSpPr>
          <p:cNvPr id="52" name="Google Shape;52;p13"/>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marR="0" rtl="0" algn="l">
              <a:lnSpc>
                <a:spcPct val="115000"/>
              </a:lnSpc>
              <a:spcBef>
                <a:spcPts val="0"/>
              </a:spcBef>
              <a:spcAft>
                <a:spcPts val="0"/>
              </a:spcAft>
              <a:buClr>
                <a:schemeClr val="lt2"/>
              </a:buClr>
              <a:buSzPts val="1800"/>
              <a:buFont typeface="Arial"/>
              <a:buChar char="●"/>
              <a:defRPr b="0" i="0" sz="1800" u="none" cap="none" strike="noStrike">
                <a:solidFill>
                  <a:schemeClr val="lt2"/>
                </a:solidFill>
                <a:latin typeface="Arial"/>
                <a:ea typeface="Arial"/>
                <a:cs typeface="Arial"/>
                <a:sym typeface="Arial"/>
              </a:defRPr>
            </a:lvl1pPr>
            <a:lvl2pPr indent="-317500" lvl="1" marL="914400" marR="0" rtl="0" algn="l">
              <a:lnSpc>
                <a:spcPct val="115000"/>
              </a:lnSpc>
              <a:spcBef>
                <a:spcPts val="0"/>
              </a:spcBef>
              <a:spcAft>
                <a:spcPts val="0"/>
              </a:spcAft>
              <a:buClr>
                <a:schemeClr val="lt2"/>
              </a:buClr>
              <a:buSzPts val="1400"/>
              <a:buFont typeface="Arial"/>
              <a:buChar char="○"/>
              <a:defRPr b="0" i="0" sz="1400" u="none" cap="none" strike="noStrike">
                <a:solidFill>
                  <a:schemeClr val="lt2"/>
                </a:solidFill>
                <a:latin typeface="Arial"/>
                <a:ea typeface="Arial"/>
                <a:cs typeface="Arial"/>
                <a:sym typeface="Arial"/>
              </a:defRPr>
            </a:lvl2pPr>
            <a:lvl3pPr indent="-317500" lvl="2" marL="1371600" marR="0" rtl="0" algn="l">
              <a:lnSpc>
                <a:spcPct val="115000"/>
              </a:lnSpc>
              <a:spcBef>
                <a:spcPts val="0"/>
              </a:spcBef>
              <a:spcAft>
                <a:spcPts val="0"/>
              </a:spcAft>
              <a:buClr>
                <a:schemeClr val="lt2"/>
              </a:buClr>
              <a:buSzPts val="1400"/>
              <a:buFont typeface="Arial"/>
              <a:buChar char="■"/>
              <a:defRPr b="0" i="0" sz="1400" u="none" cap="none" strike="noStrike">
                <a:solidFill>
                  <a:schemeClr val="lt2"/>
                </a:solidFill>
                <a:latin typeface="Arial"/>
                <a:ea typeface="Arial"/>
                <a:cs typeface="Arial"/>
                <a:sym typeface="Arial"/>
              </a:defRPr>
            </a:lvl3pPr>
            <a:lvl4pPr indent="-317500" lvl="3" marL="1828800" marR="0" rtl="0" algn="l">
              <a:lnSpc>
                <a:spcPct val="115000"/>
              </a:lnSpc>
              <a:spcBef>
                <a:spcPts val="0"/>
              </a:spcBef>
              <a:spcAft>
                <a:spcPts val="0"/>
              </a:spcAft>
              <a:buClr>
                <a:schemeClr val="lt2"/>
              </a:buClr>
              <a:buSzPts val="1400"/>
              <a:buFont typeface="Arial"/>
              <a:buChar char="●"/>
              <a:defRPr b="0" i="0" sz="1400" u="none" cap="none" strike="noStrike">
                <a:solidFill>
                  <a:schemeClr val="lt2"/>
                </a:solidFill>
                <a:latin typeface="Arial"/>
                <a:ea typeface="Arial"/>
                <a:cs typeface="Arial"/>
                <a:sym typeface="Arial"/>
              </a:defRPr>
            </a:lvl4pPr>
            <a:lvl5pPr indent="-317500" lvl="4" marL="2286000" marR="0" rtl="0" algn="l">
              <a:lnSpc>
                <a:spcPct val="115000"/>
              </a:lnSpc>
              <a:spcBef>
                <a:spcPts val="0"/>
              </a:spcBef>
              <a:spcAft>
                <a:spcPts val="0"/>
              </a:spcAft>
              <a:buClr>
                <a:schemeClr val="lt2"/>
              </a:buClr>
              <a:buSzPts val="1400"/>
              <a:buFont typeface="Arial"/>
              <a:buChar char="○"/>
              <a:defRPr b="0" i="0" sz="1400" u="none" cap="none" strike="noStrike">
                <a:solidFill>
                  <a:schemeClr val="lt2"/>
                </a:solidFill>
                <a:latin typeface="Arial"/>
                <a:ea typeface="Arial"/>
                <a:cs typeface="Arial"/>
                <a:sym typeface="Arial"/>
              </a:defRPr>
            </a:lvl5pPr>
            <a:lvl6pPr indent="-317500" lvl="5" marL="2743200" marR="0" rtl="0" algn="l">
              <a:lnSpc>
                <a:spcPct val="115000"/>
              </a:lnSpc>
              <a:spcBef>
                <a:spcPts val="0"/>
              </a:spcBef>
              <a:spcAft>
                <a:spcPts val="0"/>
              </a:spcAft>
              <a:buClr>
                <a:schemeClr val="lt2"/>
              </a:buClr>
              <a:buSzPts val="1400"/>
              <a:buFont typeface="Arial"/>
              <a:buChar char="■"/>
              <a:defRPr b="0" i="0" sz="1400" u="none" cap="none" strike="noStrike">
                <a:solidFill>
                  <a:schemeClr val="lt2"/>
                </a:solidFill>
                <a:latin typeface="Arial"/>
                <a:ea typeface="Arial"/>
                <a:cs typeface="Arial"/>
                <a:sym typeface="Arial"/>
              </a:defRPr>
            </a:lvl6pPr>
            <a:lvl7pPr indent="-317500" lvl="6" marL="3200400" marR="0" rtl="0" algn="l">
              <a:lnSpc>
                <a:spcPct val="115000"/>
              </a:lnSpc>
              <a:spcBef>
                <a:spcPts val="0"/>
              </a:spcBef>
              <a:spcAft>
                <a:spcPts val="0"/>
              </a:spcAft>
              <a:buClr>
                <a:schemeClr val="lt2"/>
              </a:buClr>
              <a:buSzPts val="1400"/>
              <a:buFont typeface="Arial"/>
              <a:buChar char="●"/>
              <a:defRPr b="0" i="0" sz="1400" u="none" cap="none" strike="noStrike">
                <a:solidFill>
                  <a:schemeClr val="lt2"/>
                </a:solidFill>
                <a:latin typeface="Arial"/>
                <a:ea typeface="Arial"/>
                <a:cs typeface="Arial"/>
                <a:sym typeface="Arial"/>
              </a:defRPr>
            </a:lvl7pPr>
            <a:lvl8pPr indent="-317500" lvl="7" marL="3657600" marR="0" rtl="0" algn="l">
              <a:lnSpc>
                <a:spcPct val="115000"/>
              </a:lnSpc>
              <a:spcBef>
                <a:spcPts val="0"/>
              </a:spcBef>
              <a:spcAft>
                <a:spcPts val="0"/>
              </a:spcAft>
              <a:buClr>
                <a:schemeClr val="lt2"/>
              </a:buClr>
              <a:buSzPts val="1400"/>
              <a:buFont typeface="Arial"/>
              <a:buChar char="○"/>
              <a:defRPr b="0" i="0" sz="1400" u="none" cap="none" strike="noStrike">
                <a:solidFill>
                  <a:schemeClr val="lt2"/>
                </a:solidFill>
                <a:latin typeface="Arial"/>
                <a:ea typeface="Arial"/>
                <a:cs typeface="Arial"/>
                <a:sym typeface="Arial"/>
              </a:defRPr>
            </a:lvl8pPr>
            <a:lvl9pPr indent="-317500" lvl="8" marL="4114800" marR="0" rtl="0" algn="l">
              <a:lnSpc>
                <a:spcPct val="115000"/>
              </a:lnSpc>
              <a:spcBef>
                <a:spcPts val="0"/>
              </a:spcBef>
              <a:spcAft>
                <a:spcPts val="0"/>
              </a:spcAft>
              <a:buClr>
                <a:schemeClr val="lt2"/>
              </a:buClr>
              <a:buSzPts val="1400"/>
              <a:buFont typeface="Arial"/>
              <a:buChar char="■"/>
              <a:defRPr b="0" i="0" sz="1400" u="none" cap="none" strike="noStrike">
                <a:solidFill>
                  <a:schemeClr val="lt2"/>
                </a:solidFill>
                <a:latin typeface="Arial"/>
                <a:ea typeface="Arial"/>
                <a:cs typeface="Arial"/>
                <a:sym typeface="Arial"/>
              </a:defRPr>
            </a:lvl9pPr>
          </a:lstStyle>
          <a:p/>
        </p:txBody>
      </p:sp>
      <p:sp>
        <p:nvSpPr>
          <p:cNvPr id="53" name="Google Shape;53;p1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xml"/><Relationship Id="rId3" Type="http://schemas.openxmlformats.org/officeDocument/2006/relationships/image" Target="../media/image1.png"/><Relationship Id="rId4" Type="http://schemas.openxmlformats.org/officeDocument/2006/relationships/hyperlink" Target="http://www.youtube.com/watch?v=pQnsrIvCro8" TargetMode="External"/><Relationship Id="rId5" Type="http://schemas.openxmlformats.org/officeDocument/2006/relationships/image" Target="../media/image7.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1.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1.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1.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1.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image" Target="../media/image1.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1.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 Id="rId3" Type="http://schemas.openxmlformats.org/officeDocument/2006/relationships/image" Target="../media/image1.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1.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 Id="rId3" Type="http://schemas.openxmlformats.org/officeDocument/2006/relationships/image" Target="../media/image1.png"/><Relationship Id="rId4" Type="http://schemas.openxmlformats.org/officeDocument/2006/relationships/image" Target="../media/image20.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 Id="rId3" Type="http://schemas.openxmlformats.org/officeDocument/2006/relationships/image" Target="../media/image1.png"/><Relationship Id="rId4" Type="http://schemas.openxmlformats.org/officeDocument/2006/relationships/image" Target="../media/image1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9.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 Id="rId3" Type="http://schemas.openxmlformats.org/officeDocument/2006/relationships/image" Target="../media/image1.png"/><Relationship Id="rId4" Type="http://schemas.openxmlformats.org/officeDocument/2006/relationships/image" Target="../media/image11.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 Id="rId3" Type="http://schemas.openxmlformats.org/officeDocument/2006/relationships/image" Target="../media/image1.png"/><Relationship Id="rId4" Type="http://schemas.openxmlformats.org/officeDocument/2006/relationships/image" Target="../media/image21.jp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 Id="rId3" Type="http://schemas.openxmlformats.org/officeDocument/2006/relationships/image" Target="../media/image1.png"/><Relationship Id="rId4" Type="http://schemas.openxmlformats.org/officeDocument/2006/relationships/image" Target="../media/image45.jp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 Id="rId3" Type="http://schemas.openxmlformats.org/officeDocument/2006/relationships/image" Target="../media/image1.png"/><Relationship Id="rId4" Type="http://schemas.openxmlformats.org/officeDocument/2006/relationships/image" Target="../media/image14.jp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xml"/><Relationship Id="rId3" Type="http://schemas.openxmlformats.org/officeDocument/2006/relationships/image" Target="../media/image1.png"/><Relationship Id="rId4" Type="http://schemas.openxmlformats.org/officeDocument/2006/relationships/image" Target="../media/image25.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 Id="rId3" Type="http://schemas.openxmlformats.org/officeDocument/2006/relationships/image" Target="../media/image1.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 Id="rId3" Type="http://schemas.openxmlformats.org/officeDocument/2006/relationships/image" Target="../media/image1.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7.xml"/><Relationship Id="rId3" Type="http://schemas.openxmlformats.org/officeDocument/2006/relationships/image" Target="../media/image1.png"/><Relationship Id="rId4" Type="http://schemas.openxmlformats.org/officeDocument/2006/relationships/image" Target="../media/image36.png"/><Relationship Id="rId5" Type="http://schemas.openxmlformats.org/officeDocument/2006/relationships/image" Target="../media/image27.png"/><Relationship Id="rId6" Type="http://schemas.openxmlformats.org/officeDocument/2006/relationships/image" Target="../media/image15.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8.xml"/><Relationship Id="rId3" Type="http://schemas.openxmlformats.org/officeDocument/2006/relationships/image" Target="../media/image1.png"/><Relationship Id="rId4" Type="http://schemas.openxmlformats.org/officeDocument/2006/relationships/image" Target="../media/image12.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9.xml"/><Relationship Id="rId3" Type="http://schemas.openxmlformats.org/officeDocument/2006/relationships/image" Target="../media/image1.png"/><Relationship Id="rId4" Type="http://schemas.openxmlformats.org/officeDocument/2006/relationships/image" Target="../media/image2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3.xml"/><Relationship Id="rId3" Type="http://schemas.openxmlformats.org/officeDocument/2006/relationships/image" Target="../media/image1.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0.xml"/><Relationship Id="rId3" Type="http://schemas.openxmlformats.org/officeDocument/2006/relationships/image" Target="../media/image1.png"/><Relationship Id="rId4" Type="http://schemas.openxmlformats.org/officeDocument/2006/relationships/image" Target="../media/image16.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1.xml"/><Relationship Id="rId3" Type="http://schemas.openxmlformats.org/officeDocument/2006/relationships/image" Target="../media/image1.png"/><Relationship Id="rId4" Type="http://schemas.openxmlformats.org/officeDocument/2006/relationships/image" Target="../media/image19.png"/><Relationship Id="rId5" Type="http://schemas.openxmlformats.org/officeDocument/2006/relationships/image" Target="../media/image17.png"/><Relationship Id="rId6" Type="http://schemas.openxmlformats.org/officeDocument/2006/relationships/image" Target="../media/image18.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2.xml"/><Relationship Id="rId3" Type="http://schemas.openxmlformats.org/officeDocument/2006/relationships/image" Target="../media/image1.png"/><Relationship Id="rId4" Type="http://schemas.openxmlformats.org/officeDocument/2006/relationships/image" Target="../media/image13.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3.xml"/><Relationship Id="rId3" Type="http://schemas.openxmlformats.org/officeDocument/2006/relationships/image" Target="../media/image1.png"/><Relationship Id="rId4" Type="http://schemas.openxmlformats.org/officeDocument/2006/relationships/image" Target="../media/image26.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4.xml"/><Relationship Id="rId3" Type="http://schemas.openxmlformats.org/officeDocument/2006/relationships/image" Target="../media/image1.png"/><Relationship Id="rId4" Type="http://schemas.openxmlformats.org/officeDocument/2006/relationships/image" Target="../media/image28.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5.xml"/><Relationship Id="rId3" Type="http://schemas.openxmlformats.org/officeDocument/2006/relationships/image" Target="../media/image1.png"/><Relationship Id="rId4" Type="http://schemas.openxmlformats.org/officeDocument/2006/relationships/image" Target="../media/image29.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6.xml"/><Relationship Id="rId3" Type="http://schemas.openxmlformats.org/officeDocument/2006/relationships/image" Target="../media/image1.png"/><Relationship Id="rId4" Type="http://schemas.openxmlformats.org/officeDocument/2006/relationships/image" Target="../media/image32.png"/><Relationship Id="rId5" Type="http://schemas.openxmlformats.org/officeDocument/2006/relationships/image" Target="../media/image30.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7.xml"/><Relationship Id="rId3" Type="http://schemas.openxmlformats.org/officeDocument/2006/relationships/image" Target="../media/image1.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38.xml"/><Relationship Id="rId3" Type="http://schemas.openxmlformats.org/officeDocument/2006/relationships/image" Target="../media/image1.png"/><Relationship Id="rId4" Type="http://schemas.openxmlformats.org/officeDocument/2006/relationships/hyperlink" Target="mailto:info@partyofcommunistsusa.net" TargetMode="Externa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39.xml"/><Relationship Id="rId3" Type="http://schemas.openxmlformats.org/officeDocument/2006/relationships/image" Target="../media/image1.png"/><Relationship Id="rId4" Type="http://schemas.openxmlformats.org/officeDocument/2006/relationships/hyperlink" Target="mailto:info@peoplesschool.us"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1.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40.xml"/><Relationship Id="rId3" Type="http://schemas.openxmlformats.org/officeDocument/2006/relationships/image" Target="../media/image48.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41.xml"/><Relationship Id="rId3" Type="http://schemas.openxmlformats.org/officeDocument/2006/relationships/image" Target="../media/image1.png"/><Relationship Id="rId4" Type="http://schemas.openxmlformats.org/officeDocument/2006/relationships/image" Target="../media/image47.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42.xml"/><Relationship Id="rId3" Type="http://schemas.openxmlformats.org/officeDocument/2006/relationships/image" Target="../media/image1.png"/><Relationship Id="rId4" Type="http://schemas.openxmlformats.org/officeDocument/2006/relationships/image" Target="../media/image31.png"/><Relationship Id="rId5" Type="http://schemas.openxmlformats.org/officeDocument/2006/relationships/image" Target="../media/image40.png"/><Relationship Id="rId6" Type="http://schemas.openxmlformats.org/officeDocument/2006/relationships/image" Target="../media/image39.png"/><Relationship Id="rId7" Type="http://schemas.openxmlformats.org/officeDocument/2006/relationships/image" Target="../media/image37.png"/><Relationship Id="rId8" Type="http://schemas.openxmlformats.org/officeDocument/2006/relationships/image" Target="../media/image38.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43.xml"/><Relationship Id="rId3" Type="http://schemas.openxmlformats.org/officeDocument/2006/relationships/hyperlink" Target="http://luel.us/laborschool" TargetMode="External"/><Relationship Id="rId4" Type="http://schemas.openxmlformats.org/officeDocument/2006/relationships/image" Target="../media/image44.png"/><Relationship Id="rId5" Type="http://schemas.openxmlformats.org/officeDocument/2006/relationships/image" Target="../media/image42.png"/><Relationship Id="rId6" Type="http://schemas.openxmlformats.org/officeDocument/2006/relationships/image" Target="../media/image33.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4.xml"/><Relationship Id="rId3" Type="http://schemas.openxmlformats.org/officeDocument/2006/relationships/image" Target="../media/image1.png"/><Relationship Id="rId4" Type="http://schemas.openxmlformats.org/officeDocument/2006/relationships/hyperlink" Target="http://www.youtube.com/watch?v=33gKq--rbJg" TargetMode="External"/><Relationship Id="rId5" Type="http://schemas.openxmlformats.org/officeDocument/2006/relationships/image" Target="../media/image34.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1.png"/><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1.png"/><Relationship Id="rId4" Type="http://schemas.openxmlformats.org/officeDocument/2006/relationships/image" Target="../media/image8.png"/><Relationship Id="rId5" Type="http://schemas.openxmlformats.org/officeDocument/2006/relationships/image" Target="../media/image4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1.png"/><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8" name="Shape 98"/>
        <p:cNvGrpSpPr/>
        <p:nvPr/>
      </p:nvGrpSpPr>
      <p:grpSpPr>
        <a:xfrm>
          <a:off x="0" y="0"/>
          <a:ext cx="0" cy="0"/>
          <a:chOff x="0" y="0"/>
          <a:chExt cx="0" cy="0"/>
        </a:xfrm>
      </p:grpSpPr>
      <p:pic>
        <p:nvPicPr>
          <p:cNvPr id="99" name="Google Shape;99;p25"/>
          <p:cNvPicPr preferRelativeResize="0"/>
          <p:nvPr/>
        </p:nvPicPr>
        <p:blipFill>
          <a:blip r:embed="rId3">
            <a:alphaModFix/>
          </a:blip>
          <a:stretch>
            <a:fillRect/>
          </a:stretch>
        </p:blipFill>
        <p:spPr>
          <a:xfrm>
            <a:off x="4182251" y="152400"/>
            <a:ext cx="779501" cy="779501"/>
          </a:xfrm>
          <a:prstGeom prst="rect">
            <a:avLst/>
          </a:prstGeom>
          <a:noFill/>
          <a:ln>
            <a:noFill/>
          </a:ln>
        </p:spPr>
      </p:pic>
      <p:sp>
        <p:nvSpPr>
          <p:cNvPr id="100" name="Google Shape;100;p25"/>
          <p:cNvSpPr/>
          <p:nvPr/>
        </p:nvSpPr>
        <p:spPr>
          <a:xfrm>
            <a:off x="1645925" y="1089200"/>
            <a:ext cx="5869500" cy="3872700"/>
          </a:xfrm>
          <a:prstGeom prst="rect">
            <a:avLst/>
          </a:prstGeom>
          <a:solidFill>
            <a:srgbClr val="B21F15"/>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1" name="Google Shape;101;p25"/>
          <p:cNvSpPr txBox="1"/>
          <p:nvPr/>
        </p:nvSpPr>
        <p:spPr>
          <a:xfrm>
            <a:off x="1655375" y="4565650"/>
            <a:ext cx="5850600" cy="400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a:solidFill>
                  <a:srgbClr val="E4E5B8"/>
                </a:solidFill>
                <a:latin typeface="Georgia"/>
                <a:ea typeface="Georgia"/>
                <a:cs typeface="Georgia"/>
                <a:sym typeface="Georgia"/>
              </a:rPr>
              <a:t>Free America - American Revolutionary Song</a:t>
            </a:r>
            <a:endParaRPr>
              <a:solidFill>
                <a:srgbClr val="E4E5B8"/>
              </a:solidFill>
              <a:latin typeface="Georgia"/>
              <a:ea typeface="Georgia"/>
              <a:cs typeface="Georgia"/>
              <a:sym typeface="Georgia"/>
            </a:endParaRPr>
          </a:p>
        </p:txBody>
      </p:sp>
      <p:pic>
        <p:nvPicPr>
          <p:cNvPr descr="Composed to the tune of &quot;British Grenadiers,&quot; the lyrics of this hymn were used to draw forth courage in American volunteer soldiers. The song is also called &quot;A Song on Liberty.&quot; The song warns patriots not to let “Americay,” as its pronounced in the text, meet the sad fate of two proud civilizations from the past: “the seat of science, Athens” and “earth’s proud mistress, Rome.” The song also reminds us that Britain – called by her poetic name, “Albion” – has been defeated in the past, whereas Americans have never “fallen a prey.”&#10;&#10;Media Featured: &#10;Revolution (1985) &#10;George Washington (1984)&#10;The Crossing (2000)&#10;The Patriot (2000)&#10;Washington's War (2018)&#10;Lafayette (1962)&#10;&#10;#america #americanrevolution #history #historyedit #americanhistory #usa #usarmy #patrioticsong #patrioticmusic #revolutionaryhistory #revolution" id="102" name="Google Shape;102;p25" title="&quot;Free America&quot; - American Revolutionary Song">
            <a:hlinkClick r:id="rId4"/>
          </p:cNvPr>
          <p:cNvPicPr preferRelativeResize="0"/>
          <p:nvPr/>
        </p:nvPicPr>
        <p:blipFill>
          <a:blip r:embed="rId5">
            <a:alphaModFix/>
          </a:blip>
          <a:stretch>
            <a:fillRect/>
          </a:stretch>
        </p:blipFill>
        <p:spPr>
          <a:xfrm>
            <a:off x="1655375" y="1089200"/>
            <a:ext cx="5850600" cy="3290963"/>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2"/>
                                        </p:tgtEl>
                                        <p:attrNameLst>
                                          <p:attrName>style.visibility</p:attrName>
                                        </p:attrNameLst>
                                      </p:cBhvr>
                                      <p:to>
                                        <p:strVal val="visible"/>
                                      </p:to>
                                    </p:set>
                                    <p:animEffect filter="fade" transition="in">
                                      <p:cBhvr>
                                        <p:cTn dur="1000"/>
                                        <p:tgtEl>
                                          <p:spTgt spid="10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1" name="Shape 171"/>
        <p:cNvGrpSpPr/>
        <p:nvPr/>
      </p:nvGrpSpPr>
      <p:grpSpPr>
        <a:xfrm>
          <a:off x="0" y="0"/>
          <a:ext cx="0" cy="0"/>
          <a:chOff x="0" y="0"/>
          <a:chExt cx="0" cy="0"/>
        </a:xfrm>
      </p:grpSpPr>
      <p:sp>
        <p:nvSpPr>
          <p:cNvPr id="172" name="Google Shape;172;p34"/>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73" name="Google Shape;173;p34"/>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74" name="Google Shape;174;p34"/>
          <p:cNvSpPr txBox="1"/>
          <p:nvPr/>
        </p:nvSpPr>
        <p:spPr>
          <a:xfrm>
            <a:off x="0" y="988800"/>
            <a:ext cx="9029700" cy="4109700"/>
          </a:xfrm>
          <a:prstGeom prst="rect">
            <a:avLst/>
          </a:prstGeom>
          <a:noFill/>
          <a:ln>
            <a:noFill/>
          </a:ln>
        </p:spPr>
        <p:txBody>
          <a:bodyPr anchorCtr="0" anchor="t" bIns="91425" lIns="91425" spcFirstLastPara="1" rIns="91425" wrap="square" tIns="91425">
            <a:spAutoFit/>
          </a:bodyPr>
          <a:lstStyle/>
          <a:p>
            <a:pPr indent="-336550" lvl="0" marL="457200" rtl="0" algn="l">
              <a:spcBef>
                <a:spcPts val="0"/>
              </a:spcBef>
              <a:spcAft>
                <a:spcPts val="0"/>
              </a:spcAft>
              <a:buClr>
                <a:srgbClr val="E4E5B8"/>
              </a:buClr>
              <a:buSzPts val="1700"/>
              <a:buFont typeface="Georgia"/>
              <a:buChar char="●"/>
            </a:pPr>
            <a:r>
              <a:rPr lang="en" sz="1700">
                <a:solidFill>
                  <a:srgbClr val="E4E5B8"/>
                </a:solidFill>
                <a:latin typeface="Georgia"/>
                <a:ea typeface="Georgia"/>
                <a:cs typeface="Georgia"/>
                <a:sym typeface="Georgia"/>
              </a:rPr>
              <a:t>Thus, when the Committees of Correspondence were created they had a profound effect stirring the populace into collective action.</a:t>
            </a:r>
            <a:endParaRPr sz="1700">
              <a:solidFill>
                <a:srgbClr val="E4E5B8"/>
              </a:solidFill>
              <a:latin typeface="Georgia"/>
              <a:ea typeface="Georgia"/>
              <a:cs typeface="Georgia"/>
              <a:sym typeface="Georgia"/>
            </a:endParaRPr>
          </a:p>
          <a:p>
            <a:pPr indent="-336550" lvl="0" marL="457200" rtl="0" algn="l">
              <a:spcBef>
                <a:spcPts val="0"/>
              </a:spcBef>
              <a:spcAft>
                <a:spcPts val="0"/>
              </a:spcAft>
              <a:buClr>
                <a:srgbClr val="E4E5B8"/>
              </a:buClr>
              <a:buSzPts val="1700"/>
              <a:buFont typeface="Georgia"/>
              <a:buChar char="●"/>
            </a:pPr>
            <a:r>
              <a:rPr lang="en" sz="1700">
                <a:solidFill>
                  <a:srgbClr val="E4E5B8"/>
                </a:solidFill>
                <a:latin typeface="Georgia"/>
                <a:ea typeface="Georgia"/>
                <a:cs typeface="Georgia"/>
                <a:sym typeface="Georgia"/>
              </a:rPr>
              <a:t>The majority of towns in Massachusetts took stock in the example set by the Boston Committee of Correspondence and established a network of Committees of Correspondence throughout the colony of Massachusetts. The name Committee of Correspondence helped garner support during this radical period. Rather than being singular in title, the word “committee” carries no authoritative ring and carried more moral power in the minds of the colonists than a request from a single representative or even a single town would have.</a:t>
            </a:r>
            <a:endParaRPr sz="1700">
              <a:solidFill>
                <a:srgbClr val="E4E5B8"/>
              </a:solidFill>
              <a:latin typeface="Georgia"/>
              <a:ea typeface="Georgia"/>
              <a:cs typeface="Georgia"/>
              <a:sym typeface="Georgia"/>
            </a:endParaRPr>
          </a:p>
          <a:p>
            <a:pPr indent="-336550" lvl="0" marL="457200" rtl="0" algn="l">
              <a:spcBef>
                <a:spcPts val="0"/>
              </a:spcBef>
              <a:spcAft>
                <a:spcPts val="0"/>
              </a:spcAft>
              <a:buClr>
                <a:srgbClr val="E4E5B8"/>
              </a:buClr>
              <a:buSzPts val="1700"/>
              <a:buFont typeface="Georgia"/>
              <a:buChar char="●"/>
            </a:pPr>
            <a:r>
              <a:rPr lang="en" sz="1700">
                <a:solidFill>
                  <a:srgbClr val="E4E5B8"/>
                </a:solidFill>
                <a:latin typeface="Georgia"/>
                <a:ea typeface="Georgia"/>
                <a:cs typeface="Georgia"/>
                <a:sym typeface="Georgia"/>
              </a:rPr>
              <a:t>By February 1774, eleven of the Thirteen Colonies, excluding Pennsylvania and North Carolina, had established networks of Committees of Correspondence. In terms of power, by early 1774 the Committees of Correspondence had superseded the colonial legislature and royal officials in the Thirteen Colonies. The Committees of Correspondence were influential in revolutionizing the town meeting from discussions of local matters to far-reaching global politics.</a:t>
            </a:r>
            <a:endParaRPr sz="1700">
              <a:solidFill>
                <a:srgbClr val="E4E5B8"/>
              </a:solidFill>
              <a:latin typeface="Georgia"/>
              <a:ea typeface="Georgia"/>
              <a:cs typeface="Georgia"/>
              <a:sym typeface="Georgia"/>
            </a:endParaRPr>
          </a:p>
        </p:txBody>
      </p:sp>
      <p:sp>
        <p:nvSpPr>
          <p:cNvPr id="175" name="Google Shape;175;p34"/>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The Committees of Correspondence and Safety</a:t>
            </a:r>
            <a:endParaRPr>
              <a:solidFill>
                <a:srgbClr val="E4E5B8"/>
              </a:solidFill>
              <a:latin typeface="Georgia"/>
              <a:ea typeface="Georgia"/>
              <a:cs typeface="Georgia"/>
              <a:sym typeface="Georgia"/>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9" name="Shape 179"/>
        <p:cNvGrpSpPr/>
        <p:nvPr/>
      </p:nvGrpSpPr>
      <p:grpSpPr>
        <a:xfrm>
          <a:off x="0" y="0"/>
          <a:ext cx="0" cy="0"/>
          <a:chOff x="0" y="0"/>
          <a:chExt cx="0" cy="0"/>
        </a:xfrm>
      </p:grpSpPr>
      <p:sp>
        <p:nvSpPr>
          <p:cNvPr id="180" name="Google Shape;180;p35"/>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81" name="Google Shape;181;p35"/>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82" name="Google Shape;182;p35"/>
          <p:cNvSpPr txBox="1"/>
          <p:nvPr/>
        </p:nvSpPr>
        <p:spPr>
          <a:xfrm>
            <a:off x="126525" y="1101300"/>
            <a:ext cx="8781300" cy="4356000"/>
          </a:xfrm>
          <a:prstGeom prst="rect">
            <a:avLst/>
          </a:prstGeom>
          <a:noFill/>
          <a:ln>
            <a:noFill/>
          </a:ln>
        </p:spPr>
        <p:txBody>
          <a:bodyPr anchorCtr="0" anchor="t" bIns="91425" lIns="91425" spcFirstLastPara="1" rIns="91425" wrap="square" tIns="91425">
            <a:spAutoFit/>
          </a:bodyPr>
          <a:lstStyle/>
          <a:p>
            <a:pPr indent="-361950" lvl="0" marL="457200" rtl="0" algn="l">
              <a:spcBef>
                <a:spcPts val="0"/>
              </a:spcBef>
              <a:spcAft>
                <a:spcPts val="0"/>
              </a:spcAft>
              <a:buClr>
                <a:srgbClr val="E4E5B8"/>
              </a:buClr>
              <a:buSzPts val="2100"/>
              <a:buFont typeface="Georgia"/>
              <a:buChar char="●"/>
            </a:pPr>
            <a:r>
              <a:rPr lang="en" sz="2000">
                <a:solidFill>
                  <a:srgbClr val="E4E5B8"/>
                </a:solidFill>
                <a:latin typeface="Georgia"/>
                <a:ea typeface="Georgia"/>
                <a:cs typeface="Georgia"/>
                <a:sym typeface="Georgia"/>
              </a:rPr>
              <a:t>The majority of the members of the Committees of Correspondence were also members of their local chapters of the secret Patriot organization called the Sons of Liberty. They set up espionage networks to identify disloyal elements and disenfranchised royal officials.</a:t>
            </a:r>
            <a:endParaRPr sz="2000">
              <a:solidFill>
                <a:srgbClr val="E4E5B8"/>
              </a:solidFill>
              <a:latin typeface="Georgia"/>
              <a:ea typeface="Georgia"/>
              <a:cs typeface="Georgia"/>
              <a:sym typeface="Georgia"/>
            </a:endParaRPr>
          </a:p>
          <a:p>
            <a:pPr indent="-355600" lvl="0" marL="457200" rtl="0" algn="l">
              <a:spcBef>
                <a:spcPts val="0"/>
              </a:spcBef>
              <a:spcAft>
                <a:spcPts val="0"/>
              </a:spcAft>
              <a:buClr>
                <a:srgbClr val="E4E5B8"/>
              </a:buClr>
              <a:buSzPts val="2000"/>
              <a:buFont typeface="Georgia"/>
              <a:buChar char="●"/>
            </a:pPr>
            <a:r>
              <a:rPr lang="en" sz="2000">
                <a:solidFill>
                  <a:srgbClr val="E4E5B8"/>
                </a:solidFill>
                <a:latin typeface="Georgia"/>
                <a:ea typeface="Georgia"/>
                <a:cs typeface="Georgia"/>
                <a:sym typeface="Georgia"/>
              </a:rPr>
              <a:t>The Sons of Liberty was a well-organized Patriot paramilitary political organization established to undermine British rule in colonial America and was influential in organizing and carrying out the Boston Tea Party.</a:t>
            </a:r>
            <a:endParaRPr sz="2000">
              <a:solidFill>
                <a:srgbClr val="E4E5B8"/>
              </a:solidFill>
              <a:latin typeface="Georgia"/>
              <a:ea typeface="Georgia"/>
              <a:cs typeface="Georgia"/>
              <a:sym typeface="Georgia"/>
            </a:endParaRPr>
          </a:p>
          <a:p>
            <a:pPr indent="-355600" lvl="0" marL="457200" rtl="0" algn="l">
              <a:spcBef>
                <a:spcPts val="0"/>
              </a:spcBef>
              <a:spcAft>
                <a:spcPts val="0"/>
              </a:spcAft>
              <a:buClr>
                <a:srgbClr val="E4E5B8"/>
              </a:buClr>
              <a:buSzPts val="2000"/>
              <a:buFont typeface="Georgia"/>
              <a:buChar char="●"/>
            </a:pPr>
            <a:r>
              <a:rPr lang="en" sz="2000">
                <a:solidFill>
                  <a:srgbClr val="E4E5B8"/>
                </a:solidFill>
                <a:latin typeface="Georgia"/>
                <a:ea typeface="Georgia"/>
                <a:cs typeface="Georgia"/>
                <a:sym typeface="Georgia"/>
              </a:rPr>
              <a:t>The organization disbanded at the close of the American Revolution and as a political entity was replaced early in the Revolution by the more formal and qualified Committees of Safety.</a:t>
            </a:r>
            <a:endParaRPr sz="20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183" name="Google Shape;183;p35"/>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Sons of Liberty</a:t>
            </a:r>
            <a:endParaRPr>
              <a:solidFill>
                <a:srgbClr val="E4E5B8"/>
              </a:solidFill>
              <a:latin typeface="Georgia"/>
              <a:ea typeface="Georgia"/>
              <a:cs typeface="Georgia"/>
              <a:sym typeface="Georgia"/>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7" name="Shape 187"/>
        <p:cNvGrpSpPr/>
        <p:nvPr/>
      </p:nvGrpSpPr>
      <p:grpSpPr>
        <a:xfrm>
          <a:off x="0" y="0"/>
          <a:ext cx="0" cy="0"/>
          <a:chOff x="0" y="0"/>
          <a:chExt cx="0" cy="0"/>
        </a:xfrm>
      </p:grpSpPr>
      <p:sp>
        <p:nvSpPr>
          <p:cNvPr id="188" name="Google Shape;188;p36"/>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89" name="Google Shape;189;p36"/>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90" name="Google Shape;190;p36"/>
          <p:cNvSpPr txBox="1"/>
          <p:nvPr/>
        </p:nvSpPr>
        <p:spPr>
          <a:xfrm>
            <a:off x="126525" y="1101300"/>
            <a:ext cx="8781300" cy="3401700"/>
          </a:xfrm>
          <a:prstGeom prst="rect">
            <a:avLst/>
          </a:prstGeom>
          <a:noFill/>
          <a:ln>
            <a:noFill/>
          </a:ln>
        </p:spPr>
        <p:txBody>
          <a:bodyPr anchorCtr="0" anchor="t" bIns="91425" lIns="91425" spcFirstLastPara="1" rIns="91425" wrap="square" tIns="91425">
            <a:spAutoFit/>
          </a:bodyPr>
          <a:lstStyle/>
          <a:p>
            <a:pPr indent="-355600" lvl="0" marL="457200" rtl="0" algn="l">
              <a:spcBef>
                <a:spcPts val="0"/>
              </a:spcBef>
              <a:spcAft>
                <a:spcPts val="0"/>
              </a:spcAft>
              <a:buClr>
                <a:srgbClr val="E4E5B8"/>
              </a:buClr>
              <a:buSzPts val="2000"/>
              <a:buFont typeface="Georgia"/>
              <a:buChar char="●"/>
            </a:pPr>
            <a:r>
              <a:rPr lang="en" sz="2000">
                <a:solidFill>
                  <a:srgbClr val="E4E5B8"/>
                </a:solidFill>
                <a:latin typeface="Georgia"/>
                <a:ea typeface="Georgia"/>
                <a:cs typeface="Georgia"/>
                <a:sym typeface="Georgia"/>
              </a:rPr>
              <a:t>The Continental Congresses were a series of legislative bodies that served as the provisional government for the Thirteen Colonies and the early United States between 1774 and 1789. They directed the Revolutionary War effort, declared independence from Great Britain, and established the nation's first constitutional framework. </a:t>
            </a:r>
            <a:endParaRPr sz="2000">
              <a:solidFill>
                <a:srgbClr val="E4E5B8"/>
              </a:solidFill>
              <a:latin typeface="Georgia"/>
              <a:ea typeface="Georgia"/>
              <a:cs typeface="Georgia"/>
              <a:sym typeface="Georgia"/>
            </a:endParaRPr>
          </a:p>
          <a:p>
            <a:pPr indent="-355600" lvl="0" marL="457200" rtl="0" algn="l">
              <a:spcBef>
                <a:spcPts val="0"/>
              </a:spcBef>
              <a:spcAft>
                <a:spcPts val="0"/>
              </a:spcAft>
              <a:buClr>
                <a:srgbClr val="E4E5B8"/>
              </a:buClr>
              <a:buSzPts val="2000"/>
              <a:buFont typeface="Georgia"/>
              <a:buChar char="●"/>
            </a:pPr>
            <a:r>
              <a:rPr lang="en" sz="2000">
                <a:solidFill>
                  <a:srgbClr val="E4E5B8"/>
                </a:solidFill>
                <a:latin typeface="Georgia"/>
                <a:ea typeface="Georgia"/>
                <a:cs typeface="Georgia"/>
                <a:sym typeface="Georgia"/>
              </a:rPr>
              <a:t>The Maryland Committee of Correspondence was influential in establishing the First Continental Congress, which was in response to the Intolerable Acts. This first congress produced a declaration of rights.</a:t>
            </a:r>
            <a:endParaRPr sz="20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191" name="Google Shape;191;p36"/>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The First Continental Congress</a:t>
            </a:r>
            <a:endParaRPr>
              <a:solidFill>
                <a:srgbClr val="E4E5B8"/>
              </a:solidFill>
              <a:latin typeface="Georgia"/>
              <a:ea typeface="Georgia"/>
              <a:cs typeface="Georgia"/>
              <a:sym typeface="Georgia"/>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5" name="Shape 195"/>
        <p:cNvGrpSpPr/>
        <p:nvPr/>
      </p:nvGrpSpPr>
      <p:grpSpPr>
        <a:xfrm>
          <a:off x="0" y="0"/>
          <a:ext cx="0" cy="0"/>
          <a:chOff x="0" y="0"/>
          <a:chExt cx="0" cy="0"/>
        </a:xfrm>
      </p:grpSpPr>
      <p:sp>
        <p:nvSpPr>
          <p:cNvPr id="196" name="Google Shape;196;p37"/>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97" name="Google Shape;197;p37"/>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98" name="Google Shape;198;p37"/>
          <p:cNvSpPr txBox="1"/>
          <p:nvPr/>
        </p:nvSpPr>
        <p:spPr>
          <a:xfrm>
            <a:off x="126525" y="1101300"/>
            <a:ext cx="8781300" cy="3478800"/>
          </a:xfrm>
          <a:prstGeom prst="rect">
            <a:avLst/>
          </a:prstGeom>
          <a:noFill/>
          <a:ln>
            <a:noFill/>
          </a:ln>
        </p:spPr>
        <p:txBody>
          <a:bodyPr anchorCtr="0" anchor="t" bIns="91425" lIns="91425" spcFirstLastPara="1" rIns="91425" wrap="square" tIns="91425">
            <a:spAutoFit/>
          </a:bodyPr>
          <a:lstStyle/>
          <a:p>
            <a:pPr indent="-355600" lvl="0" marL="457200" rtl="0" algn="l">
              <a:spcBef>
                <a:spcPts val="0"/>
              </a:spcBef>
              <a:spcAft>
                <a:spcPts val="0"/>
              </a:spcAft>
              <a:buClr>
                <a:srgbClr val="E4E5B8"/>
              </a:buClr>
              <a:buSzPts val="2000"/>
              <a:buFont typeface="Georgia"/>
              <a:buChar char="●"/>
            </a:pPr>
            <a:r>
              <a:rPr lang="en" sz="2000">
                <a:solidFill>
                  <a:srgbClr val="E4E5B8"/>
                </a:solidFill>
                <a:latin typeface="Georgia"/>
                <a:ea typeface="Georgia"/>
                <a:cs typeface="Georgia"/>
                <a:sym typeface="Georgia"/>
              </a:rPr>
              <a:t>The Second Continental Congress convened just weeks after the Battles of Lexington and Concord, transitioning from a protest assembly into a de facto national government for the duration of the Revolutionary War.</a:t>
            </a:r>
            <a:endParaRPr sz="2000">
              <a:solidFill>
                <a:srgbClr val="E4E5B8"/>
              </a:solidFill>
              <a:latin typeface="Georgia"/>
              <a:ea typeface="Georgia"/>
              <a:cs typeface="Georgia"/>
              <a:sym typeface="Georgia"/>
            </a:endParaRPr>
          </a:p>
          <a:p>
            <a:pPr indent="-355600" lvl="0" marL="457200" rtl="0" algn="l">
              <a:spcBef>
                <a:spcPts val="0"/>
              </a:spcBef>
              <a:spcAft>
                <a:spcPts val="0"/>
              </a:spcAft>
              <a:buClr>
                <a:srgbClr val="E4E5B8"/>
              </a:buClr>
              <a:buSzPts val="2000"/>
              <a:buFont typeface="Georgia"/>
              <a:buChar char="●"/>
            </a:pPr>
            <a:r>
              <a:rPr lang="en" sz="2000">
                <a:solidFill>
                  <a:srgbClr val="E4E5B8"/>
                </a:solidFill>
                <a:latin typeface="Georgia"/>
                <a:ea typeface="Georgia"/>
                <a:cs typeface="Georgia"/>
                <a:sym typeface="Georgia"/>
              </a:rPr>
              <a:t>It created the Continental Army (appointing George Washington as commander-in-chief), authorized the printing of money, established a postal service, and officially adopted the Declaration of Independence on July 4, 1776.</a:t>
            </a:r>
            <a:endParaRPr sz="2000">
              <a:solidFill>
                <a:srgbClr val="E4E5B8"/>
              </a:solidFill>
              <a:latin typeface="Georgia"/>
              <a:ea typeface="Georgia"/>
              <a:cs typeface="Georgia"/>
              <a:sym typeface="Georgia"/>
            </a:endParaRPr>
          </a:p>
          <a:p>
            <a:pPr indent="-355600" lvl="0" marL="457200" rtl="0" algn="l">
              <a:spcBef>
                <a:spcPts val="0"/>
              </a:spcBef>
              <a:spcAft>
                <a:spcPts val="0"/>
              </a:spcAft>
              <a:buClr>
                <a:srgbClr val="E4E5B8"/>
              </a:buClr>
              <a:buSzPts val="2000"/>
              <a:buFont typeface="Georgia"/>
              <a:buChar char="●"/>
            </a:pPr>
            <a:r>
              <a:rPr lang="en" sz="2000">
                <a:solidFill>
                  <a:srgbClr val="E4E5B8"/>
                </a:solidFill>
                <a:latin typeface="Georgia"/>
                <a:ea typeface="Georgia"/>
                <a:cs typeface="Georgia"/>
                <a:sym typeface="Georgia"/>
              </a:rPr>
              <a:t>Following the ratification of the Articles of Confederation, the Second Continental Congress was reorganized into the Confederation Congress. It acted as the first official federal government of the United States.</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199" name="Google Shape;199;p37"/>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The Second Continental Congress</a:t>
            </a:r>
            <a:endParaRPr>
              <a:solidFill>
                <a:srgbClr val="E4E5B8"/>
              </a:solidFill>
              <a:latin typeface="Georgia"/>
              <a:ea typeface="Georgia"/>
              <a:cs typeface="Georgia"/>
              <a:sym typeface="Georgia"/>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3" name="Shape 203"/>
        <p:cNvGrpSpPr/>
        <p:nvPr/>
      </p:nvGrpSpPr>
      <p:grpSpPr>
        <a:xfrm>
          <a:off x="0" y="0"/>
          <a:ext cx="0" cy="0"/>
          <a:chOff x="0" y="0"/>
          <a:chExt cx="0" cy="0"/>
        </a:xfrm>
      </p:grpSpPr>
      <p:sp>
        <p:nvSpPr>
          <p:cNvPr id="204" name="Google Shape;204;p38"/>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05" name="Google Shape;205;p38"/>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06" name="Google Shape;206;p38"/>
          <p:cNvSpPr txBox="1"/>
          <p:nvPr/>
        </p:nvSpPr>
        <p:spPr>
          <a:xfrm>
            <a:off x="126525" y="1101300"/>
            <a:ext cx="8781300" cy="4340700"/>
          </a:xfrm>
          <a:prstGeom prst="rect">
            <a:avLst/>
          </a:prstGeom>
          <a:noFill/>
          <a:ln>
            <a:noFill/>
          </a:ln>
        </p:spPr>
        <p:txBody>
          <a:bodyPr anchorCtr="0" anchor="t" bIns="91425" lIns="91425" spcFirstLastPara="1" rIns="91425" wrap="square" tIns="91425">
            <a:spAutoFit/>
          </a:bodyPr>
          <a:lstStyle/>
          <a:p>
            <a:pPr indent="-361950" lvl="0" marL="457200" rtl="0" algn="l">
              <a:spcBef>
                <a:spcPts val="0"/>
              </a:spcBef>
              <a:spcAft>
                <a:spcPts val="0"/>
              </a:spcAft>
              <a:buClr>
                <a:srgbClr val="E4E5B8"/>
              </a:buClr>
              <a:buSzPts val="2100"/>
              <a:buFont typeface="Georgia"/>
              <a:buChar char="●"/>
            </a:pPr>
            <a:r>
              <a:rPr lang="en" sz="2000">
                <a:solidFill>
                  <a:srgbClr val="E4E5B8"/>
                </a:solidFill>
                <a:latin typeface="Georgia"/>
                <a:ea typeface="Georgia"/>
                <a:cs typeface="Georgia"/>
                <a:sym typeface="Georgia"/>
              </a:rPr>
              <a:t>Marx and Engels categorized it as a necessary and progressive bourgeois revolution. They viewed it as a pivotal step in destroying feudal ties and establishing the capitalist conditions necessary for the development of the modern world.</a:t>
            </a:r>
            <a:endParaRPr sz="2000">
              <a:solidFill>
                <a:srgbClr val="E4E5B8"/>
              </a:solidFill>
              <a:latin typeface="Georgia"/>
              <a:ea typeface="Georgia"/>
              <a:cs typeface="Georgia"/>
              <a:sym typeface="Georgia"/>
            </a:endParaRPr>
          </a:p>
          <a:p>
            <a:pPr indent="-355600" lvl="0" marL="457200" rtl="0" algn="l">
              <a:spcBef>
                <a:spcPts val="0"/>
              </a:spcBef>
              <a:spcAft>
                <a:spcPts val="0"/>
              </a:spcAft>
              <a:buClr>
                <a:srgbClr val="E4E5B8"/>
              </a:buClr>
              <a:buSzPts val="2000"/>
              <a:buFont typeface="Georgia"/>
              <a:buChar char="●"/>
            </a:pPr>
            <a:r>
              <a:rPr lang="en" sz="2000">
                <a:solidFill>
                  <a:srgbClr val="E4E5B8"/>
                </a:solidFill>
                <a:latin typeface="Georgia"/>
                <a:ea typeface="Georgia"/>
                <a:cs typeface="Georgia"/>
                <a:sym typeface="Georgia"/>
              </a:rPr>
              <a:t>Marx frequently contrasted the American Revolution with the American Civil War. While the 1776 revolution established bourgeois liberty and capitalism, he viewed the Civil War (which he analyzed in depth through his journalism) as an equally—if not more—momentous struggle.</a:t>
            </a:r>
            <a:endParaRPr sz="2000">
              <a:solidFill>
                <a:srgbClr val="E4E5B8"/>
              </a:solidFill>
              <a:latin typeface="Georgia"/>
              <a:ea typeface="Georgia"/>
              <a:cs typeface="Georgia"/>
              <a:sym typeface="Georgia"/>
            </a:endParaRPr>
          </a:p>
          <a:p>
            <a:pPr indent="-355600" lvl="0" marL="457200" rtl="0" algn="l">
              <a:spcBef>
                <a:spcPts val="0"/>
              </a:spcBef>
              <a:spcAft>
                <a:spcPts val="0"/>
              </a:spcAft>
              <a:buClr>
                <a:srgbClr val="E4E5B8"/>
              </a:buClr>
              <a:buSzPts val="2000"/>
              <a:buFont typeface="Georgia"/>
              <a:buChar char="●"/>
            </a:pPr>
            <a:r>
              <a:rPr lang="en" sz="2000">
                <a:solidFill>
                  <a:srgbClr val="E4E5B8"/>
                </a:solidFill>
                <a:latin typeface="Georgia"/>
                <a:ea typeface="Georgia"/>
                <a:cs typeface="Georgia"/>
                <a:sym typeface="Georgia"/>
              </a:rPr>
              <a:t>In Lenin's 1918 </a:t>
            </a:r>
            <a:r>
              <a:rPr i="1" lang="en" sz="2000">
                <a:solidFill>
                  <a:srgbClr val="E4E5B8"/>
                </a:solidFill>
                <a:latin typeface="Georgia"/>
                <a:ea typeface="Georgia"/>
                <a:cs typeface="Georgia"/>
                <a:sym typeface="Georgia"/>
              </a:rPr>
              <a:t>Letter To American Workers</a:t>
            </a:r>
            <a:r>
              <a:rPr lang="en" sz="2000">
                <a:solidFill>
                  <a:srgbClr val="E4E5B8"/>
                </a:solidFill>
                <a:latin typeface="Georgia"/>
                <a:ea typeface="Georgia"/>
                <a:cs typeface="Georgia"/>
                <a:sym typeface="Georgia"/>
              </a:rPr>
              <a:t>, he famously praised the American War of Independence as "one of those great, really liberating, really revolutionary wars".</a:t>
            </a:r>
            <a:endParaRPr sz="20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207" name="Google Shape;207;p38"/>
          <p:cNvSpPr txBox="1"/>
          <p:nvPr>
            <p:ph type="title"/>
          </p:nvPr>
        </p:nvSpPr>
        <p:spPr>
          <a:xfrm>
            <a:off x="1658025" y="1125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What did Marx &amp; Lenin Write About the Revolutionary War &amp; Civil War?</a:t>
            </a:r>
            <a:endParaRPr>
              <a:solidFill>
                <a:srgbClr val="E4E5B8"/>
              </a:solidFill>
              <a:latin typeface="Georgia"/>
              <a:ea typeface="Georgia"/>
              <a:cs typeface="Georgia"/>
              <a:sym typeface="Georgia"/>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1" name="Shape 211"/>
        <p:cNvGrpSpPr/>
        <p:nvPr/>
      </p:nvGrpSpPr>
      <p:grpSpPr>
        <a:xfrm>
          <a:off x="0" y="0"/>
          <a:ext cx="0" cy="0"/>
          <a:chOff x="0" y="0"/>
          <a:chExt cx="0" cy="0"/>
        </a:xfrm>
      </p:grpSpPr>
      <p:sp>
        <p:nvSpPr>
          <p:cNvPr id="212" name="Google Shape;212;p39"/>
          <p:cNvSpPr txBox="1"/>
          <p:nvPr>
            <p:ph type="title"/>
          </p:nvPr>
        </p:nvSpPr>
        <p:spPr>
          <a:xfrm>
            <a:off x="311700" y="3312700"/>
            <a:ext cx="8520600" cy="841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5200">
                <a:solidFill>
                  <a:srgbClr val="E4E5B8"/>
                </a:solidFill>
                <a:latin typeface="Georgia"/>
                <a:ea typeface="Georgia"/>
                <a:cs typeface="Georgia"/>
                <a:sym typeface="Georgia"/>
              </a:rPr>
              <a:t>Discussion &amp; New Members Introductions</a:t>
            </a:r>
            <a:endParaRPr sz="5200">
              <a:solidFill>
                <a:srgbClr val="E4E5B8"/>
              </a:solidFill>
              <a:latin typeface="Georgia"/>
              <a:ea typeface="Georgia"/>
              <a:cs typeface="Georgia"/>
              <a:sym typeface="Georgia"/>
            </a:endParaRPr>
          </a:p>
        </p:txBody>
      </p:sp>
      <p:pic>
        <p:nvPicPr>
          <p:cNvPr id="213" name="Google Shape;213;p39"/>
          <p:cNvPicPr preferRelativeResize="0"/>
          <p:nvPr/>
        </p:nvPicPr>
        <p:blipFill>
          <a:blip r:embed="rId3">
            <a:alphaModFix/>
          </a:blip>
          <a:stretch>
            <a:fillRect/>
          </a:stretch>
        </p:blipFill>
        <p:spPr>
          <a:xfrm>
            <a:off x="3648975" y="897800"/>
            <a:ext cx="1846049" cy="1846049"/>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7" name="Shape 217"/>
        <p:cNvGrpSpPr/>
        <p:nvPr/>
      </p:nvGrpSpPr>
      <p:grpSpPr>
        <a:xfrm>
          <a:off x="0" y="0"/>
          <a:ext cx="0" cy="0"/>
          <a:chOff x="0" y="0"/>
          <a:chExt cx="0" cy="0"/>
        </a:xfrm>
      </p:grpSpPr>
      <p:sp>
        <p:nvSpPr>
          <p:cNvPr id="218" name="Google Shape;218;p40"/>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9" name="Google Shape;219;p40"/>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New Member Introductions</a:t>
            </a:r>
            <a:endParaRPr>
              <a:solidFill>
                <a:srgbClr val="E4E5B8"/>
              </a:solidFill>
              <a:latin typeface="Georgia"/>
              <a:ea typeface="Georgia"/>
              <a:cs typeface="Georgia"/>
              <a:sym typeface="Georgia"/>
            </a:endParaRPr>
          </a:p>
        </p:txBody>
      </p:sp>
      <p:pic>
        <p:nvPicPr>
          <p:cNvPr id="220" name="Google Shape;220;p40"/>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21" name="Google Shape;221;p40"/>
          <p:cNvSpPr txBox="1"/>
          <p:nvPr/>
        </p:nvSpPr>
        <p:spPr>
          <a:xfrm>
            <a:off x="472000" y="1464375"/>
            <a:ext cx="8096400" cy="3263100"/>
          </a:xfrm>
          <a:prstGeom prst="rect">
            <a:avLst/>
          </a:prstGeom>
          <a:noFill/>
          <a:ln>
            <a:noFill/>
          </a:ln>
        </p:spPr>
        <p:txBody>
          <a:bodyPr anchorCtr="0" anchor="t" bIns="91425" lIns="91425" spcFirstLastPara="1" rIns="91425" wrap="square" tIns="91425">
            <a:spAutoFit/>
          </a:bodyPr>
          <a:lstStyle/>
          <a:p>
            <a:pPr indent="-387350" lvl="0" marL="457200" rtl="0" algn="l">
              <a:lnSpc>
                <a:spcPct val="1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What is your name, pronouns and state (or country/territory)?</a:t>
            </a:r>
            <a:endParaRPr sz="2500">
              <a:solidFill>
                <a:srgbClr val="E4E5B8"/>
              </a:solidFill>
              <a:latin typeface="Georgia"/>
              <a:ea typeface="Georgia"/>
              <a:cs typeface="Georgia"/>
              <a:sym typeface="Georgia"/>
            </a:endParaRPr>
          </a:p>
          <a:p>
            <a:pPr indent="0" lvl="0" marL="457200" rtl="0" algn="l">
              <a:lnSpc>
                <a:spcPct val="100000"/>
              </a:lnSpc>
              <a:spcBef>
                <a:spcPts val="0"/>
              </a:spcBef>
              <a:spcAft>
                <a:spcPts val="0"/>
              </a:spcAft>
              <a:buNone/>
            </a:pPr>
            <a:r>
              <a:t/>
            </a:r>
            <a:endParaRPr sz="2500">
              <a:solidFill>
                <a:srgbClr val="E4E5B8"/>
              </a:solidFill>
              <a:latin typeface="Georgia"/>
              <a:ea typeface="Georgia"/>
              <a:cs typeface="Georgia"/>
              <a:sym typeface="Georgia"/>
            </a:endParaRPr>
          </a:p>
          <a:p>
            <a:pPr indent="-387350" lvl="0" marL="457200" rtl="0" algn="l">
              <a:lnSpc>
                <a:spcPct val="2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Where do you work? Is it unionized?</a:t>
            </a:r>
            <a:endParaRPr sz="2500">
              <a:solidFill>
                <a:srgbClr val="E4E5B8"/>
              </a:solidFill>
              <a:latin typeface="Georgia"/>
              <a:ea typeface="Georgia"/>
              <a:cs typeface="Georgia"/>
              <a:sym typeface="Georgia"/>
            </a:endParaRPr>
          </a:p>
          <a:p>
            <a:pPr indent="-387350" lvl="0" marL="457200" rtl="0" algn="l">
              <a:lnSpc>
                <a:spcPct val="2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How did you find out about the People’s School?</a:t>
            </a:r>
            <a:endParaRPr sz="2500">
              <a:solidFill>
                <a:srgbClr val="E4E5B8"/>
              </a:solidFill>
              <a:latin typeface="Georgia"/>
              <a:ea typeface="Georgia"/>
              <a:cs typeface="Georgia"/>
              <a:sym typeface="Georgia"/>
            </a:endParaRPr>
          </a:p>
          <a:p>
            <a:pPr indent="-387350" lvl="0" marL="457200" rtl="0" algn="l">
              <a:lnSpc>
                <a:spcPct val="2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What do you think about </a:t>
            </a:r>
            <a:r>
              <a:rPr lang="en" sz="2500">
                <a:solidFill>
                  <a:srgbClr val="E4E5B8"/>
                </a:solidFill>
                <a:latin typeface="Georgia"/>
                <a:ea typeface="Georgia"/>
                <a:cs typeface="Georgia"/>
                <a:sym typeface="Georgia"/>
              </a:rPr>
              <a:t>tonight's</a:t>
            </a:r>
            <a:r>
              <a:rPr lang="en" sz="2500">
                <a:solidFill>
                  <a:srgbClr val="E4E5B8"/>
                </a:solidFill>
                <a:latin typeface="Georgia"/>
                <a:ea typeface="Georgia"/>
                <a:cs typeface="Georgia"/>
                <a:sym typeface="Georgia"/>
              </a:rPr>
              <a:t> class?</a:t>
            </a:r>
            <a:endParaRPr sz="2500">
              <a:solidFill>
                <a:srgbClr val="E4E5B8"/>
              </a:solidFill>
              <a:latin typeface="Georgia"/>
              <a:ea typeface="Georgia"/>
              <a:cs typeface="Georgia"/>
              <a:sym typeface="Georgia"/>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5" name="Shape 225"/>
        <p:cNvGrpSpPr/>
        <p:nvPr/>
      </p:nvGrpSpPr>
      <p:grpSpPr>
        <a:xfrm>
          <a:off x="0" y="0"/>
          <a:ext cx="0" cy="0"/>
          <a:chOff x="0" y="0"/>
          <a:chExt cx="0" cy="0"/>
        </a:xfrm>
      </p:grpSpPr>
      <p:sp>
        <p:nvSpPr>
          <p:cNvPr id="226" name="Google Shape;226;p41"/>
          <p:cNvSpPr txBox="1"/>
          <p:nvPr>
            <p:ph type="title"/>
          </p:nvPr>
        </p:nvSpPr>
        <p:spPr>
          <a:xfrm>
            <a:off x="311700" y="3312700"/>
            <a:ext cx="8520600" cy="841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3500">
                <a:solidFill>
                  <a:srgbClr val="E4E5B8"/>
                </a:solidFill>
                <a:latin typeface="Georgia"/>
                <a:ea typeface="Georgia"/>
                <a:cs typeface="Georgia"/>
                <a:sym typeface="Georgia"/>
              </a:rPr>
              <a:t>Jeff</a:t>
            </a:r>
            <a:r>
              <a:rPr lang="en" sz="3500">
                <a:solidFill>
                  <a:srgbClr val="E4E5B8"/>
                </a:solidFill>
                <a:latin typeface="Georgia"/>
                <a:ea typeface="Georgia"/>
                <a:cs typeface="Georgia"/>
                <a:sym typeface="Georgia"/>
              </a:rPr>
              <a:t>erson Vs. Hamilton: Should We Guard Against the Elites or the Masses </a:t>
            </a:r>
            <a:r>
              <a:rPr lang="en" sz="3500">
                <a:solidFill>
                  <a:srgbClr val="E4E5B8"/>
                </a:solidFill>
                <a:latin typeface="Georgia"/>
                <a:ea typeface="Georgia"/>
                <a:cs typeface="Georgia"/>
                <a:sym typeface="Georgia"/>
              </a:rPr>
              <a:t>  </a:t>
            </a:r>
            <a:endParaRPr sz="3500">
              <a:solidFill>
                <a:srgbClr val="E4E5B8"/>
              </a:solidFill>
              <a:latin typeface="Georgia"/>
              <a:ea typeface="Georgia"/>
              <a:cs typeface="Georgia"/>
              <a:sym typeface="Georgia"/>
            </a:endParaRPr>
          </a:p>
        </p:txBody>
      </p:sp>
      <p:pic>
        <p:nvPicPr>
          <p:cNvPr id="227" name="Google Shape;227;p41"/>
          <p:cNvPicPr preferRelativeResize="0"/>
          <p:nvPr/>
        </p:nvPicPr>
        <p:blipFill>
          <a:blip r:embed="rId3">
            <a:alphaModFix/>
          </a:blip>
          <a:stretch>
            <a:fillRect/>
          </a:stretch>
        </p:blipFill>
        <p:spPr>
          <a:xfrm>
            <a:off x="3648975" y="897800"/>
            <a:ext cx="1846049" cy="1846049"/>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1" name="Shape 231"/>
        <p:cNvGrpSpPr/>
        <p:nvPr/>
      </p:nvGrpSpPr>
      <p:grpSpPr>
        <a:xfrm>
          <a:off x="0" y="0"/>
          <a:ext cx="0" cy="0"/>
          <a:chOff x="0" y="0"/>
          <a:chExt cx="0" cy="0"/>
        </a:xfrm>
      </p:grpSpPr>
      <p:sp>
        <p:nvSpPr>
          <p:cNvPr id="232" name="Google Shape;232;p42"/>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33" name="Google Shape;233;p42"/>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34" name="Google Shape;234;p42"/>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America’s Great Debate</a:t>
            </a:r>
            <a:endParaRPr>
              <a:solidFill>
                <a:srgbClr val="E4E5B8"/>
              </a:solidFill>
              <a:latin typeface="Georgia"/>
              <a:ea typeface="Georgia"/>
              <a:cs typeface="Georgia"/>
              <a:sym typeface="Georgia"/>
            </a:endParaRPr>
          </a:p>
        </p:txBody>
      </p:sp>
      <p:sp>
        <p:nvSpPr>
          <p:cNvPr id="235" name="Google Shape;235;p42"/>
          <p:cNvSpPr txBox="1"/>
          <p:nvPr/>
        </p:nvSpPr>
        <p:spPr>
          <a:xfrm>
            <a:off x="157175" y="1149125"/>
            <a:ext cx="6794700" cy="3869700"/>
          </a:xfrm>
          <a:prstGeom prst="rect">
            <a:avLst/>
          </a:prstGeom>
          <a:noFill/>
          <a:ln>
            <a:noFill/>
          </a:ln>
        </p:spPr>
        <p:txBody>
          <a:bodyPr anchorCtr="0" anchor="t" bIns="91425" lIns="91425" spcFirstLastPara="1" rIns="91425" wrap="square" tIns="91425">
            <a:spAutoFit/>
          </a:bodyPr>
          <a:lstStyle/>
          <a:p>
            <a:pPr indent="0" lvl="0" marL="0" rtl="0" algn="just">
              <a:lnSpc>
                <a:spcPct val="115000"/>
              </a:lnSpc>
              <a:spcBef>
                <a:spcPts val="0"/>
              </a:spcBef>
              <a:spcAft>
                <a:spcPts val="800"/>
              </a:spcAft>
              <a:buNone/>
            </a:pPr>
            <a:r>
              <a:rPr lang="en">
                <a:solidFill>
                  <a:srgbClr val="E4E5B8"/>
                </a:solidFill>
                <a:latin typeface="Georgia"/>
                <a:ea typeface="Georgia"/>
                <a:cs typeface="Georgia"/>
                <a:sym typeface="Georgia"/>
              </a:rPr>
              <a:t>George Washington's cabinet (which included only four men) was dominated by Alexander Hamilton, the Secretary of the Treasury, and Thomas Jefferson, the Secretary of State. Jefferson and Hamilton disagreed strongly regarding the powers of the central government, the proper interpretation of the Constitution, the economy, and foreign policy. Other political leaders quickly rallied around one side or the other. Hamilton favored a strong, active, and dominant central government, while Jefferson advocated for a limited federal government that would respect the rights of the states and individuals. John Adams sided with the Federalists, while Jefferson was joined by his close friend, James Madison. Madison's alignment with Jefferson is significant because it represented an end to the political alliance between Madison and Hamilton that produced The Federalist Papers. While nearly everyone who had opposed the ratification of the Constitution would have gravitated toward Jefferson's party, there were those who, like Madison, had advocated strongly for ratification, yet saw Hamilton's plans to further empower the central government as exceeding the powers delegated by the Constitution.</a:t>
            </a:r>
            <a:endParaRPr>
              <a:solidFill>
                <a:srgbClr val="E4E5B8"/>
              </a:solidFill>
              <a:latin typeface="Georgia"/>
              <a:ea typeface="Georgia"/>
              <a:cs typeface="Georgia"/>
              <a:sym typeface="Georgia"/>
            </a:endParaRPr>
          </a:p>
        </p:txBody>
      </p:sp>
      <p:sp>
        <p:nvSpPr>
          <p:cNvPr id="236" name="Google Shape;236;p42"/>
          <p:cNvSpPr txBox="1"/>
          <p:nvPr/>
        </p:nvSpPr>
        <p:spPr>
          <a:xfrm>
            <a:off x="6904650" y="1748250"/>
            <a:ext cx="22590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800">
              <a:solidFill>
                <a:schemeClr val="lt2"/>
              </a:solidFill>
            </a:endParaRPr>
          </a:p>
        </p:txBody>
      </p:sp>
      <p:pic>
        <p:nvPicPr>
          <p:cNvPr id="237" name="Google Shape;237;p42"/>
          <p:cNvPicPr preferRelativeResize="0"/>
          <p:nvPr/>
        </p:nvPicPr>
        <p:blipFill>
          <a:blip r:embed="rId4">
            <a:alphaModFix/>
          </a:blip>
          <a:stretch>
            <a:fillRect/>
          </a:stretch>
        </p:blipFill>
        <p:spPr>
          <a:xfrm>
            <a:off x="6943551" y="1333650"/>
            <a:ext cx="2154025" cy="2513051"/>
          </a:xfrm>
          <a:prstGeom prst="rect">
            <a:avLst/>
          </a:prstGeom>
          <a:noFill/>
          <a:ln>
            <a:noFill/>
          </a:ln>
        </p:spPr>
      </p:pic>
      <p:sp>
        <p:nvSpPr>
          <p:cNvPr id="238" name="Google Shape;238;p42"/>
          <p:cNvSpPr txBox="1"/>
          <p:nvPr/>
        </p:nvSpPr>
        <p:spPr>
          <a:xfrm>
            <a:off x="6935700" y="3793338"/>
            <a:ext cx="2226300" cy="554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200">
                <a:solidFill>
                  <a:srgbClr val="E4E5B8"/>
                </a:solidFill>
                <a:latin typeface="Georgia"/>
                <a:ea typeface="Georgia"/>
                <a:cs typeface="Georgia"/>
                <a:sym typeface="Georgia"/>
              </a:rPr>
              <a:t>Jefferson and Hamilton meeting with Washington</a:t>
            </a:r>
            <a:endParaRPr sz="1200">
              <a:solidFill>
                <a:schemeClr val="lt2"/>
              </a:solidFill>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2" name="Shape 242"/>
        <p:cNvGrpSpPr/>
        <p:nvPr/>
      </p:nvGrpSpPr>
      <p:grpSpPr>
        <a:xfrm>
          <a:off x="0" y="0"/>
          <a:ext cx="0" cy="0"/>
          <a:chOff x="0" y="0"/>
          <a:chExt cx="0" cy="0"/>
        </a:xfrm>
      </p:grpSpPr>
      <p:sp>
        <p:nvSpPr>
          <p:cNvPr id="243" name="Google Shape;243;p43"/>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44" name="Google Shape;244;p43"/>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45" name="Google Shape;245;p43"/>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Federalists vs. [Jeffersonian] Republicans</a:t>
            </a:r>
            <a:endParaRPr>
              <a:solidFill>
                <a:srgbClr val="E4E5B8"/>
              </a:solidFill>
              <a:latin typeface="Georgia"/>
              <a:ea typeface="Georgia"/>
              <a:cs typeface="Georgia"/>
              <a:sym typeface="Georgia"/>
            </a:endParaRPr>
          </a:p>
        </p:txBody>
      </p:sp>
      <p:sp>
        <p:nvSpPr>
          <p:cNvPr id="246" name="Google Shape;246;p43"/>
          <p:cNvSpPr txBox="1"/>
          <p:nvPr/>
        </p:nvSpPr>
        <p:spPr>
          <a:xfrm>
            <a:off x="2632250" y="1092875"/>
            <a:ext cx="6488100" cy="4001100"/>
          </a:xfrm>
          <a:prstGeom prst="rect">
            <a:avLst/>
          </a:prstGeom>
          <a:noFill/>
          <a:ln>
            <a:noFill/>
          </a:ln>
        </p:spPr>
        <p:txBody>
          <a:bodyPr anchorCtr="0" anchor="t" bIns="91425" lIns="91425" spcFirstLastPara="1" rIns="91425" wrap="square" tIns="91425">
            <a:spAutoFit/>
          </a:bodyPr>
          <a:lstStyle/>
          <a:p>
            <a:pPr indent="0" lvl="0" marL="0" rtl="0" algn="just">
              <a:lnSpc>
                <a:spcPct val="115000"/>
              </a:lnSpc>
              <a:spcBef>
                <a:spcPts val="0"/>
              </a:spcBef>
              <a:spcAft>
                <a:spcPts val="800"/>
              </a:spcAft>
              <a:buNone/>
            </a:pPr>
            <a:r>
              <a:rPr lang="en" sz="1450">
                <a:solidFill>
                  <a:srgbClr val="E4E5B8"/>
                </a:solidFill>
                <a:latin typeface="Georgia"/>
                <a:ea typeface="Georgia"/>
                <a:cs typeface="Georgia"/>
                <a:sym typeface="Georgia"/>
              </a:rPr>
              <a:t>​Hamilton's party, which became known as the Federalist Party, retained the branding that Hamilton had used in his campaign to ratify the Constitution. The Jeffersonians began to refer to themselves as Republicans - a lowkey snub at the Hamiltonian Federalists. In calling themselves Republicans, members of Jefferson's faction claimed that theirs was the only party that favored a republican form of government. Jeffersonians frequently referred to their opponents as "monarchists" and "monocrats" who sought to overthrow the republican society that sprang from the American Revolution.  To Jefferson, Hamilton was a counter-revolutionary who sought to mold the young United States in the image of Europe. It's important to distinguish Jefferson's Republican Party from the Republican Party that exists in the United States today. The present-day Republican Party was founded in the 1850s after the breakup of the Second Party System. In order to avoid confusion, historians have traditionally referred to Jefferson's party as the Jeffersonian Republican Party.</a:t>
            </a:r>
            <a:endParaRPr sz="1450">
              <a:solidFill>
                <a:srgbClr val="E4E5B8"/>
              </a:solidFill>
              <a:latin typeface="Georgia"/>
              <a:ea typeface="Georgia"/>
              <a:cs typeface="Georgia"/>
              <a:sym typeface="Georgia"/>
            </a:endParaRPr>
          </a:p>
        </p:txBody>
      </p:sp>
      <p:pic>
        <p:nvPicPr>
          <p:cNvPr id="247" name="Google Shape;247;p43" title="Federalist Party Symbol.png"/>
          <p:cNvPicPr preferRelativeResize="0"/>
          <p:nvPr/>
        </p:nvPicPr>
        <p:blipFill>
          <a:blip r:embed="rId4">
            <a:alphaModFix/>
          </a:blip>
          <a:stretch>
            <a:fillRect/>
          </a:stretch>
        </p:blipFill>
        <p:spPr>
          <a:xfrm>
            <a:off x="68500" y="1253700"/>
            <a:ext cx="2563750" cy="2563750"/>
          </a:xfrm>
          <a:prstGeom prst="rect">
            <a:avLst/>
          </a:prstGeom>
          <a:noFill/>
          <a:ln>
            <a:noFill/>
          </a:ln>
        </p:spPr>
      </p:pic>
      <p:sp>
        <p:nvSpPr>
          <p:cNvPr id="248" name="Google Shape;248;p43"/>
          <p:cNvSpPr txBox="1"/>
          <p:nvPr/>
        </p:nvSpPr>
        <p:spPr>
          <a:xfrm>
            <a:off x="68475" y="3817450"/>
            <a:ext cx="2563800" cy="8697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800"/>
              </a:spcAft>
              <a:buNone/>
            </a:pPr>
            <a:r>
              <a:rPr lang="en" sz="1000">
                <a:solidFill>
                  <a:srgbClr val="E4E5B8"/>
                </a:solidFill>
                <a:latin typeface="Georgia"/>
                <a:ea typeface="Georgia"/>
                <a:cs typeface="Georgia"/>
                <a:sym typeface="Georgia"/>
              </a:rPr>
              <a:t>Cockade of the Federalist Party - Black cockades were worn by Federalist supporters during the 1790s as a sign of opposition to the French Republic</a:t>
            </a:r>
            <a:endParaRPr sz="1000">
              <a:solidFill>
                <a:schemeClr val="lt2"/>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6" name="Shape 106"/>
        <p:cNvGrpSpPr/>
        <p:nvPr/>
      </p:nvGrpSpPr>
      <p:grpSpPr>
        <a:xfrm>
          <a:off x="0" y="0"/>
          <a:ext cx="0" cy="0"/>
          <a:chOff x="0" y="0"/>
          <a:chExt cx="0" cy="0"/>
        </a:xfrm>
      </p:grpSpPr>
      <p:sp>
        <p:nvSpPr>
          <p:cNvPr id="107" name="Google Shape;107;p26"/>
          <p:cNvSpPr txBox="1"/>
          <p:nvPr>
            <p:ph idx="1" type="subTitle"/>
          </p:nvPr>
        </p:nvSpPr>
        <p:spPr>
          <a:xfrm>
            <a:off x="311700" y="4497675"/>
            <a:ext cx="8520600" cy="7926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en">
                <a:solidFill>
                  <a:srgbClr val="E4E5B8"/>
                </a:solidFill>
                <a:latin typeface="Georgia"/>
                <a:ea typeface="Georgia"/>
                <a:cs typeface="Georgia"/>
                <a:sym typeface="Georgia"/>
              </a:rPr>
              <a:t>PSMLS 7</a:t>
            </a:r>
            <a:r>
              <a:rPr lang="en">
                <a:solidFill>
                  <a:srgbClr val="E4E5B8"/>
                </a:solidFill>
                <a:latin typeface="Georgia"/>
                <a:ea typeface="Georgia"/>
                <a:cs typeface="Georgia"/>
                <a:sym typeface="Georgia"/>
              </a:rPr>
              <a:t>/7/26</a:t>
            </a:r>
            <a:endParaRPr>
              <a:solidFill>
                <a:srgbClr val="E4E5B8"/>
              </a:solidFill>
              <a:latin typeface="Georgia"/>
              <a:ea typeface="Georgia"/>
              <a:cs typeface="Georgia"/>
              <a:sym typeface="Georgia"/>
            </a:endParaRPr>
          </a:p>
        </p:txBody>
      </p:sp>
      <p:sp>
        <p:nvSpPr>
          <p:cNvPr id="108" name="Google Shape;108;p26"/>
          <p:cNvSpPr/>
          <p:nvPr/>
        </p:nvSpPr>
        <p:spPr>
          <a:xfrm>
            <a:off x="844950" y="357788"/>
            <a:ext cx="7454100" cy="4192800"/>
          </a:xfrm>
          <a:prstGeom prst="rect">
            <a:avLst/>
          </a:prstGeom>
          <a:solidFill>
            <a:srgbClr val="B21F15"/>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B21F15"/>
              </a:solidFill>
            </a:endParaRPr>
          </a:p>
        </p:txBody>
      </p:sp>
      <p:pic>
        <p:nvPicPr>
          <p:cNvPr id="109" name="Google Shape;109;p26"/>
          <p:cNvPicPr preferRelativeResize="0"/>
          <p:nvPr/>
        </p:nvPicPr>
        <p:blipFill>
          <a:blip r:embed="rId3">
            <a:alphaModFix/>
          </a:blip>
          <a:stretch>
            <a:fillRect/>
          </a:stretch>
        </p:blipFill>
        <p:spPr>
          <a:xfrm>
            <a:off x="844950" y="336900"/>
            <a:ext cx="7453859" cy="4192799"/>
          </a:xfrm>
          <a:prstGeom prst="rect">
            <a:avLst/>
          </a:prstGeom>
          <a:solidFill>
            <a:srgbClr val="B21F15"/>
          </a:solid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2" name="Shape 252"/>
        <p:cNvGrpSpPr/>
        <p:nvPr/>
      </p:nvGrpSpPr>
      <p:grpSpPr>
        <a:xfrm>
          <a:off x="0" y="0"/>
          <a:ext cx="0" cy="0"/>
          <a:chOff x="0" y="0"/>
          <a:chExt cx="0" cy="0"/>
        </a:xfrm>
      </p:grpSpPr>
      <p:sp>
        <p:nvSpPr>
          <p:cNvPr id="253" name="Google Shape;253;p44"/>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54" name="Google Shape;254;p44"/>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55" name="Google Shape;255;p44"/>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The Controversy of the Bill of Rights</a:t>
            </a:r>
            <a:endParaRPr>
              <a:solidFill>
                <a:srgbClr val="E4E5B8"/>
              </a:solidFill>
              <a:latin typeface="Georgia"/>
              <a:ea typeface="Georgia"/>
              <a:cs typeface="Georgia"/>
              <a:sym typeface="Georgia"/>
            </a:endParaRPr>
          </a:p>
        </p:txBody>
      </p:sp>
      <p:sp>
        <p:nvSpPr>
          <p:cNvPr id="256" name="Google Shape;256;p44"/>
          <p:cNvSpPr txBox="1"/>
          <p:nvPr/>
        </p:nvSpPr>
        <p:spPr>
          <a:xfrm>
            <a:off x="84845" y="1149125"/>
            <a:ext cx="6794700" cy="3869700"/>
          </a:xfrm>
          <a:prstGeom prst="rect">
            <a:avLst/>
          </a:prstGeom>
          <a:noFill/>
          <a:ln>
            <a:noFill/>
          </a:ln>
        </p:spPr>
        <p:txBody>
          <a:bodyPr anchorCtr="0" anchor="t" bIns="91425" lIns="91425" spcFirstLastPara="1" rIns="91425" wrap="square" tIns="91425">
            <a:spAutoFit/>
          </a:bodyPr>
          <a:lstStyle/>
          <a:p>
            <a:pPr indent="0" lvl="0" marL="0" rtl="0" algn="just">
              <a:lnSpc>
                <a:spcPct val="115000"/>
              </a:lnSpc>
              <a:spcBef>
                <a:spcPts val="0"/>
              </a:spcBef>
              <a:spcAft>
                <a:spcPts val="800"/>
              </a:spcAft>
              <a:buNone/>
            </a:pPr>
            <a:r>
              <a:rPr lang="en">
                <a:solidFill>
                  <a:srgbClr val="E4E5B8"/>
                </a:solidFill>
                <a:latin typeface="Georgia"/>
                <a:ea typeface="Georgia"/>
                <a:cs typeface="Georgia"/>
                <a:sym typeface="Georgia"/>
              </a:rPr>
              <a:t>The difference between the Federalists and the Republicans concerned the role of the central government. Although the Constitution was drafted and ratified in order to create a stronger central government than had existed under the Articles of Confederation, the Constitution still retained many features of federalism, which limited the power of the central government. In order to get the Constitution ratified, Federalists had agreed to adopt a Bill of Rights that would protect the rights of the people and the states - something which had been one of Jefferson’s highest </a:t>
            </a:r>
            <a:r>
              <a:rPr lang="en">
                <a:solidFill>
                  <a:srgbClr val="E4E5B8"/>
                </a:solidFill>
                <a:latin typeface="Georgia"/>
                <a:ea typeface="Georgia"/>
                <a:cs typeface="Georgia"/>
                <a:sym typeface="Georgia"/>
              </a:rPr>
              <a:t>priorities</a:t>
            </a:r>
            <a:r>
              <a:rPr lang="en">
                <a:solidFill>
                  <a:srgbClr val="E4E5B8"/>
                </a:solidFill>
                <a:latin typeface="Georgia"/>
                <a:ea typeface="Georgia"/>
                <a:cs typeface="Georgia"/>
                <a:sym typeface="Georgia"/>
              </a:rPr>
              <a:t>. Although Madison did not initially believe that a Bill of Rights was necessary, he guided the passage of these amendments through Congress. While Madison appears to have been acting in good faith with every intention of respecting the spirit of the Bill of Rights, Alexander Hamilton - who presented a plan at the Constitutional Convention to completely do away with state sovereignty and argued in Federalist No. 84 that a Bill of Rights was unnecessary - was determined to make sure that the central government had as much power as possible. This difference in approach was the source of the split between Hamilton and Madison in the 1790s.</a:t>
            </a:r>
            <a:endParaRPr>
              <a:solidFill>
                <a:srgbClr val="E4E5B8"/>
              </a:solidFill>
              <a:latin typeface="Georgia"/>
              <a:ea typeface="Georgia"/>
              <a:cs typeface="Georgia"/>
              <a:sym typeface="Georgia"/>
            </a:endParaRPr>
          </a:p>
        </p:txBody>
      </p:sp>
      <p:sp>
        <p:nvSpPr>
          <p:cNvPr id="257" name="Google Shape;257;p44"/>
          <p:cNvSpPr txBox="1"/>
          <p:nvPr/>
        </p:nvSpPr>
        <p:spPr>
          <a:xfrm>
            <a:off x="6863038" y="3760579"/>
            <a:ext cx="2226300" cy="1262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000">
                <a:solidFill>
                  <a:srgbClr val="E4E5B8"/>
                </a:solidFill>
                <a:latin typeface="Georgia"/>
                <a:ea typeface="Georgia"/>
                <a:cs typeface="Georgia"/>
                <a:sym typeface="Georgia"/>
              </a:rPr>
              <a:t>Proposed following the 1787 debate over the ratification of the Constitution, The United States Bill of Rights contains the first ten amendments, written to address the objections raised by Anti-Federalists</a:t>
            </a:r>
            <a:endParaRPr sz="1000">
              <a:solidFill>
                <a:schemeClr val="lt2"/>
              </a:solidFill>
            </a:endParaRPr>
          </a:p>
        </p:txBody>
      </p:sp>
      <p:pic>
        <p:nvPicPr>
          <p:cNvPr id="258" name="Google Shape;258;p44" title="Bill of Rights.jpg"/>
          <p:cNvPicPr preferRelativeResize="0"/>
          <p:nvPr/>
        </p:nvPicPr>
        <p:blipFill>
          <a:blip r:embed="rId4">
            <a:alphaModFix/>
          </a:blip>
          <a:stretch>
            <a:fillRect/>
          </a:stretch>
        </p:blipFill>
        <p:spPr>
          <a:xfrm>
            <a:off x="6879550" y="1285853"/>
            <a:ext cx="2193275" cy="2482787"/>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2" name="Shape 262"/>
        <p:cNvGrpSpPr/>
        <p:nvPr/>
      </p:nvGrpSpPr>
      <p:grpSpPr>
        <a:xfrm>
          <a:off x="0" y="0"/>
          <a:ext cx="0" cy="0"/>
          <a:chOff x="0" y="0"/>
          <a:chExt cx="0" cy="0"/>
        </a:xfrm>
      </p:grpSpPr>
      <p:sp>
        <p:nvSpPr>
          <p:cNvPr id="263" name="Google Shape;263;p45"/>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64" name="Google Shape;264;p45"/>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65" name="Google Shape;265;p45"/>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Two Conflicting Threats</a:t>
            </a:r>
            <a:endParaRPr>
              <a:solidFill>
                <a:srgbClr val="E4E5B8"/>
              </a:solidFill>
              <a:latin typeface="Georgia"/>
              <a:ea typeface="Georgia"/>
              <a:cs typeface="Georgia"/>
              <a:sym typeface="Georgia"/>
            </a:endParaRPr>
          </a:p>
        </p:txBody>
      </p:sp>
      <p:sp>
        <p:nvSpPr>
          <p:cNvPr id="266" name="Google Shape;266;p45"/>
          <p:cNvSpPr txBox="1"/>
          <p:nvPr/>
        </p:nvSpPr>
        <p:spPr>
          <a:xfrm>
            <a:off x="2238005" y="1101300"/>
            <a:ext cx="6834300" cy="4001100"/>
          </a:xfrm>
          <a:prstGeom prst="rect">
            <a:avLst/>
          </a:prstGeom>
          <a:noFill/>
          <a:ln>
            <a:noFill/>
          </a:ln>
        </p:spPr>
        <p:txBody>
          <a:bodyPr anchorCtr="0" anchor="t" bIns="91425" lIns="91425" spcFirstLastPara="1" rIns="91425" wrap="square" tIns="91425">
            <a:spAutoFit/>
          </a:bodyPr>
          <a:lstStyle/>
          <a:p>
            <a:pPr indent="0" lvl="0" marL="0" rtl="0" algn="just">
              <a:lnSpc>
                <a:spcPct val="115000"/>
              </a:lnSpc>
              <a:spcBef>
                <a:spcPts val="0"/>
              </a:spcBef>
              <a:spcAft>
                <a:spcPts val="800"/>
              </a:spcAft>
              <a:buNone/>
            </a:pPr>
            <a:r>
              <a:rPr lang="en" sz="1450">
                <a:solidFill>
                  <a:srgbClr val="E4E5B8"/>
                </a:solidFill>
                <a:latin typeface="Georgia"/>
                <a:ea typeface="Georgia"/>
                <a:cs typeface="Georgia"/>
                <a:sym typeface="Georgia"/>
              </a:rPr>
              <a:t>​</a:t>
            </a:r>
            <a:r>
              <a:rPr lang="en" sz="1450">
                <a:solidFill>
                  <a:srgbClr val="E4E5B8"/>
                </a:solidFill>
                <a:latin typeface="Georgia"/>
                <a:ea typeface="Georgia"/>
                <a:cs typeface="Georgia"/>
                <a:sym typeface="Georgia"/>
              </a:rPr>
              <a:t>The political positions of the Federalists and the Republicans largely started with their fears. The Federalists feared the masses - the threat of a populace out of the control of the central government.  Shays' Rebellion alarmed many elites, who saw in it the future of the United States without strong central control.  This is reflected in the Constitution's empowerment of the federal government to "suppress insurrections" - a power not delegated to Congress under the Articles of Confederation. Jefferson and Madison were much more fearful of tyranny. During Shays' Rebellion, Jefferson wrote to Madison, "a little rebellion now and then is a good thing." Rationally, Jefferson did not see how one rebellion in a single state threatened the existence of the United States, but he feared that a strong central government could place the states at risk of having their rights stripped away as they had been at the outset of the American Revolution. "I am not a friend to a very energetic government," Jefferson wrote, "It is always oppressive." This view of government was behind all of Jefferson's efforts to keep the power of the central government as limited as possible, for fear of  oppression. </a:t>
            </a:r>
            <a:endParaRPr sz="1450">
              <a:solidFill>
                <a:srgbClr val="E4E5B8"/>
              </a:solidFill>
              <a:latin typeface="Georgia"/>
              <a:ea typeface="Georgia"/>
              <a:cs typeface="Georgia"/>
              <a:sym typeface="Georgia"/>
            </a:endParaRPr>
          </a:p>
        </p:txBody>
      </p:sp>
      <p:pic>
        <p:nvPicPr>
          <p:cNvPr id="267" name="Google Shape;267;p45" title="Shays Rebellion.jpg"/>
          <p:cNvPicPr preferRelativeResize="0"/>
          <p:nvPr/>
        </p:nvPicPr>
        <p:blipFill>
          <a:blip r:embed="rId4">
            <a:alphaModFix/>
          </a:blip>
          <a:stretch>
            <a:fillRect/>
          </a:stretch>
        </p:blipFill>
        <p:spPr>
          <a:xfrm>
            <a:off x="32150" y="1253700"/>
            <a:ext cx="2222250" cy="2149649"/>
          </a:xfrm>
          <a:prstGeom prst="rect">
            <a:avLst/>
          </a:prstGeom>
          <a:noFill/>
          <a:ln>
            <a:noFill/>
          </a:ln>
        </p:spPr>
      </p:pic>
      <p:sp>
        <p:nvSpPr>
          <p:cNvPr id="268" name="Google Shape;268;p45"/>
          <p:cNvSpPr txBox="1"/>
          <p:nvPr/>
        </p:nvSpPr>
        <p:spPr>
          <a:xfrm>
            <a:off x="68525" y="3355130"/>
            <a:ext cx="2149500" cy="17547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800"/>
              </a:spcAft>
              <a:buNone/>
            </a:pPr>
            <a:r>
              <a:rPr lang="en" sz="1000">
                <a:solidFill>
                  <a:srgbClr val="E4E5B8"/>
                </a:solidFill>
                <a:latin typeface="Georgia"/>
                <a:ea typeface="Georgia"/>
                <a:cs typeface="Georgia"/>
                <a:sym typeface="Georgia"/>
              </a:rPr>
              <a:t>Shays’ Rebellion was a series of violent protests staged during 1786 and 1787 by a group of American farmers who objected to the way state and local tax collections were being enforced and drew lawmakers’ attention to serious weaknesses in the Articles of Confederation</a:t>
            </a:r>
            <a:endParaRPr sz="1000">
              <a:solidFill>
                <a:schemeClr val="lt2"/>
              </a:solidFill>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2" name="Shape 272"/>
        <p:cNvGrpSpPr/>
        <p:nvPr/>
      </p:nvGrpSpPr>
      <p:grpSpPr>
        <a:xfrm>
          <a:off x="0" y="0"/>
          <a:ext cx="0" cy="0"/>
          <a:chOff x="0" y="0"/>
          <a:chExt cx="0" cy="0"/>
        </a:xfrm>
      </p:grpSpPr>
      <p:sp>
        <p:nvSpPr>
          <p:cNvPr id="273" name="Google Shape;273;p46"/>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74" name="Google Shape;274;p46"/>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75" name="Google Shape;275;p46"/>
          <p:cNvSpPr txBox="1"/>
          <p:nvPr/>
        </p:nvSpPr>
        <p:spPr>
          <a:xfrm>
            <a:off x="78305" y="1101300"/>
            <a:ext cx="6650700" cy="51411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en">
                <a:solidFill>
                  <a:srgbClr val="E4E5B8"/>
                </a:solidFill>
                <a:latin typeface="Georgia"/>
                <a:ea typeface="Georgia"/>
                <a:cs typeface="Georgia"/>
                <a:sym typeface="Georgia"/>
              </a:rPr>
              <a:t>Jefferson believed that every human person “was endowed with a sense of right and wrong” and that this moral sense was “as much a part of man as his leg or arm.” This interior moral sense could not be measured by scientific means because it was instinctual. Nor was it to be confused with reason. Still, it was obvious to Jefferson that “nature hath implanted in our breasts a love of others.” This moral sense could be strengthened or weakened. As he warned in 1781 in Notes on the State of Virginia, “Human nature is the same on every side of the Atlantic.” Those writing constitutions in the 1770s for the newly independent States, he counseled, should therefore learn from ancient and European history about the corruptibility of virtuous people with good intentions. “Nor should our assembly be deluded by the integrity of their own purposes, and conclude that these unlimited powers will never be abused, because they themselves are not disposed to abuse them.” As James Madison warned a few years later in Federalist No. 10, “Enlightened statesmen will not always be at the helm.” Thus, Americans “should look forward to a time, and that not a distant one, when corruption in this, as in the country from which we derive our origin, will have seized the heads of government, and be spread by them through the body of the people; when they will purchase the voices of the people, and make them pay the price.”</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276" name="Google Shape;276;p46"/>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Jefferson’s View of Human Nature</a:t>
            </a:r>
            <a:endParaRPr>
              <a:solidFill>
                <a:srgbClr val="E4E5B8"/>
              </a:solidFill>
              <a:latin typeface="Georgia"/>
              <a:ea typeface="Georgia"/>
              <a:cs typeface="Georgia"/>
              <a:sym typeface="Georgia"/>
            </a:endParaRPr>
          </a:p>
        </p:txBody>
      </p:sp>
      <p:pic>
        <p:nvPicPr>
          <p:cNvPr id="277" name="Google Shape;277;p46" title="Notes on the State of Virginia.jpg"/>
          <p:cNvPicPr preferRelativeResize="0"/>
          <p:nvPr/>
        </p:nvPicPr>
        <p:blipFill rotWithShape="1">
          <a:blip r:embed="rId4">
            <a:alphaModFix/>
          </a:blip>
          <a:srcRect b="12408" l="5240" r="5641" t="10282"/>
          <a:stretch/>
        </p:blipFill>
        <p:spPr>
          <a:xfrm>
            <a:off x="6720561" y="1253725"/>
            <a:ext cx="2369377" cy="2055501"/>
          </a:xfrm>
          <a:prstGeom prst="rect">
            <a:avLst/>
          </a:prstGeom>
          <a:noFill/>
          <a:ln>
            <a:noFill/>
          </a:ln>
        </p:spPr>
      </p:pic>
      <p:sp>
        <p:nvSpPr>
          <p:cNvPr id="278" name="Google Shape;278;p46"/>
          <p:cNvSpPr txBox="1"/>
          <p:nvPr/>
        </p:nvSpPr>
        <p:spPr>
          <a:xfrm>
            <a:off x="6745000" y="3351325"/>
            <a:ext cx="2320500" cy="6465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000">
                <a:solidFill>
                  <a:srgbClr val="E4E5B8"/>
                </a:solidFill>
                <a:latin typeface="Georgia"/>
                <a:ea typeface="Georgia"/>
                <a:cs typeface="Georgia"/>
                <a:sym typeface="Georgia"/>
              </a:rPr>
              <a:t>Eighth American Edition of Thomas Jefferson's Notes on the State of Virginia</a:t>
            </a:r>
            <a:endParaRPr>
              <a:solidFill>
                <a:schemeClr val="lt2"/>
              </a:solidFill>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2" name="Shape 282"/>
        <p:cNvGrpSpPr/>
        <p:nvPr/>
      </p:nvGrpSpPr>
      <p:grpSpPr>
        <a:xfrm>
          <a:off x="0" y="0"/>
          <a:ext cx="0" cy="0"/>
          <a:chOff x="0" y="0"/>
          <a:chExt cx="0" cy="0"/>
        </a:xfrm>
      </p:grpSpPr>
      <p:sp>
        <p:nvSpPr>
          <p:cNvPr id="283" name="Google Shape;283;p47"/>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84" name="Google Shape;284;p47"/>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85" name="Google Shape;285;p47"/>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The Prime Determinants in Human Behavior</a:t>
            </a:r>
            <a:endParaRPr>
              <a:solidFill>
                <a:srgbClr val="E4E5B8"/>
              </a:solidFill>
              <a:latin typeface="Georgia"/>
              <a:ea typeface="Georgia"/>
              <a:cs typeface="Georgia"/>
              <a:sym typeface="Georgia"/>
            </a:endParaRPr>
          </a:p>
        </p:txBody>
      </p:sp>
      <p:sp>
        <p:nvSpPr>
          <p:cNvPr id="286" name="Google Shape;286;p47"/>
          <p:cNvSpPr txBox="1"/>
          <p:nvPr/>
        </p:nvSpPr>
        <p:spPr>
          <a:xfrm>
            <a:off x="2756600" y="1101300"/>
            <a:ext cx="6243300" cy="4001100"/>
          </a:xfrm>
          <a:prstGeom prst="rect">
            <a:avLst/>
          </a:prstGeom>
          <a:noFill/>
          <a:ln>
            <a:noFill/>
          </a:ln>
        </p:spPr>
        <p:txBody>
          <a:bodyPr anchorCtr="0" anchor="t" bIns="91425" lIns="91425" spcFirstLastPara="1" rIns="91425" wrap="square" tIns="91425">
            <a:spAutoFit/>
          </a:bodyPr>
          <a:lstStyle/>
          <a:p>
            <a:pPr indent="0" lvl="0" marL="0" rtl="0" algn="just">
              <a:lnSpc>
                <a:spcPct val="115000"/>
              </a:lnSpc>
              <a:spcBef>
                <a:spcPts val="0"/>
              </a:spcBef>
              <a:spcAft>
                <a:spcPts val="800"/>
              </a:spcAft>
              <a:buNone/>
            </a:pPr>
            <a:r>
              <a:rPr lang="en" sz="1450">
                <a:solidFill>
                  <a:srgbClr val="E4E5B8"/>
                </a:solidFill>
                <a:latin typeface="Georgia"/>
                <a:ea typeface="Georgia"/>
                <a:cs typeface="Georgia"/>
                <a:sym typeface="Georgia"/>
              </a:rPr>
              <a:t>​F</a:t>
            </a:r>
            <a:r>
              <a:rPr lang="en" sz="1450">
                <a:solidFill>
                  <a:srgbClr val="E4E5B8"/>
                </a:solidFill>
                <a:latin typeface="Georgia"/>
                <a:ea typeface="Georgia"/>
                <a:cs typeface="Georgia"/>
                <a:sym typeface="Georgia"/>
              </a:rPr>
              <a:t>or Jefferson, the rulers usually corrupt the people, not the other way around. There is a similarity here to Lord Acton’s famous dictum that “power tends to corrupt, and absolute power corrupts absolutely.” Jefferson believed that the human person was born neither good nor stained by Original Sin. Man’s moral sense could, however, be steered toward the good through long practice and education. Jefferson believed that environment, education, upbringing, and culture were the prime determinants in human behavior. Jefferson trusted most Americans to use their “moral sense” in their decision-making. He was confident that there were matters of right and wrong that all people could know regardless of their education. “State a moral case to a ploughman and a professor,” wrote Jefferson, and “the former will decide it as well, and often better than the latter, because he has not been led astray by artificial rules.” While all ought to submit their moral choices “to the guidance of reason,” most men would make the right choice due to their innate moral sense.</a:t>
            </a:r>
            <a:endParaRPr sz="1450">
              <a:solidFill>
                <a:srgbClr val="E4E5B8"/>
              </a:solidFill>
              <a:latin typeface="Georgia"/>
              <a:ea typeface="Georgia"/>
              <a:cs typeface="Georgia"/>
              <a:sym typeface="Georgia"/>
            </a:endParaRPr>
          </a:p>
        </p:txBody>
      </p:sp>
      <p:pic>
        <p:nvPicPr>
          <p:cNvPr id="287" name="Google Shape;287;p47" title="John_Acton,_1st_Baron_Acton_by_Franz_Seraph_von_Lenbach.jpg"/>
          <p:cNvPicPr preferRelativeResize="0"/>
          <p:nvPr/>
        </p:nvPicPr>
        <p:blipFill>
          <a:blip r:embed="rId4">
            <a:alphaModFix/>
          </a:blip>
          <a:stretch>
            <a:fillRect/>
          </a:stretch>
        </p:blipFill>
        <p:spPr>
          <a:xfrm>
            <a:off x="152400" y="1253700"/>
            <a:ext cx="2523825" cy="3149725"/>
          </a:xfrm>
          <a:prstGeom prst="rect">
            <a:avLst/>
          </a:prstGeom>
          <a:noFill/>
          <a:ln>
            <a:noFill/>
          </a:ln>
        </p:spPr>
      </p:pic>
      <p:sp>
        <p:nvSpPr>
          <p:cNvPr id="288" name="Google Shape;288;p47"/>
          <p:cNvSpPr txBox="1"/>
          <p:nvPr/>
        </p:nvSpPr>
        <p:spPr>
          <a:xfrm>
            <a:off x="152363" y="4371278"/>
            <a:ext cx="2523900" cy="6927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800"/>
              </a:spcAft>
              <a:buNone/>
            </a:pPr>
            <a:r>
              <a:rPr lang="en" sz="1000">
                <a:solidFill>
                  <a:srgbClr val="E4E5B8"/>
                </a:solidFill>
                <a:latin typeface="Georgia"/>
                <a:ea typeface="Georgia"/>
                <a:cs typeface="Georgia"/>
                <a:sym typeface="Georgia"/>
              </a:rPr>
              <a:t>“John Acton, 1st Baron Acton” by Franz Seraph von Lenbach oil on mahogany panel, circa 1879</a:t>
            </a:r>
            <a:endParaRPr sz="1000">
              <a:solidFill>
                <a:srgbClr val="E4E5B8"/>
              </a:solidFill>
              <a:latin typeface="Georgia"/>
              <a:ea typeface="Georgia"/>
              <a:cs typeface="Georgia"/>
              <a:sym typeface="Georgia"/>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2" name="Shape 292"/>
        <p:cNvGrpSpPr/>
        <p:nvPr/>
      </p:nvGrpSpPr>
      <p:grpSpPr>
        <a:xfrm>
          <a:off x="0" y="0"/>
          <a:ext cx="0" cy="0"/>
          <a:chOff x="0" y="0"/>
          <a:chExt cx="0" cy="0"/>
        </a:xfrm>
      </p:grpSpPr>
      <p:sp>
        <p:nvSpPr>
          <p:cNvPr id="293" name="Google Shape;293;p48"/>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94" name="Google Shape;294;p48"/>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95" name="Google Shape;295;p48"/>
          <p:cNvSpPr txBox="1"/>
          <p:nvPr/>
        </p:nvSpPr>
        <p:spPr>
          <a:xfrm>
            <a:off x="182779" y="1101300"/>
            <a:ext cx="6479700" cy="44946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en">
                <a:solidFill>
                  <a:srgbClr val="E4E5B8"/>
                </a:solidFill>
                <a:latin typeface="Georgia"/>
                <a:ea typeface="Georgia"/>
                <a:cs typeface="Georgia"/>
                <a:sym typeface="Georgia"/>
              </a:rPr>
              <a:t>Jefferson recognized that the human person also possesses a social nature. He put it clearly: “Man was destined for society.” Jefferson may have thought Aristotle outdated, but he nevertheless agreed that man is a political creature with an end to which he is ordered by his nature. Man could only flourish and achieve this end in society. For Jefferson, society meant both natural society, such as the family, and political society. Unlike John Locke, Jefferson did not think that a preexistent natural society had begotten its own replacement in political society. Rather, like Thomas Paine and heavily influenced by Scottish Enlightenment philosopher Lord Kames, Jefferson thought both had always been present and intertwined. Each was necessary for human flourishing. Where Jefferson parted ways with Paine is that the Virginian saw government not as a necessary evil but as an irreplaceable institution ordered to the good of human happiness. Government could only achieve its proper end, however, if it was kept limited. In 1801, in his first inaugural address as president, Jefferson recommended “a wise and frugal government, which shall restrain men from injuring one another, shall leave them otherwise free to regulate their own pursuits of industry and improvement.” Along with not taking “from the mouth of labor the bread it has earned.”</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296" name="Google Shape;296;p48"/>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Destined for Society</a:t>
            </a:r>
            <a:endParaRPr>
              <a:solidFill>
                <a:srgbClr val="E4E5B8"/>
              </a:solidFill>
              <a:latin typeface="Georgia"/>
              <a:ea typeface="Georgia"/>
              <a:cs typeface="Georgia"/>
              <a:sym typeface="Georgia"/>
            </a:endParaRPr>
          </a:p>
        </p:txBody>
      </p:sp>
      <p:pic>
        <p:nvPicPr>
          <p:cNvPr id="297" name="Google Shape;297;p48" title="Jefferson's 1st Inaugural Address.png"/>
          <p:cNvPicPr preferRelativeResize="0"/>
          <p:nvPr/>
        </p:nvPicPr>
        <p:blipFill rotWithShape="1">
          <a:blip r:embed="rId4">
            <a:alphaModFix/>
          </a:blip>
          <a:srcRect b="0" l="4330" r="6217" t="2714"/>
          <a:stretch/>
        </p:blipFill>
        <p:spPr>
          <a:xfrm>
            <a:off x="6799033" y="1141490"/>
            <a:ext cx="2169900" cy="3451825"/>
          </a:xfrm>
          <a:prstGeom prst="rect">
            <a:avLst/>
          </a:prstGeom>
          <a:noFill/>
          <a:ln>
            <a:noFill/>
          </a:ln>
        </p:spPr>
      </p:pic>
      <p:sp>
        <p:nvSpPr>
          <p:cNvPr id="298" name="Google Shape;298;p48"/>
          <p:cNvSpPr txBox="1"/>
          <p:nvPr/>
        </p:nvSpPr>
        <p:spPr>
          <a:xfrm>
            <a:off x="6807071" y="4529033"/>
            <a:ext cx="2169900" cy="6465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000">
                <a:solidFill>
                  <a:srgbClr val="E4E5B8"/>
                </a:solidFill>
                <a:latin typeface="Georgia"/>
                <a:ea typeface="Georgia"/>
                <a:cs typeface="Georgia"/>
                <a:sym typeface="Georgia"/>
              </a:rPr>
              <a:t>Thomas Jefferson, “First Inaugural Address” (4 March 1801) - Photo Courtesy of the Library of Congress</a:t>
            </a:r>
            <a:endParaRPr sz="1000">
              <a:solidFill>
                <a:schemeClr val="lt2"/>
              </a:solidFill>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2" name="Shape 302"/>
        <p:cNvGrpSpPr/>
        <p:nvPr/>
      </p:nvGrpSpPr>
      <p:grpSpPr>
        <a:xfrm>
          <a:off x="0" y="0"/>
          <a:ext cx="0" cy="0"/>
          <a:chOff x="0" y="0"/>
          <a:chExt cx="0" cy="0"/>
        </a:xfrm>
      </p:grpSpPr>
      <p:sp>
        <p:nvSpPr>
          <p:cNvPr id="303" name="Google Shape;303;p49"/>
          <p:cNvSpPr txBox="1"/>
          <p:nvPr>
            <p:ph type="title"/>
          </p:nvPr>
        </p:nvSpPr>
        <p:spPr>
          <a:xfrm>
            <a:off x="311700" y="3312700"/>
            <a:ext cx="8520600" cy="841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5200">
                <a:solidFill>
                  <a:srgbClr val="E4E5B8"/>
                </a:solidFill>
                <a:latin typeface="Georgia"/>
                <a:ea typeface="Georgia"/>
                <a:cs typeface="Georgia"/>
                <a:sym typeface="Georgia"/>
              </a:rPr>
              <a:t>Discussion</a:t>
            </a:r>
            <a:endParaRPr sz="5200">
              <a:solidFill>
                <a:srgbClr val="E4E5B8"/>
              </a:solidFill>
              <a:latin typeface="Georgia"/>
              <a:ea typeface="Georgia"/>
              <a:cs typeface="Georgia"/>
              <a:sym typeface="Georgia"/>
            </a:endParaRPr>
          </a:p>
        </p:txBody>
      </p:sp>
      <p:pic>
        <p:nvPicPr>
          <p:cNvPr id="304" name="Google Shape;304;p49"/>
          <p:cNvPicPr preferRelativeResize="0"/>
          <p:nvPr/>
        </p:nvPicPr>
        <p:blipFill>
          <a:blip r:embed="rId3">
            <a:alphaModFix/>
          </a:blip>
          <a:stretch>
            <a:fillRect/>
          </a:stretch>
        </p:blipFill>
        <p:spPr>
          <a:xfrm>
            <a:off x="3648975" y="897800"/>
            <a:ext cx="1846049" cy="1846049"/>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8" name="Shape 308"/>
        <p:cNvGrpSpPr/>
        <p:nvPr/>
      </p:nvGrpSpPr>
      <p:grpSpPr>
        <a:xfrm>
          <a:off x="0" y="0"/>
          <a:ext cx="0" cy="0"/>
          <a:chOff x="0" y="0"/>
          <a:chExt cx="0" cy="0"/>
        </a:xfrm>
      </p:grpSpPr>
      <p:sp>
        <p:nvSpPr>
          <p:cNvPr id="309" name="Google Shape;309;p50"/>
          <p:cNvSpPr txBox="1"/>
          <p:nvPr>
            <p:ph type="title"/>
          </p:nvPr>
        </p:nvSpPr>
        <p:spPr>
          <a:xfrm>
            <a:off x="311700" y="3312700"/>
            <a:ext cx="8520600" cy="841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i="1" lang="en" sz="5200">
                <a:solidFill>
                  <a:srgbClr val="E4E5B8"/>
                </a:solidFill>
                <a:latin typeface="Georgia"/>
                <a:ea typeface="Georgia"/>
                <a:cs typeface="Georgia"/>
                <a:sym typeface="Georgia"/>
              </a:rPr>
              <a:t>Who are the Americans?</a:t>
            </a:r>
            <a:endParaRPr i="1" sz="5200">
              <a:solidFill>
                <a:srgbClr val="E4E5B8"/>
              </a:solidFill>
              <a:latin typeface="Georgia"/>
              <a:ea typeface="Georgia"/>
              <a:cs typeface="Georgia"/>
              <a:sym typeface="Georgia"/>
            </a:endParaRPr>
          </a:p>
        </p:txBody>
      </p:sp>
      <p:pic>
        <p:nvPicPr>
          <p:cNvPr id="310" name="Google Shape;310;p50"/>
          <p:cNvPicPr preferRelativeResize="0"/>
          <p:nvPr/>
        </p:nvPicPr>
        <p:blipFill>
          <a:blip r:embed="rId3">
            <a:alphaModFix/>
          </a:blip>
          <a:stretch>
            <a:fillRect/>
          </a:stretch>
        </p:blipFill>
        <p:spPr>
          <a:xfrm>
            <a:off x="3648975" y="897800"/>
            <a:ext cx="1846049" cy="1846049"/>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4" name="Shape 314"/>
        <p:cNvGrpSpPr/>
        <p:nvPr/>
      </p:nvGrpSpPr>
      <p:grpSpPr>
        <a:xfrm>
          <a:off x="0" y="0"/>
          <a:ext cx="0" cy="0"/>
          <a:chOff x="0" y="0"/>
          <a:chExt cx="0" cy="0"/>
        </a:xfrm>
      </p:grpSpPr>
      <p:sp>
        <p:nvSpPr>
          <p:cNvPr id="315" name="Google Shape;315;p51"/>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16" name="Google Shape;316;p51"/>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17" name="Google Shape;317;p51"/>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i="1" lang="en">
                <a:solidFill>
                  <a:srgbClr val="E4E5B8"/>
                </a:solidFill>
                <a:latin typeface="Georgia"/>
                <a:ea typeface="Georgia"/>
                <a:cs typeface="Georgia"/>
                <a:sym typeface="Georgia"/>
              </a:rPr>
              <a:t>Who Are The Americans</a:t>
            </a:r>
            <a:r>
              <a:rPr lang="en">
                <a:solidFill>
                  <a:srgbClr val="E4E5B8"/>
                </a:solidFill>
                <a:latin typeface="Georgia"/>
                <a:ea typeface="Georgia"/>
                <a:cs typeface="Georgia"/>
                <a:sym typeface="Georgia"/>
              </a:rPr>
              <a:t> by Earl Browder 1936</a:t>
            </a:r>
            <a:endParaRPr>
              <a:solidFill>
                <a:srgbClr val="E4E5B8"/>
              </a:solidFill>
              <a:latin typeface="Georgia"/>
              <a:ea typeface="Georgia"/>
              <a:cs typeface="Georgia"/>
              <a:sym typeface="Georgia"/>
            </a:endParaRPr>
          </a:p>
        </p:txBody>
      </p:sp>
      <p:sp>
        <p:nvSpPr>
          <p:cNvPr id="318" name="Google Shape;318;p51"/>
          <p:cNvSpPr txBox="1"/>
          <p:nvPr/>
        </p:nvSpPr>
        <p:spPr>
          <a:xfrm>
            <a:off x="383050" y="1522375"/>
            <a:ext cx="56574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200">
              <a:solidFill>
                <a:srgbClr val="E4E5B8"/>
              </a:solidFill>
              <a:latin typeface="Georgia"/>
              <a:ea typeface="Georgia"/>
              <a:cs typeface="Georgia"/>
              <a:sym typeface="Georgia"/>
            </a:endParaRPr>
          </a:p>
        </p:txBody>
      </p:sp>
      <p:sp>
        <p:nvSpPr>
          <p:cNvPr id="319" name="Google Shape;319;p51"/>
          <p:cNvSpPr txBox="1"/>
          <p:nvPr/>
        </p:nvSpPr>
        <p:spPr>
          <a:xfrm>
            <a:off x="4853200" y="1522375"/>
            <a:ext cx="36351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800">
              <a:solidFill>
                <a:schemeClr val="lt2"/>
              </a:solidFill>
            </a:endParaRPr>
          </a:p>
        </p:txBody>
      </p:sp>
      <p:pic>
        <p:nvPicPr>
          <p:cNvPr id="320" name="Google Shape;320;p51"/>
          <p:cNvPicPr preferRelativeResize="0"/>
          <p:nvPr/>
        </p:nvPicPr>
        <p:blipFill>
          <a:blip r:embed="rId4">
            <a:alphaModFix/>
          </a:blip>
          <a:stretch>
            <a:fillRect/>
          </a:stretch>
        </p:blipFill>
        <p:spPr>
          <a:xfrm>
            <a:off x="140575" y="1173400"/>
            <a:ext cx="2661625" cy="3868093"/>
          </a:xfrm>
          <a:prstGeom prst="rect">
            <a:avLst/>
          </a:prstGeom>
          <a:noFill/>
          <a:ln>
            <a:noFill/>
          </a:ln>
        </p:spPr>
      </p:pic>
      <p:pic>
        <p:nvPicPr>
          <p:cNvPr id="321" name="Google Shape;321;p51"/>
          <p:cNvPicPr preferRelativeResize="0"/>
          <p:nvPr/>
        </p:nvPicPr>
        <p:blipFill>
          <a:blip r:embed="rId5">
            <a:alphaModFix/>
          </a:blip>
          <a:stretch>
            <a:fillRect/>
          </a:stretch>
        </p:blipFill>
        <p:spPr>
          <a:xfrm>
            <a:off x="2942053" y="1148150"/>
            <a:ext cx="2725248" cy="3888050"/>
          </a:xfrm>
          <a:prstGeom prst="rect">
            <a:avLst/>
          </a:prstGeom>
          <a:noFill/>
          <a:ln>
            <a:noFill/>
          </a:ln>
        </p:spPr>
      </p:pic>
      <p:sp>
        <p:nvSpPr>
          <p:cNvPr id="322" name="Google Shape;322;p51"/>
          <p:cNvSpPr txBox="1"/>
          <p:nvPr/>
        </p:nvSpPr>
        <p:spPr>
          <a:xfrm>
            <a:off x="6109100" y="1382125"/>
            <a:ext cx="30483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800">
              <a:solidFill>
                <a:schemeClr val="lt2"/>
              </a:solidFill>
            </a:endParaRPr>
          </a:p>
        </p:txBody>
      </p:sp>
      <p:pic>
        <p:nvPicPr>
          <p:cNvPr id="323" name="Google Shape;323;p51"/>
          <p:cNvPicPr preferRelativeResize="0"/>
          <p:nvPr/>
        </p:nvPicPr>
        <p:blipFill>
          <a:blip r:embed="rId6">
            <a:alphaModFix/>
          </a:blip>
          <a:stretch>
            <a:fillRect/>
          </a:stretch>
        </p:blipFill>
        <p:spPr>
          <a:xfrm>
            <a:off x="5807150" y="1148150"/>
            <a:ext cx="3142025" cy="3888050"/>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7" name="Shape 327"/>
        <p:cNvGrpSpPr/>
        <p:nvPr/>
      </p:nvGrpSpPr>
      <p:grpSpPr>
        <a:xfrm>
          <a:off x="0" y="0"/>
          <a:ext cx="0" cy="0"/>
          <a:chOff x="0" y="0"/>
          <a:chExt cx="0" cy="0"/>
        </a:xfrm>
      </p:grpSpPr>
      <p:sp>
        <p:nvSpPr>
          <p:cNvPr id="328" name="Google Shape;328;p52"/>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29" name="Google Shape;329;p52"/>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30" name="Google Shape;330;p52"/>
          <p:cNvSpPr txBox="1"/>
          <p:nvPr>
            <p:ph type="title"/>
          </p:nvPr>
        </p:nvSpPr>
        <p:spPr>
          <a:xfrm>
            <a:off x="1436725" y="163050"/>
            <a:ext cx="7249800" cy="8259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lang="en" sz="2320">
                <a:solidFill>
                  <a:srgbClr val="E4E5B8"/>
                </a:solidFill>
                <a:latin typeface="Georgia"/>
                <a:ea typeface="Georgia"/>
                <a:cs typeface="Georgia"/>
                <a:sym typeface="Georgia"/>
              </a:rPr>
              <a:t>How the Working Class Interprets Original Sources: Interpreting “Who Are the Americans”</a:t>
            </a:r>
            <a:endParaRPr sz="2320">
              <a:solidFill>
                <a:srgbClr val="E4E5B8"/>
              </a:solidFill>
              <a:latin typeface="Georgia"/>
              <a:ea typeface="Georgia"/>
              <a:cs typeface="Georgia"/>
              <a:sym typeface="Georgia"/>
            </a:endParaRPr>
          </a:p>
        </p:txBody>
      </p:sp>
      <p:sp>
        <p:nvSpPr>
          <p:cNvPr id="331" name="Google Shape;331;p52"/>
          <p:cNvSpPr txBox="1"/>
          <p:nvPr/>
        </p:nvSpPr>
        <p:spPr>
          <a:xfrm>
            <a:off x="0" y="1032100"/>
            <a:ext cx="6163800" cy="41784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 sz="1200">
                <a:solidFill>
                  <a:srgbClr val="E4E5B8"/>
                </a:solidFill>
                <a:latin typeface="Georgia"/>
                <a:ea typeface="Georgia"/>
                <a:cs typeface="Georgia"/>
                <a:sym typeface="Georgia"/>
              </a:rPr>
              <a:t>Workers can and </a:t>
            </a:r>
            <a:r>
              <a:rPr i="1" lang="en" sz="1200">
                <a:solidFill>
                  <a:srgbClr val="E4E5B8"/>
                </a:solidFill>
                <a:latin typeface="Georgia"/>
                <a:ea typeface="Georgia"/>
                <a:cs typeface="Georgia"/>
                <a:sym typeface="Georgia"/>
              </a:rPr>
              <a:t>must </a:t>
            </a:r>
            <a:r>
              <a:rPr lang="en" sz="1200">
                <a:solidFill>
                  <a:srgbClr val="E4E5B8"/>
                </a:solidFill>
                <a:latin typeface="Georgia"/>
                <a:ea typeface="Georgia"/>
                <a:cs typeface="Georgia"/>
                <a:sym typeface="Georgia"/>
              </a:rPr>
              <a:t>do history. The </a:t>
            </a:r>
            <a:r>
              <a:rPr lang="en" sz="1200">
                <a:solidFill>
                  <a:srgbClr val="E4E5B8"/>
                </a:solidFill>
                <a:latin typeface="Georgia"/>
                <a:ea typeface="Georgia"/>
                <a:cs typeface="Georgia"/>
                <a:sym typeface="Georgia"/>
              </a:rPr>
              <a:t>history</a:t>
            </a:r>
            <a:r>
              <a:rPr lang="en" sz="1200">
                <a:solidFill>
                  <a:srgbClr val="E4E5B8"/>
                </a:solidFill>
                <a:latin typeface="Georgia"/>
                <a:ea typeface="Georgia"/>
                <a:cs typeface="Georgia"/>
                <a:sym typeface="Georgia"/>
              </a:rPr>
              <a:t> given us, by other classes is a reflection of those classes biases and values, which are contradictory to the class </a:t>
            </a:r>
            <a:r>
              <a:rPr lang="en" sz="1200">
                <a:solidFill>
                  <a:srgbClr val="E4E5B8"/>
                </a:solidFill>
                <a:latin typeface="Georgia"/>
                <a:ea typeface="Georgia"/>
                <a:cs typeface="Georgia"/>
                <a:sym typeface="Georgia"/>
              </a:rPr>
              <a:t>consciousness</a:t>
            </a:r>
            <a:r>
              <a:rPr lang="en" sz="1200">
                <a:solidFill>
                  <a:srgbClr val="E4E5B8"/>
                </a:solidFill>
                <a:latin typeface="Georgia"/>
                <a:ea typeface="Georgia"/>
                <a:cs typeface="Georgia"/>
                <a:sym typeface="Georgia"/>
              </a:rPr>
              <a:t> of the workers. It serves those classes, not ours. </a:t>
            </a:r>
            <a:endParaRPr sz="1200">
              <a:solidFill>
                <a:srgbClr val="E4E5B8"/>
              </a:solidFill>
              <a:latin typeface="Georgia"/>
              <a:ea typeface="Georgia"/>
              <a:cs typeface="Georgia"/>
              <a:sym typeface="Georgia"/>
            </a:endParaRPr>
          </a:p>
          <a:p>
            <a:pPr indent="0" lvl="0" marL="0" rtl="0" algn="l">
              <a:lnSpc>
                <a:spcPct val="115000"/>
              </a:lnSpc>
              <a:spcBef>
                <a:spcPts val="800"/>
              </a:spcBef>
              <a:spcAft>
                <a:spcPts val="0"/>
              </a:spcAft>
              <a:buNone/>
            </a:pPr>
            <a:r>
              <a:rPr lang="en" sz="1200">
                <a:solidFill>
                  <a:srgbClr val="E4E5B8"/>
                </a:solidFill>
                <a:latin typeface="Georgia"/>
                <a:ea typeface="Georgia"/>
                <a:cs typeface="Georgia"/>
                <a:sym typeface="Georgia"/>
              </a:rPr>
              <a:t>When approaching history, we must consider the way we analyze and communicate history; this is called Historiography. The working class adheres to Dialectical Materialism as the methodology of </a:t>
            </a:r>
            <a:r>
              <a:rPr lang="en" sz="1200">
                <a:solidFill>
                  <a:srgbClr val="E4E5B8"/>
                </a:solidFill>
                <a:latin typeface="Georgia"/>
                <a:ea typeface="Georgia"/>
                <a:cs typeface="Georgia"/>
                <a:sym typeface="Georgia"/>
              </a:rPr>
              <a:t>it's</a:t>
            </a:r>
            <a:r>
              <a:rPr lang="en" sz="1200">
                <a:solidFill>
                  <a:srgbClr val="E4E5B8"/>
                </a:solidFill>
                <a:latin typeface="Georgia"/>
                <a:ea typeface="Georgia"/>
                <a:cs typeface="Georgia"/>
                <a:sym typeface="Georgia"/>
              </a:rPr>
              <a:t> </a:t>
            </a:r>
            <a:r>
              <a:rPr lang="en" sz="1200">
                <a:solidFill>
                  <a:srgbClr val="E4E5B8"/>
                </a:solidFill>
                <a:latin typeface="Georgia"/>
                <a:ea typeface="Georgia"/>
                <a:cs typeface="Georgia"/>
                <a:sym typeface="Georgia"/>
              </a:rPr>
              <a:t>scientific research. History is, afterall, science. For an excellent and authoritative book on this topic, please see “Materialism and The Dialectical Method” by Maurice Cornforth, available at New Outlook Publishers.</a:t>
            </a:r>
            <a:endParaRPr sz="1200">
              <a:solidFill>
                <a:srgbClr val="E4E5B8"/>
              </a:solidFill>
              <a:latin typeface="Georgia"/>
              <a:ea typeface="Georgia"/>
              <a:cs typeface="Georgia"/>
              <a:sym typeface="Georgia"/>
            </a:endParaRPr>
          </a:p>
          <a:p>
            <a:pPr indent="0" lvl="0" marL="0" rtl="0" algn="l">
              <a:lnSpc>
                <a:spcPct val="115000"/>
              </a:lnSpc>
              <a:spcBef>
                <a:spcPts val="800"/>
              </a:spcBef>
              <a:spcAft>
                <a:spcPts val="0"/>
              </a:spcAft>
              <a:buNone/>
            </a:pPr>
            <a:r>
              <a:rPr lang="en" sz="1200">
                <a:solidFill>
                  <a:srgbClr val="E4E5B8"/>
                </a:solidFill>
                <a:latin typeface="Georgia"/>
                <a:ea typeface="Georgia"/>
                <a:cs typeface="Georgia"/>
                <a:sym typeface="Georgia"/>
              </a:rPr>
              <a:t>Ask questions such as “Who benefitted?”, “What was substantially changed?”  “What are the qualities of those changes?” “How can we tell?” “How were the events described and responded to in their own time?”.</a:t>
            </a:r>
            <a:endParaRPr sz="1200">
              <a:solidFill>
                <a:srgbClr val="E4E5B8"/>
              </a:solidFill>
              <a:latin typeface="Georgia"/>
              <a:ea typeface="Georgia"/>
              <a:cs typeface="Georgia"/>
              <a:sym typeface="Georgia"/>
            </a:endParaRPr>
          </a:p>
          <a:p>
            <a:pPr indent="0" lvl="0" marL="0" rtl="0" algn="l">
              <a:lnSpc>
                <a:spcPct val="115000"/>
              </a:lnSpc>
              <a:spcBef>
                <a:spcPts val="800"/>
              </a:spcBef>
              <a:spcAft>
                <a:spcPts val="0"/>
              </a:spcAft>
              <a:buNone/>
            </a:pPr>
            <a:r>
              <a:rPr lang="en" sz="1200">
                <a:solidFill>
                  <a:srgbClr val="E4E5B8"/>
                </a:solidFill>
                <a:latin typeface="Georgia"/>
                <a:ea typeface="Georgia"/>
                <a:cs typeface="Georgia"/>
                <a:sym typeface="Georgia"/>
              </a:rPr>
              <a:t>In your findings, place emphasis on the function and purpose of the data objectively, which is to view social change as an ongoing process of ideas and social forces meeting, changing, and reforming in new ways to produce the next components of the following social changes. </a:t>
            </a:r>
            <a:endParaRPr sz="1200">
              <a:solidFill>
                <a:srgbClr val="E4E5B8"/>
              </a:solidFill>
              <a:latin typeface="Georgia"/>
              <a:ea typeface="Georgia"/>
              <a:cs typeface="Georgia"/>
              <a:sym typeface="Georgia"/>
            </a:endParaRPr>
          </a:p>
          <a:p>
            <a:pPr indent="0" lvl="0" marL="0" rtl="0" algn="l">
              <a:lnSpc>
                <a:spcPct val="115000"/>
              </a:lnSpc>
              <a:spcBef>
                <a:spcPts val="800"/>
              </a:spcBef>
              <a:spcAft>
                <a:spcPts val="800"/>
              </a:spcAft>
              <a:buNone/>
            </a:pPr>
            <a:r>
              <a:rPr lang="en" sz="1200">
                <a:solidFill>
                  <a:srgbClr val="E4E5B8"/>
                </a:solidFill>
                <a:latin typeface="Georgia"/>
                <a:ea typeface="Georgia"/>
                <a:cs typeface="Georgia"/>
                <a:sym typeface="Georgia"/>
              </a:rPr>
              <a:t>Acknowledge that capitalist history is an established narrative created entirely in the service of one social class over the other. </a:t>
            </a:r>
            <a:endParaRPr>
              <a:solidFill>
                <a:srgbClr val="E4E5B8"/>
              </a:solidFill>
              <a:latin typeface="Georgia"/>
              <a:ea typeface="Georgia"/>
              <a:cs typeface="Georgia"/>
              <a:sym typeface="Georgia"/>
            </a:endParaRPr>
          </a:p>
        </p:txBody>
      </p:sp>
      <p:pic>
        <p:nvPicPr>
          <p:cNvPr id="332" name="Google Shape;332;p52"/>
          <p:cNvPicPr preferRelativeResize="0"/>
          <p:nvPr/>
        </p:nvPicPr>
        <p:blipFill>
          <a:blip r:embed="rId4">
            <a:alphaModFix/>
          </a:blip>
          <a:stretch>
            <a:fillRect/>
          </a:stretch>
        </p:blipFill>
        <p:spPr>
          <a:xfrm>
            <a:off x="6253325" y="1101300"/>
            <a:ext cx="2654500" cy="3981725"/>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6" name="Shape 336"/>
        <p:cNvGrpSpPr/>
        <p:nvPr/>
      </p:nvGrpSpPr>
      <p:grpSpPr>
        <a:xfrm>
          <a:off x="0" y="0"/>
          <a:ext cx="0" cy="0"/>
          <a:chOff x="0" y="0"/>
          <a:chExt cx="0" cy="0"/>
        </a:xfrm>
      </p:grpSpPr>
      <p:sp>
        <p:nvSpPr>
          <p:cNvPr id="337" name="Google Shape;337;p53"/>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38" name="Google Shape;338;p53"/>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39" name="Google Shape;339;p53"/>
          <p:cNvSpPr txBox="1"/>
          <p:nvPr>
            <p:ph type="title"/>
          </p:nvPr>
        </p:nvSpPr>
        <p:spPr>
          <a:xfrm>
            <a:off x="1658025" y="264300"/>
            <a:ext cx="72498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lang="en" sz="2320">
                <a:solidFill>
                  <a:srgbClr val="E4E5B8"/>
                </a:solidFill>
                <a:latin typeface="Georgia"/>
                <a:ea typeface="Georgia"/>
                <a:cs typeface="Georgia"/>
                <a:sym typeface="Georgia"/>
              </a:rPr>
              <a:t>Applied Critical Thinking: Browder and Browderism</a:t>
            </a:r>
            <a:endParaRPr sz="2320">
              <a:solidFill>
                <a:srgbClr val="E4E5B8"/>
              </a:solidFill>
              <a:latin typeface="Georgia"/>
              <a:ea typeface="Georgia"/>
              <a:cs typeface="Georgia"/>
              <a:sym typeface="Georgia"/>
            </a:endParaRPr>
          </a:p>
        </p:txBody>
      </p:sp>
      <p:sp>
        <p:nvSpPr>
          <p:cNvPr id="340" name="Google Shape;340;p53"/>
          <p:cNvSpPr txBox="1"/>
          <p:nvPr/>
        </p:nvSpPr>
        <p:spPr>
          <a:xfrm>
            <a:off x="0" y="1034250"/>
            <a:ext cx="7757700" cy="40746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 sz="1100">
                <a:solidFill>
                  <a:srgbClr val="E4E5B8"/>
                </a:solidFill>
                <a:latin typeface="Georgia"/>
                <a:ea typeface="Georgia"/>
                <a:cs typeface="Georgia"/>
                <a:sym typeface="Georgia"/>
              </a:rPr>
              <a:t>When considering Browder and Browderism, think critically and dialectically by considering his class biography, experiences and possible motivations. Correlate these with the times in which he lived. </a:t>
            </a:r>
            <a:endParaRPr sz="1100">
              <a:solidFill>
                <a:srgbClr val="E4E5B8"/>
              </a:solidFill>
              <a:latin typeface="Georgia"/>
              <a:ea typeface="Georgia"/>
              <a:cs typeface="Georgia"/>
              <a:sym typeface="Georgia"/>
            </a:endParaRPr>
          </a:p>
          <a:p>
            <a:pPr indent="0" lvl="0" marL="0" rtl="0" algn="l">
              <a:lnSpc>
                <a:spcPct val="115000"/>
              </a:lnSpc>
              <a:spcBef>
                <a:spcPts val="800"/>
              </a:spcBef>
              <a:spcAft>
                <a:spcPts val="0"/>
              </a:spcAft>
              <a:buNone/>
            </a:pPr>
            <a:r>
              <a:rPr b="1" lang="en" sz="1100">
                <a:solidFill>
                  <a:srgbClr val="E4E5B8"/>
                </a:solidFill>
                <a:latin typeface="Georgia"/>
                <a:ea typeface="Georgia"/>
                <a:cs typeface="Georgia"/>
                <a:sym typeface="Georgia"/>
              </a:rPr>
              <a:t>Biography:</a:t>
            </a:r>
            <a:r>
              <a:rPr lang="en" sz="1100">
                <a:solidFill>
                  <a:srgbClr val="E4E5B8"/>
                </a:solidFill>
                <a:latin typeface="Georgia"/>
                <a:ea typeface="Georgia"/>
                <a:cs typeface="Georgia"/>
                <a:sym typeface="Georgia"/>
              </a:rPr>
              <a:t> Browder was a worker from a working class family, and a socialist at age 16. He ran for president twice, and lead the CPUSA during a time when communism was under direct attack abroad and significant suppression in the United States, only 20 years after the October Revolution. His commitment to Americanism was presumed to be motivated by his goal of empowering the CPUSA to join in a national effort to oppose fascism. </a:t>
            </a:r>
            <a:endParaRPr sz="1100">
              <a:solidFill>
                <a:srgbClr val="E4E5B8"/>
              </a:solidFill>
              <a:latin typeface="Georgia"/>
              <a:ea typeface="Georgia"/>
              <a:cs typeface="Georgia"/>
              <a:sym typeface="Georgia"/>
            </a:endParaRPr>
          </a:p>
          <a:p>
            <a:pPr indent="0" lvl="0" marL="0" rtl="0" algn="l">
              <a:lnSpc>
                <a:spcPct val="115000"/>
              </a:lnSpc>
              <a:spcBef>
                <a:spcPts val="800"/>
              </a:spcBef>
              <a:spcAft>
                <a:spcPts val="0"/>
              </a:spcAft>
              <a:buNone/>
            </a:pPr>
            <a:r>
              <a:rPr b="1" lang="en" sz="1100">
                <a:solidFill>
                  <a:srgbClr val="E4E5B8"/>
                </a:solidFill>
                <a:latin typeface="Georgia"/>
                <a:ea typeface="Georgia"/>
                <a:cs typeface="Georgia"/>
                <a:sym typeface="Georgia"/>
              </a:rPr>
              <a:t>Conflicted Ideologies: </a:t>
            </a:r>
            <a:r>
              <a:rPr lang="en" sz="1100">
                <a:solidFill>
                  <a:srgbClr val="E4E5B8"/>
                </a:solidFill>
                <a:latin typeface="Georgia"/>
                <a:ea typeface="Georgia"/>
                <a:cs typeface="Georgia"/>
                <a:sym typeface="Georgia"/>
              </a:rPr>
              <a:t>Browder was an influential figure in CPUSA leadership during the Popular Front era of the early 1930’s. This era’s emphasis was placed on creating a united Left to oppose fascism.  This emphasis changed as WWII gained momentum. Browder was imprisoned  for passport fraud when Nazi Germany launched Operation Barbarossa,the invasion of the Soviet Union. Immediately, the political line of the global communist movement shifted from anti-intervention in the "imperialist war" to </a:t>
            </a:r>
            <a:r>
              <a:rPr b="1" lang="en" sz="1100">
                <a:solidFill>
                  <a:srgbClr val="E4E5B8"/>
                </a:solidFill>
                <a:latin typeface="Georgia"/>
                <a:ea typeface="Georgia"/>
                <a:cs typeface="Georgia"/>
                <a:sym typeface="Georgia"/>
              </a:rPr>
              <a:t>intense advocacy for anti-fascist intervention</a:t>
            </a:r>
            <a:r>
              <a:rPr lang="en" sz="1100">
                <a:solidFill>
                  <a:srgbClr val="E4E5B8"/>
                </a:solidFill>
                <a:latin typeface="Georgia"/>
                <a:ea typeface="Georgia"/>
                <a:cs typeface="Georgia"/>
                <a:sym typeface="Georgia"/>
              </a:rPr>
              <a:t>; the slogan was "Defend the Soviet Union". </a:t>
            </a:r>
            <a:endParaRPr sz="1100">
              <a:solidFill>
                <a:srgbClr val="E4E5B8"/>
              </a:solidFill>
              <a:latin typeface="Georgia"/>
              <a:ea typeface="Georgia"/>
              <a:cs typeface="Georgia"/>
              <a:sym typeface="Georgia"/>
            </a:endParaRPr>
          </a:p>
          <a:p>
            <a:pPr indent="0" lvl="0" marL="0" rtl="0" algn="l">
              <a:lnSpc>
                <a:spcPct val="115000"/>
              </a:lnSpc>
              <a:spcBef>
                <a:spcPts val="800"/>
              </a:spcBef>
              <a:spcAft>
                <a:spcPts val="0"/>
              </a:spcAft>
              <a:buNone/>
            </a:pPr>
            <a:r>
              <a:rPr b="1" lang="en" sz="1100">
                <a:solidFill>
                  <a:srgbClr val="E4E5B8"/>
                </a:solidFill>
                <a:latin typeface="Georgia"/>
                <a:ea typeface="Georgia"/>
                <a:cs typeface="Georgia"/>
                <a:sym typeface="Georgia"/>
              </a:rPr>
              <a:t>Contradictions:</a:t>
            </a:r>
            <a:r>
              <a:rPr lang="en" sz="1100">
                <a:solidFill>
                  <a:srgbClr val="E4E5B8"/>
                </a:solidFill>
                <a:latin typeface="Georgia"/>
                <a:ea typeface="Georgia"/>
                <a:cs typeface="Georgia"/>
                <a:sym typeface="Georgia"/>
              </a:rPr>
              <a:t> </a:t>
            </a:r>
            <a:r>
              <a:rPr b="1" lang="en" sz="1100">
                <a:solidFill>
                  <a:srgbClr val="E4E5B8"/>
                </a:solidFill>
                <a:latin typeface="Georgia"/>
                <a:ea typeface="Georgia"/>
                <a:cs typeface="Georgia"/>
                <a:sym typeface="Georgia"/>
              </a:rPr>
              <a:t> </a:t>
            </a:r>
            <a:r>
              <a:rPr lang="en" sz="1100">
                <a:solidFill>
                  <a:srgbClr val="E4E5B8"/>
                </a:solidFill>
                <a:latin typeface="Georgia"/>
                <a:ea typeface="Georgia"/>
                <a:cs typeface="Georgia"/>
                <a:sym typeface="Georgia"/>
              </a:rPr>
              <a:t>Browder supposed that the cooperation between America and the Soviet Union would continue after the war. It did not. This expectation of cooperation between the Allied powers abroad and civil peace at home were the hallmarks of what was later known as "Browderism". The postwar era for the CPUSA is marked by the most damaging and lasting efforts to abolish the party. Arguably, fascism was never defeated, but rather streamlined and repackaged to resurface later. Communism was never defeated . It rises again to confront fascism. </a:t>
            </a:r>
            <a:endParaRPr sz="1100">
              <a:solidFill>
                <a:srgbClr val="E4E5B8"/>
              </a:solidFill>
              <a:latin typeface="Georgia"/>
              <a:ea typeface="Georgia"/>
              <a:cs typeface="Georgia"/>
              <a:sym typeface="Georgia"/>
            </a:endParaRPr>
          </a:p>
          <a:p>
            <a:pPr indent="0" lvl="0" marL="0" rtl="0" algn="l">
              <a:lnSpc>
                <a:spcPct val="115000"/>
              </a:lnSpc>
              <a:spcBef>
                <a:spcPts val="800"/>
              </a:spcBef>
              <a:spcAft>
                <a:spcPts val="800"/>
              </a:spcAft>
              <a:buNone/>
            </a:pPr>
            <a:r>
              <a:rPr b="1" lang="en" sz="1100">
                <a:solidFill>
                  <a:srgbClr val="E4E5B8"/>
                </a:solidFill>
                <a:latin typeface="Georgia"/>
                <a:ea typeface="Georgia"/>
                <a:cs typeface="Georgia"/>
                <a:sym typeface="Georgia"/>
              </a:rPr>
              <a:t>Why do History? Because history will ask you which side you’re on. How will you answer?</a:t>
            </a:r>
            <a:endParaRPr b="1" sz="1200">
              <a:solidFill>
                <a:srgbClr val="E4E5B8"/>
              </a:solidFill>
              <a:latin typeface="Georgia"/>
              <a:ea typeface="Georgia"/>
              <a:cs typeface="Georgia"/>
              <a:sym typeface="Georgia"/>
            </a:endParaRPr>
          </a:p>
        </p:txBody>
      </p:sp>
      <p:pic>
        <p:nvPicPr>
          <p:cNvPr id="341" name="Google Shape;341;p53"/>
          <p:cNvPicPr preferRelativeResize="0"/>
          <p:nvPr/>
        </p:nvPicPr>
        <p:blipFill>
          <a:blip r:embed="rId4">
            <a:alphaModFix/>
          </a:blip>
          <a:stretch>
            <a:fillRect/>
          </a:stretch>
        </p:blipFill>
        <p:spPr>
          <a:xfrm>
            <a:off x="7799625" y="1101300"/>
            <a:ext cx="1281550" cy="1753150"/>
          </a:xfrm>
          <a:prstGeom prst="rect">
            <a:avLst/>
          </a:prstGeom>
          <a:noFill/>
          <a:ln>
            <a:noFill/>
          </a:ln>
        </p:spPr>
      </p:pic>
      <p:sp>
        <p:nvSpPr>
          <p:cNvPr id="342" name="Google Shape;342;p53"/>
          <p:cNvSpPr txBox="1"/>
          <p:nvPr/>
        </p:nvSpPr>
        <p:spPr>
          <a:xfrm>
            <a:off x="7799600" y="2879100"/>
            <a:ext cx="1281600" cy="384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300">
                <a:solidFill>
                  <a:srgbClr val="E4E5B8"/>
                </a:solidFill>
                <a:latin typeface="Georgia"/>
                <a:ea typeface="Georgia"/>
                <a:cs typeface="Georgia"/>
                <a:sym typeface="Georgia"/>
              </a:rPr>
              <a:t>B</a:t>
            </a:r>
            <a:r>
              <a:rPr lang="en" sz="1100">
                <a:solidFill>
                  <a:srgbClr val="E4E5B8"/>
                </a:solidFill>
                <a:latin typeface="Georgia"/>
                <a:ea typeface="Georgia"/>
                <a:cs typeface="Georgia"/>
                <a:sym typeface="Georgia"/>
              </a:rPr>
              <a:t>rowder, Age 17</a:t>
            </a:r>
            <a:endParaRPr sz="1100">
              <a:solidFill>
                <a:srgbClr val="E4E5B8"/>
              </a:solidFill>
              <a:latin typeface="Georgia"/>
              <a:ea typeface="Georgia"/>
              <a:cs typeface="Georgia"/>
              <a:sym typeface="Georgia"/>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3" name="Shape 113"/>
        <p:cNvGrpSpPr/>
        <p:nvPr/>
      </p:nvGrpSpPr>
      <p:grpSpPr>
        <a:xfrm>
          <a:off x="0" y="0"/>
          <a:ext cx="0" cy="0"/>
          <a:chOff x="0" y="0"/>
          <a:chExt cx="0" cy="0"/>
        </a:xfrm>
      </p:grpSpPr>
      <p:sp>
        <p:nvSpPr>
          <p:cNvPr id="114" name="Google Shape;114;p27"/>
          <p:cNvSpPr txBox="1"/>
          <p:nvPr>
            <p:ph type="title"/>
          </p:nvPr>
        </p:nvSpPr>
        <p:spPr>
          <a:xfrm>
            <a:off x="253400" y="1830600"/>
            <a:ext cx="4045200" cy="14823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lang="en">
                <a:solidFill>
                  <a:srgbClr val="E4E5B8"/>
                </a:solidFill>
                <a:latin typeface="Georgia"/>
                <a:ea typeface="Georgia"/>
                <a:cs typeface="Georgia"/>
                <a:sym typeface="Georgia"/>
              </a:rPr>
              <a:t>What we’ll be learning </a:t>
            </a:r>
            <a:r>
              <a:rPr lang="en">
                <a:solidFill>
                  <a:srgbClr val="E4E5B8"/>
                </a:solidFill>
                <a:latin typeface="Georgia"/>
                <a:ea typeface="Georgia"/>
                <a:cs typeface="Georgia"/>
                <a:sym typeface="Georgia"/>
              </a:rPr>
              <a:t>today</a:t>
            </a:r>
            <a:r>
              <a:rPr lang="en">
                <a:solidFill>
                  <a:srgbClr val="E4E5B8"/>
                </a:solidFill>
                <a:latin typeface="Georgia"/>
                <a:ea typeface="Georgia"/>
                <a:cs typeface="Georgia"/>
                <a:sym typeface="Georgia"/>
              </a:rPr>
              <a:t>:</a:t>
            </a:r>
            <a:endParaRPr>
              <a:solidFill>
                <a:srgbClr val="E4E5B8"/>
              </a:solidFill>
              <a:latin typeface="Georgia"/>
              <a:ea typeface="Georgia"/>
              <a:cs typeface="Georgia"/>
              <a:sym typeface="Georgia"/>
            </a:endParaRPr>
          </a:p>
        </p:txBody>
      </p:sp>
      <p:sp>
        <p:nvSpPr>
          <p:cNvPr id="115" name="Google Shape;115;p27"/>
          <p:cNvSpPr txBox="1"/>
          <p:nvPr>
            <p:ph idx="2" type="body"/>
          </p:nvPr>
        </p:nvSpPr>
        <p:spPr>
          <a:xfrm>
            <a:off x="4980525" y="724200"/>
            <a:ext cx="3837000" cy="3695100"/>
          </a:xfrm>
          <a:prstGeom prst="rect">
            <a:avLst/>
          </a:prstGeom>
        </p:spPr>
        <p:txBody>
          <a:bodyPr anchorCtr="0" anchor="ctr" bIns="91425" lIns="91425" spcFirstLastPara="1" rIns="91425" wrap="square" tIns="91425">
            <a:normAutofit lnSpcReduction="20000"/>
          </a:bodyPr>
          <a:lstStyle/>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342900" lvl="0" marL="457200" rtl="0" algn="l">
              <a:spcBef>
                <a:spcPts val="1200"/>
              </a:spcBef>
              <a:spcAft>
                <a:spcPts val="0"/>
              </a:spcAft>
              <a:buClr>
                <a:srgbClr val="E4E5B8"/>
              </a:buClr>
              <a:buSzPts val="1800"/>
              <a:buFont typeface="Georgia"/>
              <a:buChar char="●"/>
            </a:pPr>
            <a:r>
              <a:rPr lang="en">
                <a:solidFill>
                  <a:srgbClr val="E4E5B8"/>
                </a:solidFill>
                <a:latin typeface="Georgia"/>
                <a:ea typeface="Georgia"/>
                <a:cs typeface="Georgia"/>
                <a:sym typeface="Georgia"/>
              </a:rPr>
              <a:t>The Revolutionary War: A Progressive &amp; Justified War</a:t>
            </a:r>
            <a:endParaRPr>
              <a:solidFill>
                <a:srgbClr val="E4E5B8"/>
              </a:solidFill>
              <a:latin typeface="Georgia"/>
              <a:ea typeface="Georgia"/>
              <a:cs typeface="Georgia"/>
              <a:sym typeface="Georgia"/>
            </a:endParaRPr>
          </a:p>
          <a:p>
            <a:pPr indent="0" lvl="0" marL="457200" rtl="0" algn="l">
              <a:spcBef>
                <a:spcPts val="1200"/>
              </a:spcBef>
              <a:spcAft>
                <a:spcPts val="0"/>
              </a:spcAft>
              <a:buNone/>
            </a:pPr>
            <a:r>
              <a:t/>
            </a:r>
            <a:endParaRPr>
              <a:solidFill>
                <a:srgbClr val="E4E5B8"/>
              </a:solidFill>
              <a:latin typeface="Georgia"/>
              <a:ea typeface="Georgia"/>
              <a:cs typeface="Georgia"/>
              <a:sym typeface="Georgia"/>
            </a:endParaRPr>
          </a:p>
          <a:p>
            <a:pPr indent="-342900" lvl="0" marL="457200" rtl="0" algn="l">
              <a:spcBef>
                <a:spcPts val="1200"/>
              </a:spcBef>
              <a:spcAft>
                <a:spcPts val="0"/>
              </a:spcAft>
              <a:buClr>
                <a:srgbClr val="E4E5B8"/>
              </a:buClr>
              <a:buSzPts val="1800"/>
              <a:buFont typeface="Georgia"/>
              <a:buChar char="●"/>
            </a:pPr>
            <a:r>
              <a:rPr lang="en">
                <a:solidFill>
                  <a:srgbClr val="E4E5B8"/>
                </a:solidFill>
                <a:latin typeface="Georgia"/>
                <a:ea typeface="Georgia"/>
                <a:cs typeface="Georgia"/>
                <a:sym typeface="Georgia"/>
              </a:rPr>
              <a:t>Jefferson Vs. Hamilton: Should We Guard Against the Elites or the Masses</a:t>
            </a:r>
            <a:endParaRPr>
              <a:solidFill>
                <a:srgbClr val="E4E5B8"/>
              </a:solidFill>
              <a:latin typeface="Georgia"/>
              <a:ea typeface="Georgia"/>
              <a:cs typeface="Georgia"/>
              <a:sym typeface="Georgia"/>
            </a:endParaRPr>
          </a:p>
          <a:p>
            <a:pPr indent="0" lvl="0" marL="457200" rtl="0" algn="l">
              <a:spcBef>
                <a:spcPts val="1200"/>
              </a:spcBef>
              <a:spcAft>
                <a:spcPts val="0"/>
              </a:spcAft>
              <a:buNone/>
            </a:pPr>
            <a:r>
              <a:t/>
            </a:r>
            <a:endParaRPr>
              <a:solidFill>
                <a:srgbClr val="E4E5B8"/>
              </a:solidFill>
              <a:latin typeface="Georgia"/>
              <a:ea typeface="Georgia"/>
              <a:cs typeface="Georgia"/>
              <a:sym typeface="Georgia"/>
            </a:endParaRPr>
          </a:p>
          <a:p>
            <a:pPr indent="-342900" lvl="0" marL="457200" rtl="0" algn="l">
              <a:spcBef>
                <a:spcPts val="1200"/>
              </a:spcBef>
              <a:spcAft>
                <a:spcPts val="0"/>
              </a:spcAft>
              <a:buClr>
                <a:srgbClr val="E4E5B8"/>
              </a:buClr>
              <a:buSzPts val="1800"/>
              <a:buFont typeface="Georgia"/>
              <a:buChar char="●"/>
            </a:pPr>
            <a:r>
              <a:rPr i="1" lang="en">
                <a:solidFill>
                  <a:srgbClr val="E4E5B8"/>
                </a:solidFill>
                <a:latin typeface="Georgia"/>
                <a:ea typeface="Georgia"/>
                <a:cs typeface="Georgia"/>
                <a:sym typeface="Georgia"/>
              </a:rPr>
              <a:t>Who Are The Americans?</a:t>
            </a:r>
            <a:r>
              <a:rPr lang="en">
                <a:solidFill>
                  <a:srgbClr val="E4E5B8"/>
                </a:solidFill>
                <a:latin typeface="Georgia"/>
                <a:ea typeface="Georgia"/>
                <a:cs typeface="Georgia"/>
                <a:sym typeface="Georgia"/>
              </a:rPr>
              <a:t> By Earl Browder</a:t>
            </a:r>
            <a:endParaRPr>
              <a:solidFill>
                <a:srgbClr val="E4E5B8"/>
              </a:solidFill>
              <a:latin typeface="Georgia"/>
              <a:ea typeface="Georgia"/>
              <a:cs typeface="Georgia"/>
              <a:sym typeface="Georgia"/>
            </a:endParaRPr>
          </a:p>
        </p:txBody>
      </p:sp>
      <p:pic>
        <p:nvPicPr>
          <p:cNvPr id="116" name="Google Shape;116;p27"/>
          <p:cNvPicPr preferRelativeResize="0"/>
          <p:nvPr/>
        </p:nvPicPr>
        <p:blipFill>
          <a:blip r:embed="rId3">
            <a:alphaModFix/>
          </a:blip>
          <a:stretch>
            <a:fillRect/>
          </a:stretch>
        </p:blipFill>
        <p:spPr>
          <a:xfrm>
            <a:off x="204977" y="205725"/>
            <a:ext cx="1053650" cy="1053675"/>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6" name="Shape 346"/>
        <p:cNvGrpSpPr/>
        <p:nvPr/>
      </p:nvGrpSpPr>
      <p:grpSpPr>
        <a:xfrm>
          <a:off x="0" y="0"/>
          <a:ext cx="0" cy="0"/>
          <a:chOff x="0" y="0"/>
          <a:chExt cx="0" cy="0"/>
        </a:xfrm>
      </p:grpSpPr>
      <p:sp>
        <p:nvSpPr>
          <p:cNvPr id="347" name="Google Shape;347;p54"/>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48" name="Google Shape;348;p54"/>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49" name="Google Shape;349;p54"/>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A Patriotism Incompatible with Exploitation</a:t>
            </a:r>
            <a:endParaRPr>
              <a:solidFill>
                <a:srgbClr val="E4E5B8"/>
              </a:solidFill>
              <a:latin typeface="Georgia"/>
              <a:ea typeface="Georgia"/>
              <a:cs typeface="Georgia"/>
              <a:sym typeface="Georgia"/>
            </a:endParaRPr>
          </a:p>
        </p:txBody>
      </p:sp>
      <p:sp>
        <p:nvSpPr>
          <p:cNvPr id="350" name="Google Shape;350;p54"/>
          <p:cNvSpPr txBox="1"/>
          <p:nvPr/>
        </p:nvSpPr>
        <p:spPr>
          <a:xfrm>
            <a:off x="137525" y="1150400"/>
            <a:ext cx="3525900" cy="39096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 sz="1500">
                <a:solidFill>
                  <a:srgbClr val="E4E5B8"/>
                </a:solidFill>
                <a:latin typeface="Georgia"/>
                <a:ea typeface="Georgia"/>
                <a:cs typeface="Georgia"/>
                <a:sym typeface="Georgia"/>
              </a:rPr>
              <a:t>Browder asks us what we mean when we say we love America. </a:t>
            </a:r>
            <a:endParaRPr sz="1500">
              <a:solidFill>
                <a:srgbClr val="E4E5B8"/>
              </a:solidFill>
              <a:latin typeface="Georgia"/>
              <a:ea typeface="Georgia"/>
              <a:cs typeface="Georgia"/>
              <a:sym typeface="Georgia"/>
            </a:endParaRPr>
          </a:p>
          <a:p>
            <a:pPr indent="0" lvl="0" marL="0" rtl="0" algn="l">
              <a:lnSpc>
                <a:spcPct val="115000"/>
              </a:lnSpc>
              <a:spcBef>
                <a:spcPts val="800"/>
              </a:spcBef>
              <a:spcAft>
                <a:spcPts val="0"/>
              </a:spcAft>
              <a:buNone/>
            </a:pPr>
            <a:r>
              <a:rPr lang="en" sz="1500">
                <a:solidFill>
                  <a:srgbClr val="E4E5B8"/>
                </a:solidFill>
                <a:latin typeface="Georgia"/>
                <a:ea typeface="Georgia"/>
                <a:cs typeface="Georgia"/>
                <a:sym typeface="Georgia"/>
              </a:rPr>
              <a:t>He suggests and rightly, we think that we mean to say we love the masses, or the working class when this affection for home and country are expressed. </a:t>
            </a:r>
            <a:endParaRPr sz="1500">
              <a:solidFill>
                <a:srgbClr val="E4E5B8"/>
              </a:solidFill>
              <a:latin typeface="Georgia"/>
              <a:ea typeface="Georgia"/>
              <a:cs typeface="Georgia"/>
              <a:sym typeface="Georgia"/>
            </a:endParaRPr>
          </a:p>
          <a:p>
            <a:pPr indent="0" lvl="0" marL="0" rtl="0" algn="l">
              <a:lnSpc>
                <a:spcPct val="115000"/>
              </a:lnSpc>
              <a:spcBef>
                <a:spcPts val="800"/>
              </a:spcBef>
              <a:spcAft>
                <a:spcPts val="0"/>
              </a:spcAft>
              <a:buNone/>
            </a:pPr>
            <a:r>
              <a:rPr lang="en" sz="1500">
                <a:solidFill>
                  <a:srgbClr val="E4E5B8"/>
                </a:solidFill>
                <a:latin typeface="Georgia"/>
                <a:ea typeface="Georgia"/>
                <a:cs typeface="Georgia"/>
                <a:sym typeface="Georgia"/>
              </a:rPr>
              <a:t>This is different than what is advertised to us as what is meant, by those who deprive, harm and incarcerate us.</a:t>
            </a:r>
            <a:endParaRPr sz="1500">
              <a:solidFill>
                <a:srgbClr val="E4E5B8"/>
              </a:solidFill>
              <a:latin typeface="Georgia"/>
              <a:ea typeface="Georgia"/>
              <a:cs typeface="Georgia"/>
              <a:sym typeface="Georgia"/>
            </a:endParaRPr>
          </a:p>
          <a:p>
            <a:pPr indent="0" lvl="0" marL="0" rtl="0" algn="l">
              <a:lnSpc>
                <a:spcPct val="115000"/>
              </a:lnSpc>
              <a:spcBef>
                <a:spcPts val="800"/>
              </a:spcBef>
              <a:spcAft>
                <a:spcPts val="800"/>
              </a:spcAft>
              <a:buNone/>
            </a:pPr>
            <a:r>
              <a:rPr lang="en" sz="1500">
                <a:solidFill>
                  <a:srgbClr val="E4E5B8"/>
                </a:solidFill>
                <a:latin typeface="Georgia"/>
                <a:ea typeface="Georgia"/>
                <a:cs typeface="Georgia"/>
                <a:sym typeface="Georgia"/>
              </a:rPr>
              <a:t>Our patriotism is incompatible with capitalism, and it’s bedfellows, national chauvinism and an Americanist exclusivity based on birthplace. </a:t>
            </a:r>
            <a:endParaRPr sz="1500">
              <a:solidFill>
                <a:srgbClr val="E4E5B8"/>
              </a:solidFill>
              <a:latin typeface="Georgia"/>
              <a:ea typeface="Georgia"/>
              <a:cs typeface="Georgia"/>
              <a:sym typeface="Georgia"/>
            </a:endParaRPr>
          </a:p>
        </p:txBody>
      </p:sp>
      <p:pic>
        <p:nvPicPr>
          <p:cNvPr id="351" name="Google Shape;351;p54"/>
          <p:cNvPicPr preferRelativeResize="0"/>
          <p:nvPr/>
        </p:nvPicPr>
        <p:blipFill>
          <a:blip r:embed="rId4">
            <a:alphaModFix/>
          </a:blip>
          <a:stretch>
            <a:fillRect/>
          </a:stretch>
        </p:blipFill>
        <p:spPr>
          <a:xfrm>
            <a:off x="3785775" y="1414325"/>
            <a:ext cx="5122050" cy="2998452"/>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5" name="Shape 355"/>
        <p:cNvGrpSpPr/>
        <p:nvPr/>
      </p:nvGrpSpPr>
      <p:grpSpPr>
        <a:xfrm>
          <a:off x="0" y="0"/>
          <a:ext cx="0" cy="0"/>
          <a:chOff x="0" y="0"/>
          <a:chExt cx="0" cy="0"/>
        </a:xfrm>
      </p:grpSpPr>
      <p:sp>
        <p:nvSpPr>
          <p:cNvPr id="356" name="Google Shape;356;p55"/>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57" name="Google Shape;357;p55"/>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58" name="Google Shape;358;p55"/>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The Incendiary American Giants of Their Day</a:t>
            </a:r>
            <a:endParaRPr>
              <a:solidFill>
                <a:srgbClr val="E4E5B8"/>
              </a:solidFill>
              <a:latin typeface="Georgia"/>
              <a:ea typeface="Georgia"/>
              <a:cs typeface="Georgia"/>
              <a:sym typeface="Georgia"/>
            </a:endParaRPr>
          </a:p>
        </p:txBody>
      </p:sp>
      <p:sp>
        <p:nvSpPr>
          <p:cNvPr id="359" name="Google Shape;359;p55"/>
          <p:cNvSpPr txBox="1"/>
          <p:nvPr/>
        </p:nvSpPr>
        <p:spPr>
          <a:xfrm>
            <a:off x="108025" y="1158950"/>
            <a:ext cx="5199600" cy="39732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 sz="1200">
                <a:solidFill>
                  <a:srgbClr val="E4E5B8"/>
                </a:solidFill>
                <a:latin typeface="Georgia"/>
                <a:ea typeface="Georgia"/>
                <a:cs typeface="Georgia"/>
                <a:sym typeface="Georgia"/>
              </a:rPr>
              <a:t>We draw on the words of Paine, Jefferson and Henry who’s outcry echoes across chasms of history saying, “give me liberty or give me death” as well as “And what country can preserve its liberties if their rulers are not warned from time to time that their people preserve the spirit of resistance? Let them take arms. The remedy is to set them right as to facts, pardon and pacify them. What signify a few lives lost in a century or two? The tree of liberty must be refreshed from time to time with the blood of patriots and tyrants”</a:t>
            </a:r>
            <a:endParaRPr sz="1200">
              <a:solidFill>
                <a:srgbClr val="E4E5B8"/>
              </a:solidFill>
              <a:latin typeface="Georgia"/>
              <a:ea typeface="Georgia"/>
              <a:cs typeface="Georgia"/>
              <a:sym typeface="Georgia"/>
            </a:endParaRPr>
          </a:p>
          <a:p>
            <a:pPr indent="0" lvl="0" marL="0" rtl="0" algn="l">
              <a:lnSpc>
                <a:spcPct val="115000"/>
              </a:lnSpc>
              <a:spcBef>
                <a:spcPts val="800"/>
              </a:spcBef>
              <a:spcAft>
                <a:spcPts val="0"/>
              </a:spcAft>
              <a:buNone/>
            </a:pPr>
            <a:r>
              <a:rPr lang="en" sz="1200">
                <a:solidFill>
                  <a:srgbClr val="E4E5B8"/>
                </a:solidFill>
                <a:latin typeface="Georgia"/>
                <a:ea typeface="Georgia"/>
                <a:cs typeface="Georgia"/>
                <a:sym typeface="Georgia"/>
              </a:rPr>
              <a:t>They “in their own time, faced the issues of their day, cut through the red tape of precedent, legalism and constitutionalism with a sword, made a revolution, killed off a dying outworn system, and opened up a new chapter in world history.”</a:t>
            </a:r>
            <a:endParaRPr sz="1200">
              <a:solidFill>
                <a:srgbClr val="E4E5B8"/>
              </a:solidFill>
              <a:latin typeface="Georgia"/>
              <a:ea typeface="Georgia"/>
              <a:cs typeface="Georgia"/>
              <a:sym typeface="Georgia"/>
            </a:endParaRPr>
          </a:p>
          <a:p>
            <a:pPr indent="0" lvl="0" marL="0" rtl="0" algn="l">
              <a:lnSpc>
                <a:spcPct val="115000"/>
              </a:lnSpc>
              <a:spcBef>
                <a:spcPts val="800"/>
              </a:spcBef>
              <a:spcAft>
                <a:spcPts val="800"/>
              </a:spcAft>
              <a:buNone/>
            </a:pPr>
            <a:r>
              <a:rPr lang="en" sz="1200">
                <a:solidFill>
                  <a:srgbClr val="E4E5B8"/>
                </a:solidFill>
                <a:latin typeface="Georgia"/>
                <a:ea typeface="Georgia"/>
                <a:cs typeface="Georgia"/>
                <a:sym typeface="Georgia"/>
              </a:rPr>
              <a:t>These “American giants were the international incendiaries of their day”, impelling the French Revolution. Browder states that The Declaration of Independence was for that time what the Communist Manifesto is for ours. The reactionary voices of our time speak of Lenin and Stalin the same way the European reactionaries spoke of Washington and Jefferson.</a:t>
            </a:r>
            <a:endParaRPr sz="1200">
              <a:solidFill>
                <a:srgbClr val="E4E5B8"/>
              </a:solidFill>
              <a:latin typeface="Georgia"/>
              <a:ea typeface="Georgia"/>
              <a:cs typeface="Georgia"/>
              <a:sym typeface="Georgia"/>
            </a:endParaRPr>
          </a:p>
        </p:txBody>
      </p:sp>
      <p:sp>
        <p:nvSpPr>
          <p:cNvPr id="360" name="Google Shape;360;p55"/>
          <p:cNvSpPr txBox="1"/>
          <p:nvPr/>
        </p:nvSpPr>
        <p:spPr>
          <a:xfrm>
            <a:off x="6020700" y="1571475"/>
            <a:ext cx="31431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800">
              <a:solidFill>
                <a:schemeClr val="lt2"/>
              </a:solidFill>
            </a:endParaRPr>
          </a:p>
        </p:txBody>
      </p:sp>
      <p:pic>
        <p:nvPicPr>
          <p:cNvPr id="361" name="Google Shape;361;p55"/>
          <p:cNvPicPr preferRelativeResize="0"/>
          <p:nvPr/>
        </p:nvPicPr>
        <p:blipFill>
          <a:blip r:embed="rId4">
            <a:alphaModFix/>
          </a:blip>
          <a:stretch>
            <a:fillRect/>
          </a:stretch>
        </p:blipFill>
        <p:spPr>
          <a:xfrm>
            <a:off x="5361113" y="1158950"/>
            <a:ext cx="1794825" cy="897412"/>
          </a:xfrm>
          <a:prstGeom prst="rect">
            <a:avLst/>
          </a:prstGeom>
          <a:noFill/>
          <a:ln>
            <a:noFill/>
          </a:ln>
        </p:spPr>
      </p:pic>
      <p:sp>
        <p:nvSpPr>
          <p:cNvPr id="362" name="Google Shape;362;p55"/>
          <p:cNvSpPr txBox="1"/>
          <p:nvPr/>
        </p:nvSpPr>
        <p:spPr>
          <a:xfrm>
            <a:off x="5475225" y="3496525"/>
            <a:ext cx="3528900" cy="523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100">
                <a:solidFill>
                  <a:srgbClr val="E4E5B8"/>
                </a:solidFill>
                <a:latin typeface="Georgia"/>
                <a:ea typeface="Georgia"/>
                <a:cs typeface="Georgia"/>
                <a:sym typeface="Georgia"/>
              </a:rPr>
              <a:t>Thomas Paine (top left) Thomas Jefferson (right) and Patrick Henry (lower left) </a:t>
            </a:r>
            <a:endParaRPr sz="1100">
              <a:solidFill>
                <a:srgbClr val="E4E5B8"/>
              </a:solidFill>
              <a:latin typeface="Georgia"/>
              <a:ea typeface="Georgia"/>
              <a:cs typeface="Georgia"/>
              <a:sym typeface="Georgia"/>
            </a:endParaRPr>
          </a:p>
        </p:txBody>
      </p:sp>
      <p:pic>
        <p:nvPicPr>
          <p:cNvPr id="363" name="Google Shape;363;p55"/>
          <p:cNvPicPr preferRelativeResize="0"/>
          <p:nvPr/>
        </p:nvPicPr>
        <p:blipFill>
          <a:blip r:embed="rId5">
            <a:alphaModFix/>
          </a:blip>
          <a:stretch>
            <a:fillRect/>
          </a:stretch>
        </p:blipFill>
        <p:spPr>
          <a:xfrm>
            <a:off x="7209425" y="1158950"/>
            <a:ext cx="1794816" cy="2198602"/>
          </a:xfrm>
          <a:prstGeom prst="rect">
            <a:avLst/>
          </a:prstGeom>
          <a:noFill/>
          <a:ln>
            <a:noFill/>
          </a:ln>
        </p:spPr>
      </p:pic>
      <p:pic>
        <p:nvPicPr>
          <p:cNvPr id="364" name="Google Shape;364;p55"/>
          <p:cNvPicPr preferRelativeResize="0"/>
          <p:nvPr/>
        </p:nvPicPr>
        <p:blipFill>
          <a:blip r:embed="rId6">
            <a:alphaModFix/>
          </a:blip>
          <a:stretch>
            <a:fillRect/>
          </a:stretch>
        </p:blipFill>
        <p:spPr>
          <a:xfrm>
            <a:off x="5475225" y="2208950"/>
            <a:ext cx="1680701" cy="945394"/>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8" name="Shape 368"/>
        <p:cNvGrpSpPr/>
        <p:nvPr/>
      </p:nvGrpSpPr>
      <p:grpSpPr>
        <a:xfrm>
          <a:off x="0" y="0"/>
          <a:ext cx="0" cy="0"/>
          <a:chOff x="0" y="0"/>
          <a:chExt cx="0" cy="0"/>
        </a:xfrm>
      </p:grpSpPr>
      <p:sp>
        <p:nvSpPr>
          <p:cNvPr id="369" name="Google Shape;369;p56"/>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70" name="Google Shape;370;p56"/>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71" name="Google Shape;371;p56"/>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Lincoln t</a:t>
            </a:r>
            <a:r>
              <a:rPr lang="en">
                <a:solidFill>
                  <a:srgbClr val="E4E5B8"/>
                </a:solidFill>
                <a:latin typeface="Georgia"/>
                <a:ea typeface="Georgia"/>
                <a:cs typeface="Georgia"/>
                <a:sym typeface="Georgia"/>
              </a:rPr>
              <a:t>he Revolutionary </a:t>
            </a:r>
            <a:endParaRPr>
              <a:solidFill>
                <a:srgbClr val="E4E5B8"/>
              </a:solidFill>
              <a:latin typeface="Georgia"/>
              <a:ea typeface="Georgia"/>
              <a:cs typeface="Georgia"/>
              <a:sym typeface="Georgia"/>
            </a:endParaRPr>
          </a:p>
        </p:txBody>
      </p:sp>
      <p:sp>
        <p:nvSpPr>
          <p:cNvPr id="372" name="Google Shape;372;p56"/>
          <p:cNvSpPr txBox="1"/>
          <p:nvPr/>
        </p:nvSpPr>
        <p:spPr>
          <a:xfrm>
            <a:off x="157175" y="1149125"/>
            <a:ext cx="6295800" cy="38706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 sz="1200">
                <a:solidFill>
                  <a:srgbClr val="E4E5B8"/>
                </a:solidFill>
                <a:latin typeface="Georgia"/>
                <a:ea typeface="Georgia"/>
                <a:cs typeface="Georgia"/>
                <a:sym typeface="Georgia"/>
              </a:rPr>
              <a:t>The American revolutionaries were confronted and harried by counter-revolutionary victories, and these were codified in the Constitution of 1787 and  in the “Alien and Sedition Laws”. But,the masses were not defeated. Abraham Lincoln made open war on chattel slavery and that specific flaw in hearts of men who would claim persons as property. Lincoln’s words on revolution were “This Country, with its institutions, belongs to the people who inhabit it. Whenever they shall grow weary of the existing government, they can exercise their constitutional right of amending it, or their revolutionary right to dismember and overthrow it.”</a:t>
            </a:r>
            <a:endParaRPr sz="1200">
              <a:solidFill>
                <a:srgbClr val="E4E5B8"/>
              </a:solidFill>
              <a:latin typeface="Georgia"/>
              <a:ea typeface="Georgia"/>
              <a:cs typeface="Georgia"/>
              <a:sym typeface="Georgia"/>
            </a:endParaRPr>
          </a:p>
          <a:p>
            <a:pPr indent="0" lvl="0" marL="0" rtl="0" algn="l">
              <a:lnSpc>
                <a:spcPct val="115000"/>
              </a:lnSpc>
              <a:spcBef>
                <a:spcPts val="800"/>
              </a:spcBef>
              <a:spcAft>
                <a:spcPts val="800"/>
              </a:spcAft>
              <a:buNone/>
            </a:pPr>
            <a:r>
              <a:rPr lang="en" sz="1200">
                <a:solidFill>
                  <a:srgbClr val="E4E5B8"/>
                </a:solidFill>
                <a:latin typeface="Georgia"/>
                <a:ea typeface="Georgia"/>
                <a:cs typeface="Georgia"/>
                <a:sym typeface="Georgia"/>
              </a:rPr>
              <a:t>Lincoln's</a:t>
            </a:r>
            <a:r>
              <a:rPr lang="en" sz="1200">
                <a:solidFill>
                  <a:srgbClr val="E4E5B8"/>
                </a:solidFill>
                <a:latin typeface="Georgia"/>
                <a:ea typeface="Georgia"/>
                <a:cs typeface="Georgia"/>
                <a:sym typeface="Georgia"/>
              </a:rPr>
              <a:t> words paraphrased the Declaration of Independence, the document for which the national celebration of July 4</a:t>
            </a:r>
            <a:r>
              <a:rPr baseline="30000" lang="en" sz="1200">
                <a:solidFill>
                  <a:srgbClr val="E4E5B8"/>
                </a:solidFill>
                <a:latin typeface="Georgia"/>
                <a:ea typeface="Georgia"/>
                <a:cs typeface="Georgia"/>
                <a:sym typeface="Georgia"/>
              </a:rPr>
              <a:t>th</a:t>
            </a:r>
            <a:r>
              <a:rPr lang="en" sz="1200">
                <a:solidFill>
                  <a:srgbClr val="E4E5B8"/>
                </a:solidFill>
                <a:latin typeface="Georgia"/>
                <a:ea typeface="Georgia"/>
                <a:cs typeface="Georgia"/>
                <a:sym typeface="Georgia"/>
              </a:rPr>
              <a:t>, stands in memorial. It states “Whenever any form of government becomes destructive of these ends (life, liberty and the pursuit of happiness) it is the right of the people to alter or abolish it and to institute a new government, laying its foundations on such principles and organizing its powers in such forms, as to them shall seem most likely to effect their safety and happiness… When long train of abuses and usurpations, pursuing invariably the same object evinces a design to reduce them (the masses) under absolute despotism, it is their right, it is their duty, to throw off such government and to provide new guards for their future security.”</a:t>
            </a:r>
            <a:endParaRPr sz="1200">
              <a:solidFill>
                <a:srgbClr val="E4E5B8"/>
              </a:solidFill>
              <a:latin typeface="Georgia"/>
              <a:ea typeface="Georgia"/>
              <a:cs typeface="Georgia"/>
              <a:sym typeface="Georgia"/>
            </a:endParaRPr>
          </a:p>
        </p:txBody>
      </p:sp>
      <p:sp>
        <p:nvSpPr>
          <p:cNvPr id="373" name="Google Shape;373;p56"/>
          <p:cNvSpPr txBox="1"/>
          <p:nvPr/>
        </p:nvSpPr>
        <p:spPr>
          <a:xfrm>
            <a:off x="6904650" y="1748250"/>
            <a:ext cx="22590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800">
              <a:solidFill>
                <a:schemeClr val="lt2"/>
              </a:solidFill>
            </a:endParaRPr>
          </a:p>
        </p:txBody>
      </p:sp>
      <p:pic>
        <p:nvPicPr>
          <p:cNvPr id="374" name="Google Shape;374;p56"/>
          <p:cNvPicPr preferRelativeResize="0"/>
          <p:nvPr/>
        </p:nvPicPr>
        <p:blipFill>
          <a:blip r:embed="rId4">
            <a:alphaModFix/>
          </a:blip>
          <a:stretch>
            <a:fillRect/>
          </a:stretch>
        </p:blipFill>
        <p:spPr>
          <a:xfrm>
            <a:off x="6648823" y="1257375"/>
            <a:ext cx="2259001" cy="3012020"/>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8" name="Shape 378"/>
        <p:cNvGrpSpPr/>
        <p:nvPr/>
      </p:nvGrpSpPr>
      <p:grpSpPr>
        <a:xfrm>
          <a:off x="0" y="0"/>
          <a:ext cx="0" cy="0"/>
          <a:chOff x="0" y="0"/>
          <a:chExt cx="0" cy="0"/>
        </a:xfrm>
      </p:grpSpPr>
      <p:sp>
        <p:nvSpPr>
          <p:cNvPr id="379" name="Google Shape;379;p57"/>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80" name="Google Shape;380;p57"/>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81" name="Google Shape;381;p57"/>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The Right of the People to Alter or to Abolish It</a:t>
            </a:r>
            <a:endParaRPr>
              <a:solidFill>
                <a:srgbClr val="E4E5B8"/>
              </a:solidFill>
              <a:latin typeface="Georgia"/>
              <a:ea typeface="Georgia"/>
              <a:cs typeface="Georgia"/>
              <a:sym typeface="Georgia"/>
            </a:endParaRPr>
          </a:p>
        </p:txBody>
      </p:sp>
      <p:sp>
        <p:nvSpPr>
          <p:cNvPr id="382" name="Google Shape;382;p57"/>
          <p:cNvSpPr txBox="1"/>
          <p:nvPr/>
        </p:nvSpPr>
        <p:spPr>
          <a:xfrm>
            <a:off x="157175" y="1149125"/>
            <a:ext cx="3408000" cy="39804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800"/>
              </a:spcAft>
              <a:buNone/>
            </a:pPr>
            <a:r>
              <a:rPr lang="en" sz="1200">
                <a:solidFill>
                  <a:srgbClr val="E4E5B8"/>
                </a:solidFill>
                <a:latin typeface="Georgia"/>
                <a:ea typeface="Georgia"/>
                <a:cs typeface="Georgia"/>
                <a:sym typeface="Georgia"/>
              </a:rPr>
              <a:t>Lincoln's words paraphrased the Declaration of Independence, the document for which the national celebration of July 4</a:t>
            </a:r>
            <a:r>
              <a:rPr baseline="30000" lang="en" sz="1200">
                <a:solidFill>
                  <a:srgbClr val="E4E5B8"/>
                </a:solidFill>
                <a:latin typeface="Georgia"/>
                <a:ea typeface="Georgia"/>
                <a:cs typeface="Georgia"/>
                <a:sym typeface="Georgia"/>
              </a:rPr>
              <a:t>th</a:t>
            </a:r>
            <a:r>
              <a:rPr lang="en" sz="1200">
                <a:solidFill>
                  <a:srgbClr val="E4E5B8"/>
                </a:solidFill>
                <a:latin typeface="Georgia"/>
                <a:ea typeface="Georgia"/>
                <a:cs typeface="Georgia"/>
                <a:sym typeface="Georgia"/>
              </a:rPr>
              <a:t>, stands in memorial. It states “Whenever any form of government becomes destructive of these ends (life, liberty and the pursuit of happiness) it is the right of the people to alter or abolish it and to institute a new government, laying its foundations on such principles and organizing its powers in such forms, as to them shall seem most likely to effect their safety and happiness… When long train of abuses and usurpations, pursuing invariably the same object evinces a design to reduce them (the masses) under absolute despotism, it is their right, it is their duty, to throw off such government and to provide new guards for their future security.”</a:t>
            </a:r>
            <a:endParaRPr sz="1200">
              <a:solidFill>
                <a:srgbClr val="E4E5B8"/>
              </a:solidFill>
              <a:latin typeface="Georgia"/>
              <a:ea typeface="Georgia"/>
              <a:cs typeface="Georgia"/>
              <a:sym typeface="Georgia"/>
            </a:endParaRPr>
          </a:p>
        </p:txBody>
      </p:sp>
      <p:sp>
        <p:nvSpPr>
          <p:cNvPr id="383" name="Google Shape;383;p57"/>
          <p:cNvSpPr txBox="1"/>
          <p:nvPr/>
        </p:nvSpPr>
        <p:spPr>
          <a:xfrm>
            <a:off x="5009075" y="1738450"/>
            <a:ext cx="41547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800">
              <a:solidFill>
                <a:schemeClr val="lt2"/>
              </a:solidFill>
            </a:endParaRPr>
          </a:p>
        </p:txBody>
      </p:sp>
      <p:pic>
        <p:nvPicPr>
          <p:cNvPr id="384" name="Google Shape;384;p57"/>
          <p:cNvPicPr preferRelativeResize="0"/>
          <p:nvPr/>
        </p:nvPicPr>
        <p:blipFill>
          <a:blip r:embed="rId4">
            <a:alphaModFix/>
          </a:blip>
          <a:stretch>
            <a:fillRect/>
          </a:stretch>
        </p:blipFill>
        <p:spPr>
          <a:xfrm>
            <a:off x="3702775" y="1385150"/>
            <a:ext cx="5205050" cy="2932130"/>
          </a:xfrm>
          <a:prstGeom prst="rect">
            <a:avLst/>
          </a:prstGeom>
          <a:noFill/>
          <a:ln>
            <a:noFill/>
          </a:ln>
        </p:spPr>
      </p:pic>
      <p:sp>
        <p:nvSpPr>
          <p:cNvPr id="385" name="Google Shape;385;p57"/>
          <p:cNvSpPr txBox="1"/>
          <p:nvPr/>
        </p:nvSpPr>
        <p:spPr>
          <a:xfrm>
            <a:off x="3702775" y="4317275"/>
            <a:ext cx="5205000" cy="738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200">
                <a:solidFill>
                  <a:srgbClr val="E4E5B8"/>
                </a:solidFill>
                <a:latin typeface="Georgia"/>
                <a:ea typeface="Georgia"/>
                <a:cs typeface="Georgia"/>
                <a:sym typeface="Georgia"/>
              </a:rPr>
              <a:t>Plaque on the wall of the first </a:t>
            </a:r>
            <a:r>
              <a:rPr lang="en" sz="1200">
                <a:solidFill>
                  <a:srgbClr val="E4E5B8"/>
                </a:solidFill>
                <a:latin typeface="Georgia"/>
                <a:ea typeface="Georgia"/>
                <a:cs typeface="Georgia"/>
                <a:sym typeface="Georgia"/>
              </a:rPr>
              <a:t>floor</a:t>
            </a:r>
            <a:r>
              <a:rPr lang="en" sz="1200">
                <a:solidFill>
                  <a:srgbClr val="E4E5B8"/>
                </a:solidFill>
                <a:latin typeface="Georgia"/>
                <a:ea typeface="Georgia"/>
                <a:cs typeface="Georgia"/>
                <a:sym typeface="Georgia"/>
              </a:rPr>
              <a:t> of the Museum of Museum of </a:t>
            </a:r>
            <a:r>
              <a:rPr lang="en" sz="1200">
                <a:solidFill>
                  <a:srgbClr val="E4E5B8"/>
                </a:solidFill>
                <a:latin typeface="Georgia"/>
                <a:ea typeface="Georgia"/>
                <a:cs typeface="Georgia"/>
                <a:sym typeface="Georgia"/>
              </a:rPr>
              <a:t>African</a:t>
            </a:r>
            <a:r>
              <a:rPr lang="en" sz="1200">
                <a:solidFill>
                  <a:srgbClr val="E4E5B8"/>
                </a:solidFill>
                <a:latin typeface="Georgia"/>
                <a:ea typeface="Georgia"/>
                <a:cs typeface="Georgia"/>
                <a:sym typeface="Georgia"/>
              </a:rPr>
              <a:t>-American History and Culture. The bottom level of which was designed to evoke the feeling of a slave ship. Washington D.C. </a:t>
            </a:r>
            <a:endParaRPr>
              <a:solidFill>
                <a:srgbClr val="E4E5B8"/>
              </a:solidFill>
              <a:latin typeface="Georgia"/>
              <a:ea typeface="Georgia"/>
              <a:cs typeface="Georgia"/>
              <a:sym typeface="Georgia"/>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9" name="Shape 389"/>
        <p:cNvGrpSpPr/>
        <p:nvPr/>
      </p:nvGrpSpPr>
      <p:grpSpPr>
        <a:xfrm>
          <a:off x="0" y="0"/>
          <a:ext cx="0" cy="0"/>
          <a:chOff x="0" y="0"/>
          <a:chExt cx="0" cy="0"/>
        </a:xfrm>
      </p:grpSpPr>
      <p:sp>
        <p:nvSpPr>
          <p:cNvPr id="390" name="Google Shape;390;p58"/>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91" name="Google Shape;391;p58"/>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92" name="Google Shape;392;p58"/>
          <p:cNvSpPr txBox="1"/>
          <p:nvPr>
            <p:ph type="title"/>
          </p:nvPr>
        </p:nvSpPr>
        <p:spPr>
          <a:xfrm>
            <a:off x="1658025" y="264300"/>
            <a:ext cx="7249800" cy="7965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SzPts val="990"/>
              <a:buNone/>
            </a:pPr>
            <a:r>
              <a:rPr lang="en" sz="2120">
                <a:solidFill>
                  <a:srgbClr val="E4E5B8"/>
                </a:solidFill>
                <a:latin typeface="Georgia"/>
                <a:ea typeface="Georgia"/>
                <a:cs typeface="Georgia"/>
                <a:sym typeface="Georgia"/>
              </a:rPr>
              <a:t>American Communists claim American Revolutionary Traditions</a:t>
            </a:r>
            <a:endParaRPr sz="2120">
              <a:solidFill>
                <a:srgbClr val="E4E5B8"/>
              </a:solidFill>
              <a:latin typeface="Georgia"/>
              <a:ea typeface="Georgia"/>
              <a:cs typeface="Georgia"/>
              <a:sym typeface="Georgia"/>
            </a:endParaRPr>
          </a:p>
        </p:txBody>
      </p:sp>
      <p:sp>
        <p:nvSpPr>
          <p:cNvPr id="393" name="Google Shape;393;p58"/>
          <p:cNvSpPr txBox="1"/>
          <p:nvPr/>
        </p:nvSpPr>
        <p:spPr>
          <a:xfrm>
            <a:off x="151175" y="1149150"/>
            <a:ext cx="4946400" cy="39732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 sz="1200">
                <a:solidFill>
                  <a:srgbClr val="E4E5B8"/>
                </a:solidFill>
                <a:latin typeface="Georgia"/>
                <a:ea typeface="Georgia"/>
                <a:cs typeface="Georgia"/>
                <a:sym typeface="Georgia"/>
              </a:rPr>
              <a:t>The American tradition is firmly rooted in the revolutionary ethic and without this to anchor it to its tradition of struggle to overcome great injustices, its devolution leaves behind a husk in whose shadow scoundrels find their last refuge.</a:t>
            </a:r>
            <a:endParaRPr sz="1200">
              <a:solidFill>
                <a:srgbClr val="E4E5B8"/>
              </a:solidFill>
              <a:latin typeface="Georgia"/>
              <a:ea typeface="Georgia"/>
              <a:cs typeface="Georgia"/>
              <a:sym typeface="Georgia"/>
            </a:endParaRPr>
          </a:p>
          <a:p>
            <a:pPr indent="0" lvl="0" marL="0" rtl="0" algn="l">
              <a:lnSpc>
                <a:spcPct val="115000"/>
              </a:lnSpc>
              <a:spcBef>
                <a:spcPts val="800"/>
              </a:spcBef>
              <a:spcAft>
                <a:spcPts val="0"/>
              </a:spcAft>
              <a:buNone/>
            </a:pPr>
            <a:r>
              <a:rPr lang="en" sz="1200">
                <a:solidFill>
                  <a:srgbClr val="E4E5B8"/>
                </a:solidFill>
                <a:latin typeface="Georgia"/>
                <a:ea typeface="Georgia"/>
                <a:cs typeface="Georgia"/>
                <a:sym typeface="Georgia"/>
              </a:rPr>
              <a:t>Today’s popular notion of what is meant by “justice” and “revolution” bear no resemblance to what was meant by the American revolutionaries and Lincoln, because their premise is found only within the revolutionary rights belonging solely to the masses. The masses have long been misguided and ideologically divorced from a sense of identification with class . This class consciousness, the awareness of this identity, has suffered nearly complete obliteration. But all is not lost. A few who remember, do still remain.</a:t>
            </a:r>
            <a:endParaRPr sz="1200">
              <a:solidFill>
                <a:srgbClr val="E4E5B8"/>
              </a:solidFill>
              <a:latin typeface="Georgia"/>
              <a:ea typeface="Georgia"/>
              <a:cs typeface="Georgia"/>
              <a:sym typeface="Georgia"/>
            </a:endParaRPr>
          </a:p>
          <a:p>
            <a:pPr indent="0" lvl="0" marL="0" rtl="0" algn="l">
              <a:lnSpc>
                <a:spcPct val="115000"/>
              </a:lnSpc>
              <a:spcBef>
                <a:spcPts val="800"/>
              </a:spcBef>
              <a:spcAft>
                <a:spcPts val="800"/>
              </a:spcAft>
              <a:buNone/>
            </a:pPr>
            <a:r>
              <a:rPr lang="en" sz="1200">
                <a:solidFill>
                  <a:srgbClr val="E4E5B8"/>
                </a:solidFill>
                <a:latin typeface="Georgia"/>
                <a:ea typeface="Georgia"/>
                <a:cs typeface="Georgia"/>
                <a:sym typeface="Georgia"/>
              </a:rPr>
              <a:t>Browder stated “We Communists claim the revolutionary traditions of Americanism. We are the only ones who consciously continue those traditions and apply them to the problems of today. We are the Americans and Communism is the Americanism of the twentieth century.”</a:t>
            </a:r>
            <a:endParaRPr sz="1200">
              <a:solidFill>
                <a:srgbClr val="E4E5B8"/>
              </a:solidFill>
              <a:latin typeface="Georgia"/>
              <a:ea typeface="Georgia"/>
              <a:cs typeface="Georgia"/>
              <a:sym typeface="Georgia"/>
            </a:endParaRPr>
          </a:p>
        </p:txBody>
      </p:sp>
      <p:sp>
        <p:nvSpPr>
          <p:cNvPr id="394" name="Google Shape;394;p58"/>
          <p:cNvSpPr txBox="1"/>
          <p:nvPr/>
        </p:nvSpPr>
        <p:spPr>
          <a:xfrm>
            <a:off x="5814450" y="1404500"/>
            <a:ext cx="33492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800">
              <a:solidFill>
                <a:schemeClr val="lt2"/>
              </a:solidFill>
            </a:endParaRPr>
          </a:p>
        </p:txBody>
      </p:sp>
      <p:pic>
        <p:nvPicPr>
          <p:cNvPr id="395" name="Google Shape;395;p58"/>
          <p:cNvPicPr preferRelativeResize="0"/>
          <p:nvPr/>
        </p:nvPicPr>
        <p:blipFill>
          <a:blip r:embed="rId4">
            <a:alphaModFix/>
          </a:blip>
          <a:stretch>
            <a:fillRect/>
          </a:stretch>
        </p:blipFill>
        <p:spPr>
          <a:xfrm>
            <a:off x="5097575" y="1198326"/>
            <a:ext cx="3810250" cy="2065134"/>
          </a:xfrm>
          <a:prstGeom prst="rect">
            <a:avLst/>
          </a:prstGeom>
          <a:noFill/>
          <a:ln>
            <a:noFill/>
          </a:ln>
        </p:spPr>
      </p:pic>
      <p:sp>
        <p:nvSpPr>
          <p:cNvPr id="396" name="Google Shape;396;p58"/>
          <p:cNvSpPr txBox="1"/>
          <p:nvPr/>
        </p:nvSpPr>
        <p:spPr>
          <a:xfrm>
            <a:off x="5470600" y="3360475"/>
            <a:ext cx="3064200" cy="777300"/>
          </a:xfrm>
          <a:prstGeom prst="rect">
            <a:avLst/>
          </a:prstGeom>
          <a:noFill/>
          <a:ln>
            <a:noFill/>
          </a:ln>
        </p:spPr>
        <p:txBody>
          <a:bodyPr anchorCtr="0" anchor="t" bIns="91425" lIns="91425" spcFirstLastPara="1" rIns="91425" wrap="square" tIns="91425">
            <a:spAutoFit/>
          </a:bodyPr>
          <a:lstStyle/>
          <a:p>
            <a:pPr indent="0" lvl="0" marL="0" rtl="0" algn="l">
              <a:lnSpc>
                <a:spcPct val="125000"/>
              </a:lnSpc>
              <a:spcBef>
                <a:spcPts val="0"/>
              </a:spcBef>
              <a:spcAft>
                <a:spcPts val="300"/>
              </a:spcAft>
              <a:buNone/>
            </a:pPr>
            <a:r>
              <a:rPr lang="en" sz="1100">
                <a:solidFill>
                  <a:srgbClr val="E4E5B8"/>
                </a:solidFill>
                <a:highlight>
                  <a:srgbClr val="B21F15"/>
                </a:highlight>
              </a:rPr>
              <a:t>Communists Are Inheritors of Revolutionary Traditions of ’76’ from the Daily Worker. Vol. 13 No. 160. July 4, 1936</a:t>
            </a:r>
            <a:endParaRPr sz="800">
              <a:solidFill>
                <a:srgbClr val="E4E5B8"/>
              </a:solidFill>
              <a:highlight>
                <a:srgbClr val="B21F15"/>
              </a:highlight>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0" name="Shape 400"/>
        <p:cNvGrpSpPr/>
        <p:nvPr/>
      </p:nvGrpSpPr>
      <p:grpSpPr>
        <a:xfrm>
          <a:off x="0" y="0"/>
          <a:ext cx="0" cy="0"/>
          <a:chOff x="0" y="0"/>
          <a:chExt cx="0" cy="0"/>
        </a:xfrm>
      </p:grpSpPr>
      <p:sp>
        <p:nvSpPr>
          <p:cNvPr id="401" name="Google Shape;401;p59"/>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02" name="Google Shape;402;p59"/>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403" name="Google Shape;403;p59"/>
          <p:cNvSpPr txBox="1"/>
          <p:nvPr>
            <p:ph type="title"/>
          </p:nvPr>
        </p:nvSpPr>
        <p:spPr>
          <a:xfrm>
            <a:off x="1658025" y="264300"/>
            <a:ext cx="72498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lang="en" sz="2320">
                <a:solidFill>
                  <a:srgbClr val="E4E5B8"/>
                </a:solidFill>
                <a:latin typeface="Georgia"/>
                <a:ea typeface="Georgia"/>
                <a:cs typeface="Georgia"/>
                <a:sym typeface="Georgia"/>
              </a:rPr>
              <a:t>Communism Forges Liberty from Capitalism’s Chains</a:t>
            </a:r>
            <a:endParaRPr sz="2320">
              <a:solidFill>
                <a:srgbClr val="E4E5B8"/>
              </a:solidFill>
              <a:latin typeface="Georgia"/>
              <a:ea typeface="Georgia"/>
              <a:cs typeface="Georgia"/>
              <a:sym typeface="Georgia"/>
            </a:endParaRPr>
          </a:p>
        </p:txBody>
      </p:sp>
      <p:sp>
        <p:nvSpPr>
          <p:cNvPr id="404" name="Google Shape;404;p59"/>
          <p:cNvSpPr txBox="1"/>
          <p:nvPr/>
        </p:nvSpPr>
        <p:spPr>
          <a:xfrm>
            <a:off x="157150" y="1178625"/>
            <a:ext cx="4095600" cy="38115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 sz="1300">
                <a:solidFill>
                  <a:srgbClr val="E4E5B8"/>
                </a:solidFill>
                <a:latin typeface="Georgia"/>
                <a:ea typeface="Georgia"/>
                <a:cs typeface="Georgia"/>
                <a:sym typeface="Georgia"/>
              </a:rPr>
              <a:t>Browder explains that these claims are made dialectically. He is not suggesting a return to the late 18</a:t>
            </a:r>
            <a:r>
              <a:rPr baseline="30000" lang="en" sz="1300">
                <a:solidFill>
                  <a:srgbClr val="E4E5B8"/>
                </a:solidFill>
                <a:latin typeface="Georgia"/>
                <a:ea typeface="Georgia"/>
                <a:cs typeface="Georgia"/>
                <a:sym typeface="Georgia"/>
              </a:rPr>
              <a:t>th</a:t>
            </a:r>
            <a:r>
              <a:rPr lang="en" sz="1300">
                <a:solidFill>
                  <a:srgbClr val="E4E5B8"/>
                </a:solidFill>
                <a:latin typeface="Georgia"/>
                <a:ea typeface="Georgia"/>
                <a:cs typeface="Georgia"/>
                <a:sym typeface="Georgia"/>
              </a:rPr>
              <a:t> century’s emerging capitalism being freed from feudalism as an economic standard. </a:t>
            </a:r>
            <a:endParaRPr sz="1300">
              <a:solidFill>
                <a:srgbClr val="E4E5B8"/>
              </a:solidFill>
              <a:latin typeface="Georgia"/>
              <a:ea typeface="Georgia"/>
              <a:cs typeface="Georgia"/>
              <a:sym typeface="Georgia"/>
            </a:endParaRPr>
          </a:p>
          <a:p>
            <a:pPr indent="0" lvl="0" marL="0" rtl="0" algn="l">
              <a:lnSpc>
                <a:spcPct val="115000"/>
              </a:lnSpc>
              <a:spcBef>
                <a:spcPts val="800"/>
              </a:spcBef>
              <a:spcAft>
                <a:spcPts val="0"/>
              </a:spcAft>
              <a:buNone/>
            </a:pPr>
            <a:r>
              <a:rPr lang="en" sz="1300">
                <a:solidFill>
                  <a:srgbClr val="E4E5B8"/>
                </a:solidFill>
                <a:latin typeface="Georgia"/>
                <a:ea typeface="Georgia"/>
                <a:cs typeface="Georgia"/>
                <a:sym typeface="Georgia"/>
              </a:rPr>
              <a:t>Instead, and again, dialectically appreciating the emergence of responses to 20</a:t>
            </a:r>
            <a:r>
              <a:rPr baseline="30000" lang="en" sz="1300">
                <a:solidFill>
                  <a:srgbClr val="E4E5B8"/>
                </a:solidFill>
                <a:latin typeface="Georgia"/>
                <a:ea typeface="Georgia"/>
                <a:cs typeface="Georgia"/>
                <a:sym typeface="Georgia"/>
              </a:rPr>
              <a:t>th</a:t>
            </a:r>
            <a:r>
              <a:rPr lang="en" sz="1300">
                <a:solidFill>
                  <a:srgbClr val="E4E5B8"/>
                </a:solidFill>
                <a:latin typeface="Georgia"/>
                <a:ea typeface="Georgia"/>
                <a:cs typeface="Georgia"/>
                <a:sym typeface="Georgia"/>
              </a:rPr>
              <a:t> century problems as a result of interactions between 20</a:t>
            </a:r>
            <a:r>
              <a:rPr baseline="30000" lang="en" sz="1300">
                <a:solidFill>
                  <a:srgbClr val="E4E5B8"/>
                </a:solidFill>
                <a:latin typeface="Georgia"/>
                <a:ea typeface="Georgia"/>
                <a:cs typeface="Georgia"/>
                <a:sym typeface="Georgia"/>
              </a:rPr>
              <a:t>th</a:t>
            </a:r>
            <a:r>
              <a:rPr lang="en" sz="1300">
                <a:solidFill>
                  <a:srgbClr val="E4E5B8"/>
                </a:solidFill>
                <a:latin typeface="Georgia"/>
                <a:ea typeface="Georgia"/>
                <a:cs typeface="Georgia"/>
                <a:sym typeface="Georgia"/>
              </a:rPr>
              <a:t> century forces, Browder suggests that since 20</a:t>
            </a:r>
            <a:r>
              <a:rPr baseline="30000" lang="en" sz="1300">
                <a:solidFill>
                  <a:srgbClr val="E4E5B8"/>
                </a:solidFill>
                <a:latin typeface="Georgia"/>
                <a:ea typeface="Georgia"/>
                <a:cs typeface="Georgia"/>
                <a:sym typeface="Georgia"/>
              </a:rPr>
              <a:t>th</a:t>
            </a:r>
            <a:r>
              <a:rPr lang="en" sz="1300">
                <a:solidFill>
                  <a:srgbClr val="E4E5B8"/>
                </a:solidFill>
                <a:latin typeface="Georgia"/>
                <a:ea typeface="Georgia"/>
                <a:cs typeface="Georgia"/>
                <a:sym typeface="Georgia"/>
              </a:rPr>
              <a:t> century capitalism’s expansive productive capacity has outgrown capitalism as ideology, the ideological hand on the tiller of modern modes of production must be replaced in order to use it justly for comprehensive benefit to </a:t>
            </a:r>
            <a:r>
              <a:rPr lang="en" sz="1300">
                <a:solidFill>
                  <a:srgbClr val="E4E5B8"/>
                </a:solidFill>
                <a:latin typeface="Georgia"/>
                <a:ea typeface="Georgia"/>
                <a:cs typeface="Georgia"/>
                <a:sym typeface="Georgia"/>
              </a:rPr>
              <a:t>humankind</a:t>
            </a:r>
            <a:r>
              <a:rPr lang="en" sz="1300">
                <a:solidFill>
                  <a:srgbClr val="E4E5B8"/>
                </a:solidFill>
                <a:latin typeface="Georgia"/>
                <a:ea typeface="Georgia"/>
                <a:cs typeface="Georgia"/>
                <a:sym typeface="Georgia"/>
              </a:rPr>
              <a:t>. </a:t>
            </a:r>
            <a:endParaRPr sz="1300">
              <a:solidFill>
                <a:srgbClr val="E4E5B8"/>
              </a:solidFill>
              <a:latin typeface="Georgia"/>
              <a:ea typeface="Georgia"/>
              <a:cs typeface="Georgia"/>
              <a:sym typeface="Georgia"/>
            </a:endParaRPr>
          </a:p>
          <a:p>
            <a:pPr indent="0" lvl="0" marL="0" rtl="0" algn="l">
              <a:lnSpc>
                <a:spcPct val="115000"/>
              </a:lnSpc>
              <a:spcBef>
                <a:spcPts val="800"/>
              </a:spcBef>
              <a:spcAft>
                <a:spcPts val="800"/>
              </a:spcAft>
              <a:buNone/>
            </a:pPr>
            <a:r>
              <a:rPr lang="en" sz="1300">
                <a:solidFill>
                  <a:srgbClr val="E4E5B8"/>
                </a:solidFill>
                <a:latin typeface="Georgia"/>
                <a:ea typeface="Georgia"/>
                <a:cs typeface="Georgia"/>
                <a:sym typeface="Georgia"/>
              </a:rPr>
              <a:t>Liberty is the project for which Communism is purposed and for which Capitalism never was.</a:t>
            </a:r>
            <a:endParaRPr sz="1300">
              <a:solidFill>
                <a:srgbClr val="E4E5B8"/>
              </a:solidFill>
              <a:latin typeface="Georgia"/>
              <a:ea typeface="Georgia"/>
              <a:cs typeface="Georgia"/>
              <a:sym typeface="Georgia"/>
            </a:endParaRPr>
          </a:p>
        </p:txBody>
      </p:sp>
      <p:sp>
        <p:nvSpPr>
          <p:cNvPr id="405" name="Google Shape;405;p59"/>
          <p:cNvSpPr txBox="1"/>
          <p:nvPr/>
        </p:nvSpPr>
        <p:spPr>
          <a:xfrm>
            <a:off x="4223325" y="3314700"/>
            <a:ext cx="5018700" cy="738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800">
                <a:solidFill>
                  <a:srgbClr val="E4E5B8"/>
                </a:solidFill>
                <a:latin typeface="Georgia"/>
                <a:ea typeface="Georgia"/>
                <a:cs typeface="Georgia"/>
                <a:sym typeface="Georgia"/>
              </a:rPr>
              <a:t>Diagram of Historical Materialism-Applied </a:t>
            </a:r>
            <a:r>
              <a:rPr lang="en" sz="1800">
                <a:solidFill>
                  <a:srgbClr val="E4E5B8"/>
                </a:solidFill>
                <a:latin typeface="Georgia"/>
                <a:ea typeface="Georgia"/>
                <a:cs typeface="Georgia"/>
                <a:sym typeface="Georgia"/>
              </a:rPr>
              <a:t>Dialectical</a:t>
            </a:r>
            <a:r>
              <a:rPr lang="en" sz="1800">
                <a:solidFill>
                  <a:srgbClr val="E4E5B8"/>
                </a:solidFill>
                <a:latin typeface="Georgia"/>
                <a:ea typeface="Georgia"/>
                <a:cs typeface="Georgia"/>
                <a:sym typeface="Georgia"/>
              </a:rPr>
              <a:t> Materialism as Social Science</a:t>
            </a:r>
            <a:endParaRPr sz="1800">
              <a:solidFill>
                <a:srgbClr val="E4E5B8"/>
              </a:solidFill>
              <a:latin typeface="Georgia"/>
              <a:ea typeface="Georgia"/>
              <a:cs typeface="Georgia"/>
              <a:sym typeface="Georgia"/>
            </a:endParaRPr>
          </a:p>
        </p:txBody>
      </p:sp>
      <p:pic>
        <p:nvPicPr>
          <p:cNvPr id="406" name="Google Shape;406;p59"/>
          <p:cNvPicPr preferRelativeResize="0"/>
          <p:nvPr/>
        </p:nvPicPr>
        <p:blipFill>
          <a:blip r:embed="rId4">
            <a:alphaModFix/>
          </a:blip>
          <a:stretch>
            <a:fillRect/>
          </a:stretch>
        </p:blipFill>
        <p:spPr>
          <a:xfrm>
            <a:off x="4483600" y="1217925"/>
            <a:ext cx="4321350" cy="1866825"/>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0" name="Shape 410"/>
        <p:cNvGrpSpPr/>
        <p:nvPr/>
      </p:nvGrpSpPr>
      <p:grpSpPr>
        <a:xfrm>
          <a:off x="0" y="0"/>
          <a:ext cx="0" cy="0"/>
          <a:chOff x="0" y="0"/>
          <a:chExt cx="0" cy="0"/>
        </a:xfrm>
      </p:grpSpPr>
      <p:sp>
        <p:nvSpPr>
          <p:cNvPr id="411" name="Google Shape;411;p60"/>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12" name="Google Shape;412;p60"/>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413" name="Google Shape;413;p60"/>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Browder’s Americanist </a:t>
            </a:r>
            <a:r>
              <a:rPr lang="en">
                <a:solidFill>
                  <a:srgbClr val="E4E5B8"/>
                </a:solidFill>
                <a:latin typeface="Georgia"/>
                <a:ea typeface="Georgia"/>
                <a:cs typeface="Georgia"/>
                <a:sym typeface="Georgia"/>
              </a:rPr>
              <a:t>Historiography</a:t>
            </a:r>
            <a:endParaRPr>
              <a:solidFill>
                <a:srgbClr val="E4E5B8"/>
              </a:solidFill>
              <a:latin typeface="Georgia"/>
              <a:ea typeface="Georgia"/>
              <a:cs typeface="Georgia"/>
              <a:sym typeface="Georgia"/>
            </a:endParaRPr>
          </a:p>
        </p:txBody>
      </p:sp>
      <p:sp>
        <p:nvSpPr>
          <p:cNvPr id="414" name="Google Shape;414;p60"/>
          <p:cNvSpPr txBox="1"/>
          <p:nvPr/>
        </p:nvSpPr>
        <p:spPr>
          <a:xfrm>
            <a:off x="117850" y="1101300"/>
            <a:ext cx="4793100" cy="40830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 sz="1200">
                <a:solidFill>
                  <a:srgbClr val="E4E5B8"/>
                </a:solidFill>
                <a:latin typeface="Georgia"/>
                <a:ea typeface="Georgia"/>
                <a:cs typeface="Georgia"/>
                <a:sym typeface="Georgia"/>
              </a:rPr>
              <a:t>The modern </a:t>
            </a:r>
            <a:r>
              <a:rPr lang="en" sz="1200">
                <a:solidFill>
                  <a:srgbClr val="E4E5B8"/>
                </a:solidFill>
                <a:latin typeface="Georgia"/>
                <a:ea typeface="Georgia"/>
                <a:cs typeface="Georgia"/>
                <a:sym typeface="Georgia"/>
              </a:rPr>
              <a:t>Americanism’s</a:t>
            </a:r>
            <a:r>
              <a:rPr lang="en" sz="1200">
                <a:solidFill>
                  <a:srgbClr val="E4E5B8"/>
                </a:solidFill>
                <a:latin typeface="Georgia"/>
                <a:ea typeface="Georgia"/>
                <a:cs typeface="Georgia"/>
                <a:sym typeface="Georgia"/>
              </a:rPr>
              <a:t> revolutionary objective as Browder envisions, is to promote human progress. By human progress, Browder means the ongoing refining of processes to anticipate and meet the ever-changing needs of an expanding, advancing humanity. To retain the knowledge and advantages of previous progressive efforts but to constantly, intentionally and institutionally advance the quality of the relationship between the </a:t>
            </a:r>
            <a:r>
              <a:rPr i="1" lang="en" sz="1200">
                <a:solidFill>
                  <a:srgbClr val="E4E5B8"/>
                </a:solidFill>
                <a:latin typeface="Georgia"/>
                <a:ea typeface="Georgia"/>
                <a:cs typeface="Georgia"/>
                <a:sym typeface="Georgia"/>
              </a:rPr>
              <a:t>means </a:t>
            </a:r>
            <a:r>
              <a:rPr lang="en" sz="1200">
                <a:solidFill>
                  <a:srgbClr val="E4E5B8"/>
                </a:solidFill>
                <a:latin typeface="Georgia"/>
                <a:ea typeface="Georgia"/>
                <a:cs typeface="Georgia"/>
                <a:sym typeface="Georgia"/>
              </a:rPr>
              <a:t>of creating reality and the very product of these means; reality </a:t>
            </a:r>
            <a:r>
              <a:rPr i="1" lang="en" sz="1200">
                <a:solidFill>
                  <a:srgbClr val="E4E5B8"/>
                </a:solidFill>
                <a:latin typeface="Georgia"/>
                <a:ea typeface="Georgia"/>
                <a:cs typeface="Georgia"/>
                <a:sym typeface="Georgia"/>
              </a:rPr>
              <a:t>itself.</a:t>
            </a:r>
            <a:r>
              <a:rPr lang="en" sz="1200">
                <a:solidFill>
                  <a:srgbClr val="E4E5B8"/>
                </a:solidFill>
                <a:latin typeface="Georgia"/>
                <a:ea typeface="Georgia"/>
                <a:cs typeface="Georgia"/>
                <a:sym typeface="Georgia"/>
              </a:rPr>
              <a:t> </a:t>
            </a:r>
            <a:endParaRPr sz="1200">
              <a:solidFill>
                <a:srgbClr val="E4E5B8"/>
              </a:solidFill>
              <a:latin typeface="Georgia"/>
              <a:ea typeface="Georgia"/>
              <a:cs typeface="Georgia"/>
              <a:sym typeface="Georgia"/>
            </a:endParaRPr>
          </a:p>
          <a:p>
            <a:pPr indent="0" lvl="0" marL="0" rtl="0" algn="l">
              <a:lnSpc>
                <a:spcPct val="115000"/>
              </a:lnSpc>
              <a:spcBef>
                <a:spcPts val="800"/>
              </a:spcBef>
              <a:spcAft>
                <a:spcPts val="800"/>
              </a:spcAft>
              <a:buNone/>
            </a:pPr>
            <a:r>
              <a:rPr lang="en" sz="1200">
                <a:solidFill>
                  <a:srgbClr val="E4E5B8"/>
                </a:solidFill>
                <a:latin typeface="Georgia"/>
                <a:ea typeface="Georgia"/>
                <a:cs typeface="Georgia"/>
                <a:sym typeface="Georgia"/>
              </a:rPr>
              <a:t>In this way, Browder asserts that </a:t>
            </a:r>
            <a:r>
              <a:rPr i="1" lang="en" sz="1200">
                <a:solidFill>
                  <a:srgbClr val="E4E5B8"/>
                </a:solidFill>
                <a:latin typeface="Georgia"/>
                <a:ea typeface="Georgia"/>
                <a:cs typeface="Georgia"/>
                <a:sym typeface="Georgia"/>
              </a:rPr>
              <a:t>“This is how we American Communists read the history of our country. This is what we mean by Americanism. This is how we love our country, with the same burning love Lenin bore for Russia, his native land Like Lenin, we will fight to free our land from the blood-sucking reactionaries, place it in the hands of the masses, bring it into the international brotherhood of World Union of Soviet Republics, and realize the prophetic lines of Walt Whitman: “We have adhered too long to petty limits…the time has come to enfold the world.</a:t>
            </a:r>
            <a:r>
              <a:rPr lang="en" sz="1200">
                <a:solidFill>
                  <a:srgbClr val="E4E5B8"/>
                </a:solidFill>
                <a:latin typeface="Georgia"/>
                <a:ea typeface="Georgia"/>
                <a:cs typeface="Georgia"/>
                <a:sym typeface="Georgia"/>
              </a:rPr>
              <a:t>”</a:t>
            </a:r>
            <a:endParaRPr sz="1200">
              <a:solidFill>
                <a:srgbClr val="E4E5B8"/>
              </a:solidFill>
              <a:latin typeface="Georgia"/>
              <a:ea typeface="Georgia"/>
              <a:cs typeface="Georgia"/>
              <a:sym typeface="Georgia"/>
            </a:endParaRPr>
          </a:p>
        </p:txBody>
      </p:sp>
      <p:sp>
        <p:nvSpPr>
          <p:cNvPr id="415" name="Google Shape;415;p60"/>
          <p:cNvSpPr txBox="1"/>
          <p:nvPr/>
        </p:nvSpPr>
        <p:spPr>
          <a:xfrm>
            <a:off x="5313550" y="1492900"/>
            <a:ext cx="38502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800">
              <a:solidFill>
                <a:schemeClr val="lt2"/>
              </a:solidFill>
            </a:endParaRPr>
          </a:p>
        </p:txBody>
      </p:sp>
      <p:sp>
        <p:nvSpPr>
          <p:cNvPr id="416" name="Google Shape;416;p60"/>
          <p:cNvSpPr txBox="1"/>
          <p:nvPr/>
        </p:nvSpPr>
        <p:spPr>
          <a:xfrm>
            <a:off x="5460875" y="2897400"/>
            <a:ext cx="37029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800">
              <a:solidFill>
                <a:schemeClr val="lt2"/>
              </a:solidFill>
            </a:endParaRPr>
          </a:p>
        </p:txBody>
      </p:sp>
      <p:pic>
        <p:nvPicPr>
          <p:cNvPr id="417" name="Google Shape;417;p60" title="IMG_3069.png"/>
          <p:cNvPicPr preferRelativeResize="0"/>
          <p:nvPr/>
        </p:nvPicPr>
        <p:blipFill>
          <a:blip r:embed="rId4">
            <a:alphaModFix/>
          </a:blip>
          <a:stretch>
            <a:fillRect/>
          </a:stretch>
        </p:blipFill>
        <p:spPr>
          <a:xfrm>
            <a:off x="4910950" y="1237550"/>
            <a:ext cx="2200777" cy="2867648"/>
          </a:xfrm>
          <a:prstGeom prst="rect">
            <a:avLst/>
          </a:prstGeom>
          <a:noFill/>
          <a:ln>
            <a:noFill/>
          </a:ln>
        </p:spPr>
      </p:pic>
      <p:pic>
        <p:nvPicPr>
          <p:cNvPr id="418" name="Google Shape;418;p60"/>
          <p:cNvPicPr preferRelativeResize="0"/>
          <p:nvPr/>
        </p:nvPicPr>
        <p:blipFill>
          <a:blip r:embed="rId5">
            <a:alphaModFix/>
          </a:blip>
          <a:stretch>
            <a:fillRect/>
          </a:stretch>
        </p:blipFill>
        <p:spPr>
          <a:xfrm>
            <a:off x="7181344" y="2190250"/>
            <a:ext cx="1847106" cy="2789100"/>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2" name="Shape 422"/>
        <p:cNvGrpSpPr/>
        <p:nvPr/>
      </p:nvGrpSpPr>
      <p:grpSpPr>
        <a:xfrm>
          <a:off x="0" y="0"/>
          <a:ext cx="0" cy="0"/>
          <a:chOff x="0" y="0"/>
          <a:chExt cx="0" cy="0"/>
        </a:xfrm>
      </p:grpSpPr>
      <p:sp>
        <p:nvSpPr>
          <p:cNvPr id="423" name="Google Shape;423;p61"/>
          <p:cNvSpPr txBox="1"/>
          <p:nvPr>
            <p:ph type="title"/>
          </p:nvPr>
        </p:nvSpPr>
        <p:spPr>
          <a:xfrm>
            <a:off x="311700" y="3312700"/>
            <a:ext cx="8520600" cy="841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5200">
                <a:solidFill>
                  <a:srgbClr val="E4E5B8"/>
                </a:solidFill>
                <a:latin typeface="Georgia"/>
                <a:ea typeface="Georgia"/>
                <a:cs typeface="Georgia"/>
                <a:sym typeface="Georgia"/>
              </a:rPr>
              <a:t>Discussion &amp; Wrap Up </a:t>
            </a:r>
            <a:endParaRPr sz="5200">
              <a:solidFill>
                <a:srgbClr val="E4E5B8"/>
              </a:solidFill>
              <a:latin typeface="Georgia"/>
              <a:ea typeface="Georgia"/>
              <a:cs typeface="Georgia"/>
              <a:sym typeface="Georgia"/>
            </a:endParaRPr>
          </a:p>
        </p:txBody>
      </p:sp>
      <p:pic>
        <p:nvPicPr>
          <p:cNvPr id="424" name="Google Shape;424;p61"/>
          <p:cNvPicPr preferRelativeResize="0"/>
          <p:nvPr/>
        </p:nvPicPr>
        <p:blipFill>
          <a:blip r:embed="rId3">
            <a:alphaModFix/>
          </a:blip>
          <a:stretch>
            <a:fillRect/>
          </a:stretch>
        </p:blipFill>
        <p:spPr>
          <a:xfrm>
            <a:off x="3648975" y="897800"/>
            <a:ext cx="1846049" cy="1846049"/>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8" name="Shape 428"/>
        <p:cNvGrpSpPr/>
        <p:nvPr/>
      </p:nvGrpSpPr>
      <p:grpSpPr>
        <a:xfrm>
          <a:off x="0" y="0"/>
          <a:ext cx="0" cy="0"/>
          <a:chOff x="0" y="0"/>
          <a:chExt cx="0" cy="0"/>
        </a:xfrm>
      </p:grpSpPr>
      <p:sp>
        <p:nvSpPr>
          <p:cNvPr id="429" name="Google Shape;429;p62"/>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0" name="Google Shape;430;p62"/>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Announcements</a:t>
            </a:r>
            <a:endParaRPr>
              <a:solidFill>
                <a:srgbClr val="E4E5B8"/>
              </a:solidFill>
              <a:latin typeface="Georgia"/>
              <a:ea typeface="Georgia"/>
              <a:cs typeface="Georgia"/>
              <a:sym typeface="Georgia"/>
            </a:endParaRPr>
          </a:p>
        </p:txBody>
      </p:sp>
      <p:pic>
        <p:nvPicPr>
          <p:cNvPr id="431" name="Google Shape;431;p62"/>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432" name="Google Shape;432;p62"/>
          <p:cNvSpPr txBox="1"/>
          <p:nvPr/>
        </p:nvSpPr>
        <p:spPr>
          <a:xfrm>
            <a:off x="406550" y="1101300"/>
            <a:ext cx="8096400" cy="4186800"/>
          </a:xfrm>
          <a:prstGeom prst="rect">
            <a:avLst/>
          </a:prstGeom>
          <a:noFill/>
          <a:ln>
            <a:noFill/>
          </a:ln>
        </p:spPr>
        <p:txBody>
          <a:bodyPr anchorCtr="0" anchor="t" bIns="91425" lIns="91425" spcFirstLastPara="1" rIns="91425" wrap="square" tIns="91425">
            <a:spAutoFit/>
          </a:bodyPr>
          <a:lstStyle/>
          <a:p>
            <a:pPr indent="0" lvl="0" marL="0" rtl="0" algn="l">
              <a:lnSpc>
                <a:spcPct val="100000"/>
              </a:lnSpc>
              <a:spcBef>
                <a:spcPts val="0"/>
              </a:spcBef>
              <a:spcAft>
                <a:spcPts val="0"/>
              </a:spcAft>
              <a:buNone/>
            </a:pPr>
            <a:r>
              <a:t/>
            </a:r>
            <a:endParaRPr sz="2000">
              <a:solidFill>
                <a:srgbClr val="E4E5B8"/>
              </a:solidFill>
              <a:latin typeface="Georgia"/>
              <a:ea typeface="Georgia"/>
              <a:cs typeface="Georgia"/>
              <a:sym typeface="Georgia"/>
            </a:endParaRPr>
          </a:p>
          <a:p>
            <a:pPr indent="-355600" lvl="0" marL="457200" rtl="0" algn="l">
              <a:lnSpc>
                <a:spcPct val="100000"/>
              </a:lnSpc>
              <a:spcBef>
                <a:spcPts val="0"/>
              </a:spcBef>
              <a:spcAft>
                <a:spcPts val="0"/>
              </a:spcAft>
              <a:buClr>
                <a:srgbClr val="E4E5B8"/>
              </a:buClr>
              <a:buSzPts val="2000"/>
              <a:buFont typeface="Georgia"/>
              <a:buChar char="●"/>
            </a:pPr>
            <a:r>
              <a:rPr lang="en" sz="2000">
                <a:solidFill>
                  <a:srgbClr val="E4E5B8"/>
                </a:solidFill>
                <a:latin typeface="Georgia"/>
                <a:ea typeface="Georgia"/>
                <a:cs typeface="Georgia"/>
                <a:sym typeface="Georgia"/>
              </a:rPr>
              <a:t>PCUSA Cell Chairs need to call members of their cells to remind them about attendance. </a:t>
            </a:r>
            <a:br>
              <a:rPr lang="en" sz="2000">
                <a:solidFill>
                  <a:srgbClr val="E4E5B8"/>
                </a:solidFill>
                <a:latin typeface="Georgia"/>
                <a:ea typeface="Georgia"/>
                <a:cs typeface="Georgia"/>
                <a:sym typeface="Georgia"/>
              </a:rPr>
            </a:br>
            <a:endParaRPr sz="2000">
              <a:solidFill>
                <a:srgbClr val="E4E5B8"/>
              </a:solidFill>
              <a:latin typeface="Georgia"/>
              <a:ea typeface="Georgia"/>
              <a:cs typeface="Georgia"/>
              <a:sym typeface="Georgia"/>
            </a:endParaRPr>
          </a:p>
          <a:p>
            <a:pPr indent="-355600" lvl="0" marL="457200" rtl="0" algn="l">
              <a:lnSpc>
                <a:spcPct val="100000"/>
              </a:lnSpc>
              <a:spcBef>
                <a:spcPts val="0"/>
              </a:spcBef>
              <a:spcAft>
                <a:spcPts val="0"/>
              </a:spcAft>
              <a:buClr>
                <a:srgbClr val="E4E5B8"/>
              </a:buClr>
              <a:buSzPts val="2000"/>
              <a:buFont typeface="Georgia"/>
              <a:buChar char="●"/>
            </a:pPr>
            <a:r>
              <a:rPr lang="en" sz="2000">
                <a:solidFill>
                  <a:srgbClr val="E4E5B8"/>
                </a:solidFill>
                <a:latin typeface="Georgia"/>
                <a:ea typeface="Georgia"/>
                <a:cs typeface="Georgia"/>
                <a:sym typeface="Georgia"/>
              </a:rPr>
              <a:t>PCUSA Cell members are reminded attendance at the Continuing Education class of Jones-Foster every first Wednesday of the month is required. </a:t>
            </a:r>
            <a:br>
              <a:rPr lang="en" sz="2000">
                <a:solidFill>
                  <a:srgbClr val="E4E5B8"/>
                </a:solidFill>
                <a:latin typeface="Georgia"/>
                <a:ea typeface="Georgia"/>
                <a:cs typeface="Georgia"/>
                <a:sym typeface="Georgia"/>
              </a:rPr>
            </a:br>
            <a:endParaRPr sz="2000">
              <a:solidFill>
                <a:srgbClr val="E4E5B8"/>
              </a:solidFill>
              <a:latin typeface="Georgia"/>
              <a:ea typeface="Georgia"/>
              <a:cs typeface="Georgia"/>
              <a:sym typeface="Georgia"/>
            </a:endParaRPr>
          </a:p>
          <a:p>
            <a:pPr indent="-355600" lvl="0" marL="457200" rtl="0" algn="l">
              <a:lnSpc>
                <a:spcPct val="100000"/>
              </a:lnSpc>
              <a:spcBef>
                <a:spcPts val="0"/>
              </a:spcBef>
              <a:spcAft>
                <a:spcPts val="0"/>
              </a:spcAft>
              <a:buClr>
                <a:srgbClr val="E4E5B8"/>
              </a:buClr>
              <a:buSzPts val="2000"/>
              <a:buFont typeface="Georgia"/>
              <a:buChar char="●"/>
            </a:pPr>
            <a:r>
              <a:rPr lang="en" sz="2000">
                <a:solidFill>
                  <a:srgbClr val="E4E5B8"/>
                </a:solidFill>
                <a:latin typeface="Georgia"/>
                <a:ea typeface="Georgia"/>
                <a:cs typeface="Georgia"/>
                <a:sym typeface="Georgia"/>
              </a:rPr>
              <a:t>The next issue of New Masses (2026) has begun production. If you have art you want us to feature, email it to </a:t>
            </a:r>
            <a:r>
              <a:rPr lang="en" sz="2000" u="sng">
                <a:solidFill>
                  <a:schemeClr val="hlink"/>
                </a:solidFill>
                <a:latin typeface="Georgia"/>
                <a:ea typeface="Georgia"/>
                <a:cs typeface="Georgia"/>
                <a:sym typeface="Georgia"/>
                <a:hlinkClick r:id="rId4"/>
              </a:rPr>
              <a:t>info@partyofcommunistsusa.net</a:t>
            </a:r>
            <a:r>
              <a:rPr lang="en" sz="2000">
                <a:solidFill>
                  <a:srgbClr val="E4E5B8"/>
                </a:solidFill>
                <a:latin typeface="Georgia"/>
                <a:ea typeface="Georgia"/>
                <a:cs typeface="Georgia"/>
                <a:sym typeface="Georgia"/>
              </a:rPr>
              <a:t>. </a:t>
            </a:r>
            <a:endParaRPr sz="2000">
              <a:solidFill>
                <a:srgbClr val="E4E5B8"/>
              </a:solidFill>
              <a:latin typeface="Georgia"/>
              <a:ea typeface="Georgia"/>
              <a:cs typeface="Georgia"/>
              <a:sym typeface="Georgia"/>
            </a:endParaRPr>
          </a:p>
          <a:p>
            <a:pPr indent="0" lvl="0" marL="0" rtl="0" algn="l">
              <a:lnSpc>
                <a:spcPct val="100000"/>
              </a:lnSpc>
              <a:spcBef>
                <a:spcPts val="0"/>
              </a:spcBef>
              <a:spcAft>
                <a:spcPts val="0"/>
              </a:spcAft>
              <a:buNone/>
            </a:pPr>
            <a:r>
              <a:t/>
            </a:r>
            <a:endParaRPr sz="2000">
              <a:solidFill>
                <a:srgbClr val="E4E5B8"/>
              </a:solidFill>
              <a:latin typeface="Georgia"/>
              <a:ea typeface="Georgia"/>
              <a:cs typeface="Georgia"/>
              <a:sym typeface="Georgia"/>
            </a:endParaRPr>
          </a:p>
          <a:p>
            <a:pPr indent="0" lvl="0" marL="457200" rtl="0" algn="l">
              <a:lnSpc>
                <a:spcPct val="100000"/>
              </a:lnSpc>
              <a:spcBef>
                <a:spcPts val="0"/>
              </a:spcBef>
              <a:spcAft>
                <a:spcPts val="0"/>
              </a:spcAft>
              <a:buNone/>
            </a:pPr>
            <a:r>
              <a:t/>
            </a:r>
            <a:endParaRPr sz="2000">
              <a:solidFill>
                <a:srgbClr val="E4E5B8"/>
              </a:solidFill>
              <a:latin typeface="Georgia"/>
              <a:ea typeface="Georgia"/>
              <a:cs typeface="Georgia"/>
              <a:sym typeface="Georgia"/>
            </a:endParaRPr>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6" name="Shape 436"/>
        <p:cNvGrpSpPr/>
        <p:nvPr/>
      </p:nvGrpSpPr>
      <p:grpSpPr>
        <a:xfrm>
          <a:off x="0" y="0"/>
          <a:ext cx="0" cy="0"/>
          <a:chOff x="0" y="0"/>
          <a:chExt cx="0" cy="0"/>
        </a:xfrm>
      </p:grpSpPr>
      <p:sp>
        <p:nvSpPr>
          <p:cNvPr id="437" name="Google Shape;437;p63"/>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8" name="Google Shape;438;p63"/>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Volunteers Needed!</a:t>
            </a:r>
            <a:endParaRPr>
              <a:solidFill>
                <a:srgbClr val="E4E5B8"/>
              </a:solidFill>
              <a:latin typeface="Georgia"/>
              <a:ea typeface="Georgia"/>
              <a:cs typeface="Georgia"/>
              <a:sym typeface="Georgia"/>
            </a:endParaRPr>
          </a:p>
        </p:txBody>
      </p:sp>
      <p:pic>
        <p:nvPicPr>
          <p:cNvPr id="439" name="Google Shape;439;p63"/>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440" name="Google Shape;440;p63"/>
          <p:cNvSpPr txBox="1"/>
          <p:nvPr/>
        </p:nvSpPr>
        <p:spPr>
          <a:xfrm>
            <a:off x="523800" y="1150750"/>
            <a:ext cx="8096400" cy="3648000"/>
          </a:xfrm>
          <a:prstGeom prst="rect">
            <a:avLst/>
          </a:prstGeom>
          <a:noFill/>
          <a:ln>
            <a:noFill/>
          </a:ln>
        </p:spPr>
        <p:txBody>
          <a:bodyPr anchorCtr="0" anchor="t" bIns="91425" lIns="91425" spcFirstLastPara="1" rIns="91425" wrap="square" tIns="91425">
            <a:spAutoFit/>
          </a:bodyPr>
          <a:lstStyle/>
          <a:p>
            <a:pPr indent="0" lvl="0" marL="0" rtl="0" algn="l">
              <a:lnSpc>
                <a:spcPct val="100000"/>
              </a:lnSpc>
              <a:spcBef>
                <a:spcPts val="0"/>
              </a:spcBef>
              <a:spcAft>
                <a:spcPts val="0"/>
              </a:spcAft>
              <a:buNone/>
            </a:pPr>
            <a:r>
              <a:rPr lang="en" sz="2500">
                <a:solidFill>
                  <a:srgbClr val="E4E5B8"/>
                </a:solidFill>
                <a:latin typeface="Georgia"/>
                <a:ea typeface="Georgia"/>
                <a:cs typeface="Georgia"/>
                <a:sym typeface="Georgia"/>
              </a:rPr>
              <a:t>We are in need of volunteers for the staff of the People’s School! Here’s a few roles we need filled:</a:t>
            </a:r>
            <a:endParaRPr sz="2500">
              <a:solidFill>
                <a:srgbClr val="E4E5B8"/>
              </a:solidFill>
              <a:latin typeface="Georgia"/>
              <a:ea typeface="Georgia"/>
              <a:cs typeface="Georgia"/>
              <a:sym typeface="Georgia"/>
            </a:endParaRPr>
          </a:p>
          <a:p>
            <a:pPr indent="-387350" lvl="0" marL="457200" rtl="0" algn="l">
              <a:lnSpc>
                <a:spcPct val="1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People to help manage posting on our social media and podcast platforms</a:t>
            </a:r>
            <a:endParaRPr sz="2500">
              <a:solidFill>
                <a:srgbClr val="E4E5B8"/>
              </a:solidFill>
              <a:latin typeface="Georgia"/>
              <a:ea typeface="Georgia"/>
              <a:cs typeface="Georgia"/>
              <a:sym typeface="Georgia"/>
            </a:endParaRPr>
          </a:p>
          <a:p>
            <a:pPr indent="-387350" lvl="0" marL="457200" rtl="0" algn="l">
              <a:lnSpc>
                <a:spcPct val="1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Video Editors, Audio Editors, Graphic Designers, Artists, Narrators</a:t>
            </a:r>
            <a:endParaRPr sz="2500">
              <a:solidFill>
                <a:srgbClr val="E4E5B8"/>
              </a:solidFill>
              <a:latin typeface="Georgia"/>
              <a:ea typeface="Georgia"/>
              <a:cs typeface="Georgia"/>
              <a:sym typeface="Georgia"/>
            </a:endParaRPr>
          </a:p>
          <a:p>
            <a:pPr indent="-387350" lvl="0" marL="457200" rtl="0" algn="l">
              <a:lnSpc>
                <a:spcPct val="1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Web Controls, Moderators</a:t>
            </a:r>
            <a:endParaRPr sz="2500">
              <a:solidFill>
                <a:srgbClr val="E4E5B8"/>
              </a:solidFill>
              <a:latin typeface="Georgia"/>
              <a:ea typeface="Georgia"/>
              <a:cs typeface="Georgia"/>
              <a:sym typeface="Georgia"/>
            </a:endParaRPr>
          </a:p>
          <a:p>
            <a:pPr indent="0" lvl="0" marL="0" rtl="0" algn="l">
              <a:lnSpc>
                <a:spcPct val="100000"/>
              </a:lnSpc>
              <a:spcBef>
                <a:spcPts val="0"/>
              </a:spcBef>
              <a:spcAft>
                <a:spcPts val="0"/>
              </a:spcAft>
              <a:buNone/>
            </a:pPr>
            <a:r>
              <a:rPr lang="en" sz="2500">
                <a:solidFill>
                  <a:srgbClr val="E4E5B8"/>
                </a:solidFill>
                <a:latin typeface="Georgia"/>
                <a:ea typeface="Georgia"/>
                <a:cs typeface="Georgia"/>
                <a:sym typeface="Georgia"/>
              </a:rPr>
              <a:t>Email </a:t>
            </a:r>
            <a:r>
              <a:rPr lang="en" sz="2500" u="sng">
                <a:solidFill>
                  <a:schemeClr val="hlink"/>
                </a:solidFill>
                <a:latin typeface="Georgia"/>
                <a:ea typeface="Georgia"/>
                <a:cs typeface="Georgia"/>
                <a:sym typeface="Georgia"/>
                <a:hlinkClick r:id="rId4"/>
              </a:rPr>
              <a:t>info@peoplesschool.us</a:t>
            </a:r>
            <a:r>
              <a:rPr lang="en" sz="2500">
                <a:solidFill>
                  <a:srgbClr val="E4E5B8"/>
                </a:solidFill>
                <a:latin typeface="Georgia"/>
                <a:ea typeface="Georgia"/>
                <a:cs typeface="Georgia"/>
                <a:sym typeface="Georgia"/>
              </a:rPr>
              <a:t> if you’re interested and try to attend our next staff meeting if possible.</a:t>
            </a:r>
            <a:endParaRPr sz="2500">
              <a:solidFill>
                <a:srgbClr val="E4E5B8"/>
              </a:solidFill>
              <a:latin typeface="Georgia"/>
              <a:ea typeface="Georgia"/>
              <a:cs typeface="Georgia"/>
              <a:sym typeface="Georgia"/>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0" name="Shape 120"/>
        <p:cNvGrpSpPr/>
        <p:nvPr/>
      </p:nvGrpSpPr>
      <p:grpSpPr>
        <a:xfrm>
          <a:off x="0" y="0"/>
          <a:ext cx="0" cy="0"/>
          <a:chOff x="0" y="0"/>
          <a:chExt cx="0" cy="0"/>
        </a:xfrm>
      </p:grpSpPr>
      <p:sp>
        <p:nvSpPr>
          <p:cNvPr id="121" name="Google Shape;121;p28"/>
          <p:cNvSpPr txBox="1"/>
          <p:nvPr>
            <p:ph type="title"/>
          </p:nvPr>
        </p:nvSpPr>
        <p:spPr>
          <a:xfrm>
            <a:off x="311700" y="3100700"/>
            <a:ext cx="8520600" cy="14910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4600">
                <a:solidFill>
                  <a:srgbClr val="E4E5B8"/>
                </a:solidFill>
                <a:latin typeface="Georgia"/>
                <a:ea typeface="Georgia"/>
                <a:cs typeface="Georgia"/>
                <a:sym typeface="Georgia"/>
              </a:rPr>
              <a:t>The Revolutionary War: A Progressive &amp; Justified War</a:t>
            </a:r>
            <a:endParaRPr sz="4600">
              <a:solidFill>
                <a:srgbClr val="E4E5B8"/>
              </a:solidFill>
              <a:latin typeface="Georgia"/>
              <a:ea typeface="Georgia"/>
              <a:cs typeface="Georgia"/>
              <a:sym typeface="Georgia"/>
            </a:endParaRPr>
          </a:p>
        </p:txBody>
      </p:sp>
      <p:pic>
        <p:nvPicPr>
          <p:cNvPr id="122" name="Google Shape;122;p28"/>
          <p:cNvPicPr preferRelativeResize="0"/>
          <p:nvPr/>
        </p:nvPicPr>
        <p:blipFill>
          <a:blip r:embed="rId3">
            <a:alphaModFix/>
          </a:blip>
          <a:stretch>
            <a:fillRect/>
          </a:stretch>
        </p:blipFill>
        <p:spPr>
          <a:xfrm>
            <a:off x="3648975" y="897800"/>
            <a:ext cx="1846049" cy="1846049"/>
          </a:xfrm>
          <a:prstGeom prst="rect">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4" name="Shape 444"/>
        <p:cNvGrpSpPr/>
        <p:nvPr/>
      </p:nvGrpSpPr>
      <p:grpSpPr>
        <a:xfrm>
          <a:off x="0" y="0"/>
          <a:ext cx="0" cy="0"/>
          <a:chOff x="0" y="0"/>
          <a:chExt cx="0" cy="0"/>
        </a:xfrm>
      </p:grpSpPr>
      <p:sp>
        <p:nvSpPr>
          <p:cNvPr id="445" name="Google Shape;445;p64"/>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46" name="Google Shape;446;p64" title="PSMLS - 070224 Artwork (34).png"/>
          <p:cNvPicPr preferRelativeResize="0"/>
          <p:nvPr/>
        </p:nvPicPr>
        <p:blipFill>
          <a:blip r:embed="rId3">
            <a:alphaModFix/>
          </a:blip>
          <a:stretch>
            <a:fillRect/>
          </a:stretch>
        </p:blipFill>
        <p:spPr>
          <a:xfrm>
            <a:off x="5" y="-13"/>
            <a:ext cx="9144000" cy="5143513"/>
          </a:xfrm>
          <a:prstGeom prst="rect">
            <a:avLst/>
          </a:prstGeom>
          <a:noFill/>
          <a:ln>
            <a:noFill/>
          </a:ln>
        </p:spPr>
      </p:pic>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C0000"/>
        </a:solidFill>
      </p:bgPr>
    </p:bg>
    <p:spTree>
      <p:nvGrpSpPr>
        <p:cNvPr id="450" name="Shape 450"/>
        <p:cNvGrpSpPr/>
        <p:nvPr/>
      </p:nvGrpSpPr>
      <p:grpSpPr>
        <a:xfrm>
          <a:off x="0" y="0"/>
          <a:ext cx="0" cy="0"/>
          <a:chOff x="0" y="0"/>
          <a:chExt cx="0" cy="0"/>
        </a:xfrm>
      </p:grpSpPr>
      <p:sp>
        <p:nvSpPr>
          <p:cNvPr id="451" name="Google Shape;451;p65"/>
          <p:cNvSpPr/>
          <p:nvPr/>
        </p:nvSpPr>
        <p:spPr>
          <a:xfrm>
            <a:off x="0" y="0"/>
            <a:ext cx="9144000" cy="1101300"/>
          </a:xfrm>
          <a:prstGeom prst="rect">
            <a:avLst/>
          </a:prstGeom>
          <a:solidFill>
            <a:srgbClr val="FFD966"/>
          </a:solid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2" name="Google Shape;452;p65"/>
          <p:cNvSpPr txBox="1"/>
          <p:nvPr>
            <p:ph type="title"/>
          </p:nvPr>
        </p:nvSpPr>
        <p:spPr>
          <a:xfrm>
            <a:off x="1658025" y="16745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chemeClr val="lt1"/>
                </a:solidFill>
                <a:latin typeface="Georgia"/>
                <a:ea typeface="Georgia"/>
                <a:cs typeface="Georgia"/>
                <a:sym typeface="Georgia"/>
              </a:rPr>
              <a:t>View From Left Field</a:t>
            </a:r>
            <a:endParaRPr>
              <a:solidFill>
                <a:schemeClr val="lt1"/>
              </a:solidFill>
              <a:latin typeface="Georgia"/>
              <a:ea typeface="Georgia"/>
              <a:cs typeface="Georgia"/>
              <a:sym typeface="Georgia"/>
            </a:endParaRPr>
          </a:p>
          <a:p>
            <a:pPr indent="0" lvl="0" marL="0" rtl="0" algn="l">
              <a:spcBef>
                <a:spcPts val="0"/>
              </a:spcBef>
              <a:spcAft>
                <a:spcPts val="0"/>
              </a:spcAft>
              <a:buNone/>
            </a:pPr>
            <a:r>
              <a:rPr lang="en" sz="1911">
                <a:solidFill>
                  <a:schemeClr val="lt1"/>
                </a:solidFill>
                <a:latin typeface="Georgia"/>
                <a:ea typeface="Georgia"/>
                <a:cs typeface="Georgia"/>
                <a:sym typeface="Georgia"/>
              </a:rPr>
              <a:t>https://viewfromleftfield.libsyn.com</a:t>
            </a:r>
            <a:endParaRPr sz="1911">
              <a:solidFill>
                <a:schemeClr val="lt1"/>
              </a:solidFill>
              <a:latin typeface="Georgia"/>
              <a:ea typeface="Georgia"/>
              <a:cs typeface="Georgia"/>
              <a:sym typeface="Georgia"/>
            </a:endParaRPr>
          </a:p>
        </p:txBody>
      </p:sp>
      <p:pic>
        <p:nvPicPr>
          <p:cNvPr id="453" name="Google Shape;453;p65"/>
          <p:cNvPicPr preferRelativeResize="0"/>
          <p:nvPr/>
        </p:nvPicPr>
        <p:blipFill>
          <a:blip r:embed="rId3">
            <a:alphaModFix/>
          </a:blip>
          <a:stretch>
            <a:fillRect/>
          </a:stretch>
        </p:blipFill>
        <p:spPr>
          <a:xfrm>
            <a:off x="7870100" y="112500"/>
            <a:ext cx="876299" cy="876299"/>
          </a:xfrm>
          <a:prstGeom prst="rect">
            <a:avLst/>
          </a:prstGeom>
          <a:noFill/>
          <a:ln>
            <a:noFill/>
          </a:ln>
        </p:spPr>
      </p:pic>
      <p:sp>
        <p:nvSpPr>
          <p:cNvPr id="454" name="Google Shape;454;p65"/>
          <p:cNvSpPr txBox="1"/>
          <p:nvPr/>
        </p:nvSpPr>
        <p:spPr>
          <a:xfrm>
            <a:off x="482650" y="1105950"/>
            <a:ext cx="4243500" cy="4032900"/>
          </a:xfrm>
          <a:prstGeom prst="rect">
            <a:avLst/>
          </a:prstGeom>
          <a:noFill/>
          <a:ln>
            <a:noFill/>
          </a:ln>
        </p:spPr>
        <p:txBody>
          <a:bodyPr anchorCtr="0" anchor="t" bIns="91425" lIns="91425" spcFirstLastPara="1" rIns="91425" wrap="square" tIns="91425">
            <a:spAutoFit/>
          </a:bodyPr>
          <a:lstStyle/>
          <a:p>
            <a:pPr indent="0" lvl="0" marL="0" rtl="0" algn="l">
              <a:lnSpc>
                <a:spcPct val="100000"/>
              </a:lnSpc>
              <a:spcBef>
                <a:spcPts val="0"/>
              </a:spcBef>
              <a:spcAft>
                <a:spcPts val="0"/>
              </a:spcAft>
              <a:buNone/>
            </a:pPr>
            <a:r>
              <a:rPr lang="en" sz="2500">
                <a:solidFill>
                  <a:srgbClr val="E4E5B8"/>
                </a:solidFill>
                <a:latin typeface="Georgia"/>
                <a:ea typeface="Georgia"/>
                <a:cs typeface="Georgia"/>
                <a:sym typeface="Georgia"/>
              </a:rPr>
              <a:t>The Old PSMLS Youtube is now the Youtube of View From Left Field, a podcast of analysis and discussion of current events from a progressive perspective. </a:t>
            </a:r>
            <a:br>
              <a:rPr lang="en" sz="2500">
                <a:solidFill>
                  <a:srgbClr val="E4E5B8"/>
                </a:solidFill>
                <a:latin typeface="Georgia"/>
                <a:ea typeface="Georgia"/>
                <a:cs typeface="Georgia"/>
                <a:sym typeface="Georgia"/>
              </a:rPr>
            </a:br>
            <a:br>
              <a:rPr lang="en" sz="2500">
                <a:solidFill>
                  <a:srgbClr val="E4E5B8"/>
                </a:solidFill>
                <a:latin typeface="Georgia"/>
                <a:ea typeface="Georgia"/>
                <a:cs typeface="Georgia"/>
                <a:sym typeface="Georgia"/>
              </a:rPr>
            </a:br>
            <a:r>
              <a:rPr lang="en" sz="2500">
                <a:solidFill>
                  <a:srgbClr val="E4E5B8"/>
                </a:solidFill>
                <a:latin typeface="Georgia"/>
                <a:ea typeface="Georgia"/>
                <a:cs typeface="Georgia"/>
                <a:sym typeface="Georgia"/>
              </a:rPr>
              <a:t>Like the Youtube videos and subscribe with 5 star ratings on your podcast platforms. </a:t>
            </a:r>
            <a:endParaRPr sz="2500">
              <a:solidFill>
                <a:srgbClr val="E4E5B8"/>
              </a:solidFill>
              <a:latin typeface="Georgia"/>
              <a:ea typeface="Georgia"/>
              <a:cs typeface="Georgia"/>
              <a:sym typeface="Georgia"/>
            </a:endParaRPr>
          </a:p>
        </p:txBody>
      </p:sp>
      <p:pic>
        <p:nvPicPr>
          <p:cNvPr id="455" name="Google Shape;455;p65"/>
          <p:cNvPicPr preferRelativeResize="0"/>
          <p:nvPr/>
        </p:nvPicPr>
        <p:blipFill>
          <a:blip r:embed="rId4">
            <a:alphaModFix/>
          </a:blip>
          <a:stretch>
            <a:fillRect/>
          </a:stretch>
        </p:blipFill>
        <p:spPr>
          <a:xfrm>
            <a:off x="4878550" y="1253700"/>
            <a:ext cx="3737402" cy="3737402"/>
          </a:xfrm>
          <a:prstGeom prst="rect">
            <a:avLst/>
          </a:prstGeom>
          <a:noFill/>
          <a:ln>
            <a:noFill/>
          </a:ln>
        </p:spPr>
      </p:pic>
      <p:pic>
        <p:nvPicPr>
          <p:cNvPr id="456" name="Google Shape;456;p65"/>
          <p:cNvPicPr preferRelativeResize="0"/>
          <p:nvPr/>
        </p:nvPicPr>
        <p:blipFill>
          <a:blip r:embed="rId4">
            <a:alphaModFix/>
          </a:blip>
          <a:stretch>
            <a:fillRect/>
          </a:stretch>
        </p:blipFill>
        <p:spPr>
          <a:xfrm>
            <a:off x="482650" y="44551"/>
            <a:ext cx="1012176" cy="1012176"/>
          </a:xfrm>
          <a:prstGeom prst="rect">
            <a:avLst/>
          </a:prstGeom>
          <a:noFill/>
          <a:ln>
            <a:noFill/>
          </a:ln>
        </p:spPr>
      </p:pic>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73763"/>
        </a:solidFill>
      </p:bgPr>
    </p:bg>
    <p:spTree>
      <p:nvGrpSpPr>
        <p:cNvPr id="460" name="Shape 460"/>
        <p:cNvGrpSpPr/>
        <p:nvPr/>
      </p:nvGrpSpPr>
      <p:grpSpPr>
        <a:xfrm>
          <a:off x="0" y="0"/>
          <a:ext cx="0" cy="0"/>
          <a:chOff x="0" y="0"/>
          <a:chExt cx="0" cy="0"/>
        </a:xfrm>
      </p:grpSpPr>
      <p:sp>
        <p:nvSpPr>
          <p:cNvPr id="461" name="Google Shape;461;p66"/>
          <p:cNvSpPr/>
          <p:nvPr/>
        </p:nvSpPr>
        <p:spPr>
          <a:xfrm>
            <a:off x="0" y="0"/>
            <a:ext cx="9144000" cy="1101300"/>
          </a:xfrm>
          <a:prstGeom prst="rect">
            <a:avLst/>
          </a:prstGeom>
          <a:solidFill>
            <a:schemeClr val="accent1"/>
          </a:solid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2" name="Google Shape;462;p66"/>
          <p:cNvSpPr txBox="1"/>
          <p:nvPr>
            <p:ph type="title"/>
          </p:nvPr>
        </p:nvSpPr>
        <p:spPr>
          <a:xfrm>
            <a:off x="1658025" y="16745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chemeClr val="lt1"/>
                </a:solidFill>
                <a:latin typeface="Georgia"/>
                <a:ea typeface="Georgia"/>
                <a:cs typeface="Georgia"/>
                <a:sym typeface="Georgia"/>
              </a:rPr>
              <a:t>New Outlook Publishers</a:t>
            </a:r>
            <a:endParaRPr>
              <a:solidFill>
                <a:schemeClr val="lt1"/>
              </a:solidFill>
              <a:latin typeface="Georgia"/>
              <a:ea typeface="Georgia"/>
              <a:cs typeface="Georgia"/>
              <a:sym typeface="Georgia"/>
            </a:endParaRPr>
          </a:p>
          <a:p>
            <a:pPr indent="0" lvl="0" marL="0" rtl="0" algn="l">
              <a:spcBef>
                <a:spcPts val="0"/>
              </a:spcBef>
              <a:spcAft>
                <a:spcPts val="0"/>
              </a:spcAft>
              <a:buNone/>
            </a:pPr>
            <a:r>
              <a:rPr lang="en" sz="1911">
                <a:solidFill>
                  <a:schemeClr val="lt1"/>
                </a:solidFill>
                <a:latin typeface="Georgia"/>
                <a:ea typeface="Georgia"/>
                <a:cs typeface="Georgia"/>
                <a:sym typeface="Georgia"/>
              </a:rPr>
              <a:t>newoutlookpublishers.store</a:t>
            </a:r>
            <a:endParaRPr sz="1911">
              <a:solidFill>
                <a:schemeClr val="lt1"/>
              </a:solidFill>
              <a:latin typeface="Georgia"/>
              <a:ea typeface="Georgia"/>
              <a:cs typeface="Georgia"/>
              <a:sym typeface="Georgia"/>
            </a:endParaRPr>
          </a:p>
        </p:txBody>
      </p:sp>
      <p:pic>
        <p:nvPicPr>
          <p:cNvPr id="463" name="Google Shape;463;p66"/>
          <p:cNvPicPr preferRelativeResize="0"/>
          <p:nvPr/>
        </p:nvPicPr>
        <p:blipFill>
          <a:blip r:embed="rId3">
            <a:alphaModFix/>
          </a:blip>
          <a:stretch>
            <a:fillRect/>
          </a:stretch>
        </p:blipFill>
        <p:spPr>
          <a:xfrm>
            <a:off x="7870100" y="112500"/>
            <a:ext cx="876299" cy="876299"/>
          </a:xfrm>
          <a:prstGeom prst="rect">
            <a:avLst/>
          </a:prstGeom>
          <a:noFill/>
          <a:ln>
            <a:noFill/>
          </a:ln>
        </p:spPr>
      </p:pic>
      <p:sp>
        <p:nvSpPr>
          <p:cNvPr id="464" name="Google Shape;464;p66"/>
          <p:cNvSpPr txBox="1"/>
          <p:nvPr>
            <p:ph type="title"/>
          </p:nvPr>
        </p:nvSpPr>
        <p:spPr>
          <a:xfrm>
            <a:off x="898350" y="1141625"/>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00FFFF"/>
                </a:solidFill>
                <a:latin typeface="Georgia"/>
                <a:ea typeface="Georgia"/>
                <a:cs typeface="Georgia"/>
                <a:sym typeface="Georgia"/>
              </a:rPr>
              <a:t>Relevant and Latest Releases</a:t>
            </a:r>
            <a:endParaRPr>
              <a:solidFill>
                <a:srgbClr val="00FFFF"/>
              </a:solidFill>
              <a:latin typeface="Georgia"/>
              <a:ea typeface="Georgia"/>
              <a:cs typeface="Georgia"/>
              <a:sym typeface="Georgia"/>
            </a:endParaRPr>
          </a:p>
        </p:txBody>
      </p:sp>
      <p:sp>
        <p:nvSpPr>
          <p:cNvPr id="465" name="Google Shape;465;p66"/>
          <p:cNvSpPr/>
          <p:nvPr/>
        </p:nvSpPr>
        <p:spPr>
          <a:xfrm>
            <a:off x="404375" y="1754650"/>
            <a:ext cx="1956300" cy="3079200"/>
          </a:xfrm>
          <a:prstGeom prst="bevel">
            <a:avLst>
              <a:gd fmla="val 12500" name="adj"/>
            </a:avLst>
          </a:prstGeom>
          <a:solidFill>
            <a:srgbClr val="07376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466" name="Google Shape;466;p66"/>
          <p:cNvSpPr/>
          <p:nvPr/>
        </p:nvSpPr>
        <p:spPr>
          <a:xfrm>
            <a:off x="2513038" y="1754650"/>
            <a:ext cx="1956300" cy="3079200"/>
          </a:xfrm>
          <a:prstGeom prst="bevel">
            <a:avLst>
              <a:gd fmla="val 12500" name="adj"/>
            </a:avLst>
          </a:prstGeom>
          <a:solidFill>
            <a:srgbClr val="07376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467" name="Google Shape;467;p66"/>
          <p:cNvSpPr/>
          <p:nvPr/>
        </p:nvSpPr>
        <p:spPr>
          <a:xfrm>
            <a:off x="4621725" y="1754650"/>
            <a:ext cx="1956300" cy="3079200"/>
          </a:xfrm>
          <a:prstGeom prst="bevel">
            <a:avLst>
              <a:gd fmla="val 12500" name="adj"/>
            </a:avLst>
          </a:prstGeom>
          <a:solidFill>
            <a:srgbClr val="07376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468" name="Google Shape;468;p66"/>
          <p:cNvSpPr/>
          <p:nvPr/>
        </p:nvSpPr>
        <p:spPr>
          <a:xfrm>
            <a:off x="6730400" y="1754650"/>
            <a:ext cx="1956300" cy="3079200"/>
          </a:xfrm>
          <a:prstGeom prst="bevel">
            <a:avLst>
              <a:gd fmla="val 12500" name="adj"/>
            </a:avLst>
          </a:prstGeom>
          <a:solidFill>
            <a:srgbClr val="07376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469" name="Google Shape;469;p66"/>
          <p:cNvPicPr preferRelativeResize="0"/>
          <p:nvPr/>
        </p:nvPicPr>
        <p:blipFill>
          <a:blip r:embed="rId4">
            <a:alphaModFix/>
          </a:blip>
          <a:stretch>
            <a:fillRect/>
          </a:stretch>
        </p:blipFill>
        <p:spPr>
          <a:xfrm>
            <a:off x="404377" y="112500"/>
            <a:ext cx="884495" cy="876300"/>
          </a:xfrm>
          <a:prstGeom prst="rect">
            <a:avLst/>
          </a:prstGeom>
          <a:noFill/>
          <a:ln>
            <a:noFill/>
          </a:ln>
        </p:spPr>
      </p:pic>
      <p:pic>
        <p:nvPicPr>
          <p:cNvPr id="470" name="Google Shape;470;p66"/>
          <p:cNvPicPr preferRelativeResize="0"/>
          <p:nvPr/>
        </p:nvPicPr>
        <p:blipFill>
          <a:blip r:embed="rId5">
            <a:alphaModFix/>
          </a:blip>
          <a:stretch>
            <a:fillRect/>
          </a:stretch>
        </p:blipFill>
        <p:spPr>
          <a:xfrm>
            <a:off x="4861750" y="2245350"/>
            <a:ext cx="1476250" cy="2212423"/>
          </a:xfrm>
          <a:prstGeom prst="rect">
            <a:avLst/>
          </a:prstGeom>
          <a:noFill/>
          <a:ln>
            <a:noFill/>
          </a:ln>
        </p:spPr>
      </p:pic>
      <p:pic>
        <p:nvPicPr>
          <p:cNvPr id="471" name="Google Shape;471;p66"/>
          <p:cNvPicPr preferRelativeResize="0"/>
          <p:nvPr/>
        </p:nvPicPr>
        <p:blipFill>
          <a:blip r:embed="rId6">
            <a:alphaModFix/>
          </a:blip>
          <a:stretch>
            <a:fillRect/>
          </a:stretch>
        </p:blipFill>
        <p:spPr>
          <a:xfrm>
            <a:off x="6970431" y="2314374"/>
            <a:ext cx="1467750" cy="2199699"/>
          </a:xfrm>
          <a:prstGeom prst="rect">
            <a:avLst/>
          </a:prstGeom>
          <a:noFill/>
          <a:ln>
            <a:noFill/>
          </a:ln>
        </p:spPr>
      </p:pic>
      <p:pic>
        <p:nvPicPr>
          <p:cNvPr id="472" name="Google Shape;472;p66"/>
          <p:cNvPicPr preferRelativeResize="0"/>
          <p:nvPr/>
        </p:nvPicPr>
        <p:blipFill>
          <a:blip r:embed="rId7">
            <a:alphaModFix/>
          </a:blip>
          <a:stretch>
            <a:fillRect/>
          </a:stretch>
        </p:blipFill>
        <p:spPr>
          <a:xfrm>
            <a:off x="639650" y="2115800"/>
            <a:ext cx="1476250" cy="2214374"/>
          </a:xfrm>
          <a:prstGeom prst="rect">
            <a:avLst/>
          </a:prstGeom>
          <a:noFill/>
          <a:ln>
            <a:noFill/>
          </a:ln>
        </p:spPr>
      </p:pic>
      <p:pic>
        <p:nvPicPr>
          <p:cNvPr id="473" name="Google Shape;473;p66"/>
          <p:cNvPicPr preferRelativeResize="0"/>
          <p:nvPr/>
        </p:nvPicPr>
        <p:blipFill>
          <a:blip r:embed="rId8">
            <a:alphaModFix/>
          </a:blip>
          <a:stretch>
            <a:fillRect/>
          </a:stretch>
        </p:blipFill>
        <p:spPr>
          <a:xfrm>
            <a:off x="2753068" y="2244919"/>
            <a:ext cx="1476250" cy="2213294"/>
          </a:xfrm>
          <a:prstGeom prst="rect">
            <a:avLst/>
          </a:prstGeom>
          <a:noFill/>
          <a:ln>
            <a:noFill/>
          </a:ln>
        </p:spPr>
      </p:pic>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A0DAB"/>
        </a:solidFill>
      </p:bgPr>
    </p:bg>
    <p:spTree>
      <p:nvGrpSpPr>
        <p:cNvPr id="477" name="Shape 477"/>
        <p:cNvGrpSpPr/>
        <p:nvPr/>
      </p:nvGrpSpPr>
      <p:grpSpPr>
        <a:xfrm>
          <a:off x="0" y="0"/>
          <a:ext cx="0" cy="0"/>
          <a:chOff x="0" y="0"/>
          <a:chExt cx="0" cy="0"/>
        </a:xfrm>
      </p:grpSpPr>
      <p:sp>
        <p:nvSpPr>
          <p:cNvPr id="478" name="Google Shape;478;p67"/>
          <p:cNvSpPr/>
          <p:nvPr/>
        </p:nvSpPr>
        <p:spPr>
          <a:xfrm>
            <a:off x="0" y="0"/>
            <a:ext cx="9144000" cy="1101300"/>
          </a:xfrm>
          <a:prstGeom prst="rect">
            <a:avLst/>
          </a:prstGeom>
          <a:solidFill>
            <a:srgbClr val="1A0DAB"/>
          </a:solidFill>
          <a:ln cap="flat" cmpd="sng" w="9525">
            <a:solidFill>
              <a:srgbClr val="0000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9" name="Google Shape;479;p67"/>
          <p:cNvSpPr txBox="1"/>
          <p:nvPr>
            <p:ph type="title"/>
          </p:nvPr>
        </p:nvSpPr>
        <p:spPr>
          <a:xfrm>
            <a:off x="1658025" y="16745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Harry Bridges School of Labor</a:t>
            </a:r>
            <a:endParaRPr>
              <a:solidFill>
                <a:srgbClr val="E4E5B8"/>
              </a:solidFill>
              <a:latin typeface="Georgia"/>
              <a:ea typeface="Georgia"/>
              <a:cs typeface="Georgia"/>
              <a:sym typeface="Georgia"/>
            </a:endParaRPr>
          </a:p>
          <a:p>
            <a:pPr indent="0" lvl="0" marL="0" rtl="0" algn="l">
              <a:spcBef>
                <a:spcPts val="0"/>
              </a:spcBef>
              <a:spcAft>
                <a:spcPts val="0"/>
              </a:spcAft>
              <a:buNone/>
            </a:pPr>
            <a:r>
              <a:rPr lang="en" sz="1911">
                <a:solidFill>
                  <a:srgbClr val="E4E5B8"/>
                </a:solidFill>
                <a:latin typeface="Georgia"/>
                <a:ea typeface="Georgia"/>
                <a:cs typeface="Georgia"/>
                <a:sym typeface="Georgia"/>
              </a:rPr>
              <a:t>luel.us/laborschool/</a:t>
            </a:r>
            <a:endParaRPr sz="1911">
              <a:solidFill>
                <a:srgbClr val="E4E5B8"/>
              </a:solidFill>
              <a:latin typeface="Georgia"/>
              <a:ea typeface="Georgia"/>
              <a:cs typeface="Georgia"/>
              <a:sym typeface="Georgia"/>
            </a:endParaRPr>
          </a:p>
        </p:txBody>
      </p:sp>
      <p:sp>
        <p:nvSpPr>
          <p:cNvPr id="480" name="Google Shape;480;p67"/>
          <p:cNvSpPr txBox="1"/>
          <p:nvPr>
            <p:ph type="title"/>
          </p:nvPr>
        </p:nvSpPr>
        <p:spPr>
          <a:xfrm>
            <a:off x="185075" y="1187950"/>
            <a:ext cx="5251200" cy="526500"/>
          </a:xfrm>
          <a:prstGeom prst="rect">
            <a:avLst/>
          </a:prstGeom>
        </p:spPr>
        <p:txBody>
          <a:bodyPr anchorCtr="0" anchor="t" bIns="91425" lIns="91425" spcFirstLastPara="1" rIns="91425" wrap="square" tIns="91425">
            <a:noAutofit/>
          </a:bodyPr>
          <a:lstStyle/>
          <a:p>
            <a:pPr indent="0" lvl="0" marL="0" rtl="0" algn="just">
              <a:spcBef>
                <a:spcPts val="0"/>
              </a:spcBef>
              <a:spcAft>
                <a:spcPts val="0"/>
              </a:spcAft>
              <a:buSzPts val="990"/>
              <a:buNone/>
            </a:pPr>
            <a:r>
              <a:rPr lang="en" sz="2120">
                <a:solidFill>
                  <a:srgbClr val="E4E5B8"/>
                </a:solidFill>
                <a:latin typeface="Georgia"/>
                <a:ea typeface="Georgia"/>
                <a:cs typeface="Georgia"/>
                <a:sym typeface="Georgia"/>
              </a:rPr>
              <a:t>The Harry Bridges School of Labor is a monthly class covering a variety of topics aimed at building class consciousness among union members. For class schedule and other information, please visit the website at </a:t>
            </a:r>
            <a:r>
              <a:rPr lang="en" sz="2120" u="sng">
                <a:solidFill>
                  <a:schemeClr val="hlink"/>
                </a:solidFill>
                <a:latin typeface="Georgia"/>
                <a:ea typeface="Georgia"/>
                <a:cs typeface="Georgia"/>
                <a:sym typeface="Georgia"/>
                <a:hlinkClick r:id="rId3"/>
              </a:rPr>
              <a:t>luel.us/laborschool</a:t>
            </a:r>
            <a:r>
              <a:rPr lang="en" sz="2120">
                <a:solidFill>
                  <a:srgbClr val="E4E5B8"/>
                </a:solidFill>
                <a:latin typeface="Georgia"/>
                <a:ea typeface="Georgia"/>
                <a:cs typeface="Georgia"/>
                <a:sym typeface="Georgia"/>
              </a:rPr>
              <a:t>. </a:t>
            </a:r>
            <a:endParaRPr sz="2120">
              <a:solidFill>
                <a:srgbClr val="E4E5B8"/>
              </a:solidFill>
              <a:latin typeface="Georgia"/>
              <a:ea typeface="Georgia"/>
              <a:cs typeface="Georgia"/>
              <a:sym typeface="Georgia"/>
            </a:endParaRPr>
          </a:p>
          <a:p>
            <a:pPr indent="0" lvl="0" marL="0" rtl="0" algn="just">
              <a:spcBef>
                <a:spcPts val="0"/>
              </a:spcBef>
              <a:spcAft>
                <a:spcPts val="0"/>
              </a:spcAft>
              <a:buSzPts val="990"/>
              <a:buNone/>
            </a:pPr>
            <a:r>
              <a:t/>
            </a:r>
            <a:endParaRPr sz="2120">
              <a:solidFill>
                <a:srgbClr val="E4E5B8"/>
              </a:solidFill>
              <a:latin typeface="Georgia"/>
              <a:ea typeface="Georgia"/>
              <a:cs typeface="Georgia"/>
              <a:sym typeface="Georgia"/>
            </a:endParaRPr>
          </a:p>
          <a:p>
            <a:pPr indent="0" lvl="0" marL="0" rtl="0" algn="just">
              <a:spcBef>
                <a:spcPts val="0"/>
              </a:spcBef>
              <a:spcAft>
                <a:spcPts val="0"/>
              </a:spcAft>
              <a:buSzPts val="990"/>
              <a:buNone/>
            </a:pPr>
            <a:r>
              <a:t/>
            </a:r>
            <a:endParaRPr sz="2120">
              <a:solidFill>
                <a:srgbClr val="E4E5B8"/>
              </a:solidFill>
              <a:latin typeface="Georgia"/>
              <a:ea typeface="Georgia"/>
              <a:cs typeface="Georgia"/>
              <a:sym typeface="Georgia"/>
            </a:endParaRPr>
          </a:p>
        </p:txBody>
      </p:sp>
      <p:sp>
        <p:nvSpPr>
          <p:cNvPr id="481" name="Google Shape;481;p67"/>
          <p:cNvSpPr/>
          <p:nvPr/>
        </p:nvSpPr>
        <p:spPr>
          <a:xfrm>
            <a:off x="5543975" y="1338600"/>
            <a:ext cx="3142800" cy="3118800"/>
          </a:xfrm>
          <a:prstGeom prst="bevel">
            <a:avLst>
              <a:gd fmla="val 12500" name="adj"/>
            </a:avLst>
          </a:prstGeom>
          <a:solidFill>
            <a:srgbClr val="1A0DAB"/>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482" name="Google Shape;482;p67"/>
          <p:cNvPicPr preferRelativeResize="0"/>
          <p:nvPr/>
        </p:nvPicPr>
        <p:blipFill>
          <a:blip r:embed="rId4">
            <a:alphaModFix/>
          </a:blip>
          <a:stretch>
            <a:fillRect/>
          </a:stretch>
        </p:blipFill>
        <p:spPr>
          <a:xfrm>
            <a:off x="404375" y="112500"/>
            <a:ext cx="859485" cy="876299"/>
          </a:xfrm>
          <a:prstGeom prst="rect">
            <a:avLst/>
          </a:prstGeom>
          <a:noFill/>
          <a:ln>
            <a:noFill/>
          </a:ln>
        </p:spPr>
      </p:pic>
      <p:pic>
        <p:nvPicPr>
          <p:cNvPr id="483" name="Google Shape;483;p67"/>
          <p:cNvPicPr preferRelativeResize="0"/>
          <p:nvPr/>
        </p:nvPicPr>
        <p:blipFill>
          <a:blip r:embed="rId5">
            <a:alphaModFix/>
          </a:blip>
          <a:stretch>
            <a:fillRect/>
          </a:stretch>
        </p:blipFill>
        <p:spPr>
          <a:xfrm>
            <a:off x="7827300" y="112500"/>
            <a:ext cx="859475" cy="859475"/>
          </a:xfrm>
          <a:prstGeom prst="rect">
            <a:avLst/>
          </a:prstGeom>
          <a:noFill/>
          <a:ln>
            <a:noFill/>
          </a:ln>
        </p:spPr>
      </p:pic>
      <p:pic>
        <p:nvPicPr>
          <p:cNvPr id="484" name="Google Shape;484;p67"/>
          <p:cNvPicPr preferRelativeResize="0"/>
          <p:nvPr/>
        </p:nvPicPr>
        <p:blipFill>
          <a:blip r:embed="rId6">
            <a:alphaModFix/>
          </a:blip>
          <a:stretch>
            <a:fillRect/>
          </a:stretch>
        </p:blipFill>
        <p:spPr>
          <a:xfrm>
            <a:off x="5543975" y="1338600"/>
            <a:ext cx="3142801" cy="3202092"/>
          </a:xfrm>
          <a:prstGeom prst="rect">
            <a:avLst/>
          </a:prstGeom>
          <a:noFill/>
          <a:ln>
            <a:noFill/>
          </a:ln>
        </p:spPr>
      </p:pic>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8" name="Shape 488"/>
        <p:cNvGrpSpPr/>
        <p:nvPr/>
      </p:nvGrpSpPr>
      <p:grpSpPr>
        <a:xfrm>
          <a:off x="0" y="0"/>
          <a:ext cx="0" cy="0"/>
          <a:chOff x="0" y="0"/>
          <a:chExt cx="0" cy="0"/>
        </a:xfrm>
      </p:grpSpPr>
      <p:pic>
        <p:nvPicPr>
          <p:cNvPr id="489" name="Google Shape;489;p68"/>
          <p:cNvPicPr preferRelativeResize="0"/>
          <p:nvPr/>
        </p:nvPicPr>
        <p:blipFill>
          <a:blip r:embed="rId3">
            <a:alphaModFix/>
          </a:blip>
          <a:stretch>
            <a:fillRect/>
          </a:stretch>
        </p:blipFill>
        <p:spPr>
          <a:xfrm>
            <a:off x="4182251" y="152400"/>
            <a:ext cx="779501" cy="779501"/>
          </a:xfrm>
          <a:prstGeom prst="rect">
            <a:avLst/>
          </a:prstGeom>
          <a:noFill/>
          <a:ln>
            <a:noFill/>
          </a:ln>
        </p:spPr>
      </p:pic>
      <p:sp>
        <p:nvSpPr>
          <p:cNvPr id="490" name="Google Shape;490;p68"/>
          <p:cNvSpPr/>
          <p:nvPr/>
        </p:nvSpPr>
        <p:spPr>
          <a:xfrm>
            <a:off x="1645925" y="1089200"/>
            <a:ext cx="5869500" cy="3872700"/>
          </a:xfrm>
          <a:prstGeom prst="rect">
            <a:avLst/>
          </a:prstGeom>
          <a:solidFill>
            <a:srgbClr val="B21F15"/>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1" name="Google Shape;491;p68"/>
          <p:cNvSpPr txBox="1"/>
          <p:nvPr/>
        </p:nvSpPr>
        <p:spPr>
          <a:xfrm>
            <a:off x="1655375" y="4565650"/>
            <a:ext cx="5850600" cy="400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a:solidFill>
                  <a:srgbClr val="E4E5B8"/>
                </a:solidFill>
                <a:latin typeface="Georgia"/>
                <a:ea typeface="Georgia"/>
                <a:cs typeface="Georgia"/>
                <a:sym typeface="Georgia"/>
              </a:rPr>
              <a:t>Yankee Doodle (Fife &amp; Drum) - Revolutionary War Song</a:t>
            </a:r>
            <a:endParaRPr>
              <a:solidFill>
                <a:srgbClr val="E4E5B8"/>
              </a:solidFill>
              <a:latin typeface="Georgia"/>
              <a:ea typeface="Georgia"/>
              <a:cs typeface="Georgia"/>
              <a:sym typeface="Georgia"/>
            </a:endParaRPr>
          </a:p>
        </p:txBody>
      </p:sp>
      <p:pic>
        <p:nvPicPr>
          <p:cNvPr descr="Provided to YouTube by RCA Gold Seal&#10;&#10;Yankee Doodle (1991 Remastered) · Robert Shaw · The Robert Shaw Chorale · Traditional&#10;&#10;Battle Cry Of Freedom&#10;&#10;℗ Originally Recorded 1962. All rights reserved by BMG Music&#10;&#10;Released on: 1991-06-11&#10;&#10;Conductor: Robert Shaw&#10;Associated Performer: The Robert Shaw Chorale&#10;Associated Performer: Robert Shaw Chorale&#10;Associated Performer: RCA Victor Symphony Orchestra&#10;Composer: Traditional&#10;Producer: Joseph Habig&#10;Recording Engineer: Bernard Keville&#10;Reissue Producer: André Gauthier&#10;Re- Mastering Engineer: Anthony Salvatore&#10;&#10;Auto-generated by YouTube." id="492" name="Google Shape;492;p68" title="Yankee Doodle (1991 Remastered)">
            <a:hlinkClick r:id="rId4"/>
          </p:cNvPr>
          <p:cNvPicPr preferRelativeResize="0"/>
          <p:nvPr/>
        </p:nvPicPr>
        <p:blipFill>
          <a:blip r:embed="rId5">
            <a:alphaModFix/>
          </a:blip>
          <a:stretch>
            <a:fillRect/>
          </a:stretch>
        </p:blipFill>
        <p:spPr>
          <a:xfrm>
            <a:off x="1655375" y="1089200"/>
            <a:ext cx="5850600" cy="3290963"/>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92"/>
                                        </p:tgtEl>
                                        <p:attrNameLst>
                                          <p:attrName>style.visibility</p:attrName>
                                        </p:attrNameLst>
                                      </p:cBhvr>
                                      <p:to>
                                        <p:strVal val="visible"/>
                                      </p:to>
                                    </p:set>
                                    <p:animEffect filter="fade" transition="in">
                                      <p:cBhvr>
                                        <p:cTn dur="1000"/>
                                        <p:tgtEl>
                                          <p:spTgt spid="49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6" name="Shape 126"/>
        <p:cNvGrpSpPr/>
        <p:nvPr/>
      </p:nvGrpSpPr>
      <p:grpSpPr>
        <a:xfrm>
          <a:off x="0" y="0"/>
          <a:ext cx="0" cy="0"/>
          <a:chOff x="0" y="0"/>
          <a:chExt cx="0" cy="0"/>
        </a:xfrm>
      </p:grpSpPr>
      <p:sp>
        <p:nvSpPr>
          <p:cNvPr id="127" name="Google Shape;127;p29"/>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28" name="Google Shape;128;p29"/>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29" name="Google Shape;129;p29"/>
          <p:cNvSpPr txBox="1"/>
          <p:nvPr/>
        </p:nvSpPr>
        <p:spPr>
          <a:xfrm>
            <a:off x="126525" y="1101300"/>
            <a:ext cx="8781300" cy="3124500"/>
          </a:xfrm>
          <a:prstGeom prst="rect">
            <a:avLst/>
          </a:prstGeom>
          <a:noFill/>
          <a:ln>
            <a:noFill/>
          </a:ln>
        </p:spPr>
        <p:txBody>
          <a:bodyPr anchorCtr="0" anchor="t" bIns="91425" lIns="91425" spcFirstLastPara="1" rIns="91425" wrap="square" tIns="91425">
            <a:spAutoFit/>
          </a:bodyPr>
          <a:lstStyle/>
          <a:p>
            <a:pPr indent="-361950" lvl="0" marL="457200" rtl="0" algn="l">
              <a:spcBef>
                <a:spcPts val="0"/>
              </a:spcBef>
              <a:spcAft>
                <a:spcPts val="0"/>
              </a:spcAft>
              <a:buClr>
                <a:srgbClr val="E4E5B8"/>
              </a:buClr>
              <a:buSzPts val="2100"/>
              <a:buFont typeface="Georgia"/>
              <a:buChar char="●"/>
            </a:pPr>
            <a:r>
              <a:rPr lang="en" sz="2000">
                <a:solidFill>
                  <a:srgbClr val="E4E5B8"/>
                </a:solidFill>
                <a:latin typeface="Georgia"/>
                <a:ea typeface="Georgia"/>
                <a:cs typeface="Georgia"/>
                <a:sym typeface="Georgia"/>
              </a:rPr>
              <a:t>By the 1700s the British Empire was growing and spreading its </a:t>
            </a:r>
            <a:r>
              <a:rPr lang="en" sz="2000">
                <a:solidFill>
                  <a:srgbClr val="E4E5B8"/>
                </a:solidFill>
                <a:latin typeface="Georgia"/>
                <a:ea typeface="Georgia"/>
                <a:cs typeface="Georgia"/>
                <a:sym typeface="Georgia"/>
              </a:rPr>
              <a:t>influence</a:t>
            </a:r>
            <a:r>
              <a:rPr lang="en" sz="2000">
                <a:solidFill>
                  <a:srgbClr val="E4E5B8"/>
                </a:solidFill>
                <a:latin typeface="Georgia"/>
                <a:ea typeface="Georgia"/>
                <a:cs typeface="Georgia"/>
                <a:sym typeface="Georgia"/>
              </a:rPr>
              <a:t> in various countries and regions.</a:t>
            </a:r>
            <a:endParaRPr sz="2000">
              <a:solidFill>
                <a:srgbClr val="E4E5B8"/>
              </a:solidFill>
              <a:latin typeface="Georgia"/>
              <a:ea typeface="Georgia"/>
              <a:cs typeface="Georgia"/>
              <a:sym typeface="Georgia"/>
            </a:endParaRPr>
          </a:p>
          <a:p>
            <a:pPr indent="-355600" lvl="0" marL="457200" rtl="0" algn="l">
              <a:spcBef>
                <a:spcPts val="0"/>
              </a:spcBef>
              <a:spcAft>
                <a:spcPts val="0"/>
              </a:spcAft>
              <a:buClr>
                <a:srgbClr val="E4E5B8"/>
              </a:buClr>
              <a:buSzPts val="2000"/>
              <a:buFont typeface="Georgia"/>
              <a:buChar char="●"/>
            </a:pPr>
            <a:r>
              <a:rPr lang="en" sz="2000">
                <a:solidFill>
                  <a:srgbClr val="E4E5B8"/>
                </a:solidFill>
                <a:latin typeface="Georgia"/>
                <a:ea typeface="Georgia"/>
                <a:cs typeface="Georgia"/>
                <a:sym typeface="Georgia"/>
              </a:rPr>
              <a:t>The British monarchy and practice of colonialism was brutal and oppressive.</a:t>
            </a:r>
            <a:endParaRPr sz="2000">
              <a:solidFill>
                <a:srgbClr val="E4E5B8"/>
              </a:solidFill>
              <a:latin typeface="Georgia"/>
              <a:ea typeface="Georgia"/>
              <a:cs typeface="Georgia"/>
              <a:sym typeface="Georgia"/>
            </a:endParaRPr>
          </a:p>
          <a:p>
            <a:pPr indent="-355600" lvl="0" marL="457200" rtl="0" algn="l">
              <a:spcBef>
                <a:spcPts val="0"/>
              </a:spcBef>
              <a:spcAft>
                <a:spcPts val="0"/>
              </a:spcAft>
              <a:buClr>
                <a:srgbClr val="E4E5B8"/>
              </a:buClr>
              <a:buSzPts val="2000"/>
              <a:buFont typeface="Georgia"/>
              <a:buChar char="●"/>
            </a:pPr>
            <a:r>
              <a:rPr lang="en" sz="2000">
                <a:solidFill>
                  <a:srgbClr val="E4E5B8"/>
                </a:solidFill>
                <a:latin typeface="Georgia"/>
                <a:ea typeface="Georgia"/>
                <a:cs typeface="Georgia"/>
                <a:sym typeface="Georgia"/>
              </a:rPr>
              <a:t>The Revolutionary War put a toll on the empire’s resources and </a:t>
            </a:r>
            <a:r>
              <a:rPr lang="en" sz="2000">
                <a:solidFill>
                  <a:srgbClr val="E4E5B8"/>
                </a:solidFill>
                <a:latin typeface="Georgia"/>
                <a:ea typeface="Georgia"/>
                <a:cs typeface="Georgia"/>
                <a:sym typeface="Georgia"/>
              </a:rPr>
              <a:t>Britain's</a:t>
            </a:r>
            <a:r>
              <a:rPr lang="en" sz="2000">
                <a:solidFill>
                  <a:srgbClr val="E4E5B8"/>
                </a:solidFill>
                <a:latin typeface="Georgia"/>
                <a:ea typeface="Georgia"/>
                <a:cs typeface="Georgia"/>
                <a:sym typeface="Georgia"/>
              </a:rPr>
              <a:t> defeat marked a turning point in world history.</a:t>
            </a:r>
            <a:endParaRPr sz="20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130" name="Google Shape;130;p29"/>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A Major Blow to the British Empire</a:t>
            </a:r>
            <a:endParaRPr>
              <a:solidFill>
                <a:srgbClr val="E4E5B8"/>
              </a:solidFill>
              <a:latin typeface="Georgia"/>
              <a:ea typeface="Georgia"/>
              <a:cs typeface="Georgia"/>
              <a:sym typeface="Georgia"/>
            </a:endParaRPr>
          </a:p>
        </p:txBody>
      </p:sp>
      <p:pic>
        <p:nvPicPr>
          <p:cNvPr id="131" name="Google Shape;131;p29"/>
          <p:cNvPicPr preferRelativeResize="0"/>
          <p:nvPr/>
        </p:nvPicPr>
        <p:blipFill>
          <a:blip r:embed="rId4">
            <a:alphaModFix/>
          </a:blip>
          <a:stretch>
            <a:fillRect/>
          </a:stretch>
        </p:blipFill>
        <p:spPr>
          <a:xfrm>
            <a:off x="1821525" y="3071025"/>
            <a:ext cx="5391299" cy="1961199"/>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5" name="Shape 135"/>
        <p:cNvGrpSpPr/>
        <p:nvPr/>
      </p:nvGrpSpPr>
      <p:grpSpPr>
        <a:xfrm>
          <a:off x="0" y="0"/>
          <a:ext cx="0" cy="0"/>
          <a:chOff x="0" y="0"/>
          <a:chExt cx="0" cy="0"/>
        </a:xfrm>
      </p:grpSpPr>
      <p:sp>
        <p:nvSpPr>
          <p:cNvPr id="136" name="Google Shape;136;p30"/>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37" name="Google Shape;137;p30"/>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38" name="Google Shape;138;p30"/>
          <p:cNvSpPr txBox="1"/>
          <p:nvPr/>
        </p:nvSpPr>
        <p:spPr>
          <a:xfrm>
            <a:off x="126525" y="1101300"/>
            <a:ext cx="5094300" cy="4648500"/>
          </a:xfrm>
          <a:prstGeom prst="rect">
            <a:avLst/>
          </a:prstGeom>
          <a:noFill/>
          <a:ln>
            <a:noFill/>
          </a:ln>
        </p:spPr>
        <p:txBody>
          <a:bodyPr anchorCtr="0" anchor="t" bIns="91425" lIns="91425" spcFirstLastPara="1" rIns="91425" wrap="square" tIns="91425">
            <a:spAutoFit/>
          </a:bodyPr>
          <a:lstStyle/>
          <a:p>
            <a:pPr indent="-361950" lvl="0" marL="457200" rtl="0" algn="l">
              <a:spcBef>
                <a:spcPts val="0"/>
              </a:spcBef>
              <a:spcAft>
                <a:spcPts val="0"/>
              </a:spcAft>
              <a:buClr>
                <a:srgbClr val="E4E5B8"/>
              </a:buClr>
              <a:buSzPts val="2100"/>
              <a:buFont typeface="Georgia"/>
              <a:buChar char="●"/>
            </a:pPr>
            <a:r>
              <a:rPr lang="en" sz="2000">
                <a:solidFill>
                  <a:srgbClr val="E4E5B8"/>
                </a:solidFill>
                <a:latin typeface="Georgia"/>
                <a:ea typeface="Georgia"/>
                <a:cs typeface="Georgia"/>
                <a:sym typeface="Georgia"/>
              </a:rPr>
              <a:t>Britain</a:t>
            </a:r>
            <a:r>
              <a:rPr lang="en" sz="2000">
                <a:solidFill>
                  <a:srgbClr val="E4E5B8"/>
                </a:solidFill>
                <a:latin typeface="Georgia"/>
                <a:ea typeface="Georgia"/>
                <a:cs typeface="Georgia"/>
                <a:sym typeface="Georgia"/>
              </a:rPr>
              <a:t>’s defeat not only undermined the empire, but also the idea of monarchy.</a:t>
            </a:r>
            <a:endParaRPr sz="2000">
              <a:solidFill>
                <a:srgbClr val="E4E5B8"/>
              </a:solidFill>
              <a:latin typeface="Georgia"/>
              <a:ea typeface="Georgia"/>
              <a:cs typeface="Georgia"/>
              <a:sym typeface="Georgia"/>
            </a:endParaRPr>
          </a:p>
          <a:p>
            <a:pPr indent="-355600" lvl="0" marL="457200" rtl="0" algn="l">
              <a:spcBef>
                <a:spcPts val="0"/>
              </a:spcBef>
              <a:spcAft>
                <a:spcPts val="0"/>
              </a:spcAft>
              <a:buClr>
                <a:srgbClr val="E4E5B8"/>
              </a:buClr>
              <a:buSzPts val="2000"/>
              <a:buFont typeface="Georgia"/>
              <a:buChar char="●"/>
            </a:pPr>
            <a:r>
              <a:rPr lang="en" sz="2000">
                <a:solidFill>
                  <a:srgbClr val="E4E5B8"/>
                </a:solidFill>
                <a:latin typeface="Georgia"/>
                <a:ea typeface="Georgia"/>
                <a:cs typeface="Georgia"/>
                <a:sym typeface="Georgia"/>
              </a:rPr>
              <a:t>The Revolutionary War served as inspiration for other wars of liberation, such as a French Revolution and Haitian Revolution. </a:t>
            </a:r>
            <a:endParaRPr sz="2000">
              <a:solidFill>
                <a:srgbClr val="E4E5B8"/>
              </a:solidFill>
              <a:latin typeface="Georgia"/>
              <a:ea typeface="Georgia"/>
              <a:cs typeface="Georgia"/>
              <a:sym typeface="Georgia"/>
            </a:endParaRPr>
          </a:p>
          <a:p>
            <a:pPr indent="-355600" lvl="0" marL="457200" rtl="0" algn="l">
              <a:spcBef>
                <a:spcPts val="0"/>
              </a:spcBef>
              <a:spcAft>
                <a:spcPts val="0"/>
              </a:spcAft>
              <a:buClr>
                <a:srgbClr val="E4E5B8"/>
              </a:buClr>
              <a:buSzPts val="2000"/>
              <a:buFont typeface="Georgia"/>
              <a:buChar char="●"/>
            </a:pPr>
            <a:r>
              <a:rPr lang="en" sz="2000">
                <a:solidFill>
                  <a:srgbClr val="E4E5B8"/>
                </a:solidFill>
                <a:latin typeface="Georgia"/>
                <a:ea typeface="Georgia"/>
                <a:cs typeface="Georgia"/>
                <a:sym typeface="Georgia"/>
              </a:rPr>
              <a:t>This led to a major change in the idea of what constitutes a state, from one being based on land to being based on the people and their government.</a:t>
            </a:r>
            <a:endParaRPr sz="2000">
              <a:solidFill>
                <a:srgbClr val="E4E5B8"/>
              </a:solidFill>
              <a:latin typeface="Georgia"/>
              <a:ea typeface="Georgia"/>
              <a:cs typeface="Georgia"/>
              <a:sym typeface="Georgia"/>
            </a:endParaRPr>
          </a:p>
          <a:p>
            <a:pPr indent="-355600" lvl="0" marL="457200" rtl="0" algn="l">
              <a:spcBef>
                <a:spcPts val="0"/>
              </a:spcBef>
              <a:spcAft>
                <a:spcPts val="0"/>
              </a:spcAft>
              <a:buClr>
                <a:srgbClr val="E4E5B8"/>
              </a:buClr>
              <a:buSzPts val="2000"/>
              <a:buFont typeface="Georgia"/>
              <a:buChar char="●"/>
            </a:pPr>
            <a:r>
              <a:rPr lang="en" sz="2000">
                <a:solidFill>
                  <a:srgbClr val="E4E5B8"/>
                </a:solidFill>
                <a:latin typeface="Georgia"/>
                <a:ea typeface="Georgia"/>
                <a:cs typeface="Georgia"/>
                <a:sym typeface="Georgia"/>
              </a:rPr>
              <a:t>People called themselves “citizens.”</a:t>
            </a:r>
            <a:endParaRPr sz="20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139" name="Google Shape;139;p30"/>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A Major Blow to the British Empire</a:t>
            </a:r>
            <a:endParaRPr>
              <a:solidFill>
                <a:srgbClr val="E4E5B8"/>
              </a:solidFill>
              <a:latin typeface="Georgia"/>
              <a:ea typeface="Georgia"/>
              <a:cs typeface="Georgia"/>
              <a:sym typeface="Georgia"/>
            </a:endParaRPr>
          </a:p>
        </p:txBody>
      </p:sp>
      <p:pic>
        <p:nvPicPr>
          <p:cNvPr id="140" name="Google Shape;140;p30"/>
          <p:cNvPicPr preferRelativeResize="0"/>
          <p:nvPr/>
        </p:nvPicPr>
        <p:blipFill>
          <a:blip r:embed="rId4">
            <a:alphaModFix/>
          </a:blip>
          <a:stretch>
            <a:fillRect/>
          </a:stretch>
        </p:blipFill>
        <p:spPr>
          <a:xfrm>
            <a:off x="5220825" y="1211025"/>
            <a:ext cx="3825649" cy="2039851"/>
          </a:xfrm>
          <a:prstGeom prst="rect">
            <a:avLst/>
          </a:prstGeom>
          <a:noFill/>
          <a:ln>
            <a:noFill/>
          </a:ln>
        </p:spPr>
      </p:pic>
      <p:pic>
        <p:nvPicPr>
          <p:cNvPr id="141" name="Google Shape;141;p30"/>
          <p:cNvPicPr preferRelativeResize="0"/>
          <p:nvPr/>
        </p:nvPicPr>
        <p:blipFill>
          <a:blip r:embed="rId5">
            <a:alphaModFix/>
          </a:blip>
          <a:stretch>
            <a:fillRect/>
          </a:stretch>
        </p:blipFill>
        <p:spPr>
          <a:xfrm>
            <a:off x="5842164" y="3323675"/>
            <a:ext cx="2582973" cy="1725351"/>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5" name="Shape 145"/>
        <p:cNvGrpSpPr/>
        <p:nvPr/>
      </p:nvGrpSpPr>
      <p:grpSpPr>
        <a:xfrm>
          <a:off x="0" y="0"/>
          <a:ext cx="0" cy="0"/>
          <a:chOff x="0" y="0"/>
          <a:chExt cx="0" cy="0"/>
        </a:xfrm>
      </p:grpSpPr>
      <p:sp>
        <p:nvSpPr>
          <p:cNvPr id="146" name="Google Shape;146;p31"/>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47" name="Google Shape;147;p31"/>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48" name="Google Shape;148;p31"/>
          <p:cNvSpPr txBox="1"/>
          <p:nvPr/>
        </p:nvSpPr>
        <p:spPr>
          <a:xfrm>
            <a:off x="126525" y="1101300"/>
            <a:ext cx="8903100" cy="4325100"/>
          </a:xfrm>
          <a:prstGeom prst="rect">
            <a:avLst/>
          </a:prstGeom>
          <a:noFill/>
          <a:ln>
            <a:noFill/>
          </a:ln>
        </p:spPr>
        <p:txBody>
          <a:bodyPr anchorCtr="0" anchor="t" bIns="91425" lIns="91425" spcFirstLastPara="1" rIns="91425" wrap="square" tIns="91425">
            <a:spAutoFit/>
          </a:bodyPr>
          <a:lstStyle/>
          <a:p>
            <a:pPr indent="-361950" lvl="0" marL="457200" rtl="0" algn="l">
              <a:spcBef>
                <a:spcPts val="0"/>
              </a:spcBef>
              <a:spcAft>
                <a:spcPts val="0"/>
              </a:spcAft>
              <a:buClr>
                <a:srgbClr val="E4E5B8"/>
              </a:buClr>
              <a:buSzPts val="2100"/>
              <a:buFont typeface="Georgia"/>
              <a:buChar char="●"/>
            </a:pPr>
            <a:r>
              <a:rPr lang="en" sz="2000">
                <a:solidFill>
                  <a:srgbClr val="E4E5B8"/>
                </a:solidFill>
                <a:latin typeface="Georgia"/>
                <a:ea typeface="Georgia"/>
                <a:cs typeface="Georgia"/>
                <a:sym typeface="Georgia"/>
              </a:rPr>
              <a:t>In the colonies there was always a longstanding constitutional tension between the internal, locally elected colonial assemblies and the British Crown &amp; Parliament.</a:t>
            </a:r>
            <a:endParaRPr sz="2000">
              <a:solidFill>
                <a:srgbClr val="E4E5B8"/>
              </a:solidFill>
              <a:latin typeface="Georgia"/>
              <a:ea typeface="Georgia"/>
              <a:cs typeface="Georgia"/>
              <a:sym typeface="Georgia"/>
            </a:endParaRPr>
          </a:p>
          <a:p>
            <a:pPr indent="-355600" lvl="0" marL="457200" rtl="0" algn="l">
              <a:spcBef>
                <a:spcPts val="0"/>
              </a:spcBef>
              <a:spcAft>
                <a:spcPts val="0"/>
              </a:spcAft>
              <a:buClr>
                <a:srgbClr val="E4E5B8"/>
              </a:buClr>
              <a:buSzPts val="2000"/>
              <a:buFont typeface="Georgia"/>
              <a:buChar char="●"/>
            </a:pPr>
            <a:r>
              <a:rPr lang="en" sz="2000">
                <a:solidFill>
                  <a:srgbClr val="E4E5B8"/>
                </a:solidFill>
                <a:latin typeface="Georgia"/>
                <a:ea typeface="Georgia"/>
                <a:cs typeface="Georgia"/>
                <a:sym typeface="Georgia"/>
              </a:rPr>
              <a:t>For over a century, Britain exercised a policy of “salutary neglect.” While the Crown held ultimate sovereignty through royal governors and judges, distance and administrative necessity forced a sharing of power. British government purposely relaxed the enforcement of strict trade laws and imperial regulations in its American colonies. This leniency was designed to ensure colonial loyalty and maximize economic output.</a:t>
            </a:r>
            <a:endParaRPr sz="2000">
              <a:solidFill>
                <a:srgbClr val="E4E5B8"/>
              </a:solidFill>
              <a:latin typeface="Georgia"/>
              <a:ea typeface="Georgia"/>
              <a:cs typeface="Georgia"/>
              <a:sym typeface="Georgia"/>
            </a:endParaRPr>
          </a:p>
          <a:p>
            <a:pPr indent="-355600" lvl="0" marL="457200" rtl="0" algn="l">
              <a:spcBef>
                <a:spcPts val="0"/>
              </a:spcBef>
              <a:spcAft>
                <a:spcPts val="0"/>
              </a:spcAft>
              <a:buClr>
                <a:srgbClr val="E4E5B8"/>
              </a:buClr>
              <a:buSzPts val="2000"/>
              <a:buFont typeface="Georgia"/>
              <a:buChar char="●"/>
            </a:pPr>
            <a:r>
              <a:rPr lang="en" sz="2000">
                <a:solidFill>
                  <a:srgbClr val="E4E5B8"/>
                </a:solidFill>
                <a:latin typeface="Georgia"/>
                <a:ea typeface="Georgia"/>
                <a:cs typeface="Georgia"/>
                <a:sym typeface="Georgia"/>
              </a:rPr>
              <a:t>Thus, property-owning colonists elected their own assemblies. Since assemblies controlled the money, they frequently leveraged their power to force compromises with royal governors.</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149" name="Google Shape;149;p31"/>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“Dual Power” in Colonial America</a:t>
            </a:r>
            <a:endParaRPr>
              <a:solidFill>
                <a:srgbClr val="E4E5B8"/>
              </a:solidFill>
              <a:latin typeface="Georgia"/>
              <a:ea typeface="Georgia"/>
              <a:cs typeface="Georgia"/>
              <a:sym typeface="Georgia"/>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3" name="Shape 153"/>
        <p:cNvGrpSpPr/>
        <p:nvPr/>
      </p:nvGrpSpPr>
      <p:grpSpPr>
        <a:xfrm>
          <a:off x="0" y="0"/>
          <a:ext cx="0" cy="0"/>
          <a:chOff x="0" y="0"/>
          <a:chExt cx="0" cy="0"/>
        </a:xfrm>
      </p:grpSpPr>
      <p:sp>
        <p:nvSpPr>
          <p:cNvPr id="154" name="Google Shape;154;p32"/>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55" name="Google Shape;155;p32"/>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56" name="Google Shape;156;p32"/>
          <p:cNvSpPr txBox="1"/>
          <p:nvPr/>
        </p:nvSpPr>
        <p:spPr>
          <a:xfrm>
            <a:off x="106650" y="1361925"/>
            <a:ext cx="4774800" cy="3078300"/>
          </a:xfrm>
          <a:prstGeom prst="rect">
            <a:avLst/>
          </a:prstGeom>
          <a:noFill/>
          <a:ln>
            <a:noFill/>
          </a:ln>
        </p:spPr>
        <p:txBody>
          <a:bodyPr anchorCtr="0" anchor="t" bIns="91425" lIns="91425" spcFirstLastPara="1" rIns="91425" wrap="square" tIns="91425">
            <a:spAutoFit/>
          </a:bodyPr>
          <a:lstStyle/>
          <a:p>
            <a:pPr indent="-355600" lvl="0" marL="457200" rtl="0" algn="l">
              <a:spcBef>
                <a:spcPts val="0"/>
              </a:spcBef>
              <a:spcAft>
                <a:spcPts val="0"/>
              </a:spcAft>
              <a:buClr>
                <a:srgbClr val="E4E5B8"/>
              </a:buClr>
              <a:buSzPts val="2000"/>
              <a:buFont typeface="Georgia"/>
              <a:buChar char="●"/>
            </a:pPr>
            <a:r>
              <a:rPr lang="en" sz="2000">
                <a:solidFill>
                  <a:srgbClr val="E4E5B8"/>
                </a:solidFill>
                <a:latin typeface="Georgia"/>
                <a:ea typeface="Georgia"/>
                <a:cs typeface="Georgia"/>
                <a:sym typeface="Georgia"/>
              </a:rPr>
              <a:t>As tensions culminated, rebels built shadow governments to actively replace British rule.</a:t>
            </a:r>
            <a:endParaRPr sz="2000">
              <a:solidFill>
                <a:srgbClr val="E4E5B8"/>
              </a:solidFill>
              <a:latin typeface="Georgia"/>
              <a:ea typeface="Georgia"/>
              <a:cs typeface="Georgia"/>
              <a:sym typeface="Georgia"/>
            </a:endParaRPr>
          </a:p>
          <a:p>
            <a:pPr indent="-355600" lvl="0" marL="457200" rtl="0" algn="l">
              <a:spcBef>
                <a:spcPts val="0"/>
              </a:spcBef>
              <a:spcAft>
                <a:spcPts val="0"/>
              </a:spcAft>
              <a:buClr>
                <a:srgbClr val="E4E5B8"/>
              </a:buClr>
              <a:buSzPts val="2000"/>
              <a:buFont typeface="Georgia"/>
              <a:buChar char="●"/>
            </a:pPr>
            <a:r>
              <a:rPr lang="en" sz="2000">
                <a:solidFill>
                  <a:srgbClr val="E4E5B8"/>
                </a:solidFill>
                <a:latin typeface="Georgia"/>
                <a:ea typeface="Georgia"/>
                <a:cs typeface="Georgia"/>
                <a:sym typeface="Georgia"/>
              </a:rPr>
              <a:t>C</a:t>
            </a:r>
            <a:r>
              <a:rPr lang="en" sz="2000">
                <a:solidFill>
                  <a:srgbClr val="E4E5B8"/>
                </a:solidFill>
                <a:latin typeface="Georgia"/>
                <a:ea typeface="Georgia"/>
                <a:cs typeface="Georgia"/>
                <a:sym typeface="Georgia"/>
              </a:rPr>
              <a:t>olonists formed their own grassroots governing networks, such as the Committees of Correspondence and Safety and Provincial Congresses.</a:t>
            </a:r>
            <a:endParaRPr sz="200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157" name="Google Shape;157;p32"/>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“Dual Power” in Colonial America</a:t>
            </a:r>
            <a:endParaRPr>
              <a:solidFill>
                <a:srgbClr val="E4E5B8"/>
              </a:solidFill>
              <a:latin typeface="Georgia"/>
              <a:ea typeface="Georgia"/>
              <a:cs typeface="Georgia"/>
              <a:sym typeface="Georgia"/>
            </a:endParaRPr>
          </a:p>
        </p:txBody>
      </p:sp>
      <p:pic>
        <p:nvPicPr>
          <p:cNvPr id="158" name="Google Shape;158;p32"/>
          <p:cNvPicPr preferRelativeResize="0"/>
          <p:nvPr/>
        </p:nvPicPr>
        <p:blipFill>
          <a:blip r:embed="rId4">
            <a:alphaModFix/>
          </a:blip>
          <a:stretch>
            <a:fillRect/>
          </a:stretch>
        </p:blipFill>
        <p:spPr>
          <a:xfrm>
            <a:off x="4956050" y="1261850"/>
            <a:ext cx="3774949" cy="2619799"/>
          </a:xfrm>
          <a:prstGeom prst="rect">
            <a:avLst/>
          </a:prstGeom>
          <a:noFill/>
          <a:ln>
            <a:noFill/>
          </a:ln>
        </p:spPr>
      </p:pic>
      <p:sp>
        <p:nvSpPr>
          <p:cNvPr id="159" name="Google Shape;159;p32"/>
          <p:cNvSpPr txBox="1"/>
          <p:nvPr/>
        </p:nvSpPr>
        <p:spPr>
          <a:xfrm>
            <a:off x="106650" y="3859075"/>
            <a:ext cx="8930700" cy="1108200"/>
          </a:xfrm>
          <a:prstGeom prst="rect">
            <a:avLst/>
          </a:prstGeom>
          <a:noFill/>
          <a:ln>
            <a:noFill/>
          </a:ln>
        </p:spPr>
        <p:txBody>
          <a:bodyPr anchorCtr="0" anchor="t" bIns="91425" lIns="91425" spcFirstLastPara="1" rIns="91425" wrap="square" tIns="91425">
            <a:spAutoFit/>
          </a:bodyPr>
          <a:lstStyle/>
          <a:p>
            <a:pPr indent="-355600" lvl="0" marL="457200" rtl="0" algn="l">
              <a:spcBef>
                <a:spcPts val="0"/>
              </a:spcBef>
              <a:spcAft>
                <a:spcPts val="0"/>
              </a:spcAft>
              <a:buClr>
                <a:srgbClr val="E4E5B8"/>
              </a:buClr>
              <a:buSzPts val="2000"/>
              <a:buFont typeface="Georgia"/>
              <a:buChar char="●"/>
            </a:pPr>
            <a:r>
              <a:rPr lang="en" sz="2000">
                <a:solidFill>
                  <a:srgbClr val="E4E5B8"/>
                </a:solidFill>
                <a:latin typeface="Georgia"/>
                <a:ea typeface="Georgia"/>
                <a:cs typeface="Georgia"/>
                <a:sym typeface="Georgia"/>
              </a:rPr>
              <a:t>These shadow institutions—backed by armed colonial militias—coexisted with, and rapidly usurped, the day-to-day administrative power of royal governors before ultimately declaring independence.</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3" name="Shape 163"/>
        <p:cNvGrpSpPr/>
        <p:nvPr/>
      </p:nvGrpSpPr>
      <p:grpSpPr>
        <a:xfrm>
          <a:off x="0" y="0"/>
          <a:ext cx="0" cy="0"/>
          <a:chOff x="0" y="0"/>
          <a:chExt cx="0" cy="0"/>
        </a:xfrm>
      </p:grpSpPr>
      <p:sp>
        <p:nvSpPr>
          <p:cNvPr id="164" name="Google Shape;164;p33"/>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65" name="Google Shape;165;p33"/>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66" name="Google Shape;166;p33"/>
          <p:cNvSpPr txBox="1"/>
          <p:nvPr/>
        </p:nvSpPr>
        <p:spPr>
          <a:xfrm>
            <a:off x="-75" y="1101300"/>
            <a:ext cx="9084600" cy="4494600"/>
          </a:xfrm>
          <a:prstGeom prst="rect">
            <a:avLst/>
          </a:prstGeom>
          <a:noFill/>
          <a:ln>
            <a:noFill/>
          </a:ln>
        </p:spPr>
        <p:txBody>
          <a:bodyPr anchorCtr="0" anchor="t" bIns="91425" lIns="91425" spcFirstLastPara="1" rIns="91425" wrap="square" tIns="91425">
            <a:spAutoFit/>
          </a:bodyPr>
          <a:lstStyle/>
          <a:p>
            <a:pPr indent="-342900" lvl="0" marL="457200" rtl="0" algn="l">
              <a:spcBef>
                <a:spcPts val="0"/>
              </a:spcBef>
              <a:spcAft>
                <a:spcPts val="0"/>
              </a:spcAft>
              <a:buClr>
                <a:srgbClr val="E4E5B8"/>
              </a:buClr>
              <a:buSzPts val="1800"/>
              <a:buFont typeface="Georgia"/>
              <a:buChar char="●"/>
            </a:pPr>
            <a:r>
              <a:rPr lang="en" sz="1700">
                <a:solidFill>
                  <a:srgbClr val="E4E5B8"/>
                </a:solidFill>
                <a:latin typeface="Georgia"/>
                <a:ea typeface="Georgia"/>
                <a:cs typeface="Georgia"/>
                <a:sym typeface="Georgia"/>
              </a:rPr>
              <a:t>Early on, Committees of Correspondence served as </a:t>
            </a:r>
            <a:r>
              <a:rPr lang="en" sz="1700">
                <a:solidFill>
                  <a:srgbClr val="E4E5B8"/>
                </a:solidFill>
                <a:latin typeface="Georgia"/>
                <a:ea typeface="Georgia"/>
                <a:cs typeface="Georgia"/>
                <a:sym typeface="Georgia"/>
              </a:rPr>
              <a:t>temporary</a:t>
            </a:r>
            <a:r>
              <a:rPr lang="en" sz="1700">
                <a:solidFill>
                  <a:srgbClr val="E4E5B8"/>
                </a:solidFill>
                <a:latin typeface="Georgia"/>
                <a:ea typeface="Georgia"/>
                <a:cs typeface="Georgia"/>
                <a:sym typeface="Georgia"/>
              </a:rPr>
              <a:t> formations to deal with specific disputes with an individual colony and Great </a:t>
            </a:r>
            <a:r>
              <a:rPr lang="en" sz="1700">
                <a:solidFill>
                  <a:srgbClr val="E4E5B8"/>
                </a:solidFill>
                <a:latin typeface="Georgia"/>
                <a:ea typeface="Georgia"/>
                <a:cs typeface="Georgia"/>
                <a:sym typeface="Georgia"/>
              </a:rPr>
              <a:t>Britain</a:t>
            </a:r>
            <a:r>
              <a:rPr lang="en" sz="1700">
                <a:solidFill>
                  <a:srgbClr val="E4E5B8"/>
                </a:solidFill>
                <a:latin typeface="Georgia"/>
                <a:ea typeface="Georgia"/>
                <a:cs typeface="Georgia"/>
                <a:sym typeface="Georgia"/>
              </a:rPr>
              <a:t>. </a:t>
            </a:r>
            <a:endParaRPr sz="1700">
              <a:solidFill>
                <a:srgbClr val="E4E5B8"/>
              </a:solidFill>
              <a:latin typeface="Georgia"/>
              <a:ea typeface="Georgia"/>
              <a:cs typeface="Georgia"/>
              <a:sym typeface="Georgia"/>
            </a:endParaRPr>
          </a:p>
          <a:p>
            <a:pPr indent="-342900" lvl="0" marL="457200" rtl="0" algn="l">
              <a:spcBef>
                <a:spcPts val="0"/>
              </a:spcBef>
              <a:spcAft>
                <a:spcPts val="0"/>
              </a:spcAft>
              <a:buClr>
                <a:srgbClr val="E4E5B8"/>
              </a:buClr>
              <a:buSzPts val="1800"/>
              <a:buFont typeface="Georgia"/>
              <a:buChar char="●"/>
            </a:pPr>
            <a:r>
              <a:rPr lang="en" sz="1700">
                <a:solidFill>
                  <a:srgbClr val="E4E5B8"/>
                </a:solidFill>
                <a:latin typeface="Georgia"/>
                <a:ea typeface="Georgia"/>
                <a:cs typeface="Georgia"/>
                <a:sym typeface="Georgia"/>
              </a:rPr>
              <a:t>The first standing Committee of Correspondence was formed by Samuel Adams and twenty other leaders in 1772 in Boston in response to the Gaspée Affair.</a:t>
            </a:r>
            <a:endParaRPr sz="1700">
              <a:solidFill>
                <a:srgbClr val="E4E5B8"/>
              </a:solidFill>
              <a:latin typeface="Georgia"/>
              <a:ea typeface="Georgia"/>
              <a:cs typeface="Georgia"/>
              <a:sym typeface="Georgia"/>
            </a:endParaRPr>
          </a:p>
          <a:p>
            <a:pPr indent="-336550" lvl="0" marL="457200" rtl="0" algn="l">
              <a:spcBef>
                <a:spcPts val="0"/>
              </a:spcBef>
              <a:spcAft>
                <a:spcPts val="0"/>
              </a:spcAft>
              <a:buClr>
                <a:srgbClr val="E4E5B8"/>
              </a:buClr>
              <a:buSzPts val="1700"/>
              <a:buFont typeface="Georgia"/>
              <a:buChar char="●"/>
            </a:pPr>
            <a:r>
              <a:rPr lang="en" sz="1700">
                <a:solidFill>
                  <a:srgbClr val="E4E5B8"/>
                </a:solidFill>
                <a:latin typeface="Georgia"/>
                <a:ea typeface="Georgia"/>
                <a:cs typeface="Georgia"/>
                <a:sym typeface="Georgia"/>
              </a:rPr>
              <a:t>Samuel Adams, Dr. Joseph Warren, James Otis, and other Patriot leaders in Boston recognized the importance of collective resistance, the power of correspondence, and the significance of town meetings. They recognized that in order to gain popular support they needed to split the strength of the towns away from British rule.</a:t>
            </a:r>
            <a:endParaRPr sz="1700">
              <a:solidFill>
                <a:srgbClr val="E4E5B8"/>
              </a:solidFill>
              <a:latin typeface="Georgia"/>
              <a:ea typeface="Georgia"/>
              <a:cs typeface="Georgia"/>
              <a:sym typeface="Georgia"/>
            </a:endParaRPr>
          </a:p>
          <a:p>
            <a:pPr indent="-336550" lvl="0" marL="457200" rtl="0" algn="l">
              <a:spcBef>
                <a:spcPts val="0"/>
              </a:spcBef>
              <a:spcAft>
                <a:spcPts val="0"/>
              </a:spcAft>
              <a:buClr>
                <a:srgbClr val="E4E5B8"/>
              </a:buClr>
              <a:buSzPts val="1700"/>
              <a:buFont typeface="Georgia"/>
              <a:buChar char="●"/>
            </a:pPr>
            <a:r>
              <a:rPr lang="en" sz="1700">
                <a:solidFill>
                  <a:srgbClr val="E4E5B8"/>
                </a:solidFill>
                <a:latin typeface="Georgia"/>
                <a:ea typeface="Georgia"/>
                <a:cs typeface="Georgia"/>
                <a:sym typeface="Georgia"/>
              </a:rPr>
              <a:t>Their first step was to gain influence in town meetings throughout Massachusetts, which were primarily dominated by Loyalists, although at this time the number of Patriot supporters was growing rapidly.</a:t>
            </a:r>
            <a:endParaRPr sz="1700">
              <a:solidFill>
                <a:srgbClr val="E4E5B8"/>
              </a:solidFill>
              <a:latin typeface="Georgia"/>
              <a:ea typeface="Georgia"/>
              <a:cs typeface="Georgia"/>
              <a:sym typeface="Georgia"/>
            </a:endParaRPr>
          </a:p>
          <a:p>
            <a:pPr indent="-336550" lvl="0" marL="457200" rtl="0" algn="l">
              <a:spcBef>
                <a:spcPts val="0"/>
              </a:spcBef>
              <a:spcAft>
                <a:spcPts val="0"/>
              </a:spcAft>
              <a:buClr>
                <a:srgbClr val="E4E5B8"/>
              </a:buClr>
              <a:buSzPts val="1700"/>
              <a:buFont typeface="Georgia"/>
              <a:buChar char="●"/>
            </a:pPr>
            <a:r>
              <a:rPr lang="en" sz="1700">
                <a:solidFill>
                  <a:srgbClr val="E4E5B8"/>
                </a:solidFill>
                <a:latin typeface="Georgia"/>
                <a:ea typeface="Georgia"/>
                <a:cs typeface="Georgia"/>
                <a:sym typeface="Georgia"/>
              </a:rPr>
              <a:t>The close mutual association of towns and the influence of town meetings, clergy, and later newspapers in colonial America created an atmosphere in which a cooperative spirit was nurtured. </a:t>
            </a:r>
            <a:endParaRPr sz="1800">
              <a:solidFill>
                <a:srgbClr val="E4E5B8"/>
              </a:solidFill>
              <a:latin typeface="Georgia"/>
              <a:ea typeface="Georgia"/>
              <a:cs typeface="Georgia"/>
              <a:sym typeface="Georgia"/>
            </a:endParaRPr>
          </a:p>
          <a:p>
            <a:pPr indent="0" lvl="0" marL="0" rtl="0" algn="l">
              <a:spcBef>
                <a:spcPts val="0"/>
              </a:spcBef>
              <a:spcAft>
                <a:spcPts val="0"/>
              </a:spcAft>
              <a:buNone/>
            </a:pPr>
            <a:r>
              <a:t/>
            </a:r>
            <a:endParaRPr sz="1800">
              <a:solidFill>
                <a:srgbClr val="E4E5B8"/>
              </a:solidFill>
              <a:latin typeface="Georgia"/>
              <a:ea typeface="Georgia"/>
              <a:cs typeface="Georgia"/>
              <a:sym typeface="Georgia"/>
            </a:endParaRPr>
          </a:p>
          <a:p>
            <a:pPr indent="0" lvl="0" marL="0" rtl="0" algn="l">
              <a:spcBef>
                <a:spcPts val="0"/>
              </a:spcBef>
              <a:spcAft>
                <a:spcPts val="0"/>
              </a:spcAft>
              <a:buNone/>
            </a:pPr>
            <a:r>
              <a:t/>
            </a:r>
            <a:endParaRPr sz="1100">
              <a:solidFill>
                <a:srgbClr val="E4E5B8"/>
              </a:solidFill>
              <a:latin typeface="Georgia"/>
              <a:ea typeface="Georgia"/>
              <a:cs typeface="Georgia"/>
              <a:sym typeface="Georgia"/>
            </a:endParaRPr>
          </a:p>
          <a:p>
            <a:pPr indent="0" lvl="0" marL="0" rtl="0" algn="l">
              <a:spcBef>
                <a:spcPts val="0"/>
              </a:spcBef>
              <a:spcAft>
                <a:spcPts val="0"/>
              </a:spcAft>
              <a:buNone/>
            </a:pPr>
            <a:r>
              <a:t/>
            </a:r>
            <a:endParaRPr sz="1100">
              <a:solidFill>
                <a:srgbClr val="E4E5B8"/>
              </a:solidFill>
              <a:latin typeface="Georgia"/>
              <a:ea typeface="Georgia"/>
              <a:cs typeface="Georgia"/>
              <a:sym typeface="Georgia"/>
            </a:endParaRPr>
          </a:p>
        </p:txBody>
      </p:sp>
      <p:sp>
        <p:nvSpPr>
          <p:cNvPr id="167" name="Google Shape;167;p33"/>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The Committees of Correspondence and Safety</a:t>
            </a:r>
            <a:endParaRPr>
              <a:solidFill>
                <a:srgbClr val="E4E5B8"/>
              </a:solidFill>
              <a:latin typeface="Georgia"/>
              <a:ea typeface="Georgia"/>
              <a:cs typeface="Georgia"/>
              <a:sym typeface="Georgia"/>
            </a:endParaRPr>
          </a:p>
        </p:txBody>
      </p:sp>
    </p:spTree>
  </p:cSld>
  <p:clrMapOvr>
    <a:masterClrMapping/>
  </p:clrMapOvr>
</p:sld>
</file>

<file path=ppt/theme/theme1.xml><?xml version="1.0" encoding="utf-8"?>
<a:theme xmlns:a="http://schemas.openxmlformats.org/drawingml/2006/main" xmlns:r="http://schemas.openxmlformats.org/officeDocument/2006/relationships" name="Simple Dark">
  <a:themeElements>
    <a:clrScheme name="Simple Dark">
      <a:dk1>
        <a:srgbClr val="FFFFFF"/>
      </a:dk1>
      <a:lt1>
        <a:srgbClr val="212121"/>
      </a:lt1>
      <a:dk2>
        <a:srgbClr val="303030"/>
      </a:dk2>
      <a:lt2>
        <a:srgbClr val="ADADAD"/>
      </a:lt2>
      <a:accent1>
        <a:srgbClr val="009688"/>
      </a:accent1>
      <a:accent2>
        <a:srgbClr val="EEEEEE"/>
      </a:accent2>
      <a:accent3>
        <a:srgbClr val="78909C"/>
      </a:accent3>
      <a:accent4>
        <a:srgbClr val="FFAB40"/>
      </a:accent4>
      <a:accent5>
        <a:srgbClr val="4DD0E1"/>
      </a:accent5>
      <a:accent6>
        <a:srgbClr val="EEFF41"/>
      </a:accent6>
      <a:hlink>
        <a:srgbClr val="4DD0E1"/>
      </a:hlink>
      <a:folHlink>
        <a:srgbClr val="4DD0E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Dark">
  <a:themeElements>
    <a:clrScheme name="Simple Dark">
      <a:dk1>
        <a:srgbClr val="FFFFFF"/>
      </a:dk1>
      <a:lt1>
        <a:srgbClr val="212121"/>
      </a:lt1>
      <a:dk2>
        <a:srgbClr val="303030"/>
      </a:dk2>
      <a:lt2>
        <a:srgbClr val="ADADAD"/>
      </a:lt2>
      <a:accent1>
        <a:srgbClr val="009688"/>
      </a:accent1>
      <a:accent2>
        <a:srgbClr val="EEEEEE"/>
      </a:accent2>
      <a:accent3>
        <a:srgbClr val="78909C"/>
      </a:accent3>
      <a:accent4>
        <a:srgbClr val="FFAB40"/>
      </a:accent4>
      <a:accent5>
        <a:srgbClr val="4DD0E1"/>
      </a:accent5>
      <a:accent6>
        <a:srgbClr val="EEFF41"/>
      </a:accent6>
      <a:hlink>
        <a:srgbClr val="4DD0E1"/>
      </a:hlink>
      <a:folHlink>
        <a:srgbClr val="4DD0E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