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45.xml"/>
  <Override ContentType="application/vnd.openxmlformats-officedocument.presentationml.notesSlide+xml" PartName="/ppt/notesSlides/notesSlide3.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48.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8.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47.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Lst>
  <p:sldSz cy="5143500" cx="9144000"/>
  <p:notesSz cx="6858000" cy="9144000"/>
  <p:embeddedFontLst>
    <p:embeddedFont>
      <p:font typeface="Barlow Condensed"/>
      <p:regular r:id="rId54"/>
      <p:bold r:id="rId55"/>
      <p:italic r:id="rId56"/>
      <p:boldItalic r:id="rId5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font" Target="fonts/BarlowCondensed-bold.fntdata"/><Relationship Id="rId10" Type="http://schemas.openxmlformats.org/officeDocument/2006/relationships/slide" Target="slides/slide5.xml"/><Relationship Id="rId54" Type="http://schemas.openxmlformats.org/officeDocument/2006/relationships/font" Target="fonts/BarlowCondensed-regular.fntdata"/><Relationship Id="rId13" Type="http://schemas.openxmlformats.org/officeDocument/2006/relationships/slide" Target="slides/slide8.xml"/><Relationship Id="rId57" Type="http://schemas.openxmlformats.org/officeDocument/2006/relationships/font" Target="fonts/BarlowCondensed-boldItalic.fntdata"/><Relationship Id="rId12" Type="http://schemas.openxmlformats.org/officeDocument/2006/relationships/slide" Target="slides/slide7.xml"/><Relationship Id="rId56" Type="http://schemas.openxmlformats.org/officeDocument/2006/relationships/font" Target="fonts/BarlowCondensed-italic.fntdata"/><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1b4a22de6c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1b4a22de6c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g3455abf41e7_0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8" name="Google Shape;128;g3455abf41e7_0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3455abf41e7_0_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3455abf41e7_0_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3455abf41e7_0_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3455abf41e7_0_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g3455abf41e7_0_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6" name="Google Shape;156;g3455abf41e7_0_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3455abf41e7_0_1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5" name="Google Shape;165;g3455abf41e7_0_1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g3455abf41e7_0_1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5" name="Google Shape;175;g3455abf41e7_0_1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g3455abf41e7_0_1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3" name="Google Shape;183;g3455abf41e7_0_1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g3455abf41e7_0_1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3" name="Google Shape;193;g3455abf41e7_0_1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g1b4a22de6c0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1" name="Google Shape;201;g1b4a22de6c0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g22ada5e43e1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7" name="Google Shape;207;g22ada5e43e1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60" name="Google Shape;60;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g36473d72b2e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3" name="Google Shape;213;g36473d72b2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3766d957cba_1_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3" name="Google Shape;223;g3766d957cba_1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g36473d72b2e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1" name="Google Shape;231;g36473d72b2e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g36473d72b2e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1" name="Google Shape;241;g36473d72b2e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g3455d3322fc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0" name="Google Shape;250;g3455d3322fc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g36473d72b2e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9" name="Google Shape;259;g36473d72b2e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g3766d957cba_1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7" name="Google Shape;267;g3766d957cba_1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g3766d957cba_1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6" name="Google Shape;276;g3766d957cba_1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g3766d957cba_1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6" name="Google Shape;286;g3766d957cba_1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g3766d957cba_1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6" name="Google Shape;296;g3766d957cba_1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g1b4a22de6c0_0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 name="Google Shape;67;g1b4a22de6c0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g3455d3322fc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5" name="Google Shape;305;g3455d3322fc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g291bdd51e83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4" name="Google Shape;314;g291bdd51e83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g22ada5e43e1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0" name="Google Shape;320;g22ada5e43e1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 name="Shape 324"/>
        <p:cNvGrpSpPr/>
        <p:nvPr/>
      </p:nvGrpSpPr>
      <p:grpSpPr>
        <a:xfrm>
          <a:off x="0" y="0"/>
          <a:ext cx="0" cy="0"/>
          <a:chOff x="0" y="0"/>
          <a:chExt cx="0" cy="0"/>
        </a:xfrm>
      </p:grpSpPr>
      <p:sp>
        <p:nvSpPr>
          <p:cNvPr id="325" name="Google Shape;325;g3455d3322fc_1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6" name="Google Shape;326;g3455d3322fc_1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g3766d957cba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5" name="Google Shape;335;g3766d957cba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g3766d957cba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4" name="Google Shape;344;g3766d957cba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g31b3c6ef3a5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4" name="Google Shape;354;g31b3c6ef3a5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1" name="Shape 361"/>
        <p:cNvGrpSpPr/>
        <p:nvPr/>
      </p:nvGrpSpPr>
      <p:grpSpPr>
        <a:xfrm>
          <a:off x="0" y="0"/>
          <a:ext cx="0" cy="0"/>
          <a:chOff x="0" y="0"/>
          <a:chExt cx="0" cy="0"/>
        </a:xfrm>
      </p:grpSpPr>
      <p:sp>
        <p:nvSpPr>
          <p:cNvPr id="362" name="Google Shape;362;g3766d957cba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3" name="Google Shape;363;g3766d957cba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1" name="Shape 371"/>
        <p:cNvGrpSpPr/>
        <p:nvPr/>
      </p:nvGrpSpPr>
      <p:grpSpPr>
        <a:xfrm>
          <a:off x="0" y="0"/>
          <a:ext cx="0" cy="0"/>
          <a:chOff x="0" y="0"/>
          <a:chExt cx="0" cy="0"/>
        </a:xfrm>
      </p:grpSpPr>
      <p:sp>
        <p:nvSpPr>
          <p:cNvPr id="372" name="Google Shape;372;g3766d957cba_0_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3" name="Google Shape;373;g3766d957cba_0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g3766d957cba_0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2" name="Google Shape;382;g3766d957cba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1b4a22de6c0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1b4a22de6c0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g22ada5e43e1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1" name="Google Shape;391;g22ada5e43e1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5" name="Shape 395"/>
        <p:cNvGrpSpPr/>
        <p:nvPr/>
      </p:nvGrpSpPr>
      <p:grpSpPr>
        <a:xfrm>
          <a:off x="0" y="0"/>
          <a:ext cx="0" cy="0"/>
          <a:chOff x="0" y="0"/>
          <a:chExt cx="0" cy="0"/>
        </a:xfrm>
      </p:grpSpPr>
      <p:sp>
        <p:nvSpPr>
          <p:cNvPr id="396" name="Google Shape;396;g1b4a22de6c0_0_1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7" name="Google Shape;397;g1b4a22de6c0_0_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3" name="Shape 403"/>
        <p:cNvGrpSpPr/>
        <p:nvPr/>
      </p:nvGrpSpPr>
      <p:grpSpPr>
        <a:xfrm>
          <a:off x="0" y="0"/>
          <a:ext cx="0" cy="0"/>
          <a:chOff x="0" y="0"/>
          <a:chExt cx="0" cy="0"/>
        </a:xfrm>
      </p:grpSpPr>
      <p:sp>
        <p:nvSpPr>
          <p:cNvPr id="404" name="Google Shape;404;g22ada5e43e1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5" name="Google Shape;405;g22ada5e43e1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 name="Shape 409"/>
        <p:cNvGrpSpPr/>
        <p:nvPr/>
      </p:nvGrpSpPr>
      <p:grpSpPr>
        <a:xfrm>
          <a:off x="0" y="0"/>
          <a:ext cx="0" cy="0"/>
          <a:chOff x="0" y="0"/>
          <a:chExt cx="0" cy="0"/>
        </a:xfrm>
      </p:grpSpPr>
      <p:sp>
        <p:nvSpPr>
          <p:cNvPr id="410" name="Google Shape;410;g293ebf0cdaa_0_1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1" name="Google Shape;411;g293ebf0cdaa_0_1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7" name="Shape 417"/>
        <p:cNvGrpSpPr/>
        <p:nvPr/>
      </p:nvGrpSpPr>
      <p:grpSpPr>
        <a:xfrm>
          <a:off x="0" y="0"/>
          <a:ext cx="0" cy="0"/>
          <a:chOff x="0" y="0"/>
          <a:chExt cx="0" cy="0"/>
        </a:xfrm>
      </p:grpSpPr>
      <p:sp>
        <p:nvSpPr>
          <p:cNvPr id="418" name="Google Shape;418;g1edcc43d4bf_0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9" name="Google Shape;419;g1edcc43d4bf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 name="Shape 425"/>
        <p:cNvGrpSpPr/>
        <p:nvPr/>
      </p:nvGrpSpPr>
      <p:grpSpPr>
        <a:xfrm>
          <a:off x="0" y="0"/>
          <a:ext cx="0" cy="0"/>
          <a:chOff x="0" y="0"/>
          <a:chExt cx="0" cy="0"/>
        </a:xfrm>
      </p:grpSpPr>
      <p:sp>
        <p:nvSpPr>
          <p:cNvPr id="426" name="Google Shape;426;g322ee9bb9b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7" name="Google Shape;427;g322ee9bb9b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5" name="Shape 435"/>
        <p:cNvGrpSpPr/>
        <p:nvPr/>
      </p:nvGrpSpPr>
      <p:grpSpPr>
        <a:xfrm>
          <a:off x="0" y="0"/>
          <a:ext cx="0" cy="0"/>
          <a:chOff x="0" y="0"/>
          <a:chExt cx="0" cy="0"/>
        </a:xfrm>
      </p:grpSpPr>
      <p:sp>
        <p:nvSpPr>
          <p:cNvPr id="436" name="Google Shape;436;g293ebf0cda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7" name="Google Shape;437;g293ebf0cda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2" name="Shape 452"/>
        <p:cNvGrpSpPr/>
        <p:nvPr/>
      </p:nvGrpSpPr>
      <p:grpSpPr>
        <a:xfrm>
          <a:off x="0" y="0"/>
          <a:ext cx="0" cy="0"/>
          <a:chOff x="0" y="0"/>
          <a:chExt cx="0" cy="0"/>
        </a:xfrm>
      </p:grpSpPr>
      <p:sp>
        <p:nvSpPr>
          <p:cNvPr id="453" name="Google Shape;453;g3455d3322fc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4" name="Google Shape;454;g3455d3322fc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3" name="Shape 463"/>
        <p:cNvGrpSpPr/>
        <p:nvPr/>
      </p:nvGrpSpPr>
      <p:grpSpPr>
        <a:xfrm>
          <a:off x="0" y="0"/>
          <a:ext cx="0" cy="0"/>
          <a:chOff x="0" y="0"/>
          <a:chExt cx="0" cy="0"/>
        </a:xfrm>
      </p:grpSpPr>
      <p:sp>
        <p:nvSpPr>
          <p:cNvPr id="464" name="Google Shape;464;g22ada5e43e1_0_1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5" name="Google Shape;465;g22ada5e43e1_0_1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3199e34f6e8_3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3199e34f6e8_3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3455abf41e7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3455abf41e7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3455abf41e7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 name="Google Shape;100;g3455abf41e7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3455abf41e7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 name="Google Shape;110;g3455abf41e7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3455abf41e7_0_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 name="Google Shape;118;g3455abf41e7_0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dk1"/>
              </a:buClr>
              <a:buSzPts val="1800"/>
              <a:buChar char="●"/>
              <a:defRPr>
                <a:solidFill>
                  <a:schemeClr val="dk1"/>
                </a:solidFill>
              </a:defRPr>
            </a:lvl1pPr>
            <a:lvl2pPr indent="-317500" lvl="1" marL="914400">
              <a:spcBef>
                <a:spcPts val="0"/>
              </a:spcBef>
              <a:spcAft>
                <a:spcPts val="0"/>
              </a:spcAft>
              <a:buClr>
                <a:schemeClr val="dk1"/>
              </a:buClr>
              <a:buSzPts val="1400"/>
              <a:buChar char="○"/>
              <a:defRPr>
                <a:solidFill>
                  <a:schemeClr val="dk1"/>
                </a:solidFill>
              </a:defRPr>
            </a:lvl2pPr>
            <a:lvl3pPr indent="-317500" lvl="2" marL="1371600">
              <a:spcBef>
                <a:spcPts val="0"/>
              </a:spcBef>
              <a:spcAft>
                <a:spcPts val="0"/>
              </a:spcAft>
              <a:buClr>
                <a:schemeClr val="dk1"/>
              </a:buClr>
              <a:buSzPts val="1400"/>
              <a:buChar char="■"/>
              <a:defRPr>
                <a:solidFill>
                  <a:schemeClr val="dk1"/>
                </a:solidFill>
              </a:defRPr>
            </a:lvl3pPr>
            <a:lvl4pPr indent="-317500" lvl="3" marL="1828800">
              <a:spcBef>
                <a:spcPts val="0"/>
              </a:spcBef>
              <a:spcAft>
                <a:spcPts val="0"/>
              </a:spcAft>
              <a:buClr>
                <a:schemeClr val="dk1"/>
              </a:buClr>
              <a:buSzPts val="1400"/>
              <a:buChar char="●"/>
              <a:defRPr>
                <a:solidFill>
                  <a:schemeClr val="dk1"/>
                </a:solidFill>
              </a:defRPr>
            </a:lvl4pPr>
            <a:lvl5pPr indent="-317500" lvl="4" marL="2286000">
              <a:spcBef>
                <a:spcPts val="0"/>
              </a:spcBef>
              <a:spcAft>
                <a:spcPts val="0"/>
              </a:spcAft>
              <a:buClr>
                <a:schemeClr val="dk1"/>
              </a:buClr>
              <a:buSzPts val="1400"/>
              <a:buChar char="○"/>
              <a:defRPr>
                <a:solidFill>
                  <a:schemeClr val="dk1"/>
                </a:solidFill>
              </a:defRPr>
            </a:lvl5pPr>
            <a:lvl6pPr indent="-317500" lvl="5" marL="2743200">
              <a:spcBef>
                <a:spcPts val="0"/>
              </a:spcBef>
              <a:spcAft>
                <a:spcPts val="0"/>
              </a:spcAft>
              <a:buClr>
                <a:schemeClr val="dk1"/>
              </a:buClr>
              <a:buSzPts val="1400"/>
              <a:buChar char="■"/>
              <a:defRPr>
                <a:solidFill>
                  <a:schemeClr val="dk1"/>
                </a:solidFill>
              </a:defRPr>
            </a:lvl6pPr>
            <a:lvl7pPr indent="-317500" lvl="6" marL="3200400">
              <a:spcBef>
                <a:spcPts val="0"/>
              </a:spcBef>
              <a:spcAft>
                <a:spcPts val="0"/>
              </a:spcAft>
              <a:buClr>
                <a:schemeClr val="dk1"/>
              </a:buClr>
              <a:buSzPts val="1400"/>
              <a:buChar char="●"/>
              <a:defRPr>
                <a:solidFill>
                  <a:schemeClr val="dk1"/>
                </a:solidFill>
              </a:defRPr>
            </a:lvl7pPr>
            <a:lvl8pPr indent="-317500" lvl="7" marL="3657600">
              <a:spcBef>
                <a:spcPts val="0"/>
              </a:spcBef>
              <a:spcAft>
                <a:spcPts val="0"/>
              </a:spcAft>
              <a:buClr>
                <a:schemeClr val="dk1"/>
              </a:buClr>
              <a:buSzPts val="1400"/>
              <a:buChar char="○"/>
              <a:defRPr>
                <a:solidFill>
                  <a:schemeClr val="dk1"/>
                </a:solidFill>
              </a:defRPr>
            </a:lvl8pPr>
            <a:lvl9pPr indent="-317500" lvl="8" marL="4114800">
              <a:spcBef>
                <a:spcPts val="0"/>
              </a:spcBef>
              <a:spcAft>
                <a:spcPts val="0"/>
              </a:spcAft>
              <a:buClr>
                <a:schemeClr val="dk1"/>
              </a:buClr>
              <a:buSzPts val="1400"/>
              <a:buChar char="■"/>
              <a:defRPr>
                <a:solidFill>
                  <a:schemeClr val="dk1"/>
                </a:solidFill>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rgbClr val="B21F15"/>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2"/>
              </a:buClr>
              <a:buSzPts val="1800"/>
              <a:buChar char="●"/>
              <a:defRPr sz="1800">
                <a:solidFill>
                  <a:schemeClr val="lt2"/>
                </a:solidFill>
              </a:defRPr>
            </a:lvl1pPr>
            <a:lvl2pPr indent="-317500" lvl="1" marL="914400">
              <a:lnSpc>
                <a:spcPct val="115000"/>
              </a:lnSpc>
              <a:spcBef>
                <a:spcPts val="0"/>
              </a:spcBef>
              <a:spcAft>
                <a:spcPts val="0"/>
              </a:spcAft>
              <a:buClr>
                <a:schemeClr val="lt2"/>
              </a:buClr>
              <a:buSzPts val="1400"/>
              <a:buChar char="○"/>
              <a:defRPr>
                <a:solidFill>
                  <a:schemeClr val="lt2"/>
                </a:solidFill>
              </a:defRPr>
            </a:lvl2pPr>
            <a:lvl3pPr indent="-317500" lvl="2" marL="1371600">
              <a:lnSpc>
                <a:spcPct val="115000"/>
              </a:lnSpc>
              <a:spcBef>
                <a:spcPts val="0"/>
              </a:spcBef>
              <a:spcAft>
                <a:spcPts val="0"/>
              </a:spcAft>
              <a:buClr>
                <a:schemeClr val="lt2"/>
              </a:buClr>
              <a:buSzPts val="1400"/>
              <a:buChar char="■"/>
              <a:defRPr>
                <a:solidFill>
                  <a:schemeClr val="lt2"/>
                </a:solidFill>
              </a:defRPr>
            </a:lvl3pPr>
            <a:lvl4pPr indent="-317500" lvl="3" marL="1828800">
              <a:lnSpc>
                <a:spcPct val="115000"/>
              </a:lnSpc>
              <a:spcBef>
                <a:spcPts val="0"/>
              </a:spcBef>
              <a:spcAft>
                <a:spcPts val="0"/>
              </a:spcAft>
              <a:buClr>
                <a:schemeClr val="lt2"/>
              </a:buClr>
              <a:buSzPts val="1400"/>
              <a:buChar char="●"/>
              <a:defRPr>
                <a:solidFill>
                  <a:schemeClr val="lt2"/>
                </a:solidFill>
              </a:defRPr>
            </a:lvl4pPr>
            <a:lvl5pPr indent="-317500" lvl="4" marL="2286000">
              <a:lnSpc>
                <a:spcPct val="115000"/>
              </a:lnSpc>
              <a:spcBef>
                <a:spcPts val="0"/>
              </a:spcBef>
              <a:spcAft>
                <a:spcPts val="0"/>
              </a:spcAft>
              <a:buClr>
                <a:schemeClr val="lt2"/>
              </a:buClr>
              <a:buSzPts val="1400"/>
              <a:buChar char="○"/>
              <a:defRPr>
                <a:solidFill>
                  <a:schemeClr val="lt2"/>
                </a:solidFill>
              </a:defRPr>
            </a:lvl5pPr>
            <a:lvl6pPr indent="-317500" lvl="5" marL="2743200">
              <a:lnSpc>
                <a:spcPct val="115000"/>
              </a:lnSpc>
              <a:spcBef>
                <a:spcPts val="0"/>
              </a:spcBef>
              <a:spcAft>
                <a:spcPts val="0"/>
              </a:spcAft>
              <a:buClr>
                <a:schemeClr val="lt2"/>
              </a:buClr>
              <a:buSzPts val="1400"/>
              <a:buChar char="■"/>
              <a:defRPr>
                <a:solidFill>
                  <a:schemeClr val="lt2"/>
                </a:solidFill>
              </a:defRPr>
            </a:lvl6pPr>
            <a:lvl7pPr indent="-317500" lvl="6" marL="3200400">
              <a:lnSpc>
                <a:spcPct val="115000"/>
              </a:lnSpc>
              <a:spcBef>
                <a:spcPts val="0"/>
              </a:spcBef>
              <a:spcAft>
                <a:spcPts val="0"/>
              </a:spcAft>
              <a:buClr>
                <a:schemeClr val="lt2"/>
              </a:buClr>
              <a:buSzPts val="1400"/>
              <a:buChar char="●"/>
              <a:defRPr>
                <a:solidFill>
                  <a:schemeClr val="lt2"/>
                </a:solidFill>
              </a:defRPr>
            </a:lvl7pPr>
            <a:lvl8pPr indent="-317500" lvl="7" marL="3657600">
              <a:lnSpc>
                <a:spcPct val="115000"/>
              </a:lnSpc>
              <a:spcBef>
                <a:spcPts val="0"/>
              </a:spcBef>
              <a:spcAft>
                <a:spcPts val="0"/>
              </a:spcAft>
              <a:buClr>
                <a:schemeClr val="lt2"/>
              </a:buClr>
              <a:buSzPts val="1400"/>
              <a:buChar char="○"/>
              <a:defRPr>
                <a:solidFill>
                  <a:schemeClr val="lt2"/>
                </a:solidFill>
              </a:defRPr>
            </a:lvl8pPr>
            <a:lvl9pPr indent="-317500" lvl="8" marL="4114800">
              <a:lnSpc>
                <a:spcPct val="115000"/>
              </a:lnSpc>
              <a:spcBef>
                <a:spcPts val="0"/>
              </a:spcBef>
              <a:spcAft>
                <a:spcPts val="0"/>
              </a:spcAft>
              <a:buClr>
                <a:schemeClr val="lt2"/>
              </a:buClr>
              <a:buSzPts val="1400"/>
              <a:buChar char="■"/>
              <a:defRPr>
                <a:solidFill>
                  <a:schemeClr val="lt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hyperlink" Target="http://www.youtube.com/watch?v=nxzs3nRY_EU" TargetMode="External"/><Relationship Id="rId5" Type="http://schemas.openxmlformats.org/officeDocument/2006/relationships/image" Target="../media/image8.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2.png"/><Relationship Id="rId4" Type="http://schemas.openxmlformats.org/officeDocument/2006/relationships/image" Target="../media/image6.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2.png"/><Relationship Id="rId4" Type="http://schemas.openxmlformats.org/officeDocument/2006/relationships/image" Target="../media/image51.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2.png"/><Relationship Id="rId4" Type="http://schemas.openxmlformats.org/officeDocument/2006/relationships/image" Target="../media/image5.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2.png"/><Relationship Id="rId4" Type="http://schemas.openxmlformats.org/officeDocument/2006/relationships/image" Target="../media/image12.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2.png"/><Relationship Id="rId4" Type="http://schemas.openxmlformats.org/officeDocument/2006/relationships/image" Target="../media/image18.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4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2.png"/><Relationship Id="rId4" Type="http://schemas.openxmlformats.org/officeDocument/2006/relationships/image" Target="../media/image14.png"/><Relationship Id="rId5" Type="http://schemas.openxmlformats.org/officeDocument/2006/relationships/hyperlink" Target="https://dsl.richmond.edu/panorama/redlining/map#loc=4/41.2251/-95.8425"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2.png"/><Relationship Id="rId4" Type="http://schemas.openxmlformats.org/officeDocument/2006/relationships/image" Target="../media/image7.png"/><Relationship Id="rId5" Type="http://schemas.openxmlformats.org/officeDocument/2006/relationships/image" Target="../media/image1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2.png"/><Relationship Id="rId4" Type="http://schemas.openxmlformats.org/officeDocument/2006/relationships/image" Target="../media/image10.png"/><Relationship Id="rId5" Type="http://schemas.openxmlformats.org/officeDocument/2006/relationships/image" Target="../media/image3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2.png"/><Relationship Id="rId4" Type="http://schemas.openxmlformats.org/officeDocument/2006/relationships/image" Target="../media/image15.png"/><Relationship Id="rId5" Type="http://schemas.openxmlformats.org/officeDocument/2006/relationships/image" Target="../media/image1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2.png"/><Relationship Id="rId4" Type="http://schemas.openxmlformats.org/officeDocument/2006/relationships/hyperlink" Target="http://www.youtube.com/watch?v=DqXG9u_fj7o" TargetMode="External"/><Relationship Id="rId5" Type="http://schemas.openxmlformats.org/officeDocument/2006/relationships/image" Target="../media/image11.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2.png"/><Relationship Id="rId4" Type="http://schemas.openxmlformats.org/officeDocument/2006/relationships/image" Target="../media/image3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2.png"/><Relationship Id="rId4" Type="http://schemas.openxmlformats.org/officeDocument/2006/relationships/image" Target="../media/image28.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2.png"/><Relationship Id="rId4" Type="http://schemas.openxmlformats.org/officeDocument/2006/relationships/image" Target="../media/image2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2.png"/><Relationship Id="rId4" Type="http://schemas.openxmlformats.org/officeDocument/2006/relationships/image" Target="../media/image19.png"/><Relationship Id="rId5" Type="http://schemas.openxmlformats.org/officeDocument/2006/relationships/image" Target="../media/image2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xml"/><Relationship Id="rId3" Type="http://schemas.openxmlformats.org/officeDocument/2006/relationships/image" Target="../media/image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2.png"/><Relationship Id="rId4" Type="http://schemas.openxmlformats.org/officeDocument/2006/relationships/image" Target="../media/image17.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2.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2.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image" Target="../media/image2.png"/><Relationship Id="rId4" Type="http://schemas.openxmlformats.org/officeDocument/2006/relationships/image" Target="../media/image23.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image" Target="../media/image2.png"/><Relationship Id="rId4" Type="http://schemas.openxmlformats.org/officeDocument/2006/relationships/image" Target="../media/image47.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 Id="rId3" Type="http://schemas.openxmlformats.org/officeDocument/2006/relationships/image" Target="../media/image2.png"/><Relationship Id="rId4" Type="http://schemas.openxmlformats.org/officeDocument/2006/relationships/image" Target="../media/image27.png"/><Relationship Id="rId5" Type="http://schemas.openxmlformats.org/officeDocument/2006/relationships/image" Target="../media/image42.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 Id="rId3" Type="http://schemas.openxmlformats.org/officeDocument/2006/relationships/image" Target="../media/image2.png"/><Relationship Id="rId4" Type="http://schemas.openxmlformats.org/officeDocument/2006/relationships/image" Target="../media/image36.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 Id="rId3" Type="http://schemas.openxmlformats.org/officeDocument/2006/relationships/image" Target="../media/image2.png"/><Relationship Id="rId4" Type="http://schemas.openxmlformats.org/officeDocument/2006/relationships/image" Target="../media/image30.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 Id="rId3" Type="http://schemas.openxmlformats.org/officeDocument/2006/relationships/image" Target="../media/image2.png"/><Relationship Id="rId4" Type="http://schemas.openxmlformats.org/officeDocument/2006/relationships/image" Target="../media/image35.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 Id="rId3" Type="http://schemas.openxmlformats.org/officeDocument/2006/relationships/image" Target="../media/image2.png"/><Relationship Id="rId4" Type="http://schemas.openxmlformats.org/officeDocument/2006/relationships/image" Target="../media/image3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 Id="rId3" Type="http://schemas.openxmlformats.org/officeDocument/2006/relationships/image" Target="../media/image2.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 Id="rId3" Type="http://schemas.openxmlformats.org/officeDocument/2006/relationships/image" Target="../media/image2.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 Id="rId3" Type="http://schemas.openxmlformats.org/officeDocument/2006/relationships/image" Target="../media/image2.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 Id="rId3" Type="http://schemas.openxmlformats.org/officeDocument/2006/relationships/image" Target="../media/image2.png"/><Relationship Id="rId4" Type="http://schemas.openxmlformats.org/officeDocument/2006/relationships/hyperlink" Target="mailto:info@partyofcommunistsusa.net" TargetMode="Externa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 Id="rId3" Type="http://schemas.openxmlformats.org/officeDocument/2006/relationships/image" Target="../media/image2.png"/><Relationship Id="rId4" Type="http://schemas.openxmlformats.org/officeDocument/2006/relationships/hyperlink" Target="mailto:info@peoplesschool.us" TargetMode="Externa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 Id="rId3" Type="http://schemas.openxmlformats.org/officeDocument/2006/relationships/image" Target="../media/image2.png"/><Relationship Id="rId4" Type="http://schemas.openxmlformats.org/officeDocument/2006/relationships/image" Target="../media/image37.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6.xml"/><Relationship Id="rId3" Type="http://schemas.openxmlformats.org/officeDocument/2006/relationships/image" Target="../media/image2.png"/><Relationship Id="rId4" Type="http://schemas.openxmlformats.org/officeDocument/2006/relationships/image" Target="../media/image29.png"/><Relationship Id="rId5" Type="http://schemas.openxmlformats.org/officeDocument/2006/relationships/image" Target="../media/image39.png"/><Relationship Id="rId6" Type="http://schemas.openxmlformats.org/officeDocument/2006/relationships/image" Target="../media/image49.png"/><Relationship Id="rId7" Type="http://schemas.openxmlformats.org/officeDocument/2006/relationships/image" Target="../media/image44.png"/><Relationship Id="rId8" Type="http://schemas.openxmlformats.org/officeDocument/2006/relationships/image" Target="../media/image48.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7.xml"/><Relationship Id="rId3" Type="http://schemas.openxmlformats.org/officeDocument/2006/relationships/image" Target="../media/image45.png"/><Relationship Id="rId4" Type="http://schemas.openxmlformats.org/officeDocument/2006/relationships/image" Target="../media/image34.png"/><Relationship Id="rId5" Type="http://schemas.openxmlformats.org/officeDocument/2006/relationships/image" Target="../media/image40.jp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8.xml"/><Relationship Id="rId3" Type="http://schemas.openxmlformats.org/officeDocument/2006/relationships/image" Target="../media/image2.png"/><Relationship Id="rId4" Type="http://schemas.openxmlformats.org/officeDocument/2006/relationships/hyperlink" Target="http://www.youtube.com/watch?v=Fq8tutgNc-s" TargetMode="External"/><Relationship Id="rId5" Type="http://schemas.openxmlformats.org/officeDocument/2006/relationships/image" Target="../media/image50.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2.png"/><Relationship Id="rId4" Type="http://schemas.openxmlformats.org/officeDocument/2006/relationships/image" Target="../media/image9.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2.png"/><Relationship Id="rId4" Type="http://schemas.openxmlformats.org/officeDocument/2006/relationships/image" Target="../media/image46.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2.png"/><Relationship Id="rId4" Type="http://schemas.openxmlformats.org/officeDocument/2006/relationships/image" Target="../media/image38.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2.png"/><Relationship Id="rId4" Type="http://schemas.openxmlformats.org/officeDocument/2006/relationships/image" Target="../media/image43.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4182251" y="152400"/>
            <a:ext cx="779501" cy="779501"/>
          </a:xfrm>
          <a:prstGeom prst="rect">
            <a:avLst/>
          </a:prstGeom>
          <a:noFill/>
          <a:ln>
            <a:noFill/>
          </a:ln>
        </p:spPr>
      </p:pic>
      <p:sp>
        <p:nvSpPr>
          <p:cNvPr id="55" name="Google Shape;55;p13"/>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13"/>
          <p:cNvSpPr txBox="1"/>
          <p:nvPr/>
        </p:nvSpPr>
        <p:spPr>
          <a:xfrm>
            <a:off x="1655375" y="4565650"/>
            <a:ext cx="58506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Give a man a job - American New Deal song</a:t>
            </a:r>
            <a:endParaRPr>
              <a:solidFill>
                <a:srgbClr val="E4E5B8"/>
              </a:solidFill>
              <a:latin typeface="Georgia"/>
              <a:ea typeface="Georgia"/>
              <a:cs typeface="Georgia"/>
              <a:sym typeface="Georgia"/>
            </a:endParaRPr>
          </a:p>
        </p:txBody>
      </p:sp>
      <p:pic>
        <p:nvPicPr>
          <p:cNvPr descr="Give a Man a Job is a short film produced in 1933 in conjunction with the National Recovery Administration in which audience members were encouraged to offer jobs to the unemployed in the midst of the Great Depression. The film featured Jimmy Durante explaining to an audience through a comic song how they could generate employment." id="57" name="Google Shape;57;p13" title="Give a man a job - American New Deal song portuguese subtitles">
            <a:hlinkClick r:id="rId4"/>
          </p:cNvPr>
          <p:cNvPicPr preferRelativeResize="0"/>
          <p:nvPr/>
        </p:nvPicPr>
        <p:blipFill>
          <a:blip r:embed="rId5">
            <a:alphaModFix/>
          </a:blip>
          <a:stretch>
            <a:fillRect/>
          </a:stretch>
        </p:blipFill>
        <p:spPr>
          <a:xfrm>
            <a:off x="1645925" y="1151675"/>
            <a:ext cx="5869500" cy="330159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
                                        </p:tgtEl>
                                        <p:attrNameLst>
                                          <p:attrName>style.visibility</p:attrName>
                                        </p:attrNameLst>
                                      </p:cBhvr>
                                      <p:to>
                                        <p:strVal val="visible"/>
                                      </p:to>
                                    </p:set>
                                    <p:animEffect filter="fade" transition="in">
                                      <p:cBhvr>
                                        <p:cTn dur="1000"/>
                                        <p:tgtEl>
                                          <p:spTgt spid="5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2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31" name="Google Shape;131;p2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32" name="Google Shape;132;p22"/>
          <p:cNvSpPr txBox="1"/>
          <p:nvPr/>
        </p:nvSpPr>
        <p:spPr>
          <a:xfrm>
            <a:off x="2468880" y="1101300"/>
            <a:ext cx="6514200" cy="5048700"/>
          </a:xfrm>
          <a:prstGeom prst="rect">
            <a:avLst/>
          </a:prstGeom>
          <a:noFill/>
          <a:ln>
            <a:noFill/>
          </a:ln>
        </p:spPr>
        <p:txBody>
          <a:bodyPr anchorCtr="0" anchor="t" bIns="91425" lIns="91425" spcFirstLastPara="1" rIns="91425" wrap="square" tIns="91425">
            <a:spAutoFit/>
          </a:bodyPr>
          <a:lstStyle/>
          <a:p>
            <a:pPr indent="0" lvl="0" marL="457200" rtl="0" algn="just">
              <a:spcBef>
                <a:spcPts val="0"/>
              </a:spcBef>
              <a:spcAft>
                <a:spcPts val="0"/>
              </a:spcAft>
              <a:buNone/>
            </a:pPr>
            <a:r>
              <a:rPr lang="en" sz="1500">
                <a:solidFill>
                  <a:srgbClr val="E4E5B8"/>
                </a:solidFill>
                <a:latin typeface="Georgia"/>
                <a:ea typeface="Georgia"/>
                <a:cs typeface="Georgia"/>
                <a:sym typeface="Georgia"/>
              </a:rPr>
              <a:t>The White House Putsch, was a political conspiracy in 1933 in the United States to overthrow the government of President Franklin D. Roosevelt and install Smedley Butler as dictator. Butler, a retired Marine Corps major general, testified under oath that wealthy businessmen were plotting to create a fascist veterans' organization with him as its leader and use it in a coup d'état to overthrow Roosevelt. The coup was backed by the American Liberty League, and members included JP Morgan Jr, Irénée du Pont, Robert Sterling Clark of the Singer sewing machine fortune, and the chief executives of General Motors, Birds Eye and General Foods. The putsch called for a massive army of veterans – funded by $30m from Wall Street titans and with weapons supplied by Remington Arms – to march on Washington, oust Roosevelt and the entire line of succession, and establish a fascist dictatorship backed by a private army of 500,000 former soldiers.</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133" name="Google Shape;133;p22"/>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White House Putsch</a:t>
            </a:r>
            <a:endParaRPr>
              <a:solidFill>
                <a:srgbClr val="E4E5B8"/>
              </a:solidFill>
              <a:latin typeface="Georgia"/>
              <a:ea typeface="Georgia"/>
              <a:cs typeface="Georgia"/>
              <a:sym typeface="Georgia"/>
            </a:endParaRPr>
          </a:p>
        </p:txBody>
      </p:sp>
      <p:sp>
        <p:nvSpPr>
          <p:cNvPr id="134" name="Google Shape;134;p22"/>
          <p:cNvSpPr txBox="1"/>
          <p:nvPr/>
        </p:nvSpPr>
        <p:spPr>
          <a:xfrm>
            <a:off x="74769" y="3522360"/>
            <a:ext cx="2915700" cy="1031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rgbClr val="E4E5B8"/>
                </a:solidFill>
                <a:latin typeface="Georgia"/>
                <a:ea typeface="Georgia"/>
                <a:cs typeface="Georgia"/>
                <a:sym typeface="Georgia"/>
              </a:rPr>
              <a:t>Attendees at a 1936 Liberty League dinner in Washington, D.C. Former Governor Smith, the principal speaker, struck at the New Deal and called upon President Roosevelt to abandon "socialistic" trends.</a:t>
            </a:r>
            <a:endParaRPr sz="1100">
              <a:solidFill>
                <a:schemeClr val="lt2"/>
              </a:solidFill>
            </a:endParaRPr>
          </a:p>
        </p:txBody>
      </p:sp>
      <p:pic>
        <p:nvPicPr>
          <p:cNvPr id="135" name="Google Shape;135;p22" title="LibertyLeagueDinner.jpg"/>
          <p:cNvPicPr preferRelativeResize="0"/>
          <p:nvPr/>
        </p:nvPicPr>
        <p:blipFill>
          <a:blip r:embed="rId4">
            <a:alphaModFix/>
          </a:blip>
          <a:stretch>
            <a:fillRect/>
          </a:stretch>
        </p:blipFill>
        <p:spPr>
          <a:xfrm>
            <a:off x="152400" y="1253700"/>
            <a:ext cx="2743200" cy="233172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2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41" name="Google Shape;141;p2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42" name="Google Shape;142;p23"/>
          <p:cNvSpPr txBox="1"/>
          <p:nvPr/>
        </p:nvSpPr>
        <p:spPr>
          <a:xfrm>
            <a:off x="-274326" y="1101300"/>
            <a:ext cx="9144000" cy="7253700"/>
          </a:xfrm>
          <a:prstGeom prst="rect">
            <a:avLst/>
          </a:prstGeom>
          <a:noFill/>
          <a:ln>
            <a:noFill/>
          </a:ln>
        </p:spPr>
        <p:txBody>
          <a:bodyPr anchorCtr="0" anchor="t" bIns="91425" lIns="91425" spcFirstLastPara="1" rIns="91425" wrap="square" tIns="91425">
            <a:noAutofit/>
          </a:bodyPr>
          <a:lstStyle/>
          <a:p>
            <a:pPr indent="0" lvl="0" marL="457200" rtl="0" algn="just">
              <a:spcBef>
                <a:spcPts val="0"/>
              </a:spcBef>
              <a:spcAft>
                <a:spcPts val="0"/>
              </a:spcAft>
              <a:buNone/>
            </a:pPr>
            <a:r>
              <a:rPr lang="en" sz="1500">
                <a:solidFill>
                  <a:srgbClr val="E4E5B8"/>
                </a:solidFill>
                <a:latin typeface="Georgia"/>
                <a:ea typeface="Georgia"/>
                <a:cs typeface="Georgia"/>
                <a:sym typeface="Georgia"/>
              </a:rPr>
              <a:t>Retired General </a:t>
            </a:r>
            <a:r>
              <a:rPr lang="en" sz="1500">
                <a:solidFill>
                  <a:srgbClr val="E4E5B8"/>
                </a:solidFill>
                <a:latin typeface="Georgia"/>
                <a:ea typeface="Georgia"/>
                <a:cs typeface="Georgia"/>
                <a:sym typeface="Georgia"/>
              </a:rPr>
              <a:t>Smedley Butler was approached to lead the fascist coup attempt in August, 1934 but refused to take part. Instead, in the fall of 1934, he went to J. Edgar Hoover, head of what would become the FBI. Congressional hearings were launched to investigate the conspiracy. The committee never released a report, but it told Congress it “had received evidence that certain persons had made an attempt to establish a fascist organization in this country. There is no question that these attempts were discussed, were planned, and might have been placed in execution when and if the financial backers deemed it expedient.”</a:t>
            </a:r>
            <a:endParaRPr sz="1500">
              <a:solidFill>
                <a:srgbClr val="E4E5B8"/>
              </a:solidFill>
              <a:latin typeface="Georgia"/>
              <a:ea typeface="Georgia"/>
              <a:cs typeface="Georgia"/>
              <a:sym typeface="Georgia"/>
            </a:endParaRPr>
          </a:p>
          <a:p>
            <a:pPr indent="0" lvl="0" marL="457200" rtl="0" algn="just">
              <a:spcBef>
                <a:spcPts val="0"/>
              </a:spcBef>
              <a:spcAft>
                <a:spcPts val="0"/>
              </a:spcAft>
              <a:buNone/>
            </a:pPr>
            <a:r>
              <a:t/>
            </a:r>
            <a:endParaRPr sz="1500">
              <a:solidFill>
                <a:srgbClr val="E4E5B8"/>
              </a:solidFill>
              <a:latin typeface="Georgia"/>
              <a:ea typeface="Georgia"/>
              <a:cs typeface="Georgia"/>
              <a:sym typeface="Georgia"/>
            </a:endParaRPr>
          </a:p>
          <a:p>
            <a:pPr indent="0" lvl="0" marL="457200" rtl="0" algn="just">
              <a:spcBef>
                <a:spcPts val="0"/>
              </a:spcBef>
              <a:spcAft>
                <a:spcPts val="0"/>
              </a:spcAft>
              <a:buNone/>
            </a:pPr>
            <a:r>
              <a:rPr lang="en" sz="1500">
                <a:solidFill>
                  <a:srgbClr val="E4E5B8"/>
                </a:solidFill>
                <a:latin typeface="Georgia"/>
                <a:ea typeface="Georgia"/>
                <a:cs typeface="Georgia"/>
                <a:sym typeface="Georgia"/>
              </a:rPr>
              <a:t>Butler — who later published a book, “War Is a Racket,” in which he lamented that all the military conflicts he had ever been involved in were fought to benefit “millionaires and billionaires” — was  vindicated. But he claimed that he had named names, and those names had been removed from his testimony that was released to the public. “Like most committees, it has slaughtered the little and allowed the big to escape. The big shots weren’t even called to testify,” he said in a radio interview.</a:t>
            </a:r>
            <a:endParaRPr sz="1500">
              <a:solidFill>
                <a:srgbClr val="E4E5B8"/>
              </a:solidFill>
              <a:latin typeface="Georgia"/>
              <a:ea typeface="Georgia"/>
              <a:cs typeface="Georgia"/>
              <a:sym typeface="Georgia"/>
            </a:endParaRPr>
          </a:p>
          <a:p>
            <a:pPr indent="0" lvl="0" marL="457200" rtl="0" algn="just">
              <a:spcBef>
                <a:spcPts val="0"/>
              </a:spcBef>
              <a:spcAft>
                <a:spcPts val="0"/>
              </a:spcAft>
              <a:buNone/>
            </a:pPr>
            <a:r>
              <a:t/>
            </a:r>
            <a:endParaRPr sz="1500">
              <a:solidFill>
                <a:srgbClr val="E4E5B8"/>
              </a:solidFill>
              <a:latin typeface="Georgia"/>
              <a:ea typeface="Georgia"/>
              <a:cs typeface="Georgia"/>
              <a:sym typeface="Georgia"/>
            </a:endParaRPr>
          </a:p>
          <a:p>
            <a:pPr indent="0" lvl="0" marL="457200" rtl="0" algn="just">
              <a:spcBef>
                <a:spcPts val="0"/>
              </a:spcBef>
              <a:spcAft>
                <a:spcPts val="0"/>
              </a:spcAft>
              <a:buNone/>
            </a:pPr>
            <a:r>
              <a:rPr i="1" lang="en">
                <a:solidFill>
                  <a:srgbClr val="E4E5B8"/>
                </a:solidFill>
                <a:latin typeface="Georgia"/>
                <a:ea typeface="Georgia"/>
                <a:cs typeface="Georgia"/>
                <a:sym typeface="Georgia"/>
              </a:rPr>
              <a:t>“(As a General) I spent most of my time being a high-class muscle man for big business, for Wall Street, and for the bankers, In short, I was a racketeer for capitalism.”</a:t>
            </a:r>
            <a:r>
              <a:rPr lang="en">
                <a:solidFill>
                  <a:srgbClr val="E4E5B8"/>
                </a:solidFill>
                <a:latin typeface="Georgia"/>
                <a:ea typeface="Georgia"/>
                <a:cs typeface="Georgia"/>
                <a:sym typeface="Georgia"/>
              </a:rPr>
              <a:t> Smedley Butler, one year after his congressional testimony.</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143" name="Google Shape;143;p23"/>
          <p:cNvSpPr txBox="1"/>
          <p:nvPr>
            <p:ph type="title"/>
          </p:nvPr>
        </p:nvSpPr>
        <p:spPr>
          <a:xfrm>
            <a:off x="1658025" y="264300"/>
            <a:ext cx="72498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000">
                <a:solidFill>
                  <a:srgbClr val="E4E5B8"/>
                </a:solidFill>
                <a:latin typeface="Georgia"/>
                <a:ea typeface="Georgia"/>
                <a:cs typeface="Georgia"/>
                <a:sym typeface="Georgia"/>
              </a:rPr>
              <a:t>“It Has Slaughtered the Little and Allowed the Big to Escape”</a:t>
            </a:r>
            <a:endParaRPr sz="2000">
              <a:solidFill>
                <a:srgbClr val="E4E5B8"/>
              </a:solidFill>
              <a:latin typeface="Georgia"/>
              <a:ea typeface="Georgia"/>
              <a:cs typeface="Georgia"/>
              <a:sym typeface="Georgia"/>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2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49" name="Google Shape;149;p2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50" name="Google Shape;150;p24"/>
          <p:cNvSpPr txBox="1"/>
          <p:nvPr/>
        </p:nvSpPr>
        <p:spPr>
          <a:xfrm>
            <a:off x="-274320" y="1101300"/>
            <a:ext cx="6514200" cy="5248800"/>
          </a:xfrm>
          <a:prstGeom prst="rect">
            <a:avLst/>
          </a:prstGeom>
          <a:noFill/>
          <a:ln>
            <a:noFill/>
          </a:ln>
        </p:spPr>
        <p:txBody>
          <a:bodyPr anchorCtr="0" anchor="t" bIns="91425" lIns="91425" spcFirstLastPara="1" rIns="91425" wrap="square" tIns="91425">
            <a:spAutoFit/>
          </a:bodyPr>
          <a:lstStyle/>
          <a:p>
            <a:pPr indent="0" lvl="0" marL="457200" rtl="0" algn="just">
              <a:spcBef>
                <a:spcPts val="0"/>
              </a:spcBef>
              <a:spcAft>
                <a:spcPts val="0"/>
              </a:spcAft>
              <a:buNone/>
            </a:pPr>
            <a:r>
              <a:rPr lang="en">
                <a:solidFill>
                  <a:srgbClr val="E4E5B8"/>
                </a:solidFill>
                <a:latin typeface="Georgia"/>
                <a:ea typeface="Georgia"/>
                <a:cs typeface="Georgia"/>
                <a:sym typeface="Georgia"/>
              </a:rPr>
              <a:t>Roosevelt recognized that some of the criticisms of the New Deal were valid and following the Supreme Court’s invalidation of some First New Deal statutes, he decided to face his re-election bid in 1936 by unveiling another wave of legislation later known as the Second New Deal. Following his reelection, Roosevelt called congressional leaders into the White House and gave them a list of “must-pass” legislation that he wanted before they adjourned for the summer. </a:t>
            </a:r>
            <a:endParaRPr>
              <a:solidFill>
                <a:srgbClr val="E4E5B8"/>
              </a:solidFill>
              <a:latin typeface="Georgia"/>
              <a:ea typeface="Georgia"/>
              <a:cs typeface="Georgia"/>
              <a:sym typeface="Georgia"/>
            </a:endParaRPr>
          </a:p>
          <a:p>
            <a:pPr indent="0" lvl="0" marL="457200" rtl="0" algn="just">
              <a:spcBef>
                <a:spcPts val="0"/>
              </a:spcBef>
              <a:spcAft>
                <a:spcPts val="0"/>
              </a:spcAft>
              <a:buNone/>
            </a:pPr>
            <a:r>
              <a:t/>
            </a:r>
            <a:endParaRPr>
              <a:solidFill>
                <a:srgbClr val="E4E5B8"/>
              </a:solidFill>
              <a:latin typeface="Georgia"/>
              <a:ea typeface="Georgia"/>
              <a:cs typeface="Georgia"/>
              <a:sym typeface="Georgia"/>
            </a:endParaRPr>
          </a:p>
          <a:p>
            <a:pPr indent="0" lvl="0" marL="457200" rtl="0" algn="just">
              <a:spcBef>
                <a:spcPts val="0"/>
              </a:spcBef>
              <a:spcAft>
                <a:spcPts val="0"/>
              </a:spcAft>
              <a:buNone/>
            </a:pPr>
            <a:r>
              <a:rPr lang="en">
                <a:solidFill>
                  <a:srgbClr val="E4E5B8"/>
                </a:solidFill>
                <a:latin typeface="Georgia"/>
                <a:ea typeface="Georgia"/>
                <a:cs typeface="Georgia"/>
                <a:sym typeface="Georgia"/>
              </a:rPr>
              <a:t>The first of these priorities was the “Banking Act of 1935,” the most far-reaching revision of banking laws since the creation of the Federal Reserve System in 1914. Previously, regional reserve banks, particularly the New York Reserve Bank—controlled by the powerful Morgan and Rockefeller families—had dominated policy-making at the Federal Reserve. Under the new system, there would be a seven-member board of governors to oversee regional banks. This new board kept interest rates low, allowing the federal government to borrow billions of dollars to fund major relief and recovery programs.</a:t>
            </a:r>
            <a:endParaRPr>
              <a:solidFill>
                <a:srgbClr val="E4E5B8"/>
              </a:solidFill>
              <a:latin typeface="Georgia"/>
              <a:ea typeface="Georgia"/>
              <a:cs typeface="Georgia"/>
              <a:sym typeface="Georgia"/>
            </a:endParaRPr>
          </a:p>
          <a:p>
            <a:pPr indent="0" lvl="0" marL="0" rtl="0" algn="just">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151" name="Google Shape;151;p24"/>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New Deal 2.0</a:t>
            </a:r>
            <a:endParaRPr>
              <a:solidFill>
                <a:srgbClr val="E4E5B8"/>
              </a:solidFill>
              <a:latin typeface="Georgia"/>
              <a:ea typeface="Georgia"/>
              <a:cs typeface="Georgia"/>
              <a:sym typeface="Georgia"/>
            </a:endParaRPr>
          </a:p>
        </p:txBody>
      </p:sp>
      <p:sp>
        <p:nvSpPr>
          <p:cNvPr id="152" name="Google Shape;152;p24"/>
          <p:cNvSpPr txBox="1"/>
          <p:nvPr/>
        </p:nvSpPr>
        <p:spPr>
          <a:xfrm>
            <a:off x="6347147" y="3325930"/>
            <a:ext cx="29157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rgbClr val="E4E5B8"/>
                </a:solidFill>
                <a:latin typeface="Georgia"/>
                <a:ea typeface="Georgia"/>
                <a:cs typeface="Georgia"/>
                <a:sym typeface="Georgia"/>
              </a:rPr>
              <a:t>Franklin D.  Roosevelt Celebrating His Election Victory</a:t>
            </a:r>
            <a:endParaRPr sz="1100">
              <a:solidFill>
                <a:schemeClr val="lt2"/>
              </a:solidFill>
            </a:endParaRPr>
          </a:p>
        </p:txBody>
      </p:sp>
      <p:pic>
        <p:nvPicPr>
          <p:cNvPr id="153" name="Google Shape;153;p24" title="franklin-d-roosevelt-motorcade_001.jpg"/>
          <p:cNvPicPr preferRelativeResize="0"/>
          <p:nvPr/>
        </p:nvPicPr>
        <p:blipFill>
          <a:blip r:embed="rId4">
            <a:alphaModFix/>
          </a:blip>
          <a:stretch>
            <a:fillRect/>
          </a:stretch>
        </p:blipFill>
        <p:spPr>
          <a:xfrm>
            <a:off x="6295513" y="1248500"/>
            <a:ext cx="2743199" cy="2112263"/>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2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59" name="Google Shape;159;p2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60" name="Google Shape;160;p25"/>
          <p:cNvSpPr txBox="1"/>
          <p:nvPr/>
        </p:nvSpPr>
        <p:spPr>
          <a:xfrm>
            <a:off x="2468880" y="1101300"/>
            <a:ext cx="6514200" cy="5279700"/>
          </a:xfrm>
          <a:prstGeom prst="rect">
            <a:avLst/>
          </a:prstGeom>
          <a:noFill/>
          <a:ln>
            <a:noFill/>
          </a:ln>
        </p:spPr>
        <p:txBody>
          <a:bodyPr anchorCtr="0" anchor="t" bIns="91425" lIns="91425" spcFirstLastPara="1" rIns="91425" wrap="square" tIns="91425">
            <a:spAutoFit/>
          </a:bodyPr>
          <a:lstStyle/>
          <a:p>
            <a:pPr indent="0" lvl="0" marL="457200" rtl="0" algn="just">
              <a:spcBef>
                <a:spcPts val="0"/>
              </a:spcBef>
              <a:spcAft>
                <a:spcPts val="0"/>
              </a:spcAft>
              <a:buNone/>
            </a:pPr>
            <a:r>
              <a:rPr lang="en" sz="1500">
                <a:solidFill>
                  <a:srgbClr val="E4E5B8"/>
                </a:solidFill>
                <a:latin typeface="Georgia"/>
                <a:ea typeface="Georgia"/>
                <a:cs typeface="Georgia"/>
                <a:sym typeface="Georgia"/>
              </a:rPr>
              <a:t>In 1935, Congress also passed the Emergency Relief Appropriation Act, which authorized the single largest expenditure at that time in the country’s history: $4.8 billion. Almost one-third of those funds were invested in a new relief agency, the Works Progress Administration (WPA) which ran until 1943. In that time, the program provided employment relief to over eight million Americans, or approximately 20 percent of the country’s workforce. The WPA funded the construction of more than 2,500 hospitals, 5,900 schools, 570,000 miles of road, and more. The WPA also created the Federal One Project, which employed approximately forty thousand artists in theater, art, music, and writing. They produced state murals, guidebooks, concerts, and drama performances all around the country as well as funding the collection of oral histories, including those of former slaves. The WPA </a:t>
            </a:r>
            <a:r>
              <a:rPr lang="en" sz="1500">
                <a:solidFill>
                  <a:srgbClr val="E4E5B8"/>
                </a:solidFill>
                <a:latin typeface="Georgia"/>
                <a:ea typeface="Georgia"/>
                <a:cs typeface="Georgia"/>
                <a:sym typeface="Georgia"/>
              </a:rPr>
              <a:t>also included</a:t>
            </a:r>
            <a:r>
              <a:rPr lang="en" sz="1500">
                <a:solidFill>
                  <a:srgbClr val="E4E5B8"/>
                </a:solidFill>
                <a:latin typeface="Georgia"/>
                <a:ea typeface="Georgia"/>
                <a:cs typeface="Georgia"/>
                <a:sym typeface="Georgia"/>
              </a:rPr>
              <a:t> the National Youth Administration (NYA), which provided work-study jobs to over 500,000 college students and four million high school students.</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161" name="Google Shape;161;p25"/>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A Real Jobs Program for American Workers</a:t>
            </a:r>
            <a:endParaRPr>
              <a:solidFill>
                <a:srgbClr val="E4E5B8"/>
              </a:solidFill>
              <a:latin typeface="Georgia"/>
              <a:ea typeface="Georgia"/>
              <a:cs typeface="Georgia"/>
              <a:sym typeface="Georgia"/>
            </a:endParaRPr>
          </a:p>
        </p:txBody>
      </p:sp>
      <p:pic>
        <p:nvPicPr>
          <p:cNvPr id="162" name="Google Shape;162;p25" title="WPA.jpg"/>
          <p:cNvPicPr preferRelativeResize="0"/>
          <p:nvPr/>
        </p:nvPicPr>
        <p:blipFill>
          <a:blip r:embed="rId4">
            <a:alphaModFix/>
          </a:blip>
          <a:stretch>
            <a:fillRect/>
          </a:stretch>
        </p:blipFill>
        <p:spPr>
          <a:xfrm>
            <a:off x="152400" y="1253700"/>
            <a:ext cx="2743200" cy="2153412"/>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p2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68" name="Google Shape;168;p2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69" name="Google Shape;169;p26"/>
          <p:cNvSpPr txBox="1"/>
          <p:nvPr/>
        </p:nvSpPr>
        <p:spPr>
          <a:xfrm>
            <a:off x="-274320" y="1101300"/>
            <a:ext cx="6514200" cy="4602300"/>
          </a:xfrm>
          <a:prstGeom prst="rect">
            <a:avLst/>
          </a:prstGeom>
          <a:noFill/>
          <a:ln>
            <a:noFill/>
          </a:ln>
        </p:spPr>
        <p:txBody>
          <a:bodyPr anchorCtr="0" anchor="t" bIns="91425" lIns="91425" spcFirstLastPara="1" rIns="91425" wrap="square" tIns="91425">
            <a:spAutoFit/>
          </a:bodyPr>
          <a:lstStyle/>
          <a:p>
            <a:pPr indent="0" lvl="0" marL="457200" rtl="0" algn="just">
              <a:spcBef>
                <a:spcPts val="0"/>
              </a:spcBef>
              <a:spcAft>
                <a:spcPts val="0"/>
              </a:spcAft>
              <a:buNone/>
            </a:pPr>
            <a:r>
              <a:rPr lang="en">
                <a:solidFill>
                  <a:srgbClr val="E4E5B8"/>
                </a:solidFill>
                <a:latin typeface="Georgia"/>
                <a:ea typeface="Georgia"/>
                <a:cs typeface="Georgia"/>
                <a:sym typeface="Georgia"/>
              </a:rPr>
              <a:t>With the implementation of the Second New Deal, Roosevelt also passed The Social Security Act, establishing programs intended to help the most vulnerable: the elderly, the unemployed, the disabled, and the young. It included a pension fund for all retired people—except domestic workers and farmers, which therefore left many women and African Americans beyond the scope of its benefits—over the age of sixty-five, to be paid through a payroll tax on both employee and employer. Related to this act, Congress also passed a law on unemployment insurance, to be funded by a tax on employers, and programs for unwed mothers, as well as for those who were blind, deaf, or disabled. It is worth noting that some of these reforms were pulled from Roosevelt detractors such as Francis Townsend (ie. the Townsend Plan; an early attempt at a form of Social Security.) The popularity of these movements pushed FDR to </a:t>
            </a:r>
            <a:r>
              <a:rPr lang="en">
                <a:solidFill>
                  <a:srgbClr val="E4E5B8"/>
                </a:solidFill>
                <a:latin typeface="Georgia"/>
                <a:ea typeface="Georgia"/>
                <a:cs typeface="Georgia"/>
                <a:sym typeface="Georgia"/>
              </a:rPr>
              <a:t>include</a:t>
            </a:r>
            <a:r>
              <a:rPr lang="en">
                <a:solidFill>
                  <a:srgbClr val="E4E5B8"/>
                </a:solidFill>
                <a:latin typeface="Georgia"/>
                <a:ea typeface="Georgia"/>
                <a:cs typeface="Georgia"/>
                <a:sym typeface="Georgia"/>
              </a:rPr>
              <a:t> these progressive reforms among his priorities. </a:t>
            </a:r>
            <a:endParaRPr>
              <a:solidFill>
                <a:srgbClr val="E4E5B8"/>
              </a:solidFill>
              <a:latin typeface="Georgia"/>
              <a:ea typeface="Georgia"/>
              <a:cs typeface="Georgia"/>
              <a:sym typeface="Georgia"/>
            </a:endParaRPr>
          </a:p>
          <a:p>
            <a:pPr indent="0" lvl="0" marL="0" rtl="0" algn="just">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170" name="Google Shape;170;p2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A Limited Social Safety Net</a:t>
            </a:r>
            <a:endParaRPr>
              <a:solidFill>
                <a:srgbClr val="E4E5B8"/>
              </a:solidFill>
              <a:latin typeface="Georgia"/>
              <a:ea typeface="Georgia"/>
              <a:cs typeface="Georgia"/>
              <a:sym typeface="Georgia"/>
            </a:endParaRPr>
          </a:p>
        </p:txBody>
      </p:sp>
      <p:sp>
        <p:nvSpPr>
          <p:cNvPr id="171" name="Google Shape;171;p26"/>
          <p:cNvSpPr txBox="1"/>
          <p:nvPr/>
        </p:nvSpPr>
        <p:spPr>
          <a:xfrm>
            <a:off x="6257435" y="3021130"/>
            <a:ext cx="29157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rgbClr val="E4E5B8"/>
                </a:solidFill>
                <a:latin typeface="Georgia"/>
                <a:ea typeface="Georgia"/>
                <a:cs typeface="Georgia"/>
                <a:sym typeface="Georgia"/>
              </a:rPr>
              <a:t>President Roosevelt Signing the National Security Act</a:t>
            </a:r>
            <a:endParaRPr sz="1100">
              <a:solidFill>
                <a:schemeClr val="lt2"/>
              </a:solidFill>
            </a:endParaRPr>
          </a:p>
        </p:txBody>
      </p:sp>
      <p:pic>
        <p:nvPicPr>
          <p:cNvPr id="172" name="Google Shape;172;p26" title="roosevelt_signing_social_security_act_loc_img.jpg"/>
          <p:cNvPicPr preferRelativeResize="0"/>
          <p:nvPr/>
        </p:nvPicPr>
        <p:blipFill>
          <a:blip r:embed="rId4">
            <a:alphaModFix/>
          </a:blip>
          <a:stretch>
            <a:fillRect/>
          </a:stretch>
        </p:blipFill>
        <p:spPr>
          <a:xfrm>
            <a:off x="6239882" y="1351225"/>
            <a:ext cx="2743200" cy="1724787"/>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sp>
        <p:nvSpPr>
          <p:cNvPr id="177" name="Google Shape;177;p2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78" name="Google Shape;178;p2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79" name="Google Shape;179;p27"/>
          <p:cNvSpPr txBox="1"/>
          <p:nvPr/>
        </p:nvSpPr>
        <p:spPr>
          <a:xfrm>
            <a:off x="-274326" y="1101300"/>
            <a:ext cx="9144000" cy="7253700"/>
          </a:xfrm>
          <a:prstGeom prst="rect">
            <a:avLst/>
          </a:prstGeom>
          <a:noFill/>
          <a:ln>
            <a:noFill/>
          </a:ln>
        </p:spPr>
        <p:txBody>
          <a:bodyPr anchorCtr="0" anchor="t" bIns="91425" lIns="91425" spcFirstLastPara="1" rIns="91425" wrap="square" tIns="91425">
            <a:noAutofit/>
          </a:bodyPr>
          <a:lstStyle/>
          <a:p>
            <a:pPr indent="0" lvl="0" marL="457200" rtl="0" algn="just">
              <a:spcBef>
                <a:spcPts val="0"/>
              </a:spcBef>
              <a:spcAft>
                <a:spcPts val="0"/>
              </a:spcAft>
              <a:buNone/>
            </a:pPr>
            <a:r>
              <a:rPr lang="en" sz="1500">
                <a:solidFill>
                  <a:srgbClr val="E4E5B8"/>
                </a:solidFill>
                <a:latin typeface="Georgia"/>
                <a:ea typeface="Georgia"/>
                <a:cs typeface="Georgia"/>
                <a:sym typeface="Georgia"/>
              </a:rPr>
              <a:t>Roosevelt also signed into law the Wagner Act, also known as the National Labor Relations Act. The act created the National Labor Relations Board (NLRB) for the stated purpose of protecting American workers’ right to unionize and bargain collectively, as well as to provide a federal vehicle for labor grievances to be heard. Although fiercely criticized by the Republican Party and factory owners, the Wagner Act withstood several legal challenges and eventually received constitutional sanction by the U.S. Supreme Court in 1937. The law received the support of John L. Lewis and the Congress of Industrial Organizations who had sought government protection of industrial unionism, from the time they split from the American Federation of Labor in 1935 over disputes on whether to organize workers along craft or industrial lines. Following passage of the law, Lewis began a widespread publicity campaign urging industrial workers to join “the president’s union.” The relationship was mutually beneficial to Roosevelt, who subsequently received the endorsement of Lewis’s United Mine Workers union in the 1936 presidential election, along with a sizeable $500,000 campaign contribution. The Wagner Act permanently established government-secured workers’ rights and protections from their employers, and it marked the beginning of labor’s political support for the Democratic Party.</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180" name="Google Shape;180;p27"/>
          <p:cNvSpPr txBox="1"/>
          <p:nvPr>
            <p:ph type="title"/>
          </p:nvPr>
        </p:nvSpPr>
        <p:spPr>
          <a:xfrm>
            <a:off x="1658025" y="264300"/>
            <a:ext cx="72498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000">
                <a:solidFill>
                  <a:srgbClr val="E4E5B8"/>
                </a:solidFill>
                <a:latin typeface="Georgia"/>
                <a:ea typeface="Georgia"/>
                <a:cs typeface="Georgia"/>
                <a:sym typeface="Georgia"/>
              </a:rPr>
              <a:t>The Wagner Act, The NLRB, and The CIO</a:t>
            </a:r>
            <a:endParaRPr sz="2000">
              <a:solidFill>
                <a:srgbClr val="E4E5B8"/>
              </a:solidFill>
              <a:latin typeface="Georgia"/>
              <a:ea typeface="Georgia"/>
              <a:cs typeface="Georgia"/>
              <a:sym typeface="Georgia"/>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2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86" name="Google Shape;186;p2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87" name="Google Shape;187;p28"/>
          <p:cNvSpPr txBox="1"/>
          <p:nvPr/>
        </p:nvSpPr>
        <p:spPr>
          <a:xfrm>
            <a:off x="2003575" y="1101300"/>
            <a:ext cx="6979500" cy="4817700"/>
          </a:xfrm>
          <a:prstGeom prst="rect">
            <a:avLst/>
          </a:prstGeom>
          <a:noFill/>
          <a:ln>
            <a:noFill/>
          </a:ln>
        </p:spPr>
        <p:txBody>
          <a:bodyPr anchorCtr="0" anchor="t" bIns="91425" lIns="91425" spcFirstLastPara="1" rIns="91425" wrap="square" tIns="91425">
            <a:spAutoFit/>
          </a:bodyPr>
          <a:lstStyle/>
          <a:p>
            <a:pPr indent="0" lvl="0" marL="457200" rtl="0" algn="just">
              <a:spcBef>
                <a:spcPts val="0"/>
              </a:spcBef>
              <a:spcAft>
                <a:spcPts val="0"/>
              </a:spcAft>
              <a:buNone/>
            </a:pPr>
            <a:r>
              <a:rPr lang="en" sz="1500">
                <a:solidFill>
                  <a:srgbClr val="E4E5B8"/>
                </a:solidFill>
                <a:latin typeface="Georgia"/>
                <a:ea typeface="Georgia"/>
                <a:cs typeface="Georgia"/>
                <a:sym typeface="Georgia"/>
              </a:rPr>
              <a:t>Many accounts of the New Deal,  paint it as fundamentally pro-capitalist. The project’s architects sought to save capitalism from its excesses and reform the system so that more extreme alternatives — fascism on the Right, communism on the Left — did not take root. Once economic prosperity and political stability were restored post–World War II, New Dealers’ incentive for further reform disappeared.</a:t>
            </a:r>
            <a:endParaRPr sz="1500">
              <a:solidFill>
                <a:srgbClr val="E4E5B8"/>
              </a:solidFill>
              <a:latin typeface="Georgia"/>
              <a:ea typeface="Georgia"/>
              <a:cs typeface="Georgia"/>
              <a:sym typeface="Georgia"/>
            </a:endParaRPr>
          </a:p>
          <a:p>
            <a:pPr indent="0" lvl="0" marL="457200" rtl="0" algn="just">
              <a:spcBef>
                <a:spcPts val="0"/>
              </a:spcBef>
              <a:spcAft>
                <a:spcPts val="0"/>
              </a:spcAft>
              <a:buNone/>
            </a:pPr>
            <a:r>
              <a:t/>
            </a:r>
            <a:endParaRPr sz="1500">
              <a:solidFill>
                <a:srgbClr val="E4E5B8"/>
              </a:solidFill>
              <a:latin typeface="Georgia"/>
              <a:ea typeface="Georgia"/>
              <a:cs typeface="Georgia"/>
              <a:sym typeface="Georgia"/>
            </a:endParaRPr>
          </a:p>
          <a:p>
            <a:pPr indent="0" lvl="0" marL="457200" rtl="0" algn="just">
              <a:spcBef>
                <a:spcPts val="0"/>
              </a:spcBef>
              <a:spcAft>
                <a:spcPts val="0"/>
              </a:spcAft>
              <a:buNone/>
            </a:pPr>
            <a:r>
              <a:rPr lang="en" sz="1500">
                <a:solidFill>
                  <a:srgbClr val="E4E5B8"/>
                </a:solidFill>
                <a:latin typeface="Georgia"/>
                <a:ea typeface="Georgia"/>
                <a:cs typeface="Georgia"/>
                <a:sym typeface="Georgia"/>
              </a:rPr>
              <a:t>But this story is partially accurate at best. In fact, many people who joined the Roosevelt administration at high levels in the 1930s were radicals who viewed the New Deal as a chance to empower labor, reorient the economy around democratic priorities rather than the profit motive, and advance the interconnected causes of racial, gender, and economic equality. </a:t>
            </a:r>
            <a:r>
              <a:rPr lang="en" sz="1500">
                <a:solidFill>
                  <a:srgbClr val="E4E5B8"/>
                </a:solidFill>
                <a:latin typeface="Georgia"/>
                <a:ea typeface="Georgia"/>
                <a:cs typeface="Georgia"/>
                <a:sym typeface="Georgia"/>
              </a:rPr>
              <a:t>In the 1930s, the massive New Deal expansion of the federal government attracted a generation of young leftists to Washington, DC. </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188" name="Google Shape;188;p28"/>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A Capitalist Program with Radical Elements</a:t>
            </a:r>
            <a:endParaRPr>
              <a:solidFill>
                <a:srgbClr val="E4E5B8"/>
              </a:solidFill>
              <a:latin typeface="Georgia"/>
              <a:ea typeface="Georgia"/>
              <a:cs typeface="Georgia"/>
              <a:sym typeface="Georgia"/>
            </a:endParaRPr>
          </a:p>
        </p:txBody>
      </p:sp>
      <p:pic>
        <p:nvPicPr>
          <p:cNvPr id="189" name="Google Shape;189;p28" title="marykeyserling.jpeg"/>
          <p:cNvPicPr preferRelativeResize="0"/>
          <p:nvPr/>
        </p:nvPicPr>
        <p:blipFill>
          <a:blip r:embed="rId4">
            <a:alphaModFix/>
          </a:blip>
          <a:stretch>
            <a:fillRect/>
          </a:stretch>
        </p:blipFill>
        <p:spPr>
          <a:xfrm>
            <a:off x="249588" y="1253700"/>
            <a:ext cx="1990725" cy="2876550"/>
          </a:xfrm>
          <a:prstGeom prst="rect">
            <a:avLst/>
          </a:prstGeom>
          <a:noFill/>
          <a:ln>
            <a:noFill/>
          </a:ln>
        </p:spPr>
      </p:pic>
      <p:sp>
        <p:nvSpPr>
          <p:cNvPr id="190" name="Google Shape;190;p28"/>
          <p:cNvSpPr txBox="1"/>
          <p:nvPr/>
        </p:nvSpPr>
        <p:spPr>
          <a:xfrm>
            <a:off x="74775" y="4088487"/>
            <a:ext cx="24147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rgbClr val="E4E5B8"/>
                </a:solidFill>
                <a:latin typeface="Georgia"/>
                <a:ea typeface="Georgia"/>
                <a:cs typeface="Georgia"/>
                <a:sym typeface="Georgia"/>
              </a:rPr>
              <a:t>Mary Dublin Keyserling - Socialist and New Deal Reformer</a:t>
            </a:r>
            <a:endParaRPr sz="1100">
              <a:solidFill>
                <a:schemeClr val="lt2"/>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2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96" name="Google Shape;196;p2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97" name="Google Shape;197;p29"/>
          <p:cNvSpPr txBox="1"/>
          <p:nvPr/>
        </p:nvSpPr>
        <p:spPr>
          <a:xfrm>
            <a:off x="-274320" y="1101300"/>
            <a:ext cx="9144000" cy="5212200"/>
          </a:xfrm>
          <a:prstGeom prst="rect">
            <a:avLst/>
          </a:prstGeom>
          <a:noFill/>
          <a:ln>
            <a:noFill/>
          </a:ln>
        </p:spPr>
        <p:txBody>
          <a:bodyPr anchorCtr="0" anchor="t" bIns="91425" lIns="91425" spcFirstLastPara="1" rIns="91425" wrap="square" tIns="91425">
            <a:noAutofit/>
          </a:bodyPr>
          <a:lstStyle/>
          <a:p>
            <a:pPr indent="0" lvl="0" marL="457200" rtl="0" algn="just">
              <a:spcBef>
                <a:spcPts val="0"/>
              </a:spcBef>
              <a:spcAft>
                <a:spcPts val="0"/>
              </a:spcAft>
              <a:buNone/>
            </a:pPr>
            <a:r>
              <a:rPr lang="en" sz="1500">
                <a:solidFill>
                  <a:srgbClr val="E4E5B8"/>
                </a:solidFill>
                <a:latin typeface="Georgia"/>
                <a:ea typeface="Georgia"/>
                <a:cs typeface="Georgia"/>
                <a:sym typeface="Georgia"/>
              </a:rPr>
              <a:t>These reformers brought systemic critiques of capitalism, arguing that the federal government should promote economic democracy to combat the destructive tendencies that spawned the Great Depression and to foster greater equality along class, racial, and gender lines. Though quite a few were skeptical of Roosevelt’s administration, they all came to believe that New Deal programs could be a vehicle for their ambitious vision. Among them were Mary Dublin Keyserling and Leon Keyserling, two reformers whos exemplified the broader New Deal left. Mary was a member of the Socialist Party, trained in economics, and a leading figure in the consumers’ movement of the Depression era. She moved to Washington in 1940, where she began a career in federal government that lasted into the ’60s and married Leon Keyserling. Leon was a legislative aide to Senator Robert Wagner and was responsible for drafting several pivotal pieces of New Deal legislation, including the National Labor Relations Act (or Wagner Act) of 1935, which institutionalized collective bargaining rights for workers, and the 1937 US Housing Act. Leon went on to serve in the US Housing Authority and, like Mary, worked in federal government for decades. He was also a socialist, writing to his father in 1937 that New Deal reforms would create a “chain reaction” through which “the power of capitalism is going to be weakened to the point of extinction.”</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198" name="Google Shape;198;p29"/>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Socialist Influence on the New Deal Era</a:t>
            </a:r>
            <a:endParaRPr>
              <a:solidFill>
                <a:srgbClr val="E4E5B8"/>
              </a:solidFill>
              <a:latin typeface="Georgia"/>
              <a:ea typeface="Georgia"/>
              <a:cs typeface="Georgia"/>
              <a:sym typeface="Georgia"/>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p30"/>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a:t>
            </a:r>
            <a:endParaRPr sz="5200">
              <a:solidFill>
                <a:srgbClr val="E4E5B8"/>
              </a:solidFill>
              <a:latin typeface="Georgia"/>
              <a:ea typeface="Georgia"/>
              <a:cs typeface="Georgia"/>
              <a:sym typeface="Georgia"/>
            </a:endParaRPr>
          </a:p>
        </p:txBody>
      </p:sp>
      <p:pic>
        <p:nvPicPr>
          <p:cNvPr id="204" name="Google Shape;204;p30"/>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p31"/>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Benefits of New Deal Still Felt Today</a:t>
            </a:r>
            <a:endParaRPr sz="5200">
              <a:solidFill>
                <a:srgbClr val="E4E5B8"/>
              </a:solidFill>
              <a:latin typeface="Georgia"/>
              <a:ea typeface="Georgia"/>
              <a:cs typeface="Georgia"/>
              <a:sym typeface="Georgia"/>
            </a:endParaRPr>
          </a:p>
        </p:txBody>
      </p:sp>
      <p:pic>
        <p:nvPicPr>
          <p:cNvPr id="210" name="Google Shape;210;p31"/>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 name="Shape 61"/>
        <p:cNvGrpSpPr/>
        <p:nvPr/>
      </p:nvGrpSpPr>
      <p:grpSpPr>
        <a:xfrm>
          <a:off x="0" y="0"/>
          <a:ext cx="0" cy="0"/>
          <a:chOff x="0" y="0"/>
          <a:chExt cx="0" cy="0"/>
        </a:xfrm>
      </p:grpSpPr>
      <p:sp>
        <p:nvSpPr>
          <p:cNvPr id="62" name="Google Shape;62;p14"/>
          <p:cNvSpPr txBox="1"/>
          <p:nvPr>
            <p:ph idx="1" type="subTitle"/>
          </p:nvPr>
        </p:nvSpPr>
        <p:spPr>
          <a:xfrm>
            <a:off x="311700" y="449767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PSMLS 8</a:t>
            </a:r>
            <a:r>
              <a:rPr lang="en">
                <a:solidFill>
                  <a:srgbClr val="E4E5B8"/>
                </a:solidFill>
                <a:latin typeface="Georgia"/>
                <a:ea typeface="Georgia"/>
                <a:cs typeface="Georgia"/>
                <a:sym typeface="Georgia"/>
              </a:rPr>
              <a:t>/19/25</a:t>
            </a:r>
            <a:endParaRPr>
              <a:solidFill>
                <a:srgbClr val="E4E5B8"/>
              </a:solidFill>
              <a:latin typeface="Georgia"/>
              <a:ea typeface="Georgia"/>
              <a:cs typeface="Georgia"/>
              <a:sym typeface="Georgia"/>
            </a:endParaRPr>
          </a:p>
        </p:txBody>
      </p:sp>
      <p:sp>
        <p:nvSpPr>
          <p:cNvPr id="63" name="Google Shape;63;p14"/>
          <p:cNvSpPr/>
          <p:nvPr/>
        </p:nvSpPr>
        <p:spPr>
          <a:xfrm>
            <a:off x="844950" y="357788"/>
            <a:ext cx="7454100" cy="41928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B21F15"/>
              </a:solidFill>
            </a:endParaRPr>
          </a:p>
        </p:txBody>
      </p:sp>
      <p:pic>
        <p:nvPicPr>
          <p:cNvPr id="64" name="Google Shape;64;p14" title="PSMLS - 070224 Artwork (7).png"/>
          <p:cNvPicPr preferRelativeResize="0"/>
          <p:nvPr/>
        </p:nvPicPr>
        <p:blipFill>
          <a:blip r:embed="rId3">
            <a:alphaModFix/>
          </a:blip>
          <a:stretch>
            <a:fillRect/>
          </a:stretch>
        </p:blipFill>
        <p:spPr>
          <a:xfrm>
            <a:off x="844950" y="357800"/>
            <a:ext cx="7453866" cy="4192799"/>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3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16" name="Google Shape;216;p3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17" name="Google Shape;217;p32"/>
          <p:cNvSpPr txBox="1"/>
          <p:nvPr/>
        </p:nvSpPr>
        <p:spPr>
          <a:xfrm>
            <a:off x="223575" y="1101300"/>
            <a:ext cx="5606400" cy="4633200"/>
          </a:xfrm>
          <a:prstGeom prst="rect">
            <a:avLst/>
          </a:prstGeom>
          <a:noFill/>
          <a:ln>
            <a:noFill/>
          </a:ln>
        </p:spPr>
        <p:txBody>
          <a:bodyPr anchorCtr="0" anchor="t" bIns="91425" lIns="91425" spcFirstLastPara="1" rIns="91425" wrap="square" tIns="91425">
            <a:spAutoFit/>
          </a:bodyPr>
          <a:lstStyle/>
          <a:p>
            <a:pPr indent="-330200" lvl="0" marL="457200" rtl="0" algn="just">
              <a:spcBef>
                <a:spcPts val="0"/>
              </a:spcBef>
              <a:spcAft>
                <a:spcPts val="0"/>
              </a:spcAft>
              <a:buClr>
                <a:srgbClr val="E4E5B8"/>
              </a:buClr>
              <a:buSzPts val="1600"/>
              <a:buFont typeface="Barlow Condensed"/>
              <a:buChar char="●"/>
            </a:pPr>
            <a:r>
              <a:rPr lang="en" sz="1600">
                <a:solidFill>
                  <a:srgbClr val="E4E5B8"/>
                </a:solidFill>
                <a:latin typeface="Barlow Condensed"/>
                <a:ea typeface="Barlow Condensed"/>
                <a:cs typeface="Barlow Condensed"/>
                <a:sym typeface="Barlow Condensed"/>
              </a:rPr>
              <a:t>Before reviewing some </a:t>
            </a:r>
            <a:r>
              <a:rPr lang="en" sz="1600">
                <a:solidFill>
                  <a:srgbClr val="E4E5B8"/>
                </a:solidFill>
                <a:latin typeface="Barlow Condensed"/>
                <a:ea typeface="Barlow Condensed"/>
                <a:cs typeface="Barlow Condensed"/>
                <a:sym typeface="Barlow Condensed"/>
              </a:rPr>
              <a:t>influential</a:t>
            </a:r>
            <a:r>
              <a:rPr lang="en" sz="1600">
                <a:solidFill>
                  <a:srgbClr val="E4E5B8"/>
                </a:solidFill>
                <a:latin typeface="Barlow Condensed"/>
                <a:ea typeface="Barlow Condensed"/>
                <a:cs typeface="Barlow Condensed"/>
                <a:sym typeface="Barlow Condensed"/>
              </a:rPr>
              <a:t> projects of the New Deal, it must be kept in mind that the second and third phases of the New Deal were especially unfavorable to the banks and monopolies</a:t>
            </a:r>
            <a:endParaRPr sz="1600">
              <a:solidFill>
                <a:srgbClr val="E4E5B8"/>
              </a:solidFill>
              <a:latin typeface="Barlow Condensed"/>
              <a:ea typeface="Barlow Condensed"/>
              <a:cs typeface="Barlow Condensed"/>
              <a:sym typeface="Barlow Condensed"/>
            </a:endParaRPr>
          </a:p>
          <a:p>
            <a:pPr indent="0" lvl="0" marL="0" rtl="0" algn="just">
              <a:spcBef>
                <a:spcPts val="0"/>
              </a:spcBef>
              <a:spcAft>
                <a:spcPts val="0"/>
              </a:spcAft>
              <a:buNone/>
            </a:pPr>
            <a:r>
              <a:t/>
            </a:r>
            <a:endParaRPr sz="1600">
              <a:solidFill>
                <a:srgbClr val="E4E5B8"/>
              </a:solidFill>
              <a:latin typeface="Barlow Condensed"/>
              <a:ea typeface="Barlow Condensed"/>
              <a:cs typeface="Barlow Condensed"/>
              <a:sym typeface="Barlow Condensed"/>
            </a:endParaRPr>
          </a:p>
          <a:p>
            <a:pPr indent="-330200" lvl="0" marL="457200" rtl="0" algn="just">
              <a:spcBef>
                <a:spcPts val="0"/>
              </a:spcBef>
              <a:spcAft>
                <a:spcPts val="0"/>
              </a:spcAft>
              <a:buClr>
                <a:srgbClr val="E4E5B8"/>
              </a:buClr>
              <a:buSzPts val="1600"/>
              <a:buFont typeface="Barlow Condensed"/>
              <a:buChar char="●"/>
            </a:pPr>
            <a:r>
              <a:rPr lang="en" sz="1600">
                <a:solidFill>
                  <a:srgbClr val="E4E5B8"/>
                </a:solidFill>
                <a:latin typeface="Barlow Condensed"/>
                <a:ea typeface="Barlow Condensed"/>
                <a:cs typeface="Barlow Condensed"/>
                <a:sym typeface="Barlow Condensed"/>
              </a:rPr>
              <a:t>While there was much mass support for New Deal relief programs, big industry and finance, along with their loyal reactionary servants fought tooth and nail to prevent or water down these programs. </a:t>
            </a:r>
            <a:endParaRPr sz="1600">
              <a:solidFill>
                <a:srgbClr val="E4E5B8"/>
              </a:solidFill>
              <a:latin typeface="Barlow Condensed"/>
              <a:ea typeface="Barlow Condensed"/>
              <a:cs typeface="Barlow Condensed"/>
              <a:sym typeface="Barlow Condensed"/>
            </a:endParaRPr>
          </a:p>
          <a:p>
            <a:pPr indent="0" lvl="0" marL="0" rtl="0" algn="just">
              <a:spcBef>
                <a:spcPts val="0"/>
              </a:spcBef>
              <a:spcAft>
                <a:spcPts val="0"/>
              </a:spcAft>
              <a:buNone/>
            </a:pPr>
            <a:r>
              <a:t/>
            </a:r>
            <a:endParaRPr sz="1600">
              <a:solidFill>
                <a:srgbClr val="E4E5B8"/>
              </a:solidFill>
              <a:latin typeface="Barlow Condensed"/>
              <a:ea typeface="Barlow Condensed"/>
              <a:cs typeface="Barlow Condensed"/>
              <a:sym typeface="Barlow Condensed"/>
            </a:endParaRPr>
          </a:p>
          <a:p>
            <a:pPr indent="-330200" lvl="0" marL="457200" rtl="0" algn="just">
              <a:spcBef>
                <a:spcPts val="0"/>
              </a:spcBef>
              <a:spcAft>
                <a:spcPts val="0"/>
              </a:spcAft>
              <a:buClr>
                <a:srgbClr val="E4E5B8"/>
              </a:buClr>
              <a:buSzPts val="1600"/>
              <a:buFont typeface="Barlow Condensed"/>
              <a:buChar char="●"/>
            </a:pPr>
            <a:r>
              <a:rPr lang="en" sz="1600">
                <a:solidFill>
                  <a:srgbClr val="E4E5B8"/>
                </a:solidFill>
                <a:latin typeface="Barlow Condensed"/>
                <a:ea typeface="Barlow Condensed"/>
                <a:cs typeface="Barlow Condensed"/>
                <a:sym typeface="Barlow Condensed"/>
              </a:rPr>
              <a:t>For example, compromises to pass the National Housing Act of 1934 led to localized authority of allocation of federal funds which were abused by local financial and housing authorities to favor investment into wealthier white communities and underfunding racial minority dominated communities</a:t>
            </a:r>
            <a:endParaRPr sz="1600">
              <a:solidFill>
                <a:srgbClr val="E4E5B8"/>
              </a:solidFill>
              <a:latin typeface="Barlow Condensed"/>
              <a:ea typeface="Barlow Condensed"/>
              <a:cs typeface="Barlow Condensed"/>
              <a:sym typeface="Barlow Condensed"/>
            </a:endParaRPr>
          </a:p>
          <a:p>
            <a:pPr indent="0" lvl="0" marL="0" rtl="0" algn="just">
              <a:spcBef>
                <a:spcPts val="0"/>
              </a:spcBef>
              <a:spcAft>
                <a:spcPts val="0"/>
              </a:spcAft>
              <a:buNone/>
            </a:pPr>
            <a:r>
              <a:t/>
            </a:r>
            <a:endParaRPr sz="1600">
              <a:solidFill>
                <a:srgbClr val="E4E5B8"/>
              </a:solidFill>
              <a:latin typeface="Barlow Condensed"/>
              <a:ea typeface="Barlow Condensed"/>
              <a:cs typeface="Barlow Condensed"/>
              <a:sym typeface="Barlow Condensed"/>
            </a:endParaRPr>
          </a:p>
          <a:p>
            <a:pPr indent="-330200" lvl="0" marL="457200" rtl="0" algn="just">
              <a:spcBef>
                <a:spcPts val="0"/>
              </a:spcBef>
              <a:spcAft>
                <a:spcPts val="0"/>
              </a:spcAft>
              <a:buClr>
                <a:srgbClr val="E4E5B8"/>
              </a:buClr>
              <a:buSzPts val="1600"/>
              <a:buFont typeface="Barlow Condensed"/>
              <a:buChar char="●"/>
            </a:pPr>
            <a:r>
              <a:rPr lang="en" sz="1600">
                <a:solidFill>
                  <a:srgbClr val="E4E5B8"/>
                </a:solidFill>
                <a:latin typeface="Barlow Condensed"/>
                <a:ea typeface="Barlow Condensed"/>
                <a:cs typeface="Barlow Condensed"/>
                <a:sym typeface="Barlow Condensed"/>
              </a:rPr>
              <a:t>Other New Deal Programs were not immune</a:t>
            </a:r>
            <a:endParaRPr sz="1600">
              <a:solidFill>
                <a:srgbClr val="E4E5B8"/>
              </a:solidFill>
              <a:latin typeface="Barlow Condensed"/>
              <a:ea typeface="Barlow Condensed"/>
              <a:cs typeface="Barlow Condensed"/>
              <a:sym typeface="Barlow Condensed"/>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218" name="Google Shape;218;p32"/>
          <p:cNvSpPr txBox="1"/>
          <p:nvPr>
            <p:ph type="title"/>
          </p:nvPr>
        </p:nvSpPr>
        <p:spPr>
          <a:xfrm>
            <a:off x="1402975" y="189450"/>
            <a:ext cx="76350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220">
                <a:solidFill>
                  <a:srgbClr val="E4E5B8"/>
                </a:solidFill>
                <a:latin typeface="Georgia"/>
                <a:ea typeface="Georgia"/>
                <a:cs typeface="Georgia"/>
                <a:sym typeface="Georgia"/>
              </a:rPr>
              <a:t>An Important Consideration Before Reviewing New Deal Programs</a:t>
            </a:r>
            <a:endParaRPr sz="2220">
              <a:solidFill>
                <a:srgbClr val="E4E5B8"/>
              </a:solidFill>
              <a:latin typeface="Georgia"/>
              <a:ea typeface="Georgia"/>
              <a:cs typeface="Georgia"/>
              <a:sym typeface="Georgia"/>
            </a:endParaRPr>
          </a:p>
        </p:txBody>
      </p:sp>
      <p:pic>
        <p:nvPicPr>
          <p:cNvPr id="219" name="Google Shape;219;p32"/>
          <p:cNvPicPr preferRelativeResize="0"/>
          <p:nvPr/>
        </p:nvPicPr>
        <p:blipFill>
          <a:blip r:embed="rId4">
            <a:alphaModFix/>
          </a:blip>
          <a:stretch>
            <a:fillRect/>
          </a:stretch>
        </p:blipFill>
        <p:spPr>
          <a:xfrm>
            <a:off x="5982375" y="1101300"/>
            <a:ext cx="3009224" cy="2378134"/>
          </a:xfrm>
          <a:prstGeom prst="rect">
            <a:avLst/>
          </a:prstGeom>
          <a:noFill/>
          <a:ln>
            <a:noFill/>
          </a:ln>
        </p:spPr>
      </p:pic>
      <p:sp>
        <p:nvSpPr>
          <p:cNvPr id="220" name="Google Shape;220;p32"/>
          <p:cNvSpPr txBox="1"/>
          <p:nvPr/>
        </p:nvSpPr>
        <p:spPr>
          <a:xfrm>
            <a:off x="5969025" y="3597250"/>
            <a:ext cx="3069000" cy="1155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chemeClr val="lt2"/>
                </a:solidFill>
              </a:rPr>
              <a:t>The harmful results of monopoly influence in politics is exemplified by the notorious redlining maps which created racist federal funding allocation inequalities.</a:t>
            </a:r>
            <a:endParaRPr sz="1200">
              <a:solidFill>
                <a:schemeClr val="lt2"/>
              </a:solidFill>
            </a:endParaRPr>
          </a:p>
          <a:p>
            <a:pPr indent="0" lvl="0" marL="0" rtl="0" algn="l">
              <a:spcBef>
                <a:spcPts val="0"/>
              </a:spcBef>
              <a:spcAft>
                <a:spcPts val="0"/>
              </a:spcAft>
              <a:buNone/>
            </a:pPr>
            <a:r>
              <a:rPr lang="en" sz="1200">
                <a:solidFill>
                  <a:schemeClr val="lt2"/>
                </a:solidFill>
              </a:rPr>
              <a:t>Source: </a:t>
            </a:r>
            <a:r>
              <a:rPr lang="en" sz="1100" u="sng">
                <a:solidFill>
                  <a:schemeClr val="hlink"/>
                </a:solidFill>
                <a:hlinkClick r:id="rId5"/>
              </a:rPr>
              <a:t>Mapping Inequality</a:t>
            </a:r>
            <a:endParaRPr sz="1200">
              <a:solidFill>
                <a:schemeClr val="lt2"/>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3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26" name="Google Shape;226;p3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27" name="Google Shape;227;p33"/>
          <p:cNvSpPr txBox="1"/>
          <p:nvPr/>
        </p:nvSpPr>
        <p:spPr>
          <a:xfrm>
            <a:off x="244950" y="1201175"/>
            <a:ext cx="8296800" cy="4863900"/>
          </a:xfrm>
          <a:prstGeom prst="rect">
            <a:avLst/>
          </a:prstGeom>
          <a:noFill/>
          <a:ln>
            <a:noFill/>
          </a:ln>
        </p:spPr>
        <p:txBody>
          <a:bodyPr anchorCtr="0" anchor="t" bIns="91425" lIns="91425" spcFirstLastPara="1" rIns="91425" wrap="square" tIns="91425">
            <a:spAutoFit/>
          </a:bodyPr>
          <a:lstStyle/>
          <a:p>
            <a:pPr indent="-342900" lvl="0" marL="457200" rtl="0" algn="l">
              <a:spcBef>
                <a:spcPts val="0"/>
              </a:spcBef>
              <a:spcAft>
                <a:spcPts val="0"/>
              </a:spcAft>
              <a:buClr>
                <a:srgbClr val="E4E5B8"/>
              </a:buClr>
              <a:buSzPts val="1800"/>
              <a:buFont typeface="Barlow Condensed"/>
              <a:buChar char="●"/>
            </a:pPr>
            <a:r>
              <a:rPr lang="en" sz="1800">
                <a:solidFill>
                  <a:srgbClr val="E4E5B8"/>
                </a:solidFill>
                <a:latin typeface="Barlow Condensed"/>
                <a:ea typeface="Barlow Condensed"/>
                <a:cs typeface="Barlow Condensed"/>
                <a:sym typeface="Barlow Condensed"/>
              </a:rPr>
              <a:t>In his State of the Union Message of January 6, 1937, President Roosevelt spoke of the urgent need for the new Congress to address the housing situation:</a:t>
            </a:r>
            <a:endParaRPr sz="1800">
              <a:solidFill>
                <a:srgbClr val="E4E5B8"/>
              </a:solidFill>
              <a:latin typeface="Barlow Condensed"/>
              <a:ea typeface="Barlow Condensed"/>
              <a:cs typeface="Barlow Condensed"/>
              <a:sym typeface="Barlow Condensed"/>
            </a:endParaRPr>
          </a:p>
          <a:p>
            <a:pPr indent="0" lvl="0" marL="457200" rtl="0" algn="l">
              <a:spcBef>
                <a:spcPts val="0"/>
              </a:spcBef>
              <a:spcAft>
                <a:spcPts val="0"/>
              </a:spcAft>
              <a:buNone/>
            </a:pPr>
            <a:r>
              <a:t/>
            </a:r>
            <a:endParaRPr sz="1800">
              <a:solidFill>
                <a:srgbClr val="E4E5B8"/>
              </a:solidFill>
              <a:latin typeface="Barlow Condensed"/>
              <a:ea typeface="Barlow Condensed"/>
              <a:cs typeface="Barlow Condensed"/>
              <a:sym typeface="Barlow Condensed"/>
            </a:endParaRPr>
          </a:p>
          <a:p>
            <a:pPr indent="-342900" lvl="0" marL="457200" rtl="0" algn="l">
              <a:spcBef>
                <a:spcPts val="0"/>
              </a:spcBef>
              <a:spcAft>
                <a:spcPts val="0"/>
              </a:spcAft>
              <a:buClr>
                <a:srgbClr val="E4E5B8"/>
              </a:buClr>
              <a:buSzPts val="1800"/>
              <a:buFont typeface="Barlow Condensed"/>
              <a:buChar char="●"/>
            </a:pPr>
            <a:r>
              <a:rPr lang="en" sz="1800">
                <a:solidFill>
                  <a:srgbClr val="E4E5B8"/>
                </a:solidFill>
                <a:latin typeface="Barlow Condensed"/>
                <a:ea typeface="Barlow Condensed"/>
                <a:cs typeface="Barlow Condensed"/>
                <a:sym typeface="Barlow Condensed"/>
              </a:rPr>
              <a:t>“There are far-reaching problems still with us for which democracy must find solutions if it is to consider itself successful. For example, many millions of Americans still live in habitations which not only fail to provide the physical benefits of modern civilization but breed disease and impair the health of future generations. The menace exists not only in the slum areas of the very large cities, but in many smaller cities as well. It exists on tens of thousands of farms, in varying degrees, in every part of the country.”</a:t>
            </a:r>
            <a:endParaRPr sz="1800">
              <a:solidFill>
                <a:srgbClr val="E4E5B8"/>
              </a:solidFill>
              <a:latin typeface="Barlow Condensed"/>
              <a:ea typeface="Barlow Condensed"/>
              <a:cs typeface="Barlow Condensed"/>
              <a:sym typeface="Barlow Condensed"/>
            </a:endParaRPr>
          </a:p>
          <a:p>
            <a:pPr indent="0" lvl="0" marL="0" rtl="0" algn="l">
              <a:spcBef>
                <a:spcPts val="0"/>
              </a:spcBef>
              <a:spcAft>
                <a:spcPts val="0"/>
              </a:spcAft>
              <a:buNone/>
            </a:pPr>
            <a:r>
              <a:t/>
            </a:r>
            <a:endParaRPr sz="1800">
              <a:solidFill>
                <a:srgbClr val="E4E5B8"/>
              </a:solidFill>
              <a:latin typeface="Barlow Condensed"/>
              <a:ea typeface="Barlow Condensed"/>
              <a:cs typeface="Barlow Condensed"/>
              <a:sym typeface="Barlow Condensed"/>
            </a:endParaRPr>
          </a:p>
          <a:p>
            <a:pPr indent="-342900" lvl="0" marL="457200" rtl="0" algn="l">
              <a:spcBef>
                <a:spcPts val="0"/>
              </a:spcBef>
              <a:spcAft>
                <a:spcPts val="0"/>
              </a:spcAft>
              <a:buClr>
                <a:srgbClr val="E4E5B8"/>
              </a:buClr>
              <a:buSzPts val="1800"/>
              <a:buFont typeface="Barlow Condensed"/>
              <a:buChar char="●"/>
            </a:pPr>
            <a:r>
              <a:rPr lang="en" sz="1800">
                <a:solidFill>
                  <a:srgbClr val="E4E5B8"/>
                </a:solidFill>
                <a:latin typeface="Barlow Condensed"/>
                <a:ea typeface="Barlow Condensed"/>
                <a:cs typeface="Barlow Condensed"/>
                <a:sym typeface="Barlow Condensed"/>
              </a:rPr>
              <a:t>On September 1, 1937, the Housing Act was enacted to improve the housing situation of low income workers and unemployed people</a:t>
            </a:r>
            <a:endParaRPr sz="1800">
              <a:solidFill>
                <a:srgbClr val="E4E5B8"/>
              </a:solidFill>
              <a:latin typeface="Barlow Condensed"/>
              <a:ea typeface="Barlow Condensed"/>
              <a:cs typeface="Barlow Condensed"/>
              <a:sym typeface="Barlow Condensed"/>
            </a:endParaRPr>
          </a:p>
          <a:p>
            <a:pPr indent="0" lvl="0" marL="0" rtl="0" algn="l">
              <a:spcBef>
                <a:spcPts val="0"/>
              </a:spcBef>
              <a:spcAft>
                <a:spcPts val="0"/>
              </a:spcAft>
              <a:buNone/>
            </a:pPr>
            <a:r>
              <a:t/>
            </a:r>
            <a:endParaRPr sz="1800">
              <a:solidFill>
                <a:srgbClr val="E4E5B8"/>
              </a:solidFill>
              <a:latin typeface="Barlow Condensed"/>
              <a:ea typeface="Barlow Condensed"/>
              <a:cs typeface="Barlow Condensed"/>
              <a:sym typeface="Barlow Condensed"/>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228" name="Google Shape;228;p33"/>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Housing Act of 1937</a:t>
            </a:r>
            <a:endParaRPr>
              <a:solidFill>
                <a:srgbClr val="E4E5B8"/>
              </a:solidFill>
              <a:latin typeface="Georgia"/>
              <a:ea typeface="Georgia"/>
              <a:cs typeface="Georgia"/>
              <a:sym typeface="Georgia"/>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p3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34" name="Google Shape;234;p3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35" name="Google Shape;235;p34"/>
          <p:cNvSpPr txBox="1"/>
          <p:nvPr/>
        </p:nvSpPr>
        <p:spPr>
          <a:xfrm>
            <a:off x="469675" y="1101300"/>
            <a:ext cx="6514200" cy="1908600"/>
          </a:xfrm>
          <a:prstGeom prst="rect">
            <a:avLst/>
          </a:prstGeom>
          <a:noFill/>
          <a:ln>
            <a:noFill/>
          </a:ln>
        </p:spPr>
        <p:txBody>
          <a:bodyPr anchorCtr="0" anchor="t" bIns="91425" lIns="91425" spcFirstLastPara="1" rIns="91425" wrap="square" tIns="91425">
            <a:spAutoFit/>
          </a:bodyPr>
          <a:lstStyle/>
          <a:p>
            <a:pPr indent="-361950" lvl="0" marL="457200" rtl="0" algn="l">
              <a:spcBef>
                <a:spcPts val="0"/>
              </a:spcBef>
              <a:spcAft>
                <a:spcPts val="0"/>
              </a:spcAft>
              <a:buClr>
                <a:srgbClr val="E4E5B8"/>
              </a:buClr>
              <a:buSzPts val="2100"/>
              <a:buFont typeface="Georgia"/>
              <a:buChar char="●"/>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236" name="Google Shape;236;p34"/>
          <p:cNvSpPr txBox="1"/>
          <p:nvPr>
            <p:ph type="title"/>
          </p:nvPr>
        </p:nvSpPr>
        <p:spPr>
          <a:xfrm>
            <a:off x="1645525" y="1125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National Labor Relations Act (Wagner Act)</a:t>
            </a:r>
            <a:endParaRPr>
              <a:solidFill>
                <a:srgbClr val="E4E5B8"/>
              </a:solidFill>
              <a:latin typeface="Georgia"/>
              <a:ea typeface="Georgia"/>
              <a:cs typeface="Georgia"/>
              <a:sym typeface="Georgia"/>
            </a:endParaRPr>
          </a:p>
          <a:p>
            <a:pPr indent="0" lvl="0" marL="0" rtl="0" algn="ctr">
              <a:spcBef>
                <a:spcPts val="0"/>
              </a:spcBef>
              <a:spcAft>
                <a:spcPts val="0"/>
              </a:spcAft>
              <a:buNone/>
            </a:pPr>
            <a:r>
              <a:rPr lang="en" sz="1550">
                <a:solidFill>
                  <a:srgbClr val="E4E5B8"/>
                </a:solidFill>
                <a:latin typeface="Georgia"/>
                <a:ea typeface="Georgia"/>
                <a:cs typeface="Georgia"/>
                <a:sym typeface="Georgia"/>
              </a:rPr>
              <a:t>Excerpts from </a:t>
            </a:r>
            <a:r>
              <a:rPr i="1" lang="en" sz="1550">
                <a:solidFill>
                  <a:srgbClr val="E4E5B8"/>
                </a:solidFill>
                <a:latin typeface="Georgia"/>
                <a:ea typeface="Georgia"/>
                <a:cs typeface="Georgia"/>
                <a:sym typeface="Georgia"/>
              </a:rPr>
              <a:t>How the Wagner Act Works </a:t>
            </a:r>
            <a:r>
              <a:rPr lang="en" sz="1550">
                <a:solidFill>
                  <a:srgbClr val="E4E5B8"/>
                </a:solidFill>
                <a:latin typeface="Georgia"/>
                <a:ea typeface="Georgia"/>
                <a:cs typeface="Georgia"/>
                <a:sym typeface="Georgia"/>
              </a:rPr>
              <a:t>by Ben Golden published in New Masses May 1937</a:t>
            </a:r>
            <a:endParaRPr sz="1550">
              <a:solidFill>
                <a:srgbClr val="E4E5B8"/>
              </a:solidFill>
              <a:latin typeface="Georgia"/>
              <a:ea typeface="Georgia"/>
              <a:cs typeface="Georgia"/>
              <a:sym typeface="Georgia"/>
            </a:endParaRPr>
          </a:p>
        </p:txBody>
      </p:sp>
      <p:pic>
        <p:nvPicPr>
          <p:cNvPr id="237" name="Google Shape;237;p34"/>
          <p:cNvPicPr preferRelativeResize="0"/>
          <p:nvPr/>
        </p:nvPicPr>
        <p:blipFill>
          <a:blip r:embed="rId4">
            <a:alphaModFix/>
          </a:blip>
          <a:stretch>
            <a:fillRect/>
          </a:stretch>
        </p:blipFill>
        <p:spPr>
          <a:xfrm>
            <a:off x="127475" y="1188700"/>
            <a:ext cx="4165567" cy="3665025"/>
          </a:xfrm>
          <a:prstGeom prst="rect">
            <a:avLst/>
          </a:prstGeom>
          <a:noFill/>
          <a:ln>
            <a:noFill/>
          </a:ln>
        </p:spPr>
      </p:pic>
      <p:pic>
        <p:nvPicPr>
          <p:cNvPr id="238" name="Google Shape;238;p34"/>
          <p:cNvPicPr preferRelativeResize="0"/>
          <p:nvPr/>
        </p:nvPicPr>
        <p:blipFill>
          <a:blip r:embed="rId5">
            <a:alphaModFix/>
          </a:blip>
          <a:stretch>
            <a:fillRect/>
          </a:stretch>
        </p:blipFill>
        <p:spPr>
          <a:xfrm>
            <a:off x="4684375" y="1188700"/>
            <a:ext cx="4376575" cy="349537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p3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44" name="Google Shape;244;p3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45" name="Google Shape;245;p35"/>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National Labor Relations Act Cont.</a:t>
            </a:r>
            <a:endParaRPr>
              <a:solidFill>
                <a:srgbClr val="E4E5B8"/>
              </a:solidFill>
              <a:latin typeface="Georgia"/>
              <a:ea typeface="Georgia"/>
              <a:cs typeface="Georgia"/>
              <a:sym typeface="Georgia"/>
            </a:endParaRPr>
          </a:p>
        </p:txBody>
      </p:sp>
      <p:pic>
        <p:nvPicPr>
          <p:cNvPr id="246" name="Google Shape;246;p35"/>
          <p:cNvPicPr preferRelativeResize="0"/>
          <p:nvPr/>
        </p:nvPicPr>
        <p:blipFill>
          <a:blip r:embed="rId4">
            <a:alphaModFix/>
          </a:blip>
          <a:stretch>
            <a:fillRect/>
          </a:stretch>
        </p:blipFill>
        <p:spPr>
          <a:xfrm>
            <a:off x="187275" y="1428475"/>
            <a:ext cx="4194600" cy="2709775"/>
          </a:xfrm>
          <a:prstGeom prst="rect">
            <a:avLst/>
          </a:prstGeom>
          <a:noFill/>
          <a:ln>
            <a:noFill/>
          </a:ln>
        </p:spPr>
      </p:pic>
      <p:pic>
        <p:nvPicPr>
          <p:cNvPr id="247" name="Google Shape;247;p35"/>
          <p:cNvPicPr preferRelativeResize="0"/>
          <p:nvPr/>
        </p:nvPicPr>
        <p:blipFill>
          <a:blip r:embed="rId5">
            <a:alphaModFix/>
          </a:blip>
          <a:stretch>
            <a:fillRect/>
          </a:stretch>
        </p:blipFill>
        <p:spPr>
          <a:xfrm>
            <a:off x="4488225" y="1393525"/>
            <a:ext cx="4419600" cy="2356458"/>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sp>
        <p:nvSpPr>
          <p:cNvPr id="252" name="Google Shape;252;p3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53" name="Google Shape;253;p3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54" name="Google Shape;254;p3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National Labor Relations Act Cont.</a:t>
            </a:r>
            <a:endParaRPr>
              <a:solidFill>
                <a:srgbClr val="E4E5B8"/>
              </a:solidFill>
              <a:latin typeface="Georgia"/>
              <a:ea typeface="Georgia"/>
              <a:cs typeface="Georgia"/>
              <a:sym typeface="Georgia"/>
            </a:endParaRPr>
          </a:p>
        </p:txBody>
      </p:sp>
      <p:pic>
        <p:nvPicPr>
          <p:cNvPr id="255" name="Google Shape;255;p36"/>
          <p:cNvPicPr preferRelativeResize="0"/>
          <p:nvPr/>
        </p:nvPicPr>
        <p:blipFill>
          <a:blip r:embed="rId4">
            <a:alphaModFix/>
          </a:blip>
          <a:stretch>
            <a:fillRect/>
          </a:stretch>
        </p:blipFill>
        <p:spPr>
          <a:xfrm>
            <a:off x="62400" y="1300825"/>
            <a:ext cx="5284425" cy="3433200"/>
          </a:xfrm>
          <a:prstGeom prst="rect">
            <a:avLst/>
          </a:prstGeom>
          <a:noFill/>
          <a:ln>
            <a:noFill/>
          </a:ln>
        </p:spPr>
      </p:pic>
      <p:pic>
        <p:nvPicPr>
          <p:cNvPr id="256" name="Google Shape;256;p36"/>
          <p:cNvPicPr preferRelativeResize="0"/>
          <p:nvPr/>
        </p:nvPicPr>
        <p:blipFill>
          <a:blip r:embed="rId5">
            <a:alphaModFix/>
          </a:blip>
          <a:stretch>
            <a:fillRect/>
          </a:stretch>
        </p:blipFill>
        <p:spPr>
          <a:xfrm>
            <a:off x="6039400" y="1492850"/>
            <a:ext cx="2476500" cy="245745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sp>
        <p:nvSpPr>
          <p:cNvPr id="261" name="Google Shape;261;p3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62" name="Google Shape;262;p3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63" name="Google Shape;263;p3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Social Security Act</a:t>
            </a:r>
            <a:endParaRPr>
              <a:solidFill>
                <a:srgbClr val="E4E5B8"/>
              </a:solidFill>
              <a:latin typeface="Georgia"/>
              <a:ea typeface="Georgia"/>
              <a:cs typeface="Georgia"/>
              <a:sym typeface="Georgia"/>
            </a:endParaRPr>
          </a:p>
        </p:txBody>
      </p:sp>
      <p:pic>
        <p:nvPicPr>
          <p:cNvPr descr="Date the act was signed  8/14/1935&#10;Usage Public DomainCreative Commons Licensepublicdomain&#10;Topics Social Security, FDR, speech&#10;Digitizing sponsor ssa.gov" id="264" name="Google Shape;264;p37" title="Franklin D Roosevelt Social Security Act Speech">
            <a:hlinkClick r:id="rId4"/>
          </p:cNvPr>
          <p:cNvPicPr preferRelativeResize="0"/>
          <p:nvPr/>
        </p:nvPicPr>
        <p:blipFill>
          <a:blip r:embed="rId5">
            <a:alphaModFix/>
          </a:blip>
          <a:stretch>
            <a:fillRect/>
          </a:stretch>
        </p:blipFill>
        <p:spPr>
          <a:xfrm>
            <a:off x="656200" y="1186375"/>
            <a:ext cx="7831600" cy="37133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4"/>
                                        </p:tgtEl>
                                        <p:attrNameLst>
                                          <p:attrName>style.visibility</p:attrName>
                                        </p:attrNameLst>
                                      </p:cBhvr>
                                      <p:to>
                                        <p:strVal val="visible"/>
                                      </p:to>
                                    </p:set>
                                    <p:animEffect filter="fade" transition="in">
                                      <p:cBhvr>
                                        <p:cTn dur="1000"/>
                                        <p:tgtEl>
                                          <p:spTgt spid="26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sp>
        <p:nvSpPr>
          <p:cNvPr id="269" name="Google Shape;269;p3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70" name="Google Shape;270;p3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71" name="Google Shape;271;p38"/>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Benefits Under </a:t>
            </a:r>
            <a:r>
              <a:rPr lang="en">
                <a:solidFill>
                  <a:srgbClr val="E4E5B8"/>
                </a:solidFill>
                <a:latin typeface="Georgia"/>
                <a:ea typeface="Georgia"/>
                <a:cs typeface="Georgia"/>
                <a:sym typeface="Georgia"/>
              </a:rPr>
              <a:t>Social Security Act</a:t>
            </a:r>
            <a:endParaRPr>
              <a:solidFill>
                <a:srgbClr val="E4E5B8"/>
              </a:solidFill>
              <a:latin typeface="Georgia"/>
              <a:ea typeface="Georgia"/>
              <a:cs typeface="Georgia"/>
              <a:sym typeface="Georgia"/>
            </a:endParaRPr>
          </a:p>
        </p:txBody>
      </p:sp>
      <p:pic>
        <p:nvPicPr>
          <p:cNvPr id="272" name="Google Shape;272;p38"/>
          <p:cNvPicPr preferRelativeResize="0"/>
          <p:nvPr/>
        </p:nvPicPr>
        <p:blipFill>
          <a:blip r:embed="rId4">
            <a:alphaModFix/>
          </a:blip>
          <a:stretch>
            <a:fillRect/>
          </a:stretch>
        </p:blipFill>
        <p:spPr>
          <a:xfrm>
            <a:off x="5926250" y="1101300"/>
            <a:ext cx="2981576" cy="3662774"/>
          </a:xfrm>
          <a:prstGeom prst="rect">
            <a:avLst/>
          </a:prstGeom>
          <a:noFill/>
          <a:ln>
            <a:noFill/>
          </a:ln>
        </p:spPr>
      </p:pic>
      <p:sp>
        <p:nvSpPr>
          <p:cNvPr id="273" name="Google Shape;273;p38"/>
          <p:cNvSpPr txBox="1"/>
          <p:nvPr/>
        </p:nvSpPr>
        <p:spPr>
          <a:xfrm>
            <a:off x="222275" y="1250975"/>
            <a:ext cx="5190600" cy="3579900"/>
          </a:xfrm>
          <a:prstGeom prst="rect">
            <a:avLst/>
          </a:prstGeom>
          <a:noFill/>
          <a:ln>
            <a:noFill/>
          </a:ln>
        </p:spPr>
        <p:txBody>
          <a:bodyPr anchorCtr="0" anchor="t" bIns="91425" lIns="91425" spcFirstLastPara="1" rIns="91425" wrap="square" tIns="91425">
            <a:noAutofit/>
          </a:bodyPr>
          <a:lstStyle/>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Monthly Old Age/Retirement income</a:t>
            </a:r>
            <a:endParaRPr sz="1600">
              <a:solidFill>
                <a:srgbClr val="E4E5B8"/>
              </a:solidFill>
              <a:latin typeface="Georgia"/>
              <a:ea typeface="Georgia"/>
              <a:cs typeface="Georgia"/>
              <a:sym typeface="Georgia"/>
            </a:endParaRPr>
          </a:p>
          <a:p>
            <a:pPr indent="0" lvl="0" marL="457200" rtl="0" algn="l">
              <a:spcBef>
                <a:spcPts val="0"/>
              </a:spcBef>
              <a:spcAft>
                <a:spcPts val="0"/>
              </a:spcAft>
              <a:buNone/>
            </a:pPr>
            <a:r>
              <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Disability Insurance/Income</a:t>
            </a:r>
            <a:endParaRPr sz="1600">
              <a:solidFill>
                <a:srgbClr val="E4E5B8"/>
              </a:solidFill>
              <a:latin typeface="Georgia"/>
              <a:ea typeface="Georgia"/>
              <a:cs typeface="Georgia"/>
              <a:sym typeface="Georgia"/>
            </a:endParaRPr>
          </a:p>
          <a:p>
            <a:pPr indent="0" lvl="0" marL="457200" rtl="0" algn="l">
              <a:spcBef>
                <a:spcPts val="0"/>
              </a:spcBef>
              <a:spcAft>
                <a:spcPts val="0"/>
              </a:spcAft>
              <a:buNone/>
            </a:pPr>
            <a:r>
              <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Monthly income and supplements to family members and dependents </a:t>
            </a:r>
            <a:endParaRPr sz="1600">
              <a:solidFill>
                <a:srgbClr val="E4E5B8"/>
              </a:solidFill>
              <a:latin typeface="Georgia"/>
              <a:ea typeface="Georgia"/>
              <a:cs typeface="Georgia"/>
              <a:sym typeface="Georgia"/>
            </a:endParaRPr>
          </a:p>
          <a:p>
            <a:pPr indent="0" lvl="0" marL="457200" rtl="0" algn="l">
              <a:spcBef>
                <a:spcPts val="0"/>
              </a:spcBef>
              <a:spcAft>
                <a:spcPts val="0"/>
              </a:spcAft>
              <a:buNone/>
            </a:pPr>
            <a:r>
              <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Monthly income to people with no or low income and benefits</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Medicare and Medicaid were created from amendments to the Social Security Act in 1965 and were </a:t>
            </a:r>
            <a:r>
              <a:rPr lang="en" sz="1600">
                <a:solidFill>
                  <a:srgbClr val="E4E5B8"/>
                </a:solidFill>
                <a:latin typeface="Georgia"/>
                <a:ea typeface="Georgia"/>
                <a:cs typeface="Georgia"/>
                <a:sym typeface="Georgia"/>
              </a:rPr>
              <a:t>administered</a:t>
            </a:r>
            <a:r>
              <a:rPr lang="en" sz="1600">
                <a:solidFill>
                  <a:srgbClr val="E4E5B8"/>
                </a:solidFill>
                <a:latin typeface="Georgia"/>
                <a:ea typeface="Georgia"/>
                <a:cs typeface="Georgia"/>
                <a:sym typeface="Georgia"/>
              </a:rPr>
              <a:t> by the Social Security Administration</a:t>
            </a:r>
            <a:endParaRPr sz="1600">
              <a:solidFill>
                <a:srgbClr val="E4E5B8"/>
              </a:solidFill>
              <a:latin typeface="Georgia"/>
              <a:ea typeface="Georgia"/>
              <a:cs typeface="Georgia"/>
              <a:sym typeface="Georgia"/>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p3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79" name="Google Shape;279;p3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80" name="Google Shape;280;p39"/>
          <p:cNvSpPr txBox="1"/>
          <p:nvPr>
            <p:ph type="title"/>
          </p:nvPr>
        </p:nvSpPr>
        <p:spPr>
          <a:xfrm>
            <a:off x="1347950" y="200125"/>
            <a:ext cx="76365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320">
                <a:solidFill>
                  <a:srgbClr val="E4E5B8"/>
                </a:solidFill>
                <a:latin typeface="Georgia"/>
                <a:ea typeface="Georgia"/>
                <a:cs typeface="Georgia"/>
                <a:sym typeface="Georgia"/>
              </a:rPr>
              <a:t>Communists Called for</a:t>
            </a:r>
            <a:r>
              <a:rPr lang="en" sz="2320">
                <a:solidFill>
                  <a:srgbClr val="E4E5B8"/>
                </a:solidFill>
                <a:latin typeface="Georgia"/>
                <a:ea typeface="Georgia"/>
                <a:cs typeface="Georgia"/>
                <a:sym typeface="Georgia"/>
              </a:rPr>
              <a:t> Social Security Years Before SSA</a:t>
            </a:r>
            <a:endParaRPr sz="2320">
              <a:solidFill>
                <a:srgbClr val="E4E5B8"/>
              </a:solidFill>
              <a:latin typeface="Georgia"/>
              <a:ea typeface="Georgia"/>
              <a:cs typeface="Georgia"/>
              <a:sym typeface="Georgia"/>
            </a:endParaRPr>
          </a:p>
          <a:p>
            <a:pPr indent="0" lvl="0" marL="0" rtl="0" algn="ctr">
              <a:spcBef>
                <a:spcPts val="0"/>
              </a:spcBef>
              <a:spcAft>
                <a:spcPts val="0"/>
              </a:spcAft>
              <a:buSzPts val="990"/>
              <a:buNone/>
            </a:pPr>
            <a:r>
              <a:rPr lang="en" sz="1420">
                <a:solidFill>
                  <a:srgbClr val="E4E5B8"/>
                </a:solidFill>
                <a:latin typeface="Georgia"/>
                <a:ea typeface="Georgia"/>
                <a:cs typeface="Georgia"/>
                <a:sym typeface="Georgia"/>
              </a:rPr>
              <a:t>Excerpt from Anna Rochester’s </a:t>
            </a:r>
            <a:r>
              <a:rPr i="1" lang="en" sz="1420">
                <a:solidFill>
                  <a:srgbClr val="E4E5B8"/>
                </a:solidFill>
                <a:latin typeface="Georgia"/>
                <a:ea typeface="Georgia"/>
                <a:cs typeface="Georgia"/>
                <a:sym typeface="Georgia"/>
              </a:rPr>
              <a:t>Labor and Coal</a:t>
            </a:r>
            <a:r>
              <a:rPr lang="en" sz="1420">
                <a:solidFill>
                  <a:srgbClr val="E4E5B8"/>
                </a:solidFill>
                <a:latin typeface="Georgia"/>
                <a:ea typeface="Georgia"/>
                <a:cs typeface="Georgia"/>
                <a:sym typeface="Georgia"/>
              </a:rPr>
              <a:t> published by International Publishers in 1931</a:t>
            </a:r>
            <a:endParaRPr sz="1420">
              <a:solidFill>
                <a:srgbClr val="E4E5B8"/>
              </a:solidFill>
              <a:latin typeface="Georgia"/>
              <a:ea typeface="Georgia"/>
              <a:cs typeface="Georgia"/>
              <a:sym typeface="Georgia"/>
            </a:endParaRPr>
          </a:p>
        </p:txBody>
      </p:sp>
      <p:sp>
        <p:nvSpPr>
          <p:cNvPr id="281" name="Google Shape;281;p39"/>
          <p:cNvSpPr txBox="1"/>
          <p:nvPr/>
        </p:nvSpPr>
        <p:spPr>
          <a:xfrm>
            <a:off x="-51900" y="1192425"/>
            <a:ext cx="4623900" cy="3579900"/>
          </a:xfrm>
          <a:prstGeom prst="rect">
            <a:avLst/>
          </a:prstGeom>
          <a:noFill/>
          <a:ln>
            <a:noFill/>
          </a:ln>
        </p:spPr>
        <p:txBody>
          <a:bodyPr anchorCtr="0" anchor="t" bIns="91425" lIns="91425" spcFirstLastPara="1" rIns="91425" wrap="square" tIns="91425">
            <a:noAutofit/>
          </a:bodyPr>
          <a:lstStyle/>
          <a:p>
            <a:pPr indent="-323850" lvl="0" marL="457200" rtl="0" algn="l">
              <a:spcBef>
                <a:spcPts val="0"/>
              </a:spcBef>
              <a:spcAft>
                <a:spcPts val="0"/>
              </a:spcAft>
              <a:buClr>
                <a:srgbClr val="E4E5B8"/>
              </a:buClr>
              <a:buSzPts val="1500"/>
              <a:buFont typeface="Georgia"/>
              <a:buChar char="●"/>
            </a:pPr>
            <a:r>
              <a:rPr lang="en" sz="1500">
                <a:solidFill>
                  <a:srgbClr val="E4E5B8"/>
                </a:solidFill>
                <a:latin typeface="Georgia"/>
                <a:ea typeface="Georgia"/>
                <a:cs typeface="Georgia"/>
                <a:sym typeface="Georgia"/>
              </a:rPr>
              <a:t>What happens to a mine worker and his family when illness, injury or death cut off the pay envelope? For the miner is not the only one to suffer from the hazards of the industry; at least three-fifths of the men have dependents for whose bread and shelter they are responsible. Average earnings are too low to provide a decent living when all goes well. They leave no reserve for carrying the worker’s family through a period when wages are cut off. And no coal mining state in the country provides any social insurance as a matter of right to the workers, beyond, a meager system of compensation for a worker and his family when a miner is killed or injured on the job. </a:t>
            </a:r>
            <a:endParaRPr sz="1500">
              <a:solidFill>
                <a:srgbClr val="E4E5B8"/>
              </a:solidFill>
              <a:latin typeface="Georgia"/>
              <a:ea typeface="Georgia"/>
              <a:cs typeface="Georgia"/>
              <a:sym typeface="Georgia"/>
            </a:endParaRPr>
          </a:p>
        </p:txBody>
      </p:sp>
      <p:pic>
        <p:nvPicPr>
          <p:cNvPr id="282" name="Google Shape;282;p39"/>
          <p:cNvPicPr preferRelativeResize="0"/>
          <p:nvPr/>
        </p:nvPicPr>
        <p:blipFill>
          <a:blip r:embed="rId4">
            <a:alphaModFix/>
          </a:blip>
          <a:stretch>
            <a:fillRect/>
          </a:stretch>
        </p:blipFill>
        <p:spPr>
          <a:xfrm>
            <a:off x="4600275" y="1192423"/>
            <a:ext cx="4330801" cy="3150202"/>
          </a:xfrm>
          <a:prstGeom prst="rect">
            <a:avLst/>
          </a:prstGeom>
          <a:noFill/>
          <a:ln>
            <a:noFill/>
          </a:ln>
        </p:spPr>
      </p:pic>
      <p:sp>
        <p:nvSpPr>
          <p:cNvPr id="283" name="Google Shape;283;p39"/>
          <p:cNvSpPr txBox="1"/>
          <p:nvPr/>
        </p:nvSpPr>
        <p:spPr>
          <a:xfrm>
            <a:off x="4600275" y="4323225"/>
            <a:ext cx="4330800" cy="4491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n" sz="1200">
                <a:solidFill>
                  <a:schemeClr val="lt2"/>
                </a:solidFill>
              </a:rPr>
              <a:t>Breadlines during the Great Depression highlight the instability in the life of a worker under Capitalism and the need for a basic social insurance</a:t>
            </a:r>
            <a:endParaRPr sz="1200">
              <a:solidFill>
                <a:schemeClr val="lt2"/>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sp>
        <p:nvSpPr>
          <p:cNvPr id="288" name="Google Shape;288;p4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89" name="Google Shape;289;p4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90" name="Google Shape;290;p40"/>
          <p:cNvSpPr txBox="1"/>
          <p:nvPr>
            <p:ph type="title"/>
          </p:nvPr>
        </p:nvSpPr>
        <p:spPr>
          <a:xfrm>
            <a:off x="1658025" y="168075"/>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Communists Called for Social Security Years Before SSA</a:t>
            </a:r>
            <a:endParaRPr>
              <a:solidFill>
                <a:srgbClr val="E4E5B8"/>
              </a:solidFill>
              <a:latin typeface="Georgia"/>
              <a:ea typeface="Georgia"/>
              <a:cs typeface="Georgia"/>
              <a:sym typeface="Georgia"/>
            </a:endParaRPr>
          </a:p>
        </p:txBody>
      </p:sp>
      <p:sp>
        <p:nvSpPr>
          <p:cNvPr id="291" name="Google Shape;291;p40"/>
          <p:cNvSpPr txBox="1"/>
          <p:nvPr/>
        </p:nvSpPr>
        <p:spPr>
          <a:xfrm>
            <a:off x="168800" y="1197500"/>
            <a:ext cx="4403100" cy="3579900"/>
          </a:xfrm>
          <a:prstGeom prst="rect">
            <a:avLst/>
          </a:prstGeom>
          <a:noFill/>
          <a:ln>
            <a:noFill/>
          </a:ln>
        </p:spPr>
        <p:txBody>
          <a:bodyPr anchorCtr="0" anchor="t" bIns="91425" lIns="91425" spcFirstLastPara="1" rIns="91425" wrap="square" tIns="91425">
            <a:noAutofit/>
          </a:bodyPr>
          <a:lstStyle/>
          <a:p>
            <a:pPr indent="-330200" lvl="0" marL="457200" rtl="0" algn="just">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For other deaths and illnesses the miner and his family are thrown entirely on their own resources. This haunting insecurity of the worker’s family has been exploited to the full by the great industrial insurance companies. Thousands of miners are included in the mass of workers who squeeze out somehow from an inadequate wage the weekly payment for a small sickness and death-insurance policy. But many a policy has been forfeited when work is scarce and immediate hunger presses harder than the dread of illness or death. </a:t>
            </a:r>
            <a:endParaRPr sz="1600">
              <a:solidFill>
                <a:srgbClr val="E4E5B8"/>
              </a:solidFill>
              <a:latin typeface="Georgia"/>
              <a:ea typeface="Georgia"/>
              <a:cs typeface="Georgia"/>
              <a:sym typeface="Georgia"/>
            </a:endParaRPr>
          </a:p>
          <a:p>
            <a:pPr indent="0" lvl="0" marL="457200" rtl="0" algn="l">
              <a:spcBef>
                <a:spcPts val="0"/>
              </a:spcBef>
              <a:spcAft>
                <a:spcPts val="0"/>
              </a:spcAft>
              <a:buNone/>
            </a:pPr>
            <a:r>
              <a:t/>
            </a:r>
            <a:endParaRPr sz="1600">
              <a:solidFill>
                <a:srgbClr val="E4E5B8"/>
              </a:solidFill>
              <a:latin typeface="Georgia"/>
              <a:ea typeface="Georgia"/>
              <a:cs typeface="Georgia"/>
              <a:sym typeface="Georgia"/>
            </a:endParaRPr>
          </a:p>
        </p:txBody>
      </p:sp>
      <p:pic>
        <p:nvPicPr>
          <p:cNvPr id="292" name="Google Shape;292;p40"/>
          <p:cNvPicPr preferRelativeResize="0"/>
          <p:nvPr/>
        </p:nvPicPr>
        <p:blipFill>
          <a:blip r:embed="rId4">
            <a:alphaModFix/>
          </a:blip>
          <a:stretch>
            <a:fillRect/>
          </a:stretch>
        </p:blipFill>
        <p:spPr>
          <a:xfrm>
            <a:off x="4708125" y="1342900"/>
            <a:ext cx="4308525" cy="2604750"/>
          </a:xfrm>
          <a:prstGeom prst="rect">
            <a:avLst/>
          </a:prstGeom>
          <a:noFill/>
          <a:ln>
            <a:noFill/>
          </a:ln>
        </p:spPr>
      </p:pic>
      <p:sp>
        <p:nvSpPr>
          <p:cNvPr id="293" name="Google Shape;293;p40"/>
          <p:cNvSpPr txBox="1"/>
          <p:nvPr/>
        </p:nvSpPr>
        <p:spPr>
          <a:xfrm>
            <a:off x="4708088" y="4003575"/>
            <a:ext cx="4308600" cy="6201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n">
                <a:solidFill>
                  <a:schemeClr val="lt2"/>
                </a:solidFill>
              </a:rPr>
              <a:t>Black Lung Disease caused by prolonged exposure to coal dust in mines led to thousands of deaths and injuries that threatened the stability of mining families</a:t>
            </a:r>
            <a:r>
              <a:rPr lang="en" sz="1800">
                <a:solidFill>
                  <a:schemeClr val="lt2"/>
                </a:solidFill>
              </a:rPr>
              <a:t> </a:t>
            </a:r>
            <a:endParaRPr sz="1800">
              <a:solidFill>
                <a:schemeClr val="lt2"/>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7" name="Shape 297"/>
        <p:cNvGrpSpPr/>
        <p:nvPr/>
      </p:nvGrpSpPr>
      <p:grpSpPr>
        <a:xfrm>
          <a:off x="0" y="0"/>
          <a:ext cx="0" cy="0"/>
          <a:chOff x="0" y="0"/>
          <a:chExt cx="0" cy="0"/>
        </a:xfrm>
      </p:grpSpPr>
      <p:sp>
        <p:nvSpPr>
          <p:cNvPr id="298" name="Google Shape;298;p4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99" name="Google Shape;299;p4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00" name="Google Shape;300;p41"/>
          <p:cNvSpPr txBox="1"/>
          <p:nvPr>
            <p:ph type="title"/>
          </p:nvPr>
        </p:nvSpPr>
        <p:spPr>
          <a:xfrm>
            <a:off x="1647325" y="112500"/>
            <a:ext cx="72498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220">
                <a:solidFill>
                  <a:srgbClr val="E4E5B8"/>
                </a:solidFill>
                <a:latin typeface="Georgia"/>
                <a:ea typeface="Georgia"/>
                <a:cs typeface="Georgia"/>
                <a:sym typeface="Georgia"/>
              </a:rPr>
              <a:t>Why The US Needs Social Security</a:t>
            </a:r>
            <a:endParaRPr sz="2220">
              <a:solidFill>
                <a:srgbClr val="E4E5B8"/>
              </a:solidFill>
              <a:latin typeface="Georgia"/>
              <a:ea typeface="Georgia"/>
              <a:cs typeface="Georgia"/>
              <a:sym typeface="Georgia"/>
            </a:endParaRPr>
          </a:p>
          <a:p>
            <a:pPr indent="0" lvl="0" marL="0" rtl="0" algn="ctr">
              <a:spcBef>
                <a:spcPts val="0"/>
              </a:spcBef>
              <a:spcAft>
                <a:spcPts val="0"/>
              </a:spcAft>
              <a:buSzPts val="990"/>
              <a:buNone/>
            </a:pPr>
            <a:r>
              <a:rPr lang="en" sz="1720">
                <a:solidFill>
                  <a:srgbClr val="E4E5B8"/>
                </a:solidFill>
                <a:latin typeface="Georgia"/>
                <a:ea typeface="Georgia"/>
                <a:cs typeface="Georgia"/>
                <a:sym typeface="Georgia"/>
              </a:rPr>
              <a:t>Clippings from Union Pacific Coal Company Employee Magazine 1931</a:t>
            </a:r>
            <a:endParaRPr sz="1720">
              <a:solidFill>
                <a:srgbClr val="E4E5B8"/>
              </a:solidFill>
              <a:latin typeface="Georgia"/>
              <a:ea typeface="Georgia"/>
              <a:cs typeface="Georgia"/>
              <a:sym typeface="Georgia"/>
            </a:endParaRPr>
          </a:p>
        </p:txBody>
      </p:sp>
      <p:pic>
        <p:nvPicPr>
          <p:cNvPr id="301" name="Google Shape;301;p41" title="accidental-deaths-near-100-000-mark-1930-upccem-july-1931-1.png"/>
          <p:cNvPicPr preferRelativeResize="0"/>
          <p:nvPr/>
        </p:nvPicPr>
        <p:blipFill>
          <a:blip r:embed="rId4">
            <a:alphaModFix/>
          </a:blip>
          <a:stretch>
            <a:fillRect/>
          </a:stretch>
        </p:blipFill>
        <p:spPr>
          <a:xfrm>
            <a:off x="152400" y="1284225"/>
            <a:ext cx="4073600" cy="3676351"/>
          </a:xfrm>
          <a:prstGeom prst="rect">
            <a:avLst/>
          </a:prstGeom>
          <a:noFill/>
          <a:ln>
            <a:noFill/>
          </a:ln>
        </p:spPr>
      </p:pic>
      <p:pic>
        <p:nvPicPr>
          <p:cNvPr id="302" name="Google Shape;302;p41" title="accidental-deaths-near-100-000-mark-1930-upccem-july-1931-2.png"/>
          <p:cNvPicPr preferRelativeResize="0"/>
          <p:nvPr/>
        </p:nvPicPr>
        <p:blipFill>
          <a:blip r:embed="rId5">
            <a:alphaModFix/>
          </a:blip>
          <a:stretch>
            <a:fillRect/>
          </a:stretch>
        </p:blipFill>
        <p:spPr>
          <a:xfrm>
            <a:off x="4632350" y="1253700"/>
            <a:ext cx="4359249" cy="37068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 name="Shape 68"/>
        <p:cNvGrpSpPr/>
        <p:nvPr/>
      </p:nvGrpSpPr>
      <p:grpSpPr>
        <a:xfrm>
          <a:off x="0" y="0"/>
          <a:ext cx="0" cy="0"/>
          <a:chOff x="0" y="0"/>
          <a:chExt cx="0" cy="0"/>
        </a:xfrm>
      </p:grpSpPr>
      <p:sp>
        <p:nvSpPr>
          <p:cNvPr id="69" name="Google Shape;69;p15"/>
          <p:cNvSpPr txBox="1"/>
          <p:nvPr>
            <p:ph type="title"/>
          </p:nvPr>
        </p:nvSpPr>
        <p:spPr>
          <a:xfrm>
            <a:off x="253400" y="1830600"/>
            <a:ext cx="4045200" cy="14823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What we’ll be learning </a:t>
            </a:r>
            <a:r>
              <a:rPr lang="en">
                <a:solidFill>
                  <a:srgbClr val="E4E5B8"/>
                </a:solidFill>
                <a:latin typeface="Georgia"/>
                <a:ea typeface="Georgia"/>
                <a:cs typeface="Georgia"/>
                <a:sym typeface="Georgia"/>
              </a:rPr>
              <a:t>today</a:t>
            </a:r>
            <a:r>
              <a:rPr lang="en">
                <a:solidFill>
                  <a:srgbClr val="E4E5B8"/>
                </a:solidFill>
                <a:latin typeface="Georgia"/>
                <a:ea typeface="Georgia"/>
                <a:cs typeface="Georgia"/>
                <a:sym typeface="Georgia"/>
              </a:rPr>
              <a:t>:</a:t>
            </a:r>
            <a:endParaRPr>
              <a:solidFill>
                <a:srgbClr val="E4E5B8"/>
              </a:solidFill>
              <a:latin typeface="Georgia"/>
              <a:ea typeface="Georgia"/>
              <a:cs typeface="Georgia"/>
              <a:sym typeface="Georgia"/>
            </a:endParaRPr>
          </a:p>
        </p:txBody>
      </p:sp>
      <p:sp>
        <p:nvSpPr>
          <p:cNvPr id="70" name="Google Shape;70;p15"/>
          <p:cNvSpPr txBox="1"/>
          <p:nvPr>
            <p:ph idx="2" type="body"/>
          </p:nvPr>
        </p:nvSpPr>
        <p:spPr>
          <a:xfrm>
            <a:off x="4980525" y="724200"/>
            <a:ext cx="3837000" cy="3695100"/>
          </a:xfrm>
          <a:prstGeom prst="rect">
            <a:avLst/>
          </a:prstGeom>
        </p:spPr>
        <p:txBody>
          <a:bodyPr anchorCtr="0" anchor="ctr" bIns="91425" lIns="91425" spcFirstLastPara="1" rIns="91425" wrap="square" tIns="91425">
            <a:normAutofit lnSpcReduction="10000"/>
          </a:bodyPr>
          <a:lstStyle/>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342900" lvl="0" marL="457200" rtl="0" algn="l">
              <a:spcBef>
                <a:spcPts val="1200"/>
              </a:spcBef>
              <a:spcAft>
                <a:spcPts val="0"/>
              </a:spcAft>
              <a:buClr>
                <a:srgbClr val="E4E5B8"/>
              </a:buClr>
              <a:buSzPts val="1800"/>
              <a:buFont typeface="Georgia"/>
              <a:buChar char="●"/>
            </a:pPr>
            <a:r>
              <a:rPr lang="en">
                <a:solidFill>
                  <a:srgbClr val="E4E5B8"/>
                </a:solidFill>
                <a:latin typeface="Georgia"/>
                <a:ea typeface="Georgia"/>
                <a:cs typeface="Georgia"/>
                <a:sym typeface="Georgia"/>
              </a:rPr>
              <a:t>Section 1: The New Deal and the Business Plot</a:t>
            </a:r>
            <a:endParaRPr>
              <a:solidFill>
                <a:srgbClr val="E4E5B8"/>
              </a:solidFill>
              <a:latin typeface="Georgia"/>
              <a:ea typeface="Georgia"/>
              <a:cs typeface="Georgia"/>
              <a:sym typeface="Georgia"/>
            </a:endParaRPr>
          </a:p>
          <a:p>
            <a:pPr indent="0" lvl="0" marL="457200" rtl="0" algn="l">
              <a:spcBef>
                <a:spcPts val="1200"/>
              </a:spcBef>
              <a:spcAft>
                <a:spcPts val="0"/>
              </a:spcAft>
              <a:buNone/>
            </a:pPr>
            <a:r>
              <a:t/>
            </a:r>
            <a:endParaRPr>
              <a:solidFill>
                <a:srgbClr val="E4E5B8"/>
              </a:solidFill>
              <a:latin typeface="Georgia"/>
              <a:ea typeface="Georgia"/>
              <a:cs typeface="Georgia"/>
              <a:sym typeface="Georgia"/>
            </a:endParaRPr>
          </a:p>
          <a:p>
            <a:pPr indent="-342900" lvl="0" marL="457200" rtl="0" algn="l">
              <a:spcBef>
                <a:spcPts val="1200"/>
              </a:spcBef>
              <a:spcAft>
                <a:spcPts val="0"/>
              </a:spcAft>
              <a:buClr>
                <a:srgbClr val="E4E5B8"/>
              </a:buClr>
              <a:buSzPts val="1800"/>
              <a:buFont typeface="Georgia"/>
              <a:buChar char="●"/>
            </a:pPr>
            <a:r>
              <a:rPr lang="en">
                <a:solidFill>
                  <a:srgbClr val="E4E5B8"/>
                </a:solidFill>
                <a:latin typeface="Georgia"/>
                <a:ea typeface="Georgia"/>
                <a:cs typeface="Georgia"/>
                <a:sym typeface="Georgia"/>
              </a:rPr>
              <a:t>Section 2: Benefits of New Deal Still Felt Today</a:t>
            </a:r>
            <a:endParaRPr>
              <a:solidFill>
                <a:srgbClr val="E4E5B8"/>
              </a:solidFill>
              <a:latin typeface="Georgia"/>
              <a:ea typeface="Georgia"/>
              <a:cs typeface="Georgia"/>
              <a:sym typeface="Georgia"/>
            </a:endParaRPr>
          </a:p>
          <a:p>
            <a:pPr indent="0" lvl="0" marL="457200" rtl="0" algn="l">
              <a:spcBef>
                <a:spcPts val="1200"/>
              </a:spcBef>
              <a:spcAft>
                <a:spcPts val="0"/>
              </a:spcAft>
              <a:buNone/>
            </a:pPr>
            <a:r>
              <a:t/>
            </a:r>
            <a:endParaRPr>
              <a:solidFill>
                <a:srgbClr val="E4E5B8"/>
              </a:solidFill>
              <a:latin typeface="Georgia"/>
              <a:ea typeface="Georgia"/>
              <a:cs typeface="Georgia"/>
              <a:sym typeface="Georgia"/>
            </a:endParaRPr>
          </a:p>
          <a:p>
            <a:pPr indent="-342900" lvl="0" marL="457200" rtl="0" algn="l">
              <a:spcBef>
                <a:spcPts val="1200"/>
              </a:spcBef>
              <a:spcAft>
                <a:spcPts val="0"/>
              </a:spcAft>
              <a:buClr>
                <a:srgbClr val="E4E5B8"/>
              </a:buClr>
              <a:buSzPts val="1800"/>
              <a:buFont typeface="Georgia"/>
              <a:buChar char="●"/>
            </a:pPr>
            <a:r>
              <a:rPr lang="en">
                <a:solidFill>
                  <a:srgbClr val="E4E5B8"/>
                </a:solidFill>
                <a:latin typeface="Georgia"/>
                <a:ea typeface="Georgia"/>
                <a:cs typeface="Georgia"/>
                <a:sym typeface="Georgia"/>
              </a:rPr>
              <a:t>Section 3: Left-Center Unity Today</a:t>
            </a:r>
            <a:endParaRPr>
              <a:solidFill>
                <a:srgbClr val="E4E5B8"/>
              </a:solidFill>
              <a:latin typeface="Georgia"/>
              <a:ea typeface="Georgia"/>
              <a:cs typeface="Georgia"/>
              <a:sym typeface="Georgia"/>
            </a:endParaRPr>
          </a:p>
        </p:txBody>
      </p:sp>
      <p:pic>
        <p:nvPicPr>
          <p:cNvPr id="71" name="Google Shape;71;p15"/>
          <p:cNvPicPr preferRelativeResize="0"/>
          <p:nvPr/>
        </p:nvPicPr>
        <p:blipFill>
          <a:blip r:embed="rId3">
            <a:alphaModFix/>
          </a:blip>
          <a:stretch>
            <a:fillRect/>
          </a:stretch>
        </p:blipFill>
        <p:spPr>
          <a:xfrm>
            <a:off x="204977" y="205725"/>
            <a:ext cx="1053650" cy="105367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6" name="Shape 306"/>
        <p:cNvGrpSpPr/>
        <p:nvPr/>
      </p:nvGrpSpPr>
      <p:grpSpPr>
        <a:xfrm>
          <a:off x="0" y="0"/>
          <a:ext cx="0" cy="0"/>
          <a:chOff x="0" y="0"/>
          <a:chExt cx="0" cy="0"/>
        </a:xfrm>
      </p:grpSpPr>
      <p:sp>
        <p:nvSpPr>
          <p:cNvPr id="307" name="Google Shape;307;p4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08" name="Google Shape;308;p4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09" name="Google Shape;309;p42"/>
          <p:cNvSpPr txBox="1"/>
          <p:nvPr/>
        </p:nvSpPr>
        <p:spPr>
          <a:xfrm>
            <a:off x="341350" y="1101300"/>
            <a:ext cx="5157300" cy="5248800"/>
          </a:xfrm>
          <a:prstGeom prst="rect">
            <a:avLst/>
          </a:prstGeom>
          <a:noFill/>
          <a:ln>
            <a:noFill/>
          </a:ln>
        </p:spPr>
        <p:txBody>
          <a:bodyPr anchorCtr="0" anchor="t" bIns="91425" lIns="91425" spcFirstLastPara="1" rIns="91425" wrap="square" tIns="91425">
            <a:spAutoFit/>
          </a:bodyPr>
          <a:lstStyle/>
          <a:p>
            <a:pPr indent="-336550" lvl="0" marL="457200" rtl="0" algn="just">
              <a:spcBef>
                <a:spcPts val="0"/>
              </a:spcBef>
              <a:spcAft>
                <a:spcPts val="0"/>
              </a:spcAft>
              <a:buClr>
                <a:srgbClr val="E4E5B8"/>
              </a:buClr>
              <a:buSzPts val="1700"/>
              <a:buFont typeface="Georgia"/>
              <a:buChar char="●"/>
            </a:pPr>
            <a:r>
              <a:rPr lang="en" sz="1700">
                <a:solidFill>
                  <a:srgbClr val="E4E5B8"/>
                </a:solidFill>
                <a:latin typeface="Georgia"/>
                <a:ea typeface="Georgia"/>
                <a:cs typeface="Georgia"/>
                <a:sym typeface="Georgia"/>
              </a:rPr>
              <a:t>Natural Resources Conservation Service (NRCS) was created to research solutions to environmental issues such as water and soil pollution and soil erosion. Originally formed as the Soil Conservation Service in 1935.</a:t>
            </a:r>
            <a:endParaRPr sz="1700">
              <a:solidFill>
                <a:srgbClr val="E4E5B8"/>
              </a:solidFill>
              <a:latin typeface="Georgia"/>
              <a:ea typeface="Georgia"/>
              <a:cs typeface="Georgia"/>
              <a:sym typeface="Georgia"/>
            </a:endParaRPr>
          </a:p>
          <a:p>
            <a:pPr indent="0" lvl="0" marL="0" rtl="0" algn="just">
              <a:spcBef>
                <a:spcPts val="0"/>
              </a:spcBef>
              <a:spcAft>
                <a:spcPts val="0"/>
              </a:spcAft>
              <a:buNone/>
            </a:pPr>
            <a:r>
              <a:t/>
            </a:r>
            <a:endParaRPr sz="1700">
              <a:solidFill>
                <a:srgbClr val="E4E5B8"/>
              </a:solidFill>
              <a:latin typeface="Georgia"/>
              <a:ea typeface="Georgia"/>
              <a:cs typeface="Georgia"/>
              <a:sym typeface="Georgia"/>
            </a:endParaRPr>
          </a:p>
          <a:p>
            <a:pPr indent="-336550" lvl="0" marL="457200" rtl="0" algn="just">
              <a:spcBef>
                <a:spcPts val="0"/>
              </a:spcBef>
              <a:spcAft>
                <a:spcPts val="0"/>
              </a:spcAft>
              <a:buClr>
                <a:srgbClr val="E4E5B8"/>
              </a:buClr>
              <a:buSzPts val="1700"/>
              <a:buFont typeface="Georgia"/>
              <a:buChar char="●"/>
            </a:pPr>
            <a:r>
              <a:rPr lang="en" sz="1700">
                <a:solidFill>
                  <a:srgbClr val="E4E5B8"/>
                </a:solidFill>
                <a:latin typeface="Georgia"/>
                <a:ea typeface="Georgia"/>
                <a:cs typeface="Georgia"/>
                <a:sym typeface="Georgia"/>
              </a:rPr>
              <a:t>The Federally-owned Tennessee Valley Authority (TVA) which was tasked with modernizing the utilities, agricultural, and economic infrastructure of the region and land-use planning. The TVA has been attacked since its inception by reactionaries who view it as “creeping socialism” and “big government overreach”</a:t>
            </a:r>
            <a:endParaRPr sz="17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10" name="Google Shape;310;p42"/>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Other Legacy Programs of the New Deal Today</a:t>
            </a:r>
            <a:endParaRPr>
              <a:solidFill>
                <a:srgbClr val="E4E5B8"/>
              </a:solidFill>
              <a:latin typeface="Georgia"/>
              <a:ea typeface="Georgia"/>
              <a:cs typeface="Georgia"/>
              <a:sym typeface="Georgia"/>
            </a:endParaRPr>
          </a:p>
        </p:txBody>
      </p:sp>
      <p:pic>
        <p:nvPicPr>
          <p:cNvPr id="311" name="Google Shape;311;p42"/>
          <p:cNvPicPr preferRelativeResize="0"/>
          <p:nvPr/>
        </p:nvPicPr>
        <p:blipFill>
          <a:blip r:embed="rId4">
            <a:alphaModFix/>
          </a:blip>
          <a:stretch>
            <a:fillRect/>
          </a:stretch>
        </p:blipFill>
        <p:spPr>
          <a:xfrm>
            <a:off x="5651050" y="1253700"/>
            <a:ext cx="3340550" cy="334055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5" name="Shape 315"/>
        <p:cNvGrpSpPr/>
        <p:nvPr/>
      </p:nvGrpSpPr>
      <p:grpSpPr>
        <a:xfrm>
          <a:off x="0" y="0"/>
          <a:ext cx="0" cy="0"/>
          <a:chOff x="0" y="0"/>
          <a:chExt cx="0" cy="0"/>
        </a:xfrm>
      </p:grpSpPr>
      <p:sp>
        <p:nvSpPr>
          <p:cNvPr id="316" name="Google Shape;316;p43"/>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a:t>
            </a:r>
            <a:endParaRPr sz="5200">
              <a:solidFill>
                <a:srgbClr val="E4E5B8"/>
              </a:solidFill>
              <a:latin typeface="Georgia"/>
              <a:ea typeface="Georgia"/>
              <a:cs typeface="Georgia"/>
              <a:sym typeface="Georgia"/>
            </a:endParaRPr>
          </a:p>
        </p:txBody>
      </p:sp>
      <p:pic>
        <p:nvPicPr>
          <p:cNvPr id="317" name="Google Shape;317;p43"/>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 name="Shape 321"/>
        <p:cNvGrpSpPr/>
        <p:nvPr/>
      </p:nvGrpSpPr>
      <p:grpSpPr>
        <a:xfrm>
          <a:off x="0" y="0"/>
          <a:ext cx="0" cy="0"/>
          <a:chOff x="0" y="0"/>
          <a:chExt cx="0" cy="0"/>
        </a:xfrm>
      </p:grpSpPr>
      <p:sp>
        <p:nvSpPr>
          <p:cNvPr id="322" name="Google Shape;322;p44"/>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Left-Center Unity Today</a:t>
            </a:r>
            <a:endParaRPr sz="5200">
              <a:solidFill>
                <a:srgbClr val="E4E5B8"/>
              </a:solidFill>
              <a:latin typeface="Georgia"/>
              <a:ea typeface="Georgia"/>
              <a:cs typeface="Georgia"/>
              <a:sym typeface="Georgia"/>
            </a:endParaRPr>
          </a:p>
        </p:txBody>
      </p:sp>
      <p:pic>
        <p:nvPicPr>
          <p:cNvPr id="323" name="Google Shape;323;p44"/>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7" name="Shape 327"/>
        <p:cNvGrpSpPr/>
        <p:nvPr/>
      </p:nvGrpSpPr>
      <p:grpSpPr>
        <a:xfrm>
          <a:off x="0" y="0"/>
          <a:ext cx="0" cy="0"/>
          <a:chOff x="0" y="0"/>
          <a:chExt cx="0" cy="0"/>
        </a:xfrm>
      </p:grpSpPr>
      <p:sp>
        <p:nvSpPr>
          <p:cNvPr id="328" name="Google Shape;328;p4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29" name="Google Shape;329;p4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30" name="Google Shape;330;p45"/>
          <p:cNvSpPr txBox="1"/>
          <p:nvPr/>
        </p:nvSpPr>
        <p:spPr>
          <a:xfrm>
            <a:off x="113075" y="1101300"/>
            <a:ext cx="6036300" cy="3879000"/>
          </a:xfrm>
          <a:prstGeom prst="rect">
            <a:avLst/>
          </a:prstGeom>
          <a:noFill/>
          <a:ln>
            <a:noFill/>
          </a:ln>
        </p:spPr>
        <p:txBody>
          <a:bodyPr anchorCtr="0" anchor="t" bIns="91425" lIns="91425" spcFirstLastPara="1" rIns="91425" wrap="square" tIns="91425">
            <a:spAutoFit/>
          </a:bodyPr>
          <a:lstStyle/>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Zohran Mamdani, a progressive </a:t>
            </a:r>
            <a:r>
              <a:rPr lang="en" sz="1600">
                <a:solidFill>
                  <a:srgbClr val="E4E5B8"/>
                </a:solidFill>
                <a:latin typeface="Georgia"/>
                <a:ea typeface="Georgia"/>
                <a:cs typeface="Georgia"/>
                <a:sym typeface="Georgia"/>
              </a:rPr>
              <a:t>Queens</a:t>
            </a:r>
            <a:r>
              <a:rPr lang="en" sz="1600">
                <a:solidFill>
                  <a:srgbClr val="E4E5B8"/>
                </a:solidFill>
                <a:latin typeface="Georgia"/>
                <a:ea typeface="Georgia"/>
                <a:cs typeface="Georgia"/>
                <a:sym typeface="Georgia"/>
              </a:rPr>
              <a:t> assemblyman and member of the DSA has fostered unity between many different leftist groups in NYC and even some in the center.</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His proposed policies include free buses, free childcare, rent controls and city-owned grocery stores.</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His policies reflect the needs of many New York City </a:t>
            </a:r>
            <a:r>
              <a:rPr lang="en" sz="1600">
                <a:solidFill>
                  <a:srgbClr val="E4E5B8"/>
                </a:solidFill>
                <a:latin typeface="Georgia"/>
                <a:ea typeface="Georgia"/>
                <a:cs typeface="Georgia"/>
                <a:sym typeface="Georgia"/>
              </a:rPr>
              <a:t>residents</a:t>
            </a:r>
            <a:r>
              <a:rPr lang="en" sz="1600">
                <a:solidFill>
                  <a:srgbClr val="E4E5B8"/>
                </a:solidFill>
                <a:latin typeface="Georgia"/>
                <a:ea typeface="Georgia"/>
                <a:cs typeface="Georgia"/>
                <a:sym typeface="Georgia"/>
              </a:rPr>
              <a:t> who struggle to get by due to the high cost of living.</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He also expresses support for Palestine and calling an end to the genocide while acknowledging Israel’s right to exist, representing both Muslim and progressive Jewish New Yorkers</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His recent landslide win in the primary election shows the </a:t>
            </a:r>
            <a:r>
              <a:rPr lang="en" sz="1600">
                <a:solidFill>
                  <a:srgbClr val="E4E5B8"/>
                </a:solidFill>
                <a:latin typeface="Georgia"/>
                <a:ea typeface="Georgia"/>
                <a:cs typeface="Georgia"/>
                <a:sym typeface="Georgia"/>
              </a:rPr>
              <a:t>importance of progressive candidates who can unite the left and center forces to counter reactionary forces.</a:t>
            </a:r>
            <a:endParaRPr sz="1600">
              <a:solidFill>
                <a:srgbClr val="E4E5B8"/>
              </a:solidFill>
              <a:latin typeface="Georgia"/>
              <a:ea typeface="Georgia"/>
              <a:cs typeface="Georgia"/>
              <a:sym typeface="Georgia"/>
            </a:endParaRPr>
          </a:p>
        </p:txBody>
      </p:sp>
      <p:sp>
        <p:nvSpPr>
          <p:cNvPr id="331" name="Google Shape;331;p45"/>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Progressive Politicians</a:t>
            </a:r>
            <a:endParaRPr>
              <a:solidFill>
                <a:srgbClr val="E4E5B8"/>
              </a:solidFill>
              <a:latin typeface="Georgia"/>
              <a:ea typeface="Georgia"/>
              <a:cs typeface="Georgia"/>
              <a:sym typeface="Georgia"/>
            </a:endParaRPr>
          </a:p>
        </p:txBody>
      </p:sp>
      <p:pic>
        <p:nvPicPr>
          <p:cNvPr id="332" name="Google Shape;332;p45"/>
          <p:cNvPicPr preferRelativeResize="0"/>
          <p:nvPr/>
        </p:nvPicPr>
        <p:blipFill>
          <a:blip r:embed="rId4">
            <a:alphaModFix/>
          </a:blip>
          <a:stretch>
            <a:fillRect/>
          </a:stretch>
        </p:blipFill>
        <p:spPr>
          <a:xfrm>
            <a:off x="6239675" y="1212000"/>
            <a:ext cx="2668160" cy="3737401"/>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6" name="Shape 336"/>
        <p:cNvGrpSpPr/>
        <p:nvPr/>
      </p:nvGrpSpPr>
      <p:grpSpPr>
        <a:xfrm>
          <a:off x="0" y="0"/>
          <a:ext cx="0" cy="0"/>
          <a:chOff x="0" y="0"/>
          <a:chExt cx="0" cy="0"/>
        </a:xfrm>
      </p:grpSpPr>
      <p:sp>
        <p:nvSpPr>
          <p:cNvPr id="337" name="Google Shape;337;p4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38" name="Google Shape;338;p4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39" name="Google Shape;339;p46"/>
          <p:cNvSpPr txBox="1"/>
          <p:nvPr/>
        </p:nvSpPr>
        <p:spPr>
          <a:xfrm>
            <a:off x="113075" y="1101300"/>
            <a:ext cx="6036300" cy="3648000"/>
          </a:xfrm>
          <a:prstGeom prst="rect">
            <a:avLst/>
          </a:prstGeom>
          <a:noFill/>
          <a:ln>
            <a:noFill/>
          </a:ln>
        </p:spPr>
        <p:txBody>
          <a:bodyPr anchorCtr="0" anchor="t" bIns="91425" lIns="91425" spcFirstLastPara="1" rIns="91425" wrap="square" tIns="91425">
            <a:spAutoFit/>
          </a:bodyPr>
          <a:lstStyle/>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Mamdani</a:t>
            </a:r>
            <a:r>
              <a:rPr lang="en" sz="1600">
                <a:solidFill>
                  <a:srgbClr val="E4E5B8"/>
                </a:solidFill>
                <a:latin typeface="Georgia"/>
                <a:ea typeface="Georgia"/>
                <a:cs typeface="Georgia"/>
                <a:sym typeface="Georgia"/>
              </a:rPr>
              <a:t> also expresses support for Palestine and calling an end to the genocide while acknowledging Israel’s right to exist, representing both Muslim and progressive Jewish New Yorkers</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His recent landslide win in the primary election shows the importance of progressive candidates who can unite the left and center forces to counter reactionary forces.</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If Zohran wins the mayoral election, a ripple effect which has already begun will grow throughout the nation, inspiring and setting an example for other progressive politicians to emerge throughout the country.</a:t>
            </a:r>
            <a:endParaRPr sz="1600">
              <a:solidFill>
                <a:srgbClr val="E4E5B8"/>
              </a:solidFill>
              <a:latin typeface="Georgia"/>
              <a:ea typeface="Georgia"/>
              <a:cs typeface="Georgia"/>
              <a:sym typeface="Georgia"/>
            </a:endParaRPr>
          </a:p>
          <a:p>
            <a:pPr indent="-336550" lvl="0" marL="457200" rtl="0" algn="l">
              <a:spcBef>
                <a:spcPts val="0"/>
              </a:spcBef>
              <a:spcAft>
                <a:spcPts val="0"/>
              </a:spcAft>
              <a:buClr>
                <a:srgbClr val="E4E5B8"/>
              </a:buClr>
              <a:buSzPts val="1700"/>
              <a:buFont typeface="Georgia"/>
              <a:buChar char="●"/>
            </a:pPr>
            <a:r>
              <a:rPr lang="en" sz="1600">
                <a:solidFill>
                  <a:srgbClr val="E4E5B8"/>
                </a:solidFill>
                <a:latin typeface="Georgia"/>
                <a:ea typeface="Georgia"/>
                <a:cs typeface="Georgia"/>
                <a:sym typeface="Georgia"/>
              </a:rPr>
              <a:t>Progressive politicians can orient us in the correct direction by advocating for policies that benefit workers and uniting different sections of the left and center.</a:t>
            </a:r>
            <a:endParaRPr sz="1600">
              <a:solidFill>
                <a:srgbClr val="E4E5B8"/>
              </a:solidFill>
              <a:latin typeface="Georgia"/>
              <a:ea typeface="Georgia"/>
              <a:cs typeface="Georgia"/>
              <a:sym typeface="Georgia"/>
            </a:endParaRPr>
          </a:p>
        </p:txBody>
      </p:sp>
      <p:sp>
        <p:nvSpPr>
          <p:cNvPr id="340" name="Google Shape;340;p4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Progressive Politicians</a:t>
            </a:r>
            <a:endParaRPr>
              <a:solidFill>
                <a:srgbClr val="E4E5B8"/>
              </a:solidFill>
              <a:latin typeface="Georgia"/>
              <a:ea typeface="Georgia"/>
              <a:cs typeface="Georgia"/>
              <a:sym typeface="Georgia"/>
            </a:endParaRPr>
          </a:p>
        </p:txBody>
      </p:sp>
      <p:pic>
        <p:nvPicPr>
          <p:cNvPr id="341" name="Google Shape;341;p46"/>
          <p:cNvPicPr preferRelativeResize="0"/>
          <p:nvPr/>
        </p:nvPicPr>
        <p:blipFill>
          <a:blip r:embed="rId4">
            <a:alphaModFix/>
          </a:blip>
          <a:stretch>
            <a:fillRect/>
          </a:stretch>
        </p:blipFill>
        <p:spPr>
          <a:xfrm>
            <a:off x="6301775" y="1253700"/>
            <a:ext cx="2689824" cy="3353895"/>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5" name="Shape 345"/>
        <p:cNvGrpSpPr/>
        <p:nvPr/>
      </p:nvGrpSpPr>
      <p:grpSpPr>
        <a:xfrm>
          <a:off x="0" y="0"/>
          <a:ext cx="0" cy="0"/>
          <a:chOff x="0" y="0"/>
          <a:chExt cx="0" cy="0"/>
        </a:xfrm>
      </p:grpSpPr>
      <p:sp>
        <p:nvSpPr>
          <p:cNvPr id="346" name="Google Shape;346;p4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47" name="Google Shape;347;p4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48" name="Google Shape;348;p47"/>
          <p:cNvSpPr txBox="1"/>
          <p:nvPr/>
        </p:nvSpPr>
        <p:spPr>
          <a:xfrm>
            <a:off x="113075" y="1101300"/>
            <a:ext cx="6214500" cy="3879000"/>
          </a:xfrm>
          <a:prstGeom prst="rect">
            <a:avLst/>
          </a:prstGeom>
          <a:noFill/>
          <a:ln>
            <a:noFill/>
          </a:ln>
        </p:spPr>
        <p:txBody>
          <a:bodyPr anchorCtr="0" anchor="t" bIns="91425" lIns="91425" spcFirstLastPara="1" rIns="91425" wrap="square" tIns="91425">
            <a:spAutoFit/>
          </a:bodyPr>
          <a:lstStyle/>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As communists, it is important for us to get involved with popular progressive movements and back progressive politicians. </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However, it is not enough to simply get involved and show support. </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Our job is to establish ourselves through dedicated efforts as trusted leaders in these movements so that we can prevent them from stagnating or dissipating, and maybe even push them further in the correct direction.</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Our strategies should remain diverse, involving both progressive mass movements and pushing for legislation.</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Even under authoritarian regimes, pro-democracy movements can still advance their goals by strategically engaging the courts, and at the same time, mass movements can gain legitimacy through court battles.</a:t>
            </a:r>
            <a:endParaRPr sz="1600">
              <a:solidFill>
                <a:srgbClr val="E4E5B8"/>
              </a:solidFill>
              <a:latin typeface="Georgia"/>
              <a:ea typeface="Georgia"/>
              <a:cs typeface="Georgia"/>
              <a:sym typeface="Georgia"/>
            </a:endParaRPr>
          </a:p>
        </p:txBody>
      </p:sp>
      <p:sp>
        <p:nvSpPr>
          <p:cNvPr id="349" name="Google Shape;349;p4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Progressive Movements</a:t>
            </a:r>
            <a:endParaRPr>
              <a:solidFill>
                <a:srgbClr val="E4E5B8"/>
              </a:solidFill>
              <a:latin typeface="Georgia"/>
              <a:ea typeface="Georgia"/>
              <a:cs typeface="Georgia"/>
              <a:sym typeface="Georgia"/>
            </a:endParaRPr>
          </a:p>
        </p:txBody>
      </p:sp>
      <p:pic>
        <p:nvPicPr>
          <p:cNvPr id="350" name="Google Shape;350;p47"/>
          <p:cNvPicPr preferRelativeResize="0"/>
          <p:nvPr/>
        </p:nvPicPr>
        <p:blipFill>
          <a:blip r:embed="rId4">
            <a:alphaModFix/>
          </a:blip>
          <a:stretch>
            <a:fillRect/>
          </a:stretch>
        </p:blipFill>
        <p:spPr>
          <a:xfrm>
            <a:off x="7000700" y="1101300"/>
            <a:ext cx="2143300" cy="2143300"/>
          </a:xfrm>
          <a:prstGeom prst="rect">
            <a:avLst/>
          </a:prstGeom>
          <a:noFill/>
          <a:ln>
            <a:noFill/>
          </a:ln>
        </p:spPr>
      </p:pic>
      <p:pic>
        <p:nvPicPr>
          <p:cNvPr id="351" name="Google Shape;351;p47"/>
          <p:cNvPicPr preferRelativeResize="0"/>
          <p:nvPr/>
        </p:nvPicPr>
        <p:blipFill>
          <a:blip r:embed="rId5">
            <a:alphaModFix/>
          </a:blip>
          <a:stretch>
            <a:fillRect/>
          </a:stretch>
        </p:blipFill>
        <p:spPr>
          <a:xfrm>
            <a:off x="6544453" y="3244600"/>
            <a:ext cx="2599547" cy="1898899"/>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5" name="Shape 355"/>
        <p:cNvGrpSpPr/>
        <p:nvPr/>
      </p:nvGrpSpPr>
      <p:grpSpPr>
        <a:xfrm>
          <a:off x="0" y="0"/>
          <a:ext cx="0" cy="0"/>
          <a:chOff x="0" y="0"/>
          <a:chExt cx="0" cy="0"/>
        </a:xfrm>
      </p:grpSpPr>
      <p:sp>
        <p:nvSpPr>
          <p:cNvPr id="356" name="Google Shape;356;p4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57" name="Google Shape;357;p4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58" name="Google Shape;358;p48"/>
          <p:cNvSpPr txBox="1"/>
          <p:nvPr/>
        </p:nvSpPr>
        <p:spPr>
          <a:xfrm>
            <a:off x="125" y="1101300"/>
            <a:ext cx="6286500" cy="3879000"/>
          </a:xfrm>
          <a:prstGeom prst="rect">
            <a:avLst/>
          </a:prstGeom>
          <a:noFill/>
          <a:ln>
            <a:noFill/>
          </a:ln>
        </p:spPr>
        <p:txBody>
          <a:bodyPr anchorCtr="0" anchor="t" bIns="91425" lIns="91425" spcFirstLastPara="1" rIns="91425" wrap="square" tIns="91425">
            <a:spAutoFit/>
          </a:bodyPr>
          <a:lstStyle/>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An </a:t>
            </a:r>
            <a:r>
              <a:rPr lang="en" sz="1600">
                <a:solidFill>
                  <a:srgbClr val="E4E5B8"/>
                </a:solidFill>
                <a:latin typeface="Georgia"/>
                <a:ea typeface="Georgia"/>
                <a:cs typeface="Georgia"/>
                <a:sym typeface="Georgia"/>
              </a:rPr>
              <a:t>example of progressive legislation supported by communists is </a:t>
            </a:r>
            <a:r>
              <a:rPr lang="en" sz="1600">
                <a:solidFill>
                  <a:srgbClr val="E4E5B8"/>
                </a:solidFill>
                <a:latin typeface="Georgia"/>
                <a:ea typeface="Georgia"/>
                <a:cs typeface="Georgia"/>
                <a:sym typeface="Georgia"/>
              </a:rPr>
              <a:t>The Labor Relations Act. It was created in 1935 by fellow traveler Francis Perkins. </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It guaranteed the right of private sector employees to organize into unions, bargain collectively with their employers, and engage in other protected activities like striking. </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It also established the National Labor Relations Board (NLRB) to oversee and enforce these rights.</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Progressive legislation and laws such as the Labor Relations Act benefit the working class, any efforts to eliminate these beneficial policies should be met with mass dissent and organized efforts to defend our rights.</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Trump’s attack on the NLRB and Labor Relations Board are directed specifically at the working class movement in an effort to weaken unions.</a:t>
            </a:r>
            <a:endParaRPr sz="1600">
              <a:solidFill>
                <a:srgbClr val="E4E5B8"/>
              </a:solidFill>
              <a:latin typeface="Georgia"/>
              <a:ea typeface="Georgia"/>
              <a:cs typeface="Georgia"/>
              <a:sym typeface="Georgia"/>
            </a:endParaRPr>
          </a:p>
        </p:txBody>
      </p:sp>
      <p:sp>
        <p:nvSpPr>
          <p:cNvPr id="359" name="Google Shape;359;p48"/>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Attacks on NLRB &amp; Labor Relations Board</a:t>
            </a:r>
            <a:endParaRPr>
              <a:solidFill>
                <a:srgbClr val="E4E5B8"/>
              </a:solidFill>
              <a:latin typeface="Georgia"/>
              <a:ea typeface="Georgia"/>
              <a:cs typeface="Georgia"/>
              <a:sym typeface="Georgia"/>
            </a:endParaRPr>
          </a:p>
        </p:txBody>
      </p:sp>
      <p:pic>
        <p:nvPicPr>
          <p:cNvPr id="360" name="Google Shape;360;p48"/>
          <p:cNvPicPr preferRelativeResize="0"/>
          <p:nvPr/>
        </p:nvPicPr>
        <p:blipFill rotWithShape="1">
          <a:blip r:embed="rId4">
            <a:alphaModFix/>
          </a:blip>
          <a:srcRect b="0" l="7384" r="12871" t="0"/>
          <a:stretch/>
        </p:blipFill>
        <p:spPr>
          <a:xfrm>
            <a:off x="6286625" y="1207025"/>
            <a:ext cx="2797925" cy="2337822"/>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4" name="Shape 364"/>
        <p:cNvGrpSpPr/>
        <p:nvPr/>
      </p:nvGrpSpPr>
      <p:grpSpPr>
        <a:xfrm>
          <a:off x="0" y="0"/>
          <a:ext cx="0" cy="0"/>
          <a:chOff x="0" y="0"/>
          <a:chExt cx="0" cy="0"/>
        </a:xfrm>
      </p:grpSpPr>
      <p:sp>
        <p:nvSpPr>
          <p:cNvPr id="365" name="Google Shape;365;p4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66" name="Google Shape;366;p4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67" name="Google Shape;367;p49"/>
          <p:cNvSpPr txBox="1"/>
          <p:nvPr/>
        </p:nvSpPr>
        <p:spPr>
          <a:xfrm>
            <a:off x="125" y="1101300"/>
            <a:ext cx="5436000" cy="3140100"/>
          </a:xfrm>
          <a:prstGeom prst="rect">
            <a:avLst/>
          </a:prstGeom>
          <a:noFill/>
          <a:ln>
            <a:noFill/>
          </a:ln>
        </p:spPr>
        <p:txBody>
          <a:bodyPr anchorCtr="0" anchor="t" bIns="91425" lIns="91425" spcFirstLastPara="1" rIns="91425" wrap="square" tIns="91425">
            <a:spAutoFit/>
          </a:bodyPr>
          <a:lstStyle/>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When facing strong right-wing opposition, especially as reactionary forces rally around Donald Trump’s administration, it is crucial to establish unity between left and center forces.</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In general, for many political issues, a third of society will be in support of the issue, another third will be critical of the issue, while the last third will have no strong opinion.</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As capitalism progresses and democracy begins to unravel, the political center becomes radicalized and those who have no strong opinion are forced to pick a side. </a:t>
            </a:r>
            <a:endParaRPr sz="1600">
              <a:solidFill>
                <a:srgbClr val="E4E5B8"/>
              </a:solidFill>
              <a:latin typeface="Georgia"/>
              <a:ea typeface="Georgia"/>
              <a:cs typeface="Georgia"/>
              <a:sym typeface="Georgia"/>
            </a:endParaRPr>
          </a:p>
        </p:txBody>
      </p:sp>
      <p:sp>
        <p:nvSpPr>
          <p:cNvPr id="368" name="Google Shape;368;p49"/>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Defeating Reactionary Forces</a:t>
            </a:r>
            <a:endParaRPr>
              <a:solidFill>
                <a:srgbClr val="E4E5B8"/>
              </a:solidFill>
              <a:latin typeface="Georgia"/>
              <a:ea typeface="Georgia"/>
              <a:cs typeface="Georgia"/>
              <a:sym typeface="Georgia"/>
            </a:endParaRPr>
          </a:p>
        </p:txBody>
      </p:sp>
      <p:pic>
        <p:nvPicPr>
          <p:cNvPr id="369" name="Google Shape;369;p49"/>
          <p:cNvPicPr preferRelativeResize="0"/>
          <p:nvPr/>
        </p:nvPicPr>
        <p:blipFill>
          <a:blip r:embed="rId4">
            <a:alphaModFix/>
          </a:blip>
          <a:stretch>
            <a:fillRect/>
          </a:stretch>
        </p:blipFill>
        <p:spPr>
          <a:xfrm>
            <a:off x="5436125" y="1101300"/>
            <a:ext cx="3692750" cy="2215661"/>
          </a:xfrm>
          <a:prstGeom prst="rect">
            <a:avLst/>
          </a:prstGeom>
          <a:noFill/>
          <a:ln>
            <a:noFill/>
          </a:ln>
        </p:spPr>
      </p:pic>
      <p:sp>
        <p:nvSpPr>
          <p:cNvPr id="370" name="Google Shape;370;p49"/>
          <p:cNvSpPr txBox="1"/>
          <p:nvPr/>
        </p:nvSpPr>
        <p:spPr>
          <a:xfrm>
            <a:off x="5581950" y="3380100"/>
            <a:ext cx="3401100" cy="158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rgbClr val="E4E5B8"/>
                </a:solidFill>
                <a:latin typeface="Georgia"/>
                <a:ea typeface="Georgia"/>
                <a:cs typeface="Georgia"/>
                <a:sym typeface="Georgia"/>
              </a:rPr>
              <a:t>An example of society being divided in thirds over the topic of the bombings of Hiroshima and Nagasaki. As the truth about the unjustified reasons for bombing Japan become more mainstream, a shift can be observed from previous years of polling on the same subject.</a:t>
            </a:r>
            <a:endParaRPr sz="1300"/>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4" name="Shape 374"/>
        <p:cNvGrpSpPr/>
        <p:nvPr/>
      </p:nvGrpSpPr>
      <p:grpSpPr>
        <a:xfrm>
          <a:off x="0" y="0"/>
          <a:ext cx="0" cy="0"/>
          <a:chOff x="0" y="0"/>
          <a:chExt cx="0" cy="0"/>
        </a:xfrm>
      </p:grpSpPr>
      <p:sp>
        <p:nvSpPr>
          <p:cNvPr id="375" name="Google Shape;375;p5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76" name="Google Shape;376;p5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77" name="Google Shape;377;p50"/>
          <p:cNvSpPr txBox="1"/>
          <p:nvPr/>
        </p:nvSpPr>
        <p:spPr>
          <a:xfrm>
            <a:off x="125" y="1101300"/>
            <a:ext cx="4997100" cy="3879000"/>
          </a:xfrm>
          <a:prstGeom prst="rect">
            <a:avLst/>
          </a:prstGeom>
          <a:noFill/>
          <a:ln>
            <a:noFill/>
          </a:ln>
        </p:spPr>
        <p:txBody>
          <a:bodyPr anchorCtr="0" anchor="t" bIns="91425" lIns="91425" spcFirstLastPara="1" rIns="91425" wrap="square" tIns="91425">
            <a:spAutoFit/>
          </a:bodyPr>
          <a:lstStyle/>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If left-center unity is established, more people from the center will join the left than the right, which can be a turning point in favor of the working class.</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While this can be a powerful tool for achieving political goals, it can also be challenging to maintain unity and navigate the different perspectives within the coalition</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When organizing with those who have differing perspectives, it’s important to respect the views of those who are genuinely willing to work with you and fight to preserve democracy.</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The best way to do this is to keep the focus on the common goals which unite everyone in the coalition.</a:t>
            </a:r>
            <a:endParaRPr sz="1600">
              <a:solidFill>
                <a:srgbClr val="E4E5B8"/>
              </a:solidFill>
              <a:latin typeface="Georgia"/>
              <a:ea typeface="Georgia"/>
              <a:cs typeface="Georgia"/>
              <a:sym typeface="Georgia"/>
            </a:endParaRPr>
          </a:p>
        </p:txBody>
      </p:sp>
      <p:sp>
        <p:nvSpPr>
          <p:cNvPr id="378" name="Google Shape;378;p50"/>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Challenges of Left-Center Unity</a:t>
            </a:r>
            <a:endParaRPr>
              <a:solidFill>
                <a:srgbClr val="E4E5B8"/>
              </a:solidFill>
              <a:latin typeface="Georgia"/>
              <a:ea typeface="Georgia"/>
              <a:cs typeface="Georgia"/>
              <a:sym typeface="Georgia"/>
            </a:endParaRPr>
          </a:p>
        </p:txBody>
      </p:sp>
      <p:pic>
        <p:nvPicPr>
          <p:cNvPr id="379" name="Google Shape;379;p50"/>
          <p:cNvPicPr preferRelativeResize="0"/>
          <p:nvPr/>
        </p:nvPicPr>
        <p:blipFill rotWithShape="1">
          <a:blip r:embed="rId4">
            <a:alphaModFix/>
          </a:blip>
          <a:srcRect b="0" l="9587" r="9376" t="0"/>
          <a:stretch/>
        </p:blipFill>
        <p:spPr>
          <a:xfrm>
            <a:off x="5314225" y="1688900"/>
            <a:ext cx="3593601" cy="2493325"/>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3" name="Shape 383"/>
        <p:cNvGrpSpPr/>
        <p:nvPr/>
      </p:nvGrpSpPr>
      <p:grpSpPr>
        <a:xfrm>
          <a:off x="0" y="0"/>
          <a:ext cx="0" cy="0"/>
          <a:chOff x="0" y="0"/>
          <a:chExt cx="0" cy="0"/>
        </a:xfrm>
      </p:grpSpPr>
      <p:sp>
        <p:nvSpPr>
          <p:cNvPr id="384" name="Google Shape;384;p5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85" name="Google Shape;385;p5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86" name="Google Shape;386;p51"/>
          <p:cNvSpPr txBox="1"/>
          <p:nvPr/>
        </p:nvSpPr>
        <p:spPr>
          <a:xfrm>
            <a:off x="125" y="1101300"/>
            <a:ext cx="6505800" cy="3879000"/>
          </a:xfrm>
          <a:prstGeom prst="rect">
            <a:avLst/>
          </a:prstGeom>
          <a:noFill/>
          <a:ln>
            <a:noFill/>
          </a:ln>
        </p:spPr>
        <p:txBody>
          <a:bodyPr anchorCtr="0" anchor="t" bIns="91425" lIns="91425" spcFirstLastPara="1" rIns="91425" wrap="square" tIns="91425">
            <a:spAutoFit/>
          </a:bodyPr>
          <a:lstStyle/>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Sometimes, the majority of the group will not agree with you on a particular strategy. </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It’s important to gauge when is the best time to engage in political struggle and how you choose to approach it. Often, it is not worth arguing or working against the majority if you want to maintain trust, especially if you aim to lead the coalition.</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If their strategy fails, then the group should learn from any mistakes made and hopefully try a better strategy. Should you stick through this with them and lead them the correct direction, you will earn the trust of the people who may have previously doubted you and thus be more likely to end up leading the coalition.</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If approached strategically, a left-center coalition can potentially mobilize a larger segment of the population against the capitalist class.</a:t>
            </a:r>
            <a:endParaRPr sz="1600">
              <a:solidFill>
                <a:srgbClr val="E4E5B8"/>
              </a:solidFill>
              <a:latin typeface="Georgia"/>
              <a:ea typeface="Georgia"/>
              <a:cs typeface="Georgia"/>
              <a:sym typeface="Georgia"/>
            </a:endParaRPr>
          </a:p>
        </p:txBody>
      </p:sp>
      <p:sp>
        <p:nvSpPr>
          <p:cNvPr id="387" name="Google Shape;387;p51"/>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Challenges of Left-Center Unity</a:t>
            </a:r>
            <a:endParaRPr>
              <a:solidFill>
                <a:srgbClr val="E4E5B8"/>
              </a:solidFill>
              <a:latin typeface="Georgia"/>
              <a:ea typeface="Georgia"/>
              <a:cs typeface="Georgia"/>
              <a:sym typeface="Georgia"/>
            </a:endParaRPr>
          </a:p>
        </p:txBody>
      </p:sp>
      <p:pic>
        <p:nvPicPr>
          <p:cNvPr id="388" name="Google Shape;388;p51"/>
          <p:cNvPicPr preferRelativeResize="0"/>
          <p:nvPr/>
        </p:nvPicPr>
        <p:blipFill>
          <a:blip r:embed="rId4">
            <a:alphaModFix/>
          </a:blip>
          <a:stretch>
            <a:fillRect/>
          </a:stretch>
        </p:blipFill>
        <p:spPr>
          <a:xfrm>
            <a:off x="6795500" y="1172100"/>
            <a:ext cx="1894862" cy="37374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sp>
        <p:nvSpPr>
          <p:cNvPr id="76" name="Google Shape;76;p16"/>
          <p:cNvSpPr txBox="1"/>
          <p:nvPr>
            <p:ph type="title"/>
          </p:nvPr>
        </p:nvSpPr>
        <p:spPr>
          <a:xfrm>
            <a:off x="311700" y="3100700"/>
            <a:ext cx="8520600" cy="1491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The New Deal and the Business Plot</a:t>
            </a:r>
            <a:endParaRPr sz="5200">
              <a:solidFill>
                <a:srgbClr val="E4E5B8"/>
              </a:solidFill>
              <a:latin typeface="Georgia"/>
              <a:ea typeface="Georgia"/>
              <a:cs typeface="Georgia"/>
              <a:sym typeface="Georgia"/>
            </a:endParaRPr>
          </a:p>
        </p:txBody>
      </p:sp>
      <p:pic>
        <p:nvPicPr>
          <p:cNvPr id="77" name="Google Shape;77;p16"/>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2" name="Shape 392"/>
        <p:cNvGrpSpPr/>
        <p:nvPr/>
      </p:nvGrpSpPr>
      <p:grpSpPr>
        <a:xfrm>
          <a:off x="0" y="0"/>
          <a:ext cx="0" cy="0"/>
          <a:chOff x="0" y="0"/>
          <a:chExt cx="0" cy="0"/>
        </a:xfrm>
      </p:grpSpPr>
      <p:sp>
        <p:nvSpPr>
          <p:cNvPr id="393" name="Google Shape;393;p52"/>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 &amp; New Members Introductions</a:t>
            </a:r>
            <a:endParaRPr sz="5200">
              <a:solidFill>
                <a:srgbClr val="E4E5B8"/>
              </a:solidFill>
              <a:latin typeface="Georgia"/>
              <a:ea typeface="Georgia"/>
              <a:cs typeface="Georgia"/>
              <a:sym typeface="Georgia"/>
            </a:endParaRPr>
          </a:p>
        </p:txBody>
      </p:sp>
      <p:pic>
        <p:nvPicPr>
          <p:cNvPr id="394" name="Google Shape;394;p52"/>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8" name="Shape 398"/>
        <p:cNvGrpSpPr/>
        <p:nvPr/>
      </p:nvGrpSpPr>
      <p:grpSpPr>
        <a:xfrm>
          <a:off x="0" y="0"/>
          <a:ext cx="0" cy="0"/>
          <a:chOff x="0" y="0"/>
          <a:chExt cx="0" cy="0"/>
        </a:xfrm>
      </p:grpSpPr>
      <p:sp>
        <p:nvSpPr>
          <p:cNvPr id="399" name="Google Shape;399;p5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p53"/>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New Member Introductions</a:t>
            </a:r>
            <a:endParaRPr>
              <a:solidFill>
                <a:srgbClr val="E4E5B8"/>
              </a:solidFill>
              <a:latin typeface="Georgia"/>
              <a:ea typeface="Georgia"/>
              <a:cs typeface="Georgia"/>
              <a:sym typeface="Georgia"/>
            </a:endParaRPr>
          </a:p>
        </p:txBody>
      </p:sp>
      <p:pic>
        <p:nvPicPr>
          <p:cNvPr id="401" name="Google Shape;401;p5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02" name="Google Shape;402;p53"/>
          <p:cNvSpPr txBox="1"/>
          <p:nvPr/>
        </p:nvSpPr>
        <p:spPr>
          <a:xfrm>
            <a:off x="472000" y="1464375"/>
            <a:ext cx="8096400" cy="3263100"/>
          </a:xfrm>
          <a:prstGeom prst="rect">
            <a:avLst/>
          </a:prstGeom>
          <a:noFill/>
          <a:ln>
            <a:noFill/>
          </a:ln>
        </p:spPr>
        <p:txBody>
          <a:bodyPr anchorCtr="0" anchor="t" bIns="91425" lIns="91425" spcFirstLastPara="1" rIns="91425" wrap="square" tIns="91425">
            <a:spAutoFit/>
          </a:bodyPr>
          <a:lstStyle/>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What is your name, pronouns and state (or country/territory)?</a:t>
            </a:r>
            <a:endParaRPr sz="2500">
              <a:solidFill>
                <a:srgbClr val="E4E5B8"/>
              </a:solidFill>
              <a:latin typeface="Georgia"/>
              <a:ea typeface="Georgia"/>
              <a:cs typeface="Georgia"/>
              <a:sym typeface="Georgia"/>
            </a:endParaRPr>
          </a:p>
          <a:p>
            <a:pPr indent="0" lvl="0" marL="457200" rtl="0" algn="l">
              <a:lnSpc>
                <a:spcPct val="100000"/>
              </a:lnSpc>
              <a:spcBef>
                <a:spcPts val="0"/>
              </a:spcBef>
              <a:spcAft>
                <a:spcPts val="0"/>
              </a:spcAft>
              <a:buNone/>
            </a:pPr>
            <a:r>
              <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Where do you work? Is it unionized?</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How did you find out about the People’s School?</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What do you think about </a:t>
            </a:r>
            <a:r>
              <a:rPr lang="en" sz="2500">
                <a:solidFill>
                  <a:srgbClr val="E4E5B8"/>
                </a:solidFill>
                <a:latin typeface="Georgia"/>
                <a:ea typeface="Georgia"/>
                <a:cs typeface="Georgia"/>
                <a:sym typeface="Georgia"/>
              </a:rPr>
              <a:t>tonight's</a:t>
            </a:r>
            <a:r>
              <a:rPr lang="en" sz="2500">
                <a:solidFill>
                  <a:srgbClr val="E4E5B8"/>
                </a:solidFill>
                <a:latin typeface="Georgia"/>
                <a:ea typeface="Georgia"/>
                <a:cs typeface="Georgia"/>
                <a:sym typeface="Georgia"/>
              </a:rPr>
              <a:t> class?</a:t>
            </a:r>
            <a:endParaRPr sz="2500">
              <a:solidFill>
                <a:srgbClr val="E4E5B8"/>
              </a:solidFill>
              <a:latin typeface="Georgia"/>
              <a:ea typeface="Georgia"/>
              <a:cs typeface="Georgia"/>
              <a:sym typeface="Georgia"/>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6" name="Shape 406"/>
        <p:cNvGrpSpPr/>
        <p:nvPr/>
      </p:nvGrpSpPr>
      <p:grpSpPr>
        <a:xfrm>
          <a:off x="0" y="0"/>
          <a:ext cx="0" cy="0"/>
          <a:chOff x="0" y="0"/>
          <a:chExt cx="0" cy="0"/>
        </a:xfrm>
      </p:grpSpPr>
      <p:sp>
        <p:nvSpPr>
          <p:cNvPr id="407" name="Google Shape;407;p54"/>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 &amp; Wrap Up </a:t>
            </a:r>
            <a:endParaRPr sz="5200">
              <a:solidFill>
                <a:srgbClr val="E4E5B8"/>
              </a:solidFill>
              <a:latin typeface="Georgia"/>
              <a:ea typeface="Georgia"/>
              <a:cs typeface="Georgia"/>
              <a:sym typeface="Georgia"/>
            </a:endParaRPr>
          </a:p>
        </p:txBody>
      </p:sp>
      <p:pic>
        <p:nvPicPr>
          <p:cNvPr id="408" name="Google Shape;408;p54"/>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2" name="Shape 412"/>
        <p:cNvGrpSpPr/>
        <p:nvPr/>
      </p:nvGrpSpPr>
      <p:grpSpPr>
        <a:xfrm>
          <a:off x="0" y="0"/>
          <a:ext cx="0" cy="0"/>
          <a:chOff x="0" y="0"/>
          <a:chExt cx="0" cy="0"/>
        </a:xfrm>
      </p:grpSpPr>
      <p:sp>
        <p:nvSpPr>
          <p:cNvPr id="413" name="Google Shape;413;p5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p55"/>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Announcements</a:t>
            </a:r>
            <a:endParaRPr>
              <a:solidFill>
                <a:srgbClr val="E4E5B8"/>
              </a:solidFill>
              <a:latin typeface="Georgia"/>
              <a:ea typeface="Georgia"/>
              <a:cs typeface="Georgia"/>
              <a:sym typeface="Georgia"/>
            </a:endParaRPr>
          </a:p>
        </p:txBody>
      </p:sp>
      <p:pic>
        <p:nvPicPr>
          <p:cNvPr id="415" name="Google Shape;415;p5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16" name="Google Shape;416;p55"/>
          <p:cNvSpPr txBox="1"/>
          <p:nvPr/>
        </p:nvSpPr>
        <p:spPr>
          <a:xfrm>
            <a:off x="406550" y="1101300"/>
            <a:ext cx="8096400" cy="32631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br>
              <a:rPr lang="en" sz="2000">
                <a:solidFill>
                  <a:srgbClr val="E4E5B8"/>
                </a:solidFill>
                <a:latin typeface="Georgia"/>
                <a:ea typeface="Georgia"/>
                <a:cs typeface="Georgia"/>
                <a:sym typeface="Georgia"/>
              </a:rPr>
            </a:b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PCUSA Cell Chairs need to call members of their cells to remind them about attendance. </a:t>
            </a:r>
            <a:br>
              <a:rPr lang="en" sz="2000">
                <a:solidFill>
                  <a:srgbClr val="E4E5B8"/>
                </a:solidFill>
                <a:latin typeface="Georgia"/>
                <a:ea typeface="Georgia"/>
                <a:cs typeface="Georgia"/>
                <a:sym typeface="Georgia"/>
              </a:rPr>
            </a:b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The next issue of New Masses (2025) has begun production. If you have art you want us to feature, email it to </a:t>
            </a:r>
            <a:r>
              <a:rPr lang="en" sz="2000" u="sng">
                <a:solidFill>
                  <a:schemeClr val="hlink"/>
                </a:solidFill>
                <a:latin typeface="Georgia"/>
                <a:ea typeface="Georgia"/>
                <a:cs typeface="Georgia"/>
                <a:sym typeface="Georgia"/>
                <a:hlinkClick r:id="rId4"/>
              </a:rPr>
              <a:t>info@partyofcommunistsusa.net</a:t>
            </a:r>
            <a:r>
              <a:rPr lang="en" sz="2000">
                <a:solidFill>
                  <a:srgbClr val="E4E5B8"/>
                </a:solidFill>
                <a:latin typeface="Georgia"/>
                <a:ea typeface="Georgia"/>
                <a:cs typeface="Georgia"/>
                <a:sym typeface="Georgia"/>
              </a:rPr>
              <a:t>. </a:t>
            </a:r>
            <a:endParaRPr sz="20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a:p>
            <a:pPr indent="0" lvl="0" marL="45720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0" name="Shape 420"/>
        <p:cNvGrpSpPr/>
        <p:nvPr/>
      </p:nvGrpSpPr>
      <p:grpSpPr>
        <a:xfrm>
          <a:off x="0" y="0"/>
          <a:ext cx="0" cy="0"/>
          <a:chOff x="0" y="0"/>
          <a:chExt cx="0" cy="0"/>
        </a:xfrm>
      </p:grpSpPr>
      <p:sp>
        <p:nvSpPr>
          <p:cNvPr id="421" name="Google Shape;421;p5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p5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Volunteers Needed!</a:t>
            </a:r>
            <a:endParaRPr>
              <a:solidFill>
                <a:srgbClr val="E4E5B8"/>
              </a:solidFill>
              <a:latin typeface="Georgia"/>
              <a:ea typeface="Georgia"/>
              <a:cs typeface="Georgia"/>
              <a:sym typeface="Georgia"/>
            </a:endParaRPr>
          </a:p>
        </p:txBody>
      </p:sp>
      <p:pic>
        <p:nvPicPr>
          <p:cNvPr id="423" name="Google Shape;423;p5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24" name="Google Shape;424;p56"/>
          <p:cNvSpPr txBox="1"/>
          <p:nvPr/>
        </p:nvSpPr>
        <p:spPr>
          <a:xfrm>
            <a:off x="523800" y="1150750"/>
            <a:ext cx="8096400" cy="36480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We are in need of volunteers for the staff of the People’s School! Here’s a few roles we need filled:</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People to help manage posting on our social media and podcast platforms</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Video Editors, Audio Editors, Graphic Designers, Artists, Narrators</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Web Controls, Moderators</a:t>
            </a:r>
            <a:endParaRPr sz="25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Email </a:t>
            </a:r>
            <a:r>
              <a:rPr lang="en" sz="2500" u="sng">
                <a:solidFill>
                  <a:schemeClr val="hlink"/>
                </a:solidFill>
                <a:latin typeface="Georgia"/>
                <a:ea typeface="Georgia"/>
                <a:cs typeface="Georgia"/>
                <a:sym typeface="Georgia"/>
                <a:hlinkClick r:id="rId4"/>
              </a:rPr>
              <a:t>info@peoplesschool.us</a:t>
            </a:r>
            <a:r>
              <a:rPr lang="en" sz="2500">
                <a:solidFill>
                  <a:srgbClr val="E4E5B8"/>
                </a:solidFill>
                <a:latin typeface="Georgia"/>
                <a:ea typeface="Georgia"/>
                <a:cs typeface="Georgia"/>
                <a:sym typeface="Georgia"/>
              </a:rPr>
              <a:t> if you’re interested and try to attend our next staff meeting if possible.</a:t>
            </a:r>
            <a:endParaRPr sz="2500">
              <a:solidFill>
                <a:srgbClr val="E4E5B8"/>
              </a:solidFill>
              <a:latin typeface="Georgia"/>
              <a:ea typeface="Georgia"/>
              <a:cs typeface="Georgia"/>
              <a:sym typeface="Georgia"/>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0000"/>
        </a:solidFill>
      </p:bgPr>
    </p:bg>
    <p:spTree>
      <p:nvGrpSpPr>
        <p:cNvPr id="428" name="Shape 428"/>
        <p:cNvGrpSpPr/>
        <p:nvPr/>
      </p:nvGrpSpPr>
      <p:grpSpPr>
        <a:xfrm>
          <a:off x="0" y="0"/>
          <a:ext cx="0" cy="0"/>
          <a:chOff x="0" y="0"/>
          <a:chExt cx="0" cy="0"/>
        </a:xfrm>
      </p:grpSpPr>
      <p:sp>
        <p:nvSpPr>
          <p:cNvPr id="429" name="Google Shape;429;p57"/>
          <p:cNvSpPr/>
          <p:nvPr/>
        </p:nvSpPr>
        <p:spPr>
          <a:xfrm>
            <a:off x="0" y="0"/>
            <a:ext cx="9144000" cy="1101300"/>
          </a:xfrm>
          <a:prstGeom prst="rect">
            <a:avLst/>
          </a:prstGeom>
          <a:solidFill>
            <a:srgbClr val="FFD966"/>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 name="Google Shape;430;p57"/>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latin typeface="Georgia"/>
                <a:ea typeface="Georgia"/>
                <a:cs typeface="Georgia"/>
                <a:sym typeface="Georgia"/>
              </a:rPr>
              <a:t>View From Left Field</a:t>
            </a:r>
            <a:endParaRPr>
              <a:solidFill>
                <a:schemeClr val="lt1"/>
              </a:solidFill>
              <a:latin typeface="Georgia"/>
              <a:ea typeface="Georgia"/>
              <a:cs typeface="Georgia"/>
              <a:sym typeface="Georgia"/>
            </a:endParaRPr>
          </a:p>
          <a:p>
            <a:pPr indent="0" lvl="0" marL="0" rtl="0" algn="l">
              <a:spcBef>
                <a:spcPts val="0"/>
              </a:spcBef>
              <a:spcAft>
                <a:spcPts val="0"/>
              </a:spcAft>
              <a:buNone/>
            </a:pPr>
            <a:r>
              <a:rPr lang="en" sz="1911">
                <a:solidFill>
                  <a:schemeClr val="lt1"/>
                </a:solidFill>
                <a:latin typeface="Georgia"/>
                <a:ea typeface="Georgia"/>
                <a:cs typeface="Georgia"/>
                <a:sym typeface="Georgia"/>
              </a:rPr>
              <a:t>https://viewfromleftfield.libsyn.com</a:t>
            </a:r>
            <a:endParaRPr sz="1911">
              <a:solidFill>
                <a:schemeClr val="lt1"/>
              </a:solidFill>
              <a:latin typeface="Georgia"/>
              <a:ea typeface="Georgia"/>
              <a:cs typeface="Georgia"/>
              <a:sym typeface="Georgia"/>
            </a:endParaRPr>
          </a:p>
        </p:txBody>
      </p:sp>
      <p:pic>
        <p:nvPicPr>
          <p:cNvPr id="431" name="Google Shape;431;p57"/>
          <p:cNvPicPr preferRelativeResize="0"/>
          <p:nvPr/>
        </p:nvPicPr>
        <p:blipFill>
          <a:blip r:embed="rId3">
            <a:alphaModFix/>
          </a:blip>
          <a:stretch>
            <a:fillRect/>
          </a:stretch>
        </p:blipFill>
        <p:spPr>
          <a:xfrm>
            <a:off x="7870100" y="112500"/>
            <a:ext cx="876299" cy="876299"/>
          </a:xfrm>
          <a:prstGeom prst="rect">
            <a:avLst/>
          </a:prstGeom>
          <a:noFill/>
          <a:ln>
            <a:noFill/>
          </a:ln>
        </p:spPr>
      </p:pic>
      <p:pic>
        <p:nvPicPr>
          <p:cNvPr id="432" name="Google Shape;432;p57"/>
          <p:cNvPicPr preferRelativeResize="0"/>
          <p:nvPr/>
        </p:nvPicPr>
        <p:blipFill>
          <a:blip r:embed="rId4">
            <a:alphaModFix/>
          </a:blip>
          <a:stretch>
            <a:fillRect/>
          </a:stretch>
        </p:blipFill>
        <p:spPr>
          <a:xfrm>
            <a:off x="5009000" y="1253700"/>
            <a:ext cx="3737400" cy="3737400"/>
          </a:xfrm>
          <a:prstGeom prst="rect">
            <a:avLst/>
          </a:prstGeom>
          <a:noFill/>
          <a:ln>
            <a:noFill/>
          </a:ln>
        </p:spPr>
      </p:pic>
      <p:pic>
        <p:nvPicPr>
          <p:cNvPr id="433" name="Google Shape;433;p57"/>
          <p:cNvPicPr preferRelativeResize="0"/>
          <p:nvPr/>
        </p:nvPicPr>
        <p:blipFill>
          <a:blip r:embed="rId4">
            <a:alphaModFix/>
          </a:blip>
          <a:stretch>
            <a:fillRect/>
          </a:stretch>
        </p:blipFill>
        <p:spPr>
          <a:xfrm>
            <a:off x="264775" y="79575"/>
            <a:ext cx="942152" cy="942152"/>
          </a:xfrm>
          <a:prstGeom prst="rect">
            <a:avLst/>
          </a:prstGeom>
          <a:noFill/>
          <a:ln>
            <a:noFill/>
          </a:ln>
        </p:spPr>
      </p:pic>
      <p:sp>
        <p:nvSpPr>
          <p:cNvPr id="434" name="Google Shape;434;p57"/>
          <p:cNvSpPr txBox="1"/>
          <p:nvPr/>
        </p:nvSpPr>
        <p:spPr>
          <a:xfrm>
            <a:off x="482650" y="1105950"/>
            <a:ext cx="4243500" cy="40329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The Old PSMLS Youtube is now the Youtube of View From Left Field, a podcast of analysis and discussion of current events from a progressive perspective. </a:t>
            </a:r>
            <a:br>
              <a:rPr lang="en" sz="2500">
                <a:solidFill>
                  <a:srgbClr val="E4E5B8"/>
                </a:solidFill>
                <a:latin typeface="Georgia"/>
                <a:ea typeface="Georgia"/>
                <a:cs typeface="Georgia"/>
                <a:sym typeface="Georgia"/>
              </a:rPr>
            </a:br>
            <a:br>
              <a:rPr lang="en" sz="2500">
                <a:solidFill>
                  <a:srgbClr val="E4E5B8"/>
                </a:solidFill>
                <a:latin typeface="Georgia"/>
                <a:ea typeface="Georgia"/>
                <a:cs typeface="Georgia"/>
                <a:sym typeface="Georgia"/>
              </a:rPr>
            </a:br>
            <a:r>
              <a:rPr lang="en" sz="2500">
                <a:solidFill>
                  <a:srgbClr val="E4E5B8"/>
                </a:solidFill>
                <a:latin typeface="Georgia"/>
                <a:ea typeface="Georgia"/>
                <a:cs typeface="Georgia"/>
                <a:sym typeface="Georgia"/>
              </a:rPr>
              <a:t>Like the Youtube videos and subscribe with 5 star ratings on your podcast platforms. </a:t>
            </a:r>
            <a:endParaRPr sz="2500">
              <a:solidFill>
                <a:srgbClr val="E4E5B8"/>
              </a:solidFill>
              <a:latin typeface="Georgia"/>
              <a:ea typeface="Georgia"/>
              <a:cs typeface="Georgia"/>
              <a:sym typeface="Georgia"/>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73763"/>
        </a:solidFill>
      </p:bgPr>
    </p:bg>
    <p:spTree>
      <p:nvGrpSpPr>
        <p:cNvPr id="438" name="Shape 438"/>
        <p:cNvGrpSpPr/>
        <p:nvPr/>
      </p:nvGrpSpPr>
      <p:grpSpPr>
        <a:xfrm>
          <a:off x="0" y="0"/>
          <a:ext cx="0" cy="0"/>
          <a:chOff x="0" y="0"/>
          <a:chExt cx="0" cy="0"/>
        </a:xfrm>
      </p:grpSpPr>
      <p:sp>
        <p:nvSpPr>
          <p:cNvPr id="439" name="Google Shape;439;p58"/>
          <p:cNvSpPr/>
          <p:nvPr/>
        </p:nvSpPr>
        <p:spPr>
          <a:xfrm>
            <a:off x="0" y="0"/>
            <a:ext cx="9144000" cy="1101300"/>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 name="Google Shape;440;p58"/>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latin typeface="Georgia"/>
                <a:ea typeface="Georgia"/>
                <a:cs typeface="Georgia"/>
                <a:sym typeface="Georgia"/>
              </a:rPr>
              <a:t>New Outlook Publishers</a:t>
            </a:r>
            <a:endParaRPr>
              <a:solidFill>
                <a:schemeClr val="lt1"/>
              </a:solidFill>
              <a:latin typeface="Georgia"/>
              <a:ea typeface="Georgia"/>
              <a:cs typeface="Georgia"/>
              <a:sym typeface="Georgia"/>
            </a:endParaRPr>
          </a:p>
          <a:p>
            <a:pPr indent="0" lvl="0" marL="0" rtl="0" algn="l">
              <a:spcBef>
                <a:spcPts val="0"/>
              </a:spcBef>
              <a:spcAft>
                <a:spcPts val="0"/>
              </a:spcAft>
              <a:buNone/>
            </a:pPr>
            <a:r>
              <a:rPr lang="en" sz="1911">
                <a:solidFill>
                  <a:schemeClr val="lt1"/>
                </a:solidFill>
                <a:latin typeface="Georgia"/>
                <a:ea typeface="Georgia"/>
                <a:cs typeface="Georgia"/>
                <a:sym typeface="Georgia"/>
              </a:rPr>
              <a:t>newoutlookpublishers.store</a:t>
            </a:r>
            <a:endParaRPr sz="1911">
              <a:solidFill>
                <a:schemeClr val="lt1"/>
              </a:solidFill>
              <a:latin typeface="Georgia"/>
              <a:ea typeface="Georgia"/>
              <a:cs typeface="Georgia"/>
              <a:sym typeface="Georgia"/>
            </a:endParaRPr>
          </a:p>
        </p:txBody>
      </p:sp>
      <p:pic>
        <p:nvPicPr>
          <p:cNvPr id="441" name="Google Shape;441;p58"/>
          <p:cNvPicPr preferRelativeResize="0"/>
          <p:nvPr/>
        </p:nvPicPr>
        <p:blipFill>
          <a:blip r:embed="rId3">
            <a:alphaModFix/>
          </a:blip>
          <a:stretch>
            <a:fillRect/>
          </a:stretch>
        </p:blipFill>
        <p:spPr>
          <a:xfrm>
            <a:off x="7870100" y="112500"/>
            <a:ext cx="876299" cy="876299"/>
          </a:xfrm>
          <a:prstGeom prst="rect">
            <a:avLst/>
          </a:prstGeom>
          <a:noFill/>
          <a:ln>
            <a:noFill/>
          </a:ln>
        </p:spPr>
      </p:pic>
      <p:sp>
        <p:nvSpPr>
          <p:cNvPr id="442" name="Google Shape;442;p58"/>
          <p:cNvSpPr txBox="1"/>
          <p:nvPr>
            <p:ph type="title"/>
          </p:nvPr>
        </p:nvSpPr>
        <p:spPr>
          <a:xfrm>
            <a:off x="898350" y="1141625"/>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00FFFF"/>
                </a:solidFill>
                <a:latin typeface="Georgia"/>
                <a:ea typeface="Georgia"/>
                <a:cs typeface="Georgia"/>
                <a:sym typeface="Georgia"/>
              </a:rPr>
              <a:t>Latest Releases</a:t>
            </a:r>
            <a:endParaRPr>
              <a:solidFill>
                <a:srgbClr val="00FFFF"/>
              </a:solidFill>
              <a:latin typeface="Georgia"/>
              <a:ea typeface="Georgia"/>
              <a:cs typeface="Georgia"/>
              <a:sym typeface="Georgia"/>
            </a:endParaRPr>
          </a:p>
        </p:txBody>
      </p:sp>
      <p:sp>
        <p:nvSpPr>
          <p:cNvPr id="443" name="Google Shape;443;p58"/>
          <p:cNvSpPr/>
          <p:nvPr/>
        </p:nvSpPr>
        <p:spPr>
          <a:xfrm>
            <a:off x="404375"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44" name="Google Shape;444;p58"/>
          <p:cNvSpPr/>
          <p:nvPr/>
        </p:nvSpPr>
        <p:spPr>
          <a:xfrm>
            <a:off x="2513038"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45" name="Google Shape;445;p58"/>
          <p:cNvSpPr/>
          <p:nvPr/>
        </p:nvSpPr>
        <p:spPr>
          <a:xfrm>
            <a:off x="4621725"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46" name="Google Shape;446;p58"/>
          <p:cNvSpPr/>
          <p:nvPr/>
        </p:nvSpPr>
        <p:spPr>
          <a:xfrm>
            <a:off x="6730400"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447" name="Google Shape;447;p58"/>
          <p:cNvPicPr preferRelativeResize="0"/>
          <p:nvPr/>
        </p:nvPicPr>
        <p:blipFill>
          <a:blip r:embed="rId4">
            <a:alphaModFix/>
          </a:blip>
          <a:stretch>
            <a:fillRect/>
          </a:stretch>
        </p:blipFill>
        <p:spPr>
          <a:xfrm>
            <a:off x="404377" y="112500"/>
            <a:ext cx="884495" cy="876300"/>
          </a:xfrm>
          <a:prstGeom prst="rect">
            <a:avLst/>
          </a:prstGeom>
          <a:noFill/>
          <a:ln>
            <a:noFill/>
          </a:ln>
        </p:spPr>
      </p:pic>
      <p:pic>
        <p:nvPicPr>
          <p:cNvPr id="448" name="Google Shape;448;p58"/>
          <p:cNvPicPr preferRelativeResize="0"/>
          <p:nvPr/>
        </p:nvPicPr>
        <p:blipFill>
          <a:blip r:embed="rId5">
            <a:alphaModFix/>
          </a:blip>
          <a:stretch>
            <a:fillRect/>
          </a:stretch>
        </p:blipFill>
        <p:spPr>
          <a:xfrm>
            <a:off x="656825" y="2265513"/>
            <a:ext cx="1451400" cy="2177100"/>
          </a:xfrm>
          <a:prstGeom prst="rect">
            <a:avLst/>
          </a:prstGeom>
          <a:noFill/>
          <a:ln>
            <a:noFill/>
          </a:ln>
        </p:spPr>
      </p:pic>
      <p:pic>
        <p:nvPicPr>
          <p:cNvPr id="449" name="Google Shape;449;p58"/>
          <p:cNvPicPr preferRelativeResize="0"/>
          <p:nvPr/>
        </p:nvPicPr>
        <p:blipFill>
          <a:blip r:embed="rId6">
            <a:alphaModFix/>
          </a:blip>
          <a:stretch>
            <a:fillRect/>
          </a:stretch>
        </p:blipFill>
        <p:spPr>
          <a:xfrm>
            <a:off x="2765500" y="2320400"/>
            <a:ext cx="1451400" cy="2177091"/>
          </a:xfrm>
          <a:prstGeom prst="rect">
            <a:avLst/>
          </a:prstGeom>
          <a:noFill/>
          <a:ln>
            <a:noFill/>
          </a:ln>
        </p:spPr>
      </p:pic>
      <p:pic>
        <p:nvPicPr>
          <p:cNvPr id="450" name="Google Shape;450;p58"/>
          <p:cNvPicPr preferRelativeResize="0"/>
          <p:nvPr/>
        </p:nvPicPr>
        <p:blipFill>
          <a:blip r:embed="rId7">
            <a:alphaModFix/>
          </a:blip>
          <a:stretch>
            <a:fillRect/>
          </a:stretch>
        </p:blipFill>
        <p:spPr>
          <a:xfrm>
            <a:off x="4847476" y="2320400"/>
            <a:ext cx="1451401" cy="2175197"/>
          </a:xfrm>
          <a:prstGeom prst="rect">
            <a:avLst/>
          </a:prstGeom>
          <a:solidFill>
            <a:srgbClr val="073763"/>
          </a:solidFill>
          <a:ln>
            <a:noFill/>
          </a:ln>
        </p:spPr>
      </p:pic>
      <p:pic>
        <p:nvPicPr>
          <p:cNvPr id="451" name="Google Shape;451;p58"/>
          <p:cNvPicPr preferRelativeResize="0"/>
          <p:nvPr/>
        </p:nvPicPr>
        <p:blipFill>
          <a:blip r:embed="rId8">
            <a:alphaModFix/>
          </a:blip>
          <a:stretch>
            <a:fillRect/>
          </a:stretch>
        </p:blipFill>
        <p:spPr>
          <a:xfrm>
            <a:off x="6867352" y="2320400"/>
            <a:ext cx="1682386" cy="2175200"/>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A0DAB"/>
        </a:solidFill>
      </p:bgPr>
    </p:bg>
    <p:spTree>
      <p:nvGrpSpPr>
        <p:cNvPr id="455" name="Shape 455"/>
        <p:cNvGrpSpPr/>
        <p:nvPr/>
      </p:nvGrpSpPr>
      <p:grpSpPr>
        <a:xfrm>
          <a:off x="0" y="0"/>
          <a:ext cx="0" cy="0"/>
          <a:chOff x="0" y="0"/>
          <a:chExt cx="0" cy="0"/>
        </a:xfrm>
      </p:grpSpPr>
      <p:sp>
        <p:nvSpPr>
          <p:cNvPr id="456" name="Google Shape;456;p59"/>
          <p:cNvSpPr txBox="1"/>
          <p:nvPr>
            <p:ph type="title"/>
          </p:nvPr>
        </p:nvSpPr>
        <p:spPr>
          <a:xfrm>
            <a:off x="185075" y="1187950"/>
            <a:ext cx="5251200" cy="5265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SzPts val="990"/>
              <a:buNone/>
            </a:pPr>
            <a:r>
              <a:rPr lang="en" sz="2120">
                <a:solidFill>
                  <a:srgbClr val="E4E5B8"/>
                </a:solidFill>
                <a:latin typeface="Georgia"/>
                <a:ea typeface="Georgia"/>
                <a:cs typeface="Georgia"/>
                <a:sym typeface="Georgia"/>
              </a:rPr>
              <a:t>The Harry Bridges School of Labor is a monthly class held once per month starting September 2025. Classes cover a variety of topics aimed at building class consciousness among union members.</a:t>
            </a:r>
            <a:endParaRPr sz="2120">
              <a:solidFill>
                <a:srgbClr val="E4E5B8"/>
              </a:solidFill>
              <a:latin typeface="Georgia"/>
              <a:ea typeface="Georgia"/>
              <a:cs typeface="Georgia"/>
              <a:sym typeface="Georgia"/>
            </a:endParaRPr>
          </a:p>
          <a:p>
            <a:pPr indent="0" lvl="0" marL="0" rtl="0" algn="just">
              <a:spcBef>
                <a:spcPts val="0"/>
              </a:spcBef>
              <a:spcAft>
                <a:spcPts val="0"/>
              </a:spcAft>
              <a:buSzPts val="990"/>
              <a:buNone/>
            </a:pPr>
            <a:r>
              <a:t/>
            </a:r>
            <a:endParaRPr sz="2120">
              <a:solidFill>
                <a:srgbClr val="E4E5B8"/>
              </a:solidFill>
              <a:latin typeface="Georgia"/>
              <a:ea typeface="Georgia"/>
              <a:cs typeface="Georgia"/>
              <a:sym typeface="Georgia"/>
            </a:endParaRPr>
          </a:p>
          <a:p>
            <a:pPr indent="0" lvl="0" marL="0" rtl="0" algn="just">
              <a:spcBef>
                <a:spcPts val="0"/>
              </a:spcBef>
              <a:spcAft>
                <a:spcPts val="0"/>
              </a:spcAft>
              <a:buSzPts val="990"/>
              <a:buNone/>
            </a:pPr>
            <a:r>
              <a:rPr lang="en" sz="2120">
                <a:solidFill>
                  <a:srgbClr val="E4E5B8"/>
                </a:solidFill>
                <a:latin typeface="Georgia"/>
                <a:ea typeface="Georgia"/>
                <a:cs typeface="Georgia"/>
                <a:sym typeface="Georgia"/>
              </a:rPr>
              <a:t>September’s class is “Class-Oriented Labor and Politics - Independent Political Action”. Class will be September 6, 2025 at 7pm EST/4pm PST.</a:t>
            </a:r>
            <a:endParaRPr sz="2120">
              <a:solidFill>
                <a:srgbClr val="E4E5B8"/>
              </a:solidFill>
              <a:latin typeface="Georgia"/>
              <a:ea typeface="Georgia"/>
              <a:cs typeface="Georgia"/>
              <a:sym typeface="Georgia"/>
            </a:endParaRPr>
          </a:p>
        </p:txBody>
      </p:sp>
      <p:sp>
        <p:nvSpPr>
          <p:cNvPr id="457" name="Google Shape;457;p59"/>
          <p:cNvSpPr/>
          <p:nvPr/>
        </p:nvSpPr>
        <p:spPr>
          <a:xfrm>
            <a:off x="0" y="0"/>
            <a:ext cx="9144000" cy="1101300"/>
          </a:xfrm>
          <a:prstGeom prst="rect">
            <a:avLst/>
          </a:prstGeom>
          <a:solidFill>
            <a:srgbClr val="1A0DAB"/>
          </a:solidFill>
          <a:ln cap="flat" cmpd="sng" w="9525">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 name="Google Shape;458;p59"/>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Harry Bridges School of Labor</a:t>
            </a:r>
            <a:endParaRPr>
              <a:solidFill>
                <a:srgbClr val="E4E5B8"/>
              </a:solidFill>
              <a:latin typeface="Georgia"/>
              <a:ea typeface="Georgia"/>
              <a:cs typeface="Georgia"/>
              <a:sym typeface="Georgia"/>
            </a:endParaRPr>
          </a:p>
          <a:p>
            <a:pPr indent="0" lvl="0" marL="0" rtl="0" algn="l">
              <a:spcBef>
                <a:spcPts val="0"/>
              </a:spcBef>
              <a:spcAft>
                <a:spcPts val="0"/>
              </a:spcAft>
              <a:buNone/>
            </a:pPr>
            <a:r>
              <a:rPr lang="en" sz="1911">
                <a:solidFill>
                  <a:srgbClr val="E4E5B8"/>
                </a:solidFill>
                <a:latin typeface="Georgia"/>
                <a:ea typeface="Georgia"/>
                <a:cs typeface="Georgia"/>
                <a:sym typeface="Georgia"/>
              </a:rPr>
              <a:t>luel.us/laborschool/</a:t>
            </a:r>
            <a:endParaRPr sz="1911">
              <a:solidFill>
                <a:srgbClr val="E4E5B8"/>
              </a:solidFill>
              <a:latin typeface="Georgia"/>
              <a:ea typeface="Georgia"/>
              <a:cs typeface="Georgia"/>
              <a:sym typeface="Georgia"/>
            </a:endParaRPr>
          </a:p>
        </p:txBody>
      </p:sp>
      <p:sp>
        <p:nvSpPr>
          <p:cNvPr id="459" name="Google Shape;459;p59"/>
          <p:cNvSpPr/>
          <p:nvPr/>
        </p:nvSpPr>
        <p:spPr>
          <a:xfrm>
            <a:off x="5543975" y="1338600"/>
            <a:ext cx="3142800" cy="3118800"/>
          </a:xfrm>
          <a:prstGeom prst="bevel">
            <a:avLst>
              <a:gd fmla="val 12500" name="adj"/>
            </a:avLst>
          </a:prstGeom>
          <a:solidFill>
            <a:srgbClr val="1A0DA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460" name="Google Shape;460;p59"/>
          <p:cNvPicPr preferRelativeResize="0"/>
          <p:nvPr/>
        </p:nvPicPr>
        <p:blipFill>
          <a:blip r:embed="rId3">
            <a:alphaModFix/>
          </a:blip>
          <a:stretch>
            <a:fillRect/>
          </a:stretch>
        </p:blipFill>
        <p:spPr>
          <a:xfrm>
            <a:off x="404375" y="112500"/>
            <a:ext cx="859485" cy="876299"/>
          </a:xfrm>
          <a:prstGeom prst="rect">
            <a:avLst/>
          </a:prstGeom>
          <a:noFill/>
          <a:ln>
            <a:noFill/>
          </a:ln>
        </p:spPr>
      </p:pic>
      <p:pic>
        <p:nvPicPr>
          <p:cNvPr id="461" name="Google Shape;461;p59"/>
          <p:cNvPicPr preferRelativeResize="0"/>
          <p:nvPr/>
        </p:nvPicPr>
        <p:blipFill>
          <a:blip r:embed="rId4">
            <a:alphaModFix/>
          </a:blip>
          <a:stretch>
            <a:fillRect/>
          </a:stretch>
        </p:blipFill>
        <p:spPr>
          <a:xfrm>
            <a:off x="7827300" y="112500"/>
            <a:ext cx="859475" cy="859475"/>
          </a:xfrm>
          <a:prstGeom prst="rect">
            <a:avLst/>
          </a:prstGeom>
          <a:noFill/>
          <a:ln>
            <a:noFill/>
          </a:ln>
        </p:spPr>
      </p:pic>
      <p:pic>
        <p:nvPicPr>
          <p:cNvPr id="462" name="Google Shape;462;p59"/>
          <p:cNvPicPr preferRelativeResize="0"/>
          <p:nvPr/>
        </p:nvPicPr>
        <p:blipFill>
          <a:blip r:embed="rId5">
            <a:alphaModFix/>
          </a:blip>
          <a:stretch>
            <a:fillRect/>
          </a:stretch>
        </p:blipFill>
        <p:spPr>
          <a:xfrm>
            <a:off x="5676013" y="1187950"/>
            <a:ext cx="2878725" cy="3740875"/>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6" name="Shape 466"/>
        <p:cNvGrpSpPr/>
        <p:nvPr/>
      </p:nvGrpSpPr>
      <p:grpSpPr>
        <a:xfrm>
          <a:off x="0" y="0"/>
          <a:ext cx="0" cy="0"/>
          <a:chOff x="0" y="0"/>
          <a:chExt cx="0" cy="0"/>
        </a:xfrm>
      </p:grpSpPr>
      <p:pic>
        <p:nvPicPr>
          <p:cNvPr id="467" name="Google Shape;467;p60"/>
          <p:cNvPicPr preferRelativeResize="0"/>
          <p:nvPr/>
        </p:nvPicPr>
        <p:blipFill>
          <a:blip r:embed="rId3">
            <a:alphaModFix/>
          </a:blip>
          <a:stretch>
            <a:fillRect/>
          </a:stretch>
        </p:blipFill>
        <p:spPr>
          <a:xfrm>
            <a:off x="4182251" y="152400"/>
            <a:ext cx="779501" cy="779501"/>
          </a:xfrm>
          <a:prstGeom prst="rect">
            <a:avLst/>
          </a:prstGeom>
          <a:noFill/>
          <a:ln>
            <a:noFill/>
          </a:ln>
        </p:spPr>
      </p:pic>
      <p:sp>
        <p:nvSpPr>
          <p:cNvPr id="468" name="Google Shape;468;p60"/>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p60"/>
          <p:cNvSpPr txBox="1"/>
          <p:nvPr/>
        </p:nvSpPr>
        <p:spPr>
          <a:xfrm>
            <a:off x="1655375" y="4565650"/>
            <a:ext cx="58506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Road is Open Again" - American New Deal Song</a:t>
            </a:r>
            <a:endParaRPr>
              <a:solidFill>
                <a:srgbClr val="E4E5B8"/>
              </a:solidFill>
              <a:latin typeface="Georgia"/>
              <a:ea typeface="Georgia"/>
              <a:cs typeface="Georgia"/>
              <a:sym typeface="Georgia"/>
            </a:endParaRPr>
          </a:p>
        </p:txBody>
      </p:sp>
      <p:pic>
        <p:nvPicPr>
          <p:cNvPr descr="FDR propaganda." id="470" name="Google Shape;470;p60" title="&quot;The Road is Open Again&quot; - American New Deal Song">
            <a:hlinkClick r:id="rId4"/>
          </p:cNvPr>
          <p:cNvPicPr preferRelativeResize="0"/>
          <p:nvPr/>
        </p:nvPicPr>
        <p:blipFill>
          <a:blip r:embed="rId5">
            <a:alphaModFix/>
          </a:blip>
          <a:stretch>
            <a:fillRect/>
          </a:stretch>
        </p:blipFill>
        <p:spPr>
          <a:xfrm>
            <a:off x="1645925" y="1089200"/>
            <a:ext cx="5869500" cy="330159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0"/>
                                        </p:tgtEl>
                                        <p:attrNameLst>
                                          <p:attrName>style.visibility</p:attrName>
                                        </p:attrNameLst>
                                      </p:cBhvr>
                                      <p:to>
                                        <p:strVal val="visible"/>
                                      </p:to>
                                    </p:set>
                                    <p:animEffect filter="fade" transition="in">
                                      <p:cBhvr>
                                        <p:cTn dur="1000"/>
                                        <p:tgtEl>
                                          <p:spTgt spid="47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p1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3" name="Google Shape;83;p1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84" name="Google Shape;84;p17"/>
          <p:cNvSpPr txBox="1"/>
          <p:nvPr/>
        </p:nvSpPr>
        <p:spPr>
          <a:xfrm>
            <a:off x="-274320" y="1101300"/>
            <a:ext cx="6514200" cy="5279700"/>
          </a:xfrm>
          <a:prstGeom prst="rect">
            <a:avLst/>
          </a:prstGeom>
          <a:noFill/>
          <a:ln>
            <a:noFill/>
          </a:ln>
        </p:spPr>
        <p:txBody>
          <a:bodyPr anchorCtr="0" anchor="t" bIns="91425" lIns="91425" spcFirstLastPara="1" rIns="91425" wrap="square" tIns="91425">
            <a:spAutoFit/>
          </a:bodyPr>
          <a:lstStyle/>
          <a:p>
            <a:pPr indent="0" lvl="0" marL="457200" rtl="0" algn="just">
              <a:spcBef>
                <a:spcPts val="0"/>
              </a:spcBef>
              <a:spcAft>
                <a:spcPts val="0"/>
              </a:spcAft>
              <a:buNone/>
            </a:pPr>
            <a:r>
              <a:rPr lang="en" sz="1500">
                <a:solidFill>
                  <a:srgbClr val="E4E5B8"/>
                </a:solidFill>
                <a:latin typeface="Georgia"/>
                <a:ea typeface="Georgia"/>
                <a:cs typeface="Georgia"/>
                <a:sym typeface="Georgia"/>
              </a:rPr>
              <a:t>FDR's mandate as a first-term President was clear and challenging: rescue the United States from the throes of its worst depression in history. Economic conditions had deteriorated in the four months between FDR's election and his inauguration. Unemployment grew to over twenty-five percent of the nation's workforce, with more than twelve million Americans out of work. A new wave of bank failures hit in February 1933. Upon accepting the Democratic nomination, FDR had promised a "New Deal" to help America out of the Depression, though the meaning of that program was far from clear. In trying to make sense of FDR's domestic policies, historians and political scientists have referred to a "First New Deal," which lasted from 1933 to 1935, and a "Second New Deal," which stretched from 1935 to 1938. Roosevelt himself never used them. The idea of a "first" and "second" New Deal is useful insofar as it reflects important shifts in the Roosevelt administration's approach to the nation's economic and social woes.</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85" name="Google Shape;85;p1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Confronting the Great Depression</a:t>
            </a:r>
            <a:endParaRPr>
              <a:solidFill>
                <a:srgbClr val="E4E5B8"/>
              </a:solidFill>
              <a:latin typeface="Georgia"/>
              <a:ea typeface="Georgia"/>
              <a:cs typeface="Georgia"/>
              <a:sym typeface="Georgia"/>
            </a:endParaRPr>
          </a:p>
        </p:txBody>
      </p:sp>
      <p:pic>
        <p:nvPicPr>
          <p:cNvPr id="86" name="Google Shape;86;p17" title="History_Speeches_1147_FDR_First_Inaugural_Address_still_624x352.jpg"/>
          <p:cNvPicPr preferRelativeResize="0"/>
          <p:nvPr/>
        </p:nvPicPr>
        <p:blipFill>
          <a:blip r:embed="rId4">
            <a:alphaModFix/>
          </a:blip>
          <a:stretch>
            <a:fillRect/>
          </a:stretch>
        </p:blipFill>
        <p:spPr>
          <a:xfrm>
            <a:off x="6267325" y="1343875"/>
            <a:ext cx="2743201" cy="1549908"/>
          </a:xfrm>
          <a:prstGeom prst="rect">
            <a:avLst/>
          </a:prstGeom>
          <a:noFill/>
          <a:ln>
            <a:noFill/>
          </a:ln>
        </p:spPr>
      </p:pic>
      <p:sp>
        <p:nvSpPr>
          <p:cNvPr id="87" name="Google Shape;87;p17"/>
          <p:cNvSpPr txBox="1"/>
          <p:nvPr/>
        </p:nvSpPr>
        <p:spPr>
          <a:xfrm>
            <a:off x="6332187" y="2863303"/>
            <a:ext cx="29157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rgbClr val="E4E5B8"/>
                </a:solidFill>
                <a:latin typeface="Georgia"/>
                <a:ea typeface="Georgia"/>
                <a:cs typeface="Georgia"/>
                <a:sym typeface="Georgia"/>
              </a:rPr>
              <a:t>Franklin D. Roosevelt's First Inaugural Address</a:t>
            </a:r>
            <a:endParaRPr sz="1100">
              <a:solidFill>
                <a:schemeClr val="lt2"/>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1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3" name="Google Shape;93;p1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94" name="Google Shape;94;p18"/>
          <p:cNvSpPr txBox="1"/>
          <p:nvPr/>
        </p:nvSpPr>
        <p:spPr>
          <a:xfrm>
            <a:off x="2468880" y="1101300"/>
            <a:ext cx="6514200" cy="5279700"/>
          </a:xfrm>
          <a:prstGeom prst="rect">
            <a:avLst/>
          </a:prstGeom>
          <a:noFill/>
          <a:ln>
            <a:noFill/>
          </a:ln>
        </p:spPr>
        <p:txBody>
          <a:bodyPr anchorCtr="0" anchor="t" bIns="91425" lIns="91425" spcFirstLastPara="1" rIns="91425" wrap="square" tIns="91425">
            <a:spAutoFit/>
          </a:bodyPr>
          <a:lstStyle/>
          <a:p>
            <a:pPr indent="0" lvl="0" marL="457200" rtl="0" algn="just">
              <a:spcBef>
                <a:spcPts val="0"/>
              </a:spcBef>
              <a:spcAft>
                <a:spcPts val="0"/>
              </a:spcAft>
              <a:buNone/>
            </a:pPr>
            <a:r>
              <a:rPr lang="en" sz="1500">
                <a:solidFill>
                  <a:srgbClr val="E4E5B8"/>
                </a:solidFill>
                <a:latin typeface="Georgia"/>
                <a:ea typeface="Georgia"/>
                <a:cs typeface="Georgia"/>
                <a:sym typeface="Georgia"/>
              </a:rPr>
              <a:t>To help him, FDR depended on advisers to a degree unprecedented in the history of the presidency. FDR brought many veterans of his governorship to Washington. Raymond Moley, a professor of public law, joined the administration, as did Harry Hopkins, who ran New York's program for the unemployed. Francis Perkins, who had known FDR since their days in the state legislature, became the first woman ever to hold a cabinet office, taking charge at the Department of Labor. In the main, these advisers were political liberals. Instead of meting out individual tasks to his advisers, Roosevelt often charged them with similar duties</a:t>
            </a:r>
            <a:r>
              <a:rPr lang="en" sz="1500">
                <a:solidFill>
                  <a:srgbClr val="E4E5B8"/>
                </a:solidFill>
                <a:latin typeface="Georgia"/>
                <a:ea typeface="Georgia"/>
                <a:cs typeface="Georgia"/>
                <a:sym typeface="Georgia"/>
              </a:rPr>
              <a:t>. FDR would also</a:t>
            </a:r>
            <a:r>
              <a:rPr lang="en" sz="1500">
                <a:solidFill>
                  <a:srgbClr val="E4E5B8"/>
                </a:solidFill>
                <a:latin typeface="Georgia"/>
                <a:ea typeface="Georgia"/>
                <a:cs typeface="Georgia"/>
                <a:sym typeface="Georgia"/>
              </a:rPr>
              <a:t> appoint advisers of clashing temperaments and beliefs to the same policy issue, leading to internal confrontations and squabbling. This produced a degree of flexibility, which matched well with Roosevelt's often experimental approach to the New Deal. The main drawback to this type of governance was that the New Deal often appeared to be moving in several directions, many of them contradictory, all at once.</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95" name="Google Shape;95;p18"/>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A </a:t>
            </a:r>
            <a:r>
              <a:rPr lang="en">
                <a:solidFill>
                  <a:srgbClr val="E4E5B8"/>
                </a:solidFill>
                <a:latin typeface="Georgia"/>
                <a:ea typeface="Georgia"/>
                <a:cs typeface="Georgia"/>
                <a:sym typeface="Georgia"/>
              </a:rPr>
              <a:t>Collection of Advisers</a:t>
            </a:r>
            <a:endParaRPr>
              <a:solidFill>
                <a:srgbClr val="E4E5B8"/>
              </a:solidFill>
              <a:latin typeface="Georgia"/>
              <a:ea typeface="Georgia"/>
              <a:cs typeface="Georgia"/>
              <a:sym typeface="Georgia"/>
            </a:endParaRPr>
          </a:p>
        </p:txBody>
      </p:sp>
      <p:sp>
        <p:nvSpPr>
          <p:cNvPr id="96" name="Google Shape;96;p18"/>
          <p:cNvSpPr txBox="1"/>
          <p:nvPr/>
        </p:nvSpPr>
        <p:spPr>
          <a:xfrm>
            <a:off x="74769" y="3425172"/>
            <a:ext cx="2915700" cy="354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100">
                <a:solidFill>
                  <a:srgbClr val="E4E5B8"/>
                </a:solidFill>
                <a:latin typeface="Georgia"/>
                <a:ea typeface="Georgia"/>
                <a:cs typeface="Georgia"/>
                <a:sym typeface="Georgia"/>
              </a:rPr>
              <a:t>FDR's First Cabinet</a:t>
            </a:r>
            <a:endParaRPr sz="1100">
              <a:solidFill>
                <a:schemeClr val="lt2"/>
              </a:solidFill>
            </a:endParaRPr>
          </a:p>
        </p:txBody>
      </p:sp>
      <p:pic>
        <p:nvPicPr>
          <p:cNvPr id="97" name="Google Shape;97;p18" title="FDR First Cabinet square.jpg"/>
          <p:cNvPicPr preferRelativeResize="0"/>
          <p:nvPr/>
        </p:nvPicPr>
        <p:blipFill>
          <a:blip r:embed="rId4">
            <a:alphaModFix/>
          </a:blip>
          <a:stretch>
            <a:fillRect/>
          </a:stretch>
        </p:blipFill>
        <p:spPr>
          <a:xfrm>
            <a:off x="152400" y="1253700"/>
            <a:ext cx="2743200" cy="2235708"/>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p1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03" name="Google Shape;103;p1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04" name="Google Shape;104;p19"/>
          <p:cNvSpPr txBox="1"/>
          <p:nvPr/>
        </p:nvSpPr>
        <p:spPr>
          <a:xfrm>
            <a:off x="-274320" y="1101300"/>
            <a:ext cx="6514200" cy="5279700"/>
          </a:xfrm>
          <a:prstGeom prst="rect">
            <a:avLst/>
          </a:prstGeom>
          <a:noFill/>
          <a:ln>
            <a:noFill/>
          </a:ln>
        </p:spPr>
        <p:txBody>
          <a:bodyPr anchorCtr="0" anchor="t" bIns="91425" lIns="91425" spcFirstLastPara="1" rIns="91425" wrap="square" tIns="91425">
            <a:spAutoFit/>
          </a:bodyPr>
          <a:lstStyle/>
          <a:p>
            <a:pPr indent="0" lvl="0" marL="457200" rtl="0" algn="just">
              <a:spcBef>
                <a:spcPts val="0"/>
              </a:spcBef>
              <a:spcAft>
                <a:spcPts val="0"/>
              </a:spcAft>
              <a:buNone/>
            </a:pPr>
            <a:r>
              <a:rPr lang="en" sz="1500">
                <a:solidFill>
                  <a:srgbClr val="E4E5B8"/>
                </a:solidFill>
                <a:latin typeface="Georgia"/>
                <a:ea typeface="Georgia"/>
                <a:cs typeface="Georgia"/>
                <a:sym typeface="Georgia"/>
              </a:rPr>
              <a:t>The First New Deal began almost immediately upon Roosevelt's assumption of the presidency. FDR spurred Congress towards a flurry of legislative activity that became known as the "Hundred Days"—from March to June 1933—in which numerous bills were passed which were designed to end the nation's economic troubles. In general, the First New Deal looked to stabilize the U.S. financial system, provide relief and jobs to the suffering, and reenergize America's capitalist economy. </a:t>
            </a:r>
            <a:endParaRPr sz="1500">
              <a:solidFill>
                <a:srgbClr val="E4E5B8"/>
              </a:solidFill>
              <a:latin typeface="Georgia"/>
              <a:ea typeface="Georgia"/>
              <a:cs typeface="Georgia"/>
              <a:sym typeface="Georgia"/>
            </a:endParaRPr>
          </a:p>
          <a:p>
            <a:pPr indent="0" lvl="0" marL="457200" rtl="0" algn="just">
              <a:spcBef>
                <a:spcPts val="0"/>
              </a:spcBef>
              <a:spcAft>
                <a:spcPts val="0"/>
              </a:spcAft>
              <a:buNone/>
            </a:pPr>
            <a:r>
              <a:t/>
            </a:r>
            <a:endParaRPr sz="1500">
              <a:solidFill>
                <a:srgbClr val="E4E5B8"/>
              </a:solidFill>
              <a:latin typeface="Georgia"/>
              <a:ea typeface="Georgia"/>
              <a:cs typeface="Georgia"/>
              <a:sym typeface="Georgia"/>
            </a:endParaRPr>
          </a:p>
          <a:p>
            <a:pPr indent="0" lvl="0" marL="457200" rtl="0" algn="just">
              <a:spcBef>
                <a:spcPts val="0"/>
              </a:spcBef>
              <a:spcAft>
                <a:spcPts val="0"/>
              </a:spcAft>
              <a:buNone/>
            </a:pPr>
            <a:r>
              <a:rPr lang="en" sz="1500">
                <a:solidFill>
                  <a:srgbClr val="E4E5B8"/>
                </a:solidFill>
                <a:latin typeface="Georgia"/>
                <a:ea typeface="Georgia"/>
                <a:cs typeface="Georgia"/>
                <a:sym typeface="Georgia"/>
              </a:rPr>
              <a:t>FDR's immediate task upon his inauguration was to stabilize the nation's banking system. On March 6, Roosevelt declared a national "bank holiday" to end a run by depositors seeking to withdraw their money from faltering banks. Under this plan, the federal government would inspect all banks, re-open those that were sufficiently solvent, re-organize those that could be saved, and close those that were beyond repair.</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105" name="Google Shape;105;p19"/>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First New Deal: Saving Capitalism</a:t>
            </a:r>
            <a:endParaRPr>
              <a:solidFill>
                <a:srgbClr val="E4E5B8"/>
              </a:solidFill>
              <a:latin typeface="Georgia"/>
              <a:ea typeface="Georgia"/>
              <a:cs typeface="Georgia"/>
              <a:sym typeface="Georgia"/>
            </a:endParaRPr>
          </a:p>
        </p:txBody>
      </p:sp>
      <p:sp>
        <p:nvSpPr>
          <p:cNvPr id="106" name="Google Shape;106;p19"/>
          <p:cNvSpPr txBox="1"/>
          <p:nvPr/>
        </p:nvSpPr>
        <p:spPr>
          <a:xfrm>
            <a:off x="6234999" y="3069475"/>
            <a:ext cx="2915700" cy="692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rgbClr val="E4E5B8"/>
                </a:solidFill>
                <a:latin typeface="Georgia"/>
                <a:ea typeface="Georgia"/>
                <a:cs typeface="Georgia"/>
                <a:sym typeface="Georgia"/>
              </a:rPr>
              <a:t>President Franklin D. Roosevelt signs the Emergency Banking Act into law on March 9, 1933. </a:t>
            </a:r>
            <a:endParaRPr sz="1100">
              <a:solidFill>
                <a:schemeClr val="lt2"/>
              </a:solidFill>
            </a:endParaRPr>
          </a:p>
        </p:txBody>
      </p:sp>
      <p:pic>
        <p:nvPicPr>
          <p:cNvPr id="107" name="Google Shape;107;p19" title="ap_330309018_slide-9f07455c2415af449314561682477d9146952cfb.jpg"/>
          <p:cNvPicPr preferRelativeResize="0"/>
          <p:nvPr/>
        </p:nvPicPr>
        <p:blipFill>
          <a:blip r:embed="rId4">
            <a:alphaModFix/>
          </a:blip>
          <a:stretch>
            <a:fillRect/>
          </a:stretch>
        </p:blipFill>
        <p:spPr>
          <a:xfrm>
            <a:off x="6287327" y="1270925"/>
            <a:ext cx="2743199" cy="1827657"/>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p2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13" name="Google Shape;113;p2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14" name="Google Shape;114;p20"/>
          <p:cNvSpPr txBox="1"/>
          <p:nvPr/>
        </p:nvSpPr>
        <p:spPr>
          <a:xfrm>
            <a:off x="-274326" y="1101300"/>
            <a:ext cx="9144000" cy="7253700"/>
          </a:xfrm>
          <a:prstGeom prst="rect">
            <a:avLst/>
          </a:prstGeom>
          <a:noFill/>
          <a:ln>
            <a:noFill/>
          </a:ln>
        </p:spPr>
        <p:txBody>
          <a:bodyPr anchorCtr="0" anchor="t" bIns="91425" lIns="91425" spcFirstLastPara="1" rIns="91425" wrap="square" tIns="91425">
            <a:noAutofit/>
          </a:bodyPr>
          <a:lstStyle/>
          <a:p>
            <a:pPr indent="0" lvl="0" marL="457200" rtl="0" algn="just">
              <a:spcBef>
                <a:spcPts val="0"/>
              </a:spcBef>
              <a:spcAft>
                <a:spcPts val="0"/>
              </a:spcAft>
              <a:buNone/>
            </a:pPr>
            <a:r>
              <a:rPr lang="en" sz="1500">
                <a:solidFill>
                  <a:srgbClr val="E4E5B8"/>
                </a:solidFill>
                <a:latin typeface="Georgia"/>
                <a:ea typeface="Georgia"/>
                <a:cs typeface="Georgia"/>
                <a:sym typeface="Georgia"/>
              </a:rPr>
              <a:t>FDR then implemented a significant number of reforms related to the nation's financial sector. In May 1933, he signed the Securities Act, which required corporations and stockbrokers to release accurate information about stocks to investors. In June 1933, he signed the Glass-Steagall Act, which created the Federal Deposit Insurance Corporation, guaranteeing the savings of average citizens, and prevented commercial banks from engaging in investment banking, which they had been carrying on in scandalous fashion. In 1934, the Securities and Exchange Act created the Securities and Exchange Commission (SEC), which was charged with regulating financial markets.</a:t>
            </a:r>
            <a:endParaRPr sz="1500">
              <a:solidFill>
                <a:srgbClr val="E4E5B8"/>
              </a:solidFill>
              <a:latin typeface="Georgia"/>
              <a:ea typeface="Georgia"/>
              <a:cs typeface="Georgia"/>
              <a:sym typeface="Georgia"/>
            </a:endParaRPr>
          </a:p>
          <a:p>
            <a:pPr indent="0" lvl="0" marL="457200" rtl="0" algn="just">
              <a:spcBef>
                <a:spcPts val="0"/>
              </a:spcBef>
              <a:spcAft>
                <a:spcPts val="0"/>
              </a:spcAft>
              <a:buNone/>
            </a:pPr>
            <a:r>
              <a:t/>
            </a:r>
            <a:endParaRPr sz="1500">
              <a:solidFill>
                <a:srgbClr val="E4E5B8"/>
              </a:solidFill>
              <a:latin typeface="Georgia"/>
              <a:ea typeface="Georgia"/>
              <a:cs typeface="Georgia"/>
              <a:sym typeface="Georgia"/>
            </a:endParaRPr>
          </a:p>
          <a:p>
            <a:pPr indent="0" lvl="0" marL="457200" rtl="0" algn="just">
              <a:spcBef>
                <a:spcPts val="0"/>
              </a:spcBef>
              <a:spcAft>
                <a:spcPts val="0"/>
              </a:spcAft>
              <a:buNone/>
            </a:pPr>
            <a:r>
              <a:rPr lang="en" sz="1500">
                <a:solidFill>
                  <a:srgbClr val="E4E5B8"/>
                </a:solidFill>
                <a:latin typeface="Georgia"/>
                <a:ea typeface="Georgia"/>
                <a:cs typeface="Georgia"/>
                <a:sym typeface="Georgia"/>
              </a:rPr>
              <a:t>Roosevelt in 1933 took America off the gold standard, and the Banking Act of 1935 gave the country a central banking mechanism for the first time. A reorganized Reconstruction Finance Corporation (RFC) spun off subsidiaries such as the Federal National Mortgage Association ("Fannie Mae") that, along with the Federal Housing Administration (FHA) made it possible for millions of Americans to buy or renovate homes. Taken together these actions represented a shift of economic power from the lower part of Manhattan, where it had been for over a century, to Washington.</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115" name="Google Shape;115;p20"/>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A Shift of Economic Power</a:t>
            </a:r>
            <a:endParaRPr>
              <a:solidFill>
                <a:srgbClr val="E4E5B8"/>
              </a:solidFill>
              <a:latin typeface="Georgia"/>
              <a:ea typeface="Georgia"/>
              <a:cs typeface="Georgia"/>
              <a:sym typeface="Georgia"/>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2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21" name="Google Shape;121;p2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22" name="Google Shape;122;p21"/>
          <p:cNvSpPr txBox="1"/>
          <p:nvPr/>
        </p:nvSpPr>
        <p:spPr>
          <a:xfrm>
            <a:off x="-274320" y="1101300"/>
            <a:ext cx="6514200" cy="5741400"/>
          </a:xfrm>
          <a:prstGeom prst="rect">
            <a:avLst/>
          </a:prstGeom>
          <a:noFill/>
          <a:ln>
            <a:noFill/>
          </a:ln>
        </p:spPr>
        <p:txBody>
          <a:bodyPr anchorCtr="0" anchor="t" bIns="91425" lIns="91425" spcFirstLastPara="1" rIns="91425" wrap="square" tIns="91425">
            <a:spAutoFit/>
          </a:bodyPr>
          <a:lstStyle/>
          <a:p>
            <a:pPr indent="0" lvl="0" marL="457200" rtl="0" algn="just">
              <a:spcBef>
                <a:spcPts val="0"/>
              </a:spcBef>
              <a:spcAft>
                <a:spcPts val="0"/>
              </a:spcAft>
              <a:buNone/>
            </a:pPr>
            <a:r>
              <a:rPr lang="en" sz="1500">
                <a:solidFill>
                  <a:srgbClr val="E4E5B8"/>
                </a:solidFill>
                <a:latin typeface="Georgia"/>
                <a:ea typeface="Georgia"/>
                <a:cs typeface="Georgia"/>
                <a:sym typeface="Georgia"/>
              </a:rPr>
              <a:t>Left-wing critics of the new deal thought it did not do enough to solve the causes of America’s economic problems, especially the huge gap between the rich and the rest of the population. In addition, some agencies discriminated against African Americans. For example, the newly created Civilian Conservation Corps (CCC), </a:t>
            </a:r>
            <a:r>
              <a:rPr lang="en" sz="1500">
                <a:solidFill>
                  <a:srgbClr val="E4E5B8"/>
                </a:solidFill>
                <a:latin typeface="Georgia"/>
                <a:ea typeface="Georgia"/>
                <a:cs typeface="Georgia"/>
                <a:sym typeface="Georgia"/>
              </a:rPr>
              <a:t>s</a:t>
            </a:r>
            <a:r>
              <a:rPr lang="en" sz="1500">
                <a:solidFill>
                  <a:srgbClr val="E4E5B8"/>
                </a:solidFill>
                <a:latin typeface="Georgia"/>
                <a:ea typeface="Georgia"/>
                <a:cs typeface="Georgia"/>
                <a:sym typeface="Georgia"/>
              </a:rPr>
              <a:t>egregated African Americans from white Americans by having separate CCC camps.</a:t>
            </a:r>
            <a:endParaRPr sz="1500">
              <a:solidFill>
                <a:srgbClr val="E4E5B8"/>
              </a:solidFill>
              <a:latin typeface="Georgia"/>
              <a:ea typeface="Georgia"/>
              <a:cs typeface="Georgia"/>
              <a:sym typeface="Georgia"/>
            </a:endParaRPr>
          </a:p>
          <a:p>
            <a:pPr indent="0" lvl="0" marL="457200" rtl="0" algn="just">
              <a:spcBef>
                <a:spcPts val="0"/>
              </a:spcBef>
              <a:spcAft>
                <a:spcPts val="0"/>
              </a:spcAft>
              <a:buNone/>
            </a:pPr>
            <a:r>
              <a:t/>
            </a:r>
            <a:endParaRPr sz="1500">
              <a:solidFill>
                <a:srgbClr val="E4E5B8"/>
              </a:solidFill>
              <a:latin typeface="Georgia"/>
              <a:ea typeface="Georgia"/>
              <a:cs typeface="Georgia"/>
              <a:sym typeface="Georgia"/>
            </a:endParaRPr>
          </a:p>
          <a:p>
            <a:pPr indent="0" lvl="0" marL="457200" rtl="0" algn="just">
              <a:spcBef>
                <a:spcPts val="0"/>
              </a:spcBef>
              <a:spcAft>
                <a:spcPts val="0"/>
              </a:spcAft>
              <a:buNone/>
            </a:pPr>
            <a:r>
              <a:rPr lang="en" sz="1500">
                <a:solidFill>
                  <a:srgbClr val="E4E5B8"/>
                </a:solidFill>
                <a:latin typeface="Georgia"/>
                <a:ea typeface="Georgia"/>
                <a:cs typeface="Georgia"/>
                <a:sym typeface="Georgia"/>
              </a:rPr>
              <a:t>Industrialists and wealthy Americans led the right-wing attack against the FDR and his new deal policies. Most notably, the American Liberty League labeled FDR as a fascist and proclaimed New Deal programs to be key threats to the very nature of democracy. The National Association of Manufacturers, urged businessmen to outright ignore new laws that promoted collective bargaining, as well as subsequent labor protection legislation. Right-wing reaction to the first New Deal eventually culminated in the conspiracy to overthrow FDR and his government and end New Deal policies by force.</a:t>
            </a:r>
            <a:endParaRPr sz="1500">
              <a:solidFill>
                <a:srgbClr val="E4E5B8"/>
              </a:solidFill>
              <a:latin typeface="Georgia"/>
              <a:ea typeface="Georgia"/>
              <a:cs typeface="Georgia"/>
              <a:sym typeface="Georgia"/>
            </a:endParaRPr>
          </a:p>
          <a:p>
            <a:pPr indent="0" lvl="0" marL="457200" rtl="0" algn="just">
              <a:spcBef>
                <a:spcPts val="0"/>
              </a:spcBef>
              <a:spcAft>
                <a:spcPts val="0"/>
              </a:spcAft>
              <a:buNone/>
            </a:pPr>
            <a:r>
              <a:t/>
            </a:r>
            <a:endParaRPr sz="1500">
              <a:solidFill>
                <a:srgbClr val="E4E5B8"/>
              </a:solidFill>
              <a:latin typeface="Georgia"/>
              <a:ea typeface="Georgia"/>
              <a:cs typeface="Georgia"/>
              <a:sym typeface="Georgia"/>
            </a:endParaRPr>
          </a:p>
          <a:p>
            <a:pPr indent="0" lvl="0" marL="457200" rtl="0" algn="just">
              <a:spcBef>
                <a:spcPts val="0"/>
              </a:spcBef>
              <a:spcAft>
                <a:spcPts val="0"/>
              </a:spcAft>
              <a:buNone/>
            </a:pPr>
            <a:r>
              <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123" name="Google Shape;123;p21"/>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Challenges From Critics on All Sides</a:t>
            </a:r>
            <a:endParaRPr>
              <a:solidFill>
                <a:srgbClr val="E4E5B8"/>
              </a:solidFill>
              <a:latin typeface="Georgia"/>
              <a:ea typeface="Georgia"/>
              <a:cs typeface="Georgia"/>
              <a:sym typeface="Georgia"/>
            </a:endParaRPr>
          </a:p>
        </p:txBody>
      </p:sp>
      <p:pic>
        <p:nvPicPr>
          <p:cNvPr id="124" name="Google Shape;124;p21" title="1-cartoon-new-deal-1933-granger.jpg"/>
          <p:cNvPicPr preferRelativeResize="0"/>
          <p:nvPr/>
        </p:nvPicPr>
        <p:blipFill>
          <a:blip r:embed="rId4">
            <a:alphaModFix/>
          </a:blip>
          <a:stretch>
            <a:fillRect/>
          </a:stretch>
        </p:blipFill>
        <p:spPr>
          <a:xfrm>
            <a:off x="6392280" y="1253700"/>
            <a:ext cx="2599321" cy="3152815"/>
          </a:xfrm>
          <a:prstGeom prst="rect">
            <a:avLst/>
          </a:prstGeom>
          <a:noFill/>
          <a:ln>
            <a:noFill/>
          </a:ln>
        </p:spPr>
      </p:pic>
      <p:sp>
        <p:nvSpPr>
          <p:cNvPr id="125" name="Google Shape;125;p21"/>
          <p:cNvSpPr txBox="1"/>
          <p:nvPr/>
        </p:nvSpPr>
        <p:spPr>
          <a:xfrm>
            <a:off x="6444319" y="4366007"/>
            <a:ext cx="28560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rgbClr val="E4E5B8"/>
                </a:solidFill>
                <a:latin typeface="Georgia"/>
                <a:ea typeface="Georgia"/>
                <a:cs typeface="Georgia"/>
                <a:sym typeface="Georgia"/>
              </a:rPr>
              <a:t>A Critical Cartoon Showing FDR Rushing Ahead of Congress</a:t>
            </a:r>
            <a:endParaRPr sz="1200">
              <a:solidFill>
                <a:schemeClr val="lt2"/>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