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1" r:id="rId4"/>
    <p:sldMasterId id="2147483672"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 id="300" r:id="rId51"/>
    <p:sldId id="301" r:id="rId52"/>
    <p:sldId id="302" r:id="rId53"/>
    <p:sldId id="303" r:id="rId54"/>
    <p:sldId id="304" r:id="rId55"/>
    <p:sldId id="305" r:id="rId56"/>
    <p:sldId id="306" r:id="rId57"/>
    <p:sldId id="307" r:id="rId58"/>
    <p:sldId id="308" r:id="rId59"/>
    <p:sldId id="309" r:id="rId60"/>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42" Type="http://schemas.openxmlformats.org/officeDocument/2006/relationships/slide" Target="slides/slide36.xml"/><Relationship Id="rId41" Type="http://schemas.openxmlformats.org/officeDocument/2006/relationships/slide" Target="slides/slide35.xml"/><Relationship Id="rId44" Type="http://schemas.openxmlformats.org/officeDocument/2006/relationships/slide" Target="slides/slide38.xml"/><Relationship Id="rId43" Type="http://schemas.openxmlformats.org/officeDocument/2006/relationships/slide" Target="slides/slide37.xml"/><Relationship Id="rId46" Type="http://schemas.openxmlformats.org/officeDocument/2006/relationships/slide" Target="slides/slide40.xml"/><Relationship Id="rId45" Type="http://schemas.openxmlformats.org/officeDocument/2006/relationships/slide" Target="slides/slide39.xml"/><Relationship Id="rId1" Type="http://schemas.openxmlformats.org/officeDocument/2006/relationships/theme" Target="theme/theme3.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48" Type="http://schemas.openxmlformats.org/officeDocument/2006/relationships/slide" Target="slides/slide42.xml"/><Relationship Id="rId47" Type="http://schemas.openxmlformats.org/officeDocument/2006/relationships/slide" Target="slides/slide41.xml"/><Relationship Id="rId49" Type="http://schemas.openxmlformats.org/officeDocument/2006/relationships/slide" Target="slides/slide43.xml"/><Relationship Id="rId5" Type="http://schemas.openxmlformats.org/officeDocument/2006/relationships/slideMaster" Target="slideMasters/slideMaster2.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slide" Target="slides/slide29.xml"/><Relationship Id="rId34" Type="http://schemas.openxmlformats.org/officeDocument/2006/relationships/slide" Target="slides/slide28.xml"/><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60" Type="http://schemas.openxmlformats.org/officeDocument/2006/relationships/slide" Target="slides/slide54.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1" Type="http://schemas.openxmlformats.org/officeDocument/2006/relationships/slide" Target="slides/slide45.xml"/><Relationship Id="rId50" Type="http://schemas.openxmlformats.org/officeDocument/2006/relationships/slide" Target="slides/slide44.xml"/><Relationship Id="rId53" Type="http://schemas.openxmlformats.org/officeDocument/2006/relationships/slide" Target="slides/slide47.xml"/><Relationship Id="rId52" Type="http://schemas.openxmlformats.org/officeDocument/2006/relationships/slide" Target="slides/slide46.xml"/><Relationship Id="rId11" Type="http://schemas.openxmlformats.org/officeDocument/2006/relationships/slide" Target="slides/slide5.xml"/><Relationship Id="rId55" Type="http://schemas.openxmlformats.org/officeDocument/2006/relationships/slide" Target="slides/slide49.xml"/><Relationship Id="rId10" Type="http://schemas.openxmlformats.org/officeDocument/2006/relationships/slide" Target="slides/slide4.xml"/><Relationship Id="rId54" Type="http://schemas.openxmlformats.org/officeDocument/2006/relationships/slide" Target="slides/slide48.xml"/><Relationship Id="rId13" Type="http://schemas.openxmlformats.org/officeDocument/2006/relationships/slide" Target="slides/slide7.xml"/><Relationship Id="rId57" Type="http://schemas.openxmlformats.org/officeDocument/2006/relationships/slide" Target="slides/slide51.xml"/><Relationship Id="rId12" Type="http://schemas.openxmlformats.org/officeDocument/2006/relationships/slide" Target="slides/slide6.xml"/><Relationship Id="rId56" Type="http://schemas.openxmlformats.org/officeDocument/2006/relationships/slide" Target="slides/slide50.xml"/><Relationship Id="rId15" Type="http://schemas.openxmlformats.org/officeDocument/2006/relationships/slide" Target="slides/slide9.xml"/><Relationship Id="rId59" Type="http://schemas.openxmlformats.org/officeDocument/2006/relationships/slide" Target="slides/slide53.xml"/><Relationship Id="rId14" Type="http://schemas.openxmlformats.org/officeDocument/2006/relationships/slide" Target="slides/slide8.xml"/><Relationship Id="rId58" Type="http://schemas.openxmlformats.org/officeDocument/2006/relationships/slide" Target="slides/slide52.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g1b4a22de6c0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0" name="Google Shape;110;g1b4a22de6c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g37ffbac1fa4_1_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4" name="Google Shape;184;g37ffbac1fa4_1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g37fc05f451c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3" name="Google Shape;193;g37fc05f451c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g37fc05f451c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9" name="Google Shape;199;g37fc05f451c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g37ffbac1fa4_1_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0" name="Google Shape;210;g37ffbac1fa4_1_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g37ffbac1fa4_1_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0" name="Google Shape;220;g37ffbac1fa4_1_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g37ffbac1fa4_1_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0" name="Google Shape;230;g37ffbac1fa4_1_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g37ffbac1fa4_1_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8" name="Google Shape;238;g37ffbac1fa4_1_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 name="Shape 244"/>
        <p:cNvGrpSpPr/>
        <p:nvPr/>
      </p:nvGrpSpPr>
      <p:grpSpPr>
        <a:xfrm>
          <a:off x="0" y="0"/>
          <a:ext cx="0" cy="0"/>
          <a:chOff x="0" y="0"/>
          <a:chExt cx="0" cy="0"/>
        </a:xfrm>
      </p:grpSpPr>
      <p:sp>
        <p:nvSpPr>
          <p:cNvPr id="245" name="Google Shape;245;g1b4a22de6c0_0_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6" name="Google Shape;246;g1b4a22de6c0_0_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 name="Shape 250"/>
        <p:cNvGrpSpPr/>
        <p:nvPr/>
      </p:nvGrpSpPr>
      <p:grpSpPr>
        <a:xfrm>
          <a:off x="0" y="0"/>
          <a:ext cx="0" cy="0"/>
          <a:chOff x="0" y="0"/>
          <a:chExt cx="0" cy="0"/>
        </a:xfrm>
      </p:grpSpPr>
      <p:sp>
        <p:nvSpPr>
          <p:cNvPr id="251" name="Google Shape;251;g22ada5e43e1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2" name="Google Shape;252;g22ada5e43e1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 name="Shape 256"/>
        <p:cNvGrpSpPr/>
        <p:nvPr/>
      </p:nvGrpSpPr>
      <p:grpSpPr>
        <a:xfrm>
          <a:off x="0" y="0"/>
          <a:ext cx="0" cy="0"/>
          <a:chOff x="0" y="0"/>
          <a:chExt cx="0" cy="0"/>
        </a:xfrm>
      </p:grpSpPr>
      <p:sp>
        <p:nvSpPr>
          <p:cNvPr id="257" name="Google Shape;257;g31b3c6ef3a5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8" name="Google Shape;258;g31b3c6ef3a5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118" name="Google Shape;118;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6" name="Shape 266"/>
        <p:cNvGrpSpPr/>
        <p:nvPr/>
      </p:nvGrpSpPr>
      <p:grpSpPr>
        <a:xfrm>
          <a:off x="0" y="0"/>
          <a:ext cx="0" cy="0"/>
          <a:chOff x="0" y="0"/>
          <a:chExt cx="0" cy="0"/>
        </a:xfrm>
      </p:grpSpPr>
      <p:sp>
        <p:nvSpPr>
          <p:cNvPr id="267" name="Google Shape;267;g37f0e07c199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8" name="Google Shape;268;g37f0e07c199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6" name="Shape 276"/>
        <p:cNvGrpSpPr/>
        <p:nvPr/>
      </p:nvGrpSpPr>
      <p:grpSpPr>
        <a:xfrm>
          <a:off x="0" y="0"/>
          <a:ext cx="0" cy="0"/>
          <a:chOff x="0" y="0"/>
          <a:chExt cx="0" cy="0"/>
        </a:xfrm>
      </p:grpSpPr>
      <p:sp>
        <p:nvSpPr>
          <p:cNvPr id="277" name="Google Shape;277;g37f0e07c199_0_1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8" name="Google Shape;278;g37f0e07c199_0_1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6" name="Shape 286"/>
        <p:cNvGrpSpPr/>
        <p:nvPr/>
      </p:nvGrpSpPr>
      <p:grpSpPr>
        <a:xfrm>
          <a:off x="0" y="0"/>
          <a:ext cx="0" cy="0"/>
          <a:chOff x="0" y="0"/>
          <a:chExt cx="0" cy="0"/>
        </a:xfrm>
      </p:grpSpPr>
      <p:sp>
        <p:nvSpPr>
          <p:cNvPr id="287" name="Google Shape;287;g37f0e07c199_0_1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8" name="Google Shape;288;g37f0e07c199_0_1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4" name="Shape 294"/>
        <p:cNvGrpSpPr/>
        <p:nvPr/>
      </p:nvGrpSpPr>
      <p:grpSpPr>
        <a:xfrm>
          <a:off x="0" y="0"/>
          <a:ext cx="0" cy="0"/>
          <a:chOff x="0" y="0"/>
          <a:chExt cx="0" cy="0"/>
        </a:xfrm>
      </p:grpSpPr>
      <p:sp>
        <p:nvSpPr>
          <p:cNvPr id="295" name="Google Shape;295;g37f0e07c199_0_1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6" name="Google Shape;296;g37f0e07c199_0_1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2" name="Shape 302"/>
        <p:cNvGrpSpPr/>
        <p:nvPr/>
      </p:nvGrpSpPr>
      <p:grpSpPr>
        <a:xfrm>
          <a:off x="0" y="0"/>
          <a:ext cx="0" cy="0"/>
          <a:chOff x="0" y="0"/>
          <a:chExt cx="0" cy="0"/>
        </a:xfrm>
      </p:grpSpPr>
      <p:sp>
        <p:nvSpPr>
          <p:cNvPr id="303" name="Google Shape;303;g37f0e07c199_0_1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4" name="Google Shape;304;g37f0e07c199_0_1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2" name="Shape 312"/>
        <p:cNvGrpSpPr/>
        <p:nvPr/>
      </p:nvGrpSpPr>
      <p:grpSpPr>
        <a:xfrm>
          <a:off x="0" y="0"/>
          <a:ext cx="0" cy="0"/>
          <a:chOff x="0" y="0"/>
          <a:chExt cx="0" cy="0"/>
        </a:xfrm>
      </p:grpSpPr>
      <p:sp>
        <p:nvSpPr>
          <p:cNvPr id="313" name="Google Shape;313;g37f0e07c199_0_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4" name="Google Shape;314;g37f0e07c199_0_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2" name="Shape 322"/>
        <p:cNvGrpSpPr/>
        <p:nvPr/>
      </p:nvGrpSpPr>
      <p:grpSpPr>
        <a:xfrm>
          <a:off x="0" y="0"/>
          <a:ext cx="0" cy="0"/>
          <a:chOff x="0" y="0"/>
          <a:chExt cx="0" cy="0"/>
        </a:xfrm>
      </p:grpSpPr>
      <p:sp>
        <p:nvSpPr>
          <p:cNvPr id="323" name="Google Shape;323;g37f0e07c199_0_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4" name="Google Shape;324;g37f0e07c199_0_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2" name="Shape 332"/>
        <p:cNvGrpSpPr/>
        <p:nvPr/>
      </p:nvGrpSpPr>
      <p:grpSpPr>
        <a:xfrm>
          <a:off x="0" y="0"/>
          <a:ext cx="0" cy="0"/>
          <a:chOff x="0" y="0"/>
          <a:chExt cx="0" cy="0"/>
        </a:xfrm>
      </p:grpSpPr>
      <p:sp>
        <p:nvSpPr>
          <p:cNvPr id="333" name="Google Shape;333;g37f0e07c199_0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4" name="Google Shape;334;g37f0e07c199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2" name="Shape 342"/>
        <p:cNvGrpSpPr/>
        <p:nvPr/>
      </p:nvGrpSpPr>
      <p:grpSpPr>
        <a:xfrm>
          <a:off x="0" y="0"/>
          <a:ext cx="0" cy="0"/>
          <a:chOff x="0" y="0"/>
          <a:chExt cx="0" cy="0"/>
        </a:xfrm>
      </p:grpSpPr>
      <p:sp>
        <p:nvSpPr>
          <p:cNvPr id="343" name="Google Shape;343;g37f0e07c199_0_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4" name="Google Shape;344;g37f0e07c199_0_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2" name="Shape 352"/>
        <p:cNvGrpSpPr/>
        <p:nvPr/>
      </p:nvGrpSpPr>
      <p:grpSpPr>
        <a:xfrm>
          <a:off x="0" y="0"/>
          <a:ext cx="0" cy="0"/>
          <a:chOff x="0" y="0"/>
          <a:chExt cx="0" cy="0"/>
        </a:xfrm>
      </p:grpSpPr>
      <p:sp>
        <p:nvSpPr>
          <p:cNvPr id="353" name="Google Shape;353;g37f0e07c199_0_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4" name="Google Shape;354;g37f0e07c199_0_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g1b4a22de6c0_0_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5" name="Google Shape;125;g1b4a22de6c0_0_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2" name="Shape 362"/>
        <p:cNvGrpSpPr/>
        <p:nvPr/>
      </p:nvGrpSpPr>
      <p:grpSpPr>
        <a:xfrm>
          <a:off x="0" y="0"/>
          <a:ext cx="0" cy="0"/>
          <a:chOff x="0" y="0"/>
          <a:chExt cx="0" cy="0"/>
        </a:xfrm>
      </p:grpSpPr>
      <p:sp>
        <p:nvSpPr>
          <p:cNvPr id="363" name="Google Shape;363;g37f0e07c199_0_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4" name="Google Shape;364;g37f0e07c199_0_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2" name="Shape 372"/>
        <p:cNvGrpSpPr/>
        <p:nvPr/>
      </p:nvGrpSpPr>
      <p:grpSpPr>
        <a:xfrm>
          <a:off x="0" y="0"/>
          <a:ext cx="0" cy="0"/>
          <a:chOff x="0" y="0"/>
          <a:chExt cx="0" cy="0"/>
        </a:xfrm>
      </p:grpSpPr>
      <p:sp>
        <p:nvSpPr>
          <p:cNvPr id="373" name="Google Shape;373;g37f0e07c199_0_1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4" name="Google Shape;374;g37f0e07c199_0_1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2" name="Shape 382"/>
        <p:cNvGrpSpPr/>
        <p:nvPr/>
      </p:nvGrpSpPr>
      <p:grpSpPr>
        <a:xfrm>
          <a:off x="0" y="0"/>
          <a:ext cx="0" cy="0"/>
          <a:chOff x="0" y="0"/>
          <a:chExt cx="0" cy="0"/>
        </a:xfrm>
      </p:grpSpPr>
      <p:sp>
        <p:nvSpPr>
          <p:cNvPr id="383" name="Google Shape;383;g37f0e07c199_0_1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4" name="Google Shape;384;g37f0e07c199_0_1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2" name="Shape 392"/>
        <p:cNvGrpSpPr/>
        <p:nvPr/>
      </p:nvGrpSpPr>
      <p:grpSpPr>
        <a:xfrm>
          <a:off x="0" y="0"/>
          <a:ext cx="0" cy="0"/>
          <a:chOff x="0" y="0"/>
          <a:chExt cx="0" cy="0"/>
        </a:xfrm>
      </p:grpSpPr>
      <p:sp>
        <p:nvSpPr>
          <p:cNvPr id="393" name="Google Shape;393;g291bdd51e83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4" name="Google Shape;394;g291bdd51e83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8" name="Shape 398"/>
        <p:cNvGrpSpPr/>
        <p:nvPr/>
      </p:nvGrpSpPr>
      <p:grpSpPr>
        <a:xfrm>
          <a:off x="0" y="0"/>
          <a:ext cx="0" cy="0"/>
          <a:chOff x="0" y="0"/>
          <a:chExt cx="0" cy="0"/>
        </a:xfrm>
      </p:grpSpPr>
      <p:sp>
        <p:nvSpPr>
          <p:cNvPr id="399" name="Google Shape;399;g22ada5e43e1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0" name="Google Shape;400;g22ada5e43e1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4" name="Shape 404"/>
        <p:cNvGrpSpPr/>
        <p:nvPr/>
      </p:nvGrpSpPr>
      <p:grpSpPr>
        <a:xfrm>
          <a:off x="0" y="0"/>
          <a:ext cx="0" cy="0"/>
          <a:chOff x="0" y="0"/>
          <a:chExt cx="0" cy="0"/>
        </a:xfrm>
      </p:grpSpPr>
      <p:sp>
        <p:nvSpPr>
          <p:cNvPr id="405" name="Google Shape;405;g37d7481f433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6" name="Google Shape;406;g37d7481f433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3" name="Shape 413"/>
        <p:cNvGrpSpPr/>
        <p:nvPr/>
      </p:nvGrpSpPr>
      <p:grpSpPr>
        <a:xfrm>
          <a:off x="0" y="0"/>
          <a:ext cx="0" cy="0"/>
          <a:chOff x="0" y="0"/>
          <a:chExt cx="0" cy="0"/>
        </a:xfrm>
      </p:grpSpPr>
      <p:sp>
        <p:nvSpPr>
          <p:cNvPr id="414" name="Google Shape;414;g31b3c6ef3a5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5" name="Google Shape;415;g31b3c6ef3a5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2" name="Shape 422"/>
        <p:cNvGrpSpPr/>
        <p:nvPr/>
      </p:nvGrpSpPr>
      <p:grpSpPr>
        <a:xfrm>
          <a:off x="0" y="0"/>
          <a:ext cx="0" cy="0"/>
          <a:chOff x="0" y="0"/>
          <a:chExt cx="0" cy="0"/>
        </a:xfrm>
      </p:grpSpPr>
      <p:sp>
        <p:nvSpPr>
          <p:cNvPr id="423" name="Google Shape;423;g36582b13ff2_1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4" name="Google Shape;424;g36582b13ff2_1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1" name="Shape 431"/>
        <p:cNvGrpSpPr/>
        <p:nvPr/>
      </p:nvGrpSpPr>
      <p:grpSpPr>
        <a:xfrm>
          <a:off x="0" y="0"/>
          <a:ext cx="0" cy="0"/>
          <a:chOff x="0" y="0"/>
          <a:chExt cx="0" cy="0"/>
        </a:xfrm>
      </p:grpSpPr>
      <p:sp>
        <p:nvSpPr>
          <p:cNvPr id="432" name="Google Shape;432;g36582b13ff2_1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3" name="Google Shape;433;g36582b13ff2_1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0" name="Shape 440"/>
        <p:cNvGrpSpPr/>
        <p:nvPr/>
      </p:nvGrpSpPr>
      <p:grpSpPr>
        <a:xfrm>
          <a:off x="0" y="0"/>
          <a:ext cx="0" cy="0"/>
          <a:chOff x="0" y="0"/>
          <a:chExt cx="0" cy="0"/>
        </a:xfrm>
      </p:grpSpPr>
      <p:sp>
        <p:nvSpPr>
          <p:cNvPr id="441" name="Google Shape;441;g36582b13ff2_1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2" name="Google Shape;442;g36582b13ff2_1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g1b4a22de6c0_0_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2" name="Google Shape;132;g1b4a22de6c0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9" name="Shape 449"/>
        <p:cNvGrpSpPr/>
        <p:nvPr/>
      </p:nvGrpSpPr>
      <p:grpSpPr>
        <a:xfrm>
          <a:off x="0" y="0"/>
          <a:ext cx="0" cy="0"/>
          <a:chOff x="0" y="0"/>
          <a:chExt cx="0" cy="0"/>
        </a:xfrm>
      </p:grpSpPr>
      <p:sp>
        <p:nvSpPr>
          <p:cNvPr id="450" name="Google Shape;450;g36582b13ff2_1_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1" name="Google Shape;451;g36582b13ff2_1_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6" name="Shape 456"/>
        <p:cNvGrpSpPr/>
        <p:nvPr/>
      </p:nvGrpSpPr>
      <p:grpSpPr>
        <a:xfrm>
          <a:off x="0" y="0"/>
          <a:ext cx="0" cy="0"/>
          <a:chOff x="0" y="0"/>
          <a:chExt cx="0" cy="0"/>
        </a:xfrm>
      </p:grpSpPr>
      <p:sp>
        <p:nvSpPr>
          <p:cNvPr id="457" name="Google Shape;457;g36582b13ff2_1_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8" name="Google Shape;458;g36582b13ff2_1_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3" name="Shape 463"/>
        <p:cNvGrpSpPr/>
        <p:nvPr/>
      </p:nvGrpSpPr>
      <p:grpSpPr>
        <a:xfrm>
          <a:off x="0" y="0"/>
          <a:ext cx="0" cy="0"/>
          <a:chOff x="0" y="0"/>
          <a:chExt cx="0" cy="0"/>
        </a:xfrm>
      </p:grpSpPr>
      <p:sp>
        <p:nvSpPr>
          <p:cNvPr id="464" name="Google Shape;464;g36582b13ff2_1_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5" name="Google Shape;465;g36582b13ff2_1_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1" name="Shape 471"/>
        <p:cNvGrpSpPr/>
        <p:nvPr/>
      </p:nvGrpSpPr>
      <p:grpSpPr>
        <a:xfrm>
          <a:off x="0" y="0"/>
          <a:ext cx="0" cy="0"/>
          <a:chOff x="0" y="0"/>
          <a:chExt cx="0" cy="0"/>
        </a:xfrm>
      </p:grpSpPr>
      <p:sp>
        <p:nvSpPr>
          <p:cNvPr id="472" name="Google Shape;472;g36582b13ff2_1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3" name="Google Shape;473;g36582b13ff2_1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9" name="Shape 479"/>
        <p:cNvGrpSpPr/>
        <p:nvPr/>
      </p:nvGrpSpPr>
      <p:grpSpPr>
        <a:xfrm>
          <a:off x="0" y="0"/>
          <a:ext cx="0" cy="0"/>
          <a:chOff x="0" y="0"/>
          <a:chExt cx="0" cy="0"/>
        </a:xfrm>
      </p:grpSpPr>
      <p:sp>
        <p:nvSpPr>
          <p:cNvPr id="480" name="Google Shape;480;g36582b13ff2_1_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1" name="Google Shape;481;g36582b13ff2_1_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7" name="Shape 487"/>
        <p:cNvGrpSpPr/>
        <p:nvPr/>
      </p:nvGrpSpPr>
      <p:grpSpPr>
        <a:xfrm>
          <a:off x="0" y="0"/>
          <a:ext cx="0" cy="0"/>
          <a:chOff x="0" y="0"/>
          <a:chExt cx="0" cy="0"/>
        </a:xfrm>
      </p:grpSpPr>
      <p:sp>
        <p:nvSpPr>
          <p:cNvPr id="488" name="Google Shape;488;g22ada5e43e1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9" name="Google Shape;489;g22ada5e43e1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3" name="Shape 493"/>
        <p:cNvGrpSpPr/>
        <p:nvPr/>
      </p:nvGrpSpPr>
      <p:grpSpPr>
        <a:xfrm>
          <a:off x="0" y="0"/>
          <a:ext cx="0" cy="0"/>
          <a:chOff x="0" y="0"/>
          <a:chExt cx="0" cy="0"/>
        </a:xfrm>
      </p:grpSpPr>
      <p:sp>
        <p:nvSpPr>
          <p:cNvPr id="494" name="Google Shape;494;g1b4a22de6c0_0_1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5" name="Google Shape;495;g1b4a22de6c0_0_1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1" name="Shape 501"/>
        <p:cNvGrpSpPr/>
        <p:nvPr/>
      </p:nvGrpSpPr>
      <p:grpSpPr>
        <a:xfrm>
          <a:off x="0" y="0"/>
          <a:ext cx="0" cy="0"/>
          <a:chOff x="0" y="0"/>
          <a:chExt cx="0" cy="0"/>
        </a:xfrm>
      </p:grpSpPr>
      <p:sp>
        <p:nvSpPr>
          <p:cNvPr id="502" name="Google Shape;502;g22ada5e43e1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03" name="Google Shape;503;g22ada5e43e1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7" name="Shape 507"/>
        <p:cNvGrpSpPr/>
        <p:nvPr/>
      </p:nvGrpSpPr>
      <p:grpSpPr>
        <a:xfrm>
          <a:off x="0" y="0"/>
          <a:ext cx="0" cy="0"/>
          <a:chOff x="0" y="0"/>
          <a:chExt cx="0" cy="0"/>
        </a:xfrm>
      </p:grpSpPr>
      <p:sp>
        <p:nvSpPr>
          <p:cNvPr id="508" name="Google Shape;508;g293ebf0cdaa_0_1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09" name="Google Shape;509;g293ebf0cdaa_0_1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5" name="Shape 515"/>
        <p:cNvGrpSpPr/>
        <p:nvPr/>
      </p:nvGrpSpPr>
      <p:grpSpPr>
        <a:xfrm>
          <a:off x="0" y="0"/>
          <a:ext cx="0" cy="0"/>
          <a:chOff x="0" y="0"/>
          <a:chExt cx="0" cy="0"/>
        </a:xfrm>
      </p:grpSpPr>
      <p:sp>
        <p:nvSpPr>
          <p:cNvPr id="516" name="Google Shape;516;g1edcc43d4bf_0_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17" name="Google Shape;517;g1edcc43d4bf_0_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g3199e34f6e8_3_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8" name="Google Shape;138;g3199e34f6e8_3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3" name="Shape 523"/>
        <p:cNvGrpSpPr/>
        <p:nvPr/>
      </p:nvGrpSpPr>
      <p:grpSpPr>
        <a:xfrm>
          <a:off x="0" y="0"/>
          <a:ext cx="0" cy="0"/>
          <a:chOff x="0" y="0"/>
          <a:chExt cx="0" cy="0"/>
        </a:xfrm>
      </p:grpSpPr>
      <p:sp>
        <p:nvSpPr>
          <p:cNvPr id="524" name="Google Shape;524;g322ee9bb9b9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5" name="Google Shape;525;g322ee9bb9b9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3" name="Shape 533"/>
        <p:cNvGrpSpPr/>
        <p:nvPr/>
      </p:nvGrpSpPr>
      <p:grpSpPr>
        <a:xfrm>
          <a:off x="0" y="0"/>
          <a:ext cx="0" cy="0"/>
          <a:chOff x="0" y="0"/>
          <a:chExt cx="0" cy="0"/>
        </a:xfrm>
      </p:grpSpPr>
      <p:sp>
        <p:nvSpPr>
          <p:cNvPr id="534" name="Google Shape;534;g293ebf0cdaa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35" name="Google Shape;535;g293ebf0cdaa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0" name="Shape 550"/>
        <p:cNvGrpSpPr/>
        <p:nvPr/>
      </p:nvGrpSpPr>
      <p:grpSpPr>
        <a:xfrm>
          <a:off x="0" y="0"/>
          <a:ext cx="0" cy="0"/>
          <a:chOff x="0" y="0"/>
          <a:chExt cx="0" cy="0"/>
        </a:xfrm>
      </p:grpSpPr>
      <p:sp>
        <p:nvSpPr>
          <p:cNvPr id="551" name="Google Shape;551;g37ffbac1fa4_1_213:notes"/>
          <p:cNvSpPr txBox="1"/>
          <p:nvPr>
            <p:ph idx="1" type="body"/>
          </p:nvPr>
        </p:nvSpPr>
        <p:spPr>
          <a:xfrm>
            <a:off x="685787" y="4343386"/>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52" name="Google Shape;552;g37ffbac1fa4_1_213:notes"/>
          <p:cNvSpPr/>
          <p:nvPr>
            <p:ph idx="2" type="sldImg"/>
          </p:nvPr>
        </p:nvSpPr>
        <p:spPr>
          <a:xfrm>
            <a:off x="1143221" y="685795"/>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7" name="Shape 557"/>
        <p:cNvGrpSpPr/>
        <p:nvPr/>
      </p:nvGrpSpPr>
      <p:grpSpPr>
        <a:xfrm>
          <a:off x="0" y="0"/>
          <a:ext cx="0" cy="0"/>
          <a:chOff x="0" y="0"/>
          <a:chExt cx="0" cy="0"/>
        </a:xfrm>
      </p:grpSpPr>
      <p:sp>
        <p:nvSpPr>
          <p:cNvPr id="558" name="Google Shape;558;g3718bff6b87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59" name="Google Shape;559;g3718bff6b87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8" name="Shape 568"/>
        <p:cNvGrpSpPr/>
        <p:nvPr/>
      </p:nvGrpSpPr>
      <p:grpSpPr>
        <a:xfrm>
          <a:off x="0" y="0"/>
          <a:ext cx="0" cy="0"/>
          <a:chOff x="0" y="0"/>
          <a:chExt cx="0" cy="0"/>
        </a:xfrm>
      </p:grpSpPr>
      <p:sp>
        <p:nvSpPr>
          <p:cNvPr id="569" name="Google Shape;569;g22ada5e43e1_0_1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70" name="Google Shape;570;g22ada5e43e1_0_1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g37ffbac1fa4_1_2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6" name="Google Shape;146;g37ffbac1fa4_1_2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g37ffbac1fa4_1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4" name="Google Shape;154;g37ffbac1fa4_1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g37fc05f451c_2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4" name="Google Shape;164;g37fc05f451c_2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g37ffbac1fa4_1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4" name="Google Shape;174;g37ffbac1fa4_1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lide" type="blank">
  <p:cSld name="BLANK">
    <p:spTree>
      <p:nvGrpSpPr>
        <p:cNvPr id="60" name="Shape 60"/>
        <p:cNvGrpSpPr/>
        <p:nvPr/>
      </p:nvGrpSpPr>
      <p:grpSpPr>
        <a:xfrm>
          <a:off x="0" y="0"/>
          <a:ext cx="0" cy="0"/>
          <a:chOff x="0" y="0"/>
          <a:chExt cx="0" cy="0"/>
        </a:xfrm>
      </p:grpSpPr>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x">
  <p:cSld name="TITLE_AND_BODY">
    <p:spTree>
      <p:nvGrpSpPr>
        <p:cNvPr id="61" name="Shape 61"/>
        <p:cNvGrpSpPr/>
        <p:nvPr/>
      </p:nvGrpSpPr>
      <p:grpSpPr>
        <a:xfrm>
          <a:off x="0" y="0"/>
          <a:ext cx="0" cy="0"/>
          <a:chOff x="0" y="0"/>
          <a:chExt cx="0" cy="0"/>
        </a:xfrm>
      </p:grpSpPr>
      <p:sp>
        <p:nvSpPr>
          <p:cNvPr id="62" name="Google Shape;62;p15"/>
          <p:cNvSpPr txBox="1"/>
          <p:nvPr>
            <p:ph type="title"/>
          </p:nvPr>
        </p:nvSpPr>
        <p:spPr>
          <a:xfrm>
            <a:off x="457110" y="205200"/>
            <a:ext cx="8229300" cy="8586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63" name="Google Shape;63;p15"/>
          <p:cNvSpPr txBox="1"/>
          <p:nvPr>
            <p:ph idx="1" type="subTitle"/>
          </p:nvPr>
        </p:nvSpPr>
        <p:spPr>
          <a:xfrm>
            <a:off x="457110" y="1203390"/>
            <a:ext cx="8229300" cy="2983200"/>
          </a:xfrm>
          <a:prstGeom prst="rect">
            <a:avLst/>
          </a:prstGeom>
          <a:noFill/>
          <a:ln>
            <a:noFill/>
          </a:ln>
        </p:spPr>
        <p:txBody>
          <a:bodyPr anchorCtr="0" anchor="ctr" bIns="0" lIns="0" spcFirstLastPara="1" rIns="0" wrap="square" tIns="0">
            <a:noAutofit/>
          </a:bodyPr>
          <a:lstStyle>
            <a:lvl1pPr lvl="0" algn="l">
              <a:lnSpc>
                <a:spcPct val="90000"/>
              </a:lnSpc>
              <a:spcBef>
                <a:spcPts val="800"/>
              </a:spcBef>
              <a:spcAft>
                <a:spcPts val="0"/>
              </a:spcAft>
              <a:buClr>
                <a:schemeClr val="dk1"/>
              </a:buClr>
              <a:buSzPts val="1400"/>
              <a:buChar char="•"/>
              <a:defRPr/>
            </a:lvl1pPr>
            <a:lvl2pPr lvl="1" algn="l">
              <a:lnSpc>
                <a:spcPct val="90000"/>
              </a:lnSpc>
              <a:spcBef>
                <a:spcPts val="400"/>
              </a:spcBef>
              <a:spcAft>
                <a:spcPts val="0"/>
              </a:spcAft>
              <a:buClr>
                <a:schemeClr val="dk1"/>
              </a:buClr>
              <a:buSzPts val="1400"/>
              <a:buChar char="•"/>
              <a:defRPr/>
            </a:lvl2pPr>
            <a:lvl3pPr lvl="2" algn="l">
              <a:lnSpc>
                <a:spcPct val="90000"/>
              </a:lnSpc>
              <a:spcBef>
                <a:spcPts val="400"/>
              </a:spcBef>
              <a:spcAft>
                <a:spcPts val="0"/>
              </a:spcAft>
              <a:buClr>
                <a:schemeClr val="dk1"/>
              </a:buClr>
              <a:buSzPts val="1400"/>
              <a:buChar char="•"/>
              <a:defRPr/>
            </a:lvl3pPr>
            <a:lvl4pPr lvl="3" algn="l">
              <a:lnSpc>
                <a:spcPct val="90000"/>
              </a:lnSpc>
              <a:spcBef>
                <a:spcPts val="400"/>
              </a:spcBef>
              <a:spcAft>
                <a:spcPts val="0"/>
              </a:spcAft>
              <a:buClr>
                <a:schemeClr val="dk1"/>
              </a:buClr>
              <a:buSzPts val="1400"/>
              <a:buChar char="•"/>
              <a:defRPr/>
            </a:lvl4pPr>
            <a:lvl5pPr lvl="4" algn="l">
              <a:lnSpc>
                <a:spcPct val="90000"/>
              </a:lnSpc>
              <a:spcBef>
                <a:spcPts val="400"/>
              </a:spcBef>
              <a:spcAft>
                <a:spcPts val="0"/>
              </a:spcAft>
              <a:buClr>
                <a:schemeClr val="dk1"/>
              </a:buClr>
              <a:buSzPts val="1400"/>
              <a:buChar char="•"/>
              <a:defRPr/>
            </a:lvl5pPr>
            <a:lvl6pPr lvl="5" algn="l">
              <a:lnSpc>
                <a:spcPct val="90000"/>
              </a:lnSpc>
              <a:spcBef>
                <a:spcPts val="400"/>
              </a:spcBef>
              <a:spcAft>
                <a:spcPts val="0"/>
              </a:spcAft>
              <a:buClr>
                <a:schemeClr val="dk1"/>
              </a:buClr>
              <a:buSzPts val="1400"/>
              <a:buChar char="•"/>
              <a:defRPr/>
            </a:lvl6pPr>
            <a:lvl7pPr lvl="6" algn="l">
              <a:lnSpc>
                <a:spcPct val="90000"/>
              </a:lnSpc>
              <a:spcBef>
                <a:spcPts val="400"/>
              </a:spcBef>
              <a:spcAft>
                <a:spcPts val="0"/>
              </a:spcAft>
              <a:buClr>
                <a:schemeClr val="dk1"/>
              </a:buClr>
              <a:buSzPts val="1400"/>
              <a:buChar char="•"/>
              <a:defRPr/>
            </a:lvl7pPr>
            <a:lvl8pPr lvl="7" algn="l">
              <a:lnSpc>
                <a:spcPct val="90000"/>
              </a:lnSpc>
              <a:spcBef>
                <a:spcPts val="400"/>
              </a:spcBef>
              <a:spcAft>
                <a:spcPts val="0"/>
              </a:spcAft>
              <a:buClr>
                <a:schemeClr val="dk1"/>
              </a:buClr>
              <a:buSzPts val="1400"/>
              <a:buChar char="•"/>
              <a:defRPr/>
            </a:lvl8pPr>
            <a:lvl9pPr lvl="8"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type="obj">
  <p:cSld name="OBJECT">
    <p:spTree>
      <p:nvGrpSpPr>
        <p:cNvPr id="64" name="Shape 64"/>
        <p:cNvGrpSpPr/>
        <p:nvPr/>
      </p:nvGrpSpPr>
      <p:grpSpPr>
        <a:xfrm>
          <a:off x="0" y="0"/>
          <a:ext cx="0" cy="0"/>
          <a:chOff x="0" y="0"/>
          <a:chExt cx="0" cy="0"/>
        </a:xfrm>
      </p:grpSpPr>
      <p:sp>
        <p:nvSpPr>
          <p:cNvPr id="65" name="Google Shape;65;p16"/>
          <p:cNvSpPr txBox="1"/>
          <p:nvPr>
            <p:ph type="title"/>
          </p:nvPr>
        </p:nvSpPr>
        <p:spPr>
          <a:xfrm>
            <a:off x="457110" y="205200"/>
            <a:ext cx="8229300" cy="8586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66" name="Google Shape;66;p16"/>
          <p:cNvSpPr txBox="1"/>
          <p:nvPr>
            <p:ph idx="1" type="body"/>
          </p:nvPr>
        </p:nvSpPr>
        <p:spPr>
          <a:xfrm>
            <a:off x="457110" y="1203390"/>
            <a:ext cx="8229300" cy="2983200"/>
          </a:xfrm>
          <a:prstGeom prst="rect">
            <a:avLst/>
          </a:prstGeom>
          <a:noFill/>
          <a:ln>
            <a:noFill/>
          </a:ln>
        </p:spPr>
        <p:txBody>
          <a:bodyPr anchorCtr="0" anchor="t" bIns="0" lIns="0" spcFirstLastPara="1" rIns="0" wrap="square" tIns="0">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type="twoObj">
  <p:cSld name="TWO_OBJECTS">
    <p:spTree>
      <p:nvGrpSpPr>
        <p:cNvPr id="67" name="Shape 67"/>
        <p:cNvGrpSpPr/>
        <p:nvPr/>
      </p:nvGrpSpPr>
      <p:grpSpPr>
        <a:xfrm>
          <a:off x="0" y="0"/>
          <a:ext cx="0" cy="0"/>
          <a:chOff x="0" y="0"/>
          <a:chExt cx="0" cy="0"/>
        </a:xfrm>
      </p:grpSpPr>
      <p:sp>
        <p:nvSpPr>
          <p:cNvPr id="68" name="Google Shape;68;p17"/>
          <p:cNvSpPr txBox="1"/>
          <p:nvPr>
            <p:ph type="title"/>
          </p:nvPr>
        </p:nvSpPr>
        <p:spPr>
          <a:xfrm>
            <a:off x="457110" y="205200"/>
            <a:ext cx="8229300" cy="8586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69" name="Google Shape;69;p17"/>
          <p:cNvSpPr txBox="1"/>
          <p:nvPr>
            <p:ph idx="1" type="body"/>
          </p:nvPr>
        </p:nvSpPr>
        <p:spPr>
          <a:xfrm>
            <a:off x="457110" y="1203390"/>
            <a:ext cx="4015800" cy="2983200"/>
          </a:xfrm>
          <a:prstGeom prst="rect">
            <a:avLst/>
          </a:prstGeom>
          <a:noFill/>
          <a:ln>
            <a:noFill/>
          </a:ln>
        </p:spPr>
        <p:txBody>
          <a:bodyPr anchorCtr="0" anchor="t" bIns="0" lIns="0" spcFirstLastPara="1" rIns="0" wrap="square" tIns="0">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70" name="Google Shape;70;p17"/>
          <p:cNvSpPr txBox="1"/>
          <p:nvPr>
            <p:ph idx="2" type="body"/>
          </p:nvPr>
        </p:nvSpPr>
        <p:spPr>
          <a:xfrm>
            <a:off x="4673970" y="1203390"/>
            <a:ext cx="4015800" cy="2983200"/>
          </a:xfrm>
          <a:prstGeom prst="rect">
            <a:avLst/>
          </a:prstGeom>
          <a:noFill/>
          <a:ln>
            <a:noFill/>
          </a:ln>
        </p:spPr>
        <p:txBody>
          <a:bodyPr anchorCtr="0" anchor="t" bIns="0" lIns="0" spcFirstLastPara="1" rIns="0" wrap="square" tIns="0">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71" name="Shape 71"/>
        <p:cNvGrpSpPr/>
        <p:nvPr/>
      </p:nvGrpSpPr>
      <p:grpSpPr>
        <a:xfrm>
          <a:off x="0" y="0"/>
          <a:ext cx="0" cy="0"/>
          <a:chOff x="0" y="0"/>
          <a:chExt cx="0" cy="0"/>
        </a:xfrm>
      </p:grpSpPr>
      <p:sp>
        <p:nvSpPr>
          <p:cNvPr id="72" name="Google Shape;72;p18"/>
          <p:cNvSpPr txBox="1"/>
          <p:nvPr>
            <p:ph type="title"/>
          </p:nvPr>
        </p:nvSpPr>
        <p:spPr>
          <a:xfrm>
            <a:off x="457110" y="205200"/>
            <a:ext cx="8229300" cy="8586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entered Text" type="objOnly">
  <p:cSld name="OBJECT_ONLY">
    <p:spTree>
      <p:nvGrpSpPr>
        <p:cNvPr id="73" name="Shape 73"/>
        <p:cNvGrpSpPr/>
        <p:nvPr/>
      </p:nvGrpSpPr>
      <p:grpSpPr>
        <a:xfrm>
          <a:off x="0" y="0"/>
          <a:ext cx="0" cy="0"/>
          <a:chOff x="0" y="0"/>
          <a:chExt cx="0" cy="0"/>
        </a:xfrm>
      </p:grpSpPr>
      <p:sp>
        <p:nvSpPr>
          <p:cNvPr id="74" name="Google Shape;74;p19"/>
          <p:cNvSpPr txBox="1"/>
          <p:nvPr>
            <p:ph idx="1" type="subTitle"/>
          </p:nvPr>
        </p:nvSpPr>
        <p:spPr>
          <a:xfrm>
            <a:off x="457110" y="205200"/>
            <a:ext cx="8229300" cy="3981000"/>
          </a:xfrm>
          <a:prstGeom prst="rect">
            <a:avLst/>
          </a:prstGeom>
          <a:noFill/>
          <a:ln>
            <a:noFill/>
          </a:ln>
        </p:spPr>
        <p:txBody>
          <a:bodyPr anchorCtr="0" anchor="ctr" bIns="0" lIns="0" spcFirstLastPara="1" rIns="0" wrap="square" tIns="0">
            <a:noAutofit/>
          </a:bodyPr>
          <a:lstStyle>
            <a:lvl1pPr lvl="0" algn="l">
              <a:lnSpc>
                <a:spcPct val="90000"/>
              </a:lnSpc>
              <a:spcBef>
                <a:spcPts val="800"/>
              </a:spcBef>
              <a:spcAft>
                <a:spcPts val="0"/>
              </a:spcAft>
              <a:buClr>
                <a:schemeClr val="dk1"/>
              </a:buClr>
              <a:buSzPts val="1400"/>
              <a:buChar char="•"/>
              <a:defRPr/>
            </a:lvl1pPr>
            <a:lvl2pPr lvl="1" algn="l">
              <a:lnSpc>
                <a:spcPct val="90000"/>
              </a:lnSpc>
              <a:spcBef>
                <a:spcPts val="400"/>
              </a:spcBef>
              <a:spcAft>
                <a:spcPts val="0"/>
              </a:spcAft>
              <a:buClr>
                <a:schemeClr val="dk1"/>
              </a:buClr>
              <a:buSzPts val="1400"/>
              <a:buChar char="•"/>
              <a:defRPr/>
            </a:lvl2pPr>
            <a:lvl3pPr lvl="2" algn="l">
              <a:lnSpc>
                <a:spcPct val="90000"/>
              </a:lnSpc>
              <a:spcBef>
                <a:spcPts val="400"/>
              </a:spcBef>
              <a:spcAft>
                <a:spcPts val="0"/>
              </a:spcAft>
              <a:buClr>
                <a:schemeClr val="dk1"/>
              </a:buClr>
              <a:buSzPts val="1400"/>
              <a:buChar char="•"/>
              <a:defRPr/>
            </a:lvl3pPr>
            <a:lvl4pPr lvl="3" algn="l">
              <a:lnSpc>
                <a:spcPct val="90000"/>
              </a:lnSpc>
              <a:spcBef>
                <a:spcPts val="400"/>
              </a:spcBef>
              <a:spcAft>
                <a:spcPts val="0"/>
              </a:spcAft>
              <a:buClr>
                <a:schemeClr val="dk1"/>
              </a:buClr>
              <a:buSzPts val="1400"/>
              <a:buChar char="•"/>
              <a:defRPr/>
            </a:lvl4pPr>
            <a:lvl5pPr lvl="4" algn="l">
              <a:lnSpc>
                <a:spcPct val="90000"/>
              </a:lnSpc>
              <a:spcBef>
                <a:spcPts val="400"/>
              </a:spcBef>
              <a:spcAft>
                <a:spcPts val="0"/>
              </a:spcAft>
              <a:buClr>
                <a:schemeClr val="dk1"/>
              </a:buClr>
              <a:buSzPts val="1400"/>
              <a:buChar char="•"/>
              <a:defRPr/>
            </a:lvl5pPr>
            <a:lvl6pPr lvl="5" algn="l">
              <a:lnSpc>
                <a:spcPct val="90000"/>
              </a:lnSpc>
              <a:spcBef>
                <a:spcPts val="400"/>
              </a:spcBef>
              <a:spcAft>
                <a:spcPts val="0"/>
              </a:spcAft>
              <a:buClr>
                <a:schemeClr val="dk1"/>
              </a:buClr>
              <a:buSzPts val="1400"/>
              <a:buChar char="•"/>
              <a:defRPr/>
            </a:lvl6pPr>
            <a:lvl7pPr lvl="6" algn="l">
              <a:lnSpc>
                <a:spcPct val="90000"/>
              </a:lnSpc>
              <a:spcBef>
                <a:spcPts val="400"/>
              </a:spcBef>
              <a:spcAft>
                <a:spcPts val="0"/>
              </a:spcAft>
              <a:buClr>
                <a:schemeClr val="dk1"/>
              </a:buClr>
              <a:buSzPts val="1400"/>
              <a:buChar char="•"/>
              <a:defRPr/>
            </a:lvl7pPr>
            <a:lvl8pPr lvl="7" algn="l">
              <a:lnSpc>
                <a:spcPct val="90000"/>
              </a:lnSpc>
              <a:spcBef>
                <a:spcPts val="400"/>
              </a:spcBef>
              <a:spcAft>
                <a:spcPts val="0"/>
              </a:spcAft>
              <a:buClr>
                <a:schemeClr val="dk1"/>
              </a:buClr>
              <a:buSzPts val="1400"/>
              <a:buChar char="•"/>
              <a:defRPr/>
            </a:lvl8pPr>
            <a:lvl9pPr lvl="8"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and Content" type="twoObjAndObj">
  <p:cSld name="TWO_OBJECTS_AND_OBJECT">
    <p:spTree>
      <p:nvGrpSpPr>
        <p:cNvPr id="75" name="Shape 75"/>
        <p:cNvGrpSpPr/>
        <p:nvPr/>
      </p:nvGrpSpPr>
      <p:grpSpPr>
        <a:xfrm>
          <a:off x="0" y="0"/>
          <a:ext cx="0" cy="0"/>
          <a:chOff x="0" y="0"/>
          <a:chExt cx="0" cy="0"/>
        </a:xfrm>
      </p:grpSpPr>
      <p:sp>
        <p:nvSpPr>
          <p:cNvPr id="76" name="Google Shape;76;p20"/>
          <p:cNvSpPr txBox="1"/>
          <p:nvPr>
            <p:ph type="title"/>
          </p:nvPr>
        </p:nvSpPr>
        <p:spPr>
          <a:xfrm>
            <a:off x="457110" y="205200"/>
            <a:ext cx="8229300" cy="8586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77" name="Google Shape;77;p20"/>
          <p:cNvSpPr txBox="1"/>
          <p:nvPr>
            <p:ph idx="1" type="body"/>
          </p:nvPr>
        </p:nvSpPr>
        <p:spPr>
          <a:xfrm>
            <a:off x="457110" y="1203390"/>
            <a:ext cx="4015800" cy="1422600"/>
          </a:xfrm>
          <a:prstGeom prst="rect">
            <a:avLst/>
          </a:prstGeom>
          <a:noFill/>
          <a:ln>
            <a:noFill/>
          </a:ln>
        </p:spPr>
        <p:txBody>
          <a:bodyPr anchorCtr="0" anchor="t" bIns="0" lIns="0" spcFirstLastPara="1" rIns="0" wrap="square" tIns="0">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78" name="Google Shape;78;p20"/>
          <p:cNvSpPr txBox="1"/>
          <p:nvPr>
            <p:ph idx="2" type="body"/>
          </p:nvPr>
        </p:nvSpPr>
        <p:spPr>
          <a:xfrm>
            <a:off x="4673970" y="1203390"/>
            <a:ext cx="4015800" cy="2983200"/>
          </a:xfrm>
          <a:prstGeom prst="rect">
            <a:avLst/>
          </a:prstGeom>
          <a:noFill/>
          <a:ln>
            <a:noFill/>
          </a:ln>
        </p:spPr>
        <p:txBody>
          <a:bodyPr anchorCtr="0" anchor="t" bIns="0" lIns="0" spcFirstLastPara="1" rIns="0" wrap="square" tIns="0">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79" name="Google Shape;79;p20"/>
          <p:cNvSpPr txBox="1"/>
          <p:nvPr>
            <p:ph idx="3" type="body"/>
          </p:nvPr>
        </p:nvSpPr>
        <p:spPr>
          <a:xfrm>
            <a:off x="457110" y="2761560"/>
            <a:ext cx="4015800" cy="1422600"/>
          </a:xfrm>
          <a:prstGeom prst="rect">
            <a:avLst/>
          </a:prstGeom>
          <a:noFill/>
          <a:ln>
            <a:noFill/>
          </a:ln>
        </p:spPr>
        <p:txBody>
          <a:bodyPr anchorCtr="0" anchor="t" bIns="0" lIns="0" spcFirstLastPara="1" rIns="0" wrap="square" tIns="0">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and 2 Content" type="objAndTwoObj">
  <p:cSld name="OBJECT_AND_TWO_OBJECTS">
    <p:spTree>
      <p:nvGrpSpPr>
        <p:cNvPr id="80" name="Shape 80"/>
        <p:cNvGrpSpPr/>
        <p:nvPr/>
      </p:nvGrpSpPr>
      <p:grpSpPr>
        <a:xfrm>
          <a:off x="0" y="0"/>
          <a:ext cx="0" cy="0"/>
          <a:chOff x="0" y="0"/>
          <a:chExt cx="0" cy="0"/>
        </a:xfrm>
      </p:grpSpPr>
      <p:sp>
        <p:nvSpPr>
          <p:cNvPr id="81" name="Google Shape;81;p21"/>
          <p:cNvSpPr txBox="1"/>
          <p:nvPr>
            <p:ph type="title"/>
          </p:nvPr>
        </p:nvSpPr>
        <p:spPr>
          <a:xfrm>
            <a:off x="457110" y="205200"/>
            <a:ext cx="8229300" cy="8586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82" name="Google Shape;82;p21"/>
          <p:cNvSpPr txBox="1"/>
          <p:nvPr>
            <p:ph idx="1" type="body"/>
          </p:nvPr>
        </p:nvSpPr>
        <p:spPr>
          <a:xfrm>
            <a:off x="457110" y="1203390"/>
            <a:ext cx="4015800" cy="2983200"/>
          </a:xfrm>
          <a:prstGeom prst="rect">
            <a:avLst/>
          </a:prstGeom>
          <a:noFill/>
          <a:ln>
            <a:noFill/>
          </a:ln>
        </p:spPr>
        <p:txBody>
          <a:bodyPr anchorCtr="0" anchor="t" bIns="0" lIns="0" spcFirstLastPara="1" rIns="0" wrap="square" tIns="0">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83" name="Google Shape;83;p21"/>
          <p:cNvSpPr txBox="1"/>
          <p:nvPr>
            <p:ph idx="2" type="body"/>
          </p:nvPr>
        </p:nvSpPr>
        <p:spPr>
          <a:xfrm>
            <a:off x="4673970" y="1203390"/>
            <a:ext cx="4015800" cy="1422600"/>
          </a:xfrm>
          <a:prstGeom prst="rect">
            <a:avLst/>
          </a:prstGeom>
          <a:noFill/>
          <a:ln>
            <a:noFill/>
          </a:ln>
        </p:spPr>
        <p:txBody>
          <a:bodyPr anchorCtr="0" anchor="t" bIns="0" lIns="0" spcFirstLastPara="1" rIns="0" wrap="square" tIns="0">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84" name="Google Shape;84;p21"/>
          <p:cNvSpPr txBox="1"/>
          <p:nvPr>
            <p:ph idx="3" type="body"/>
          </p:nvPr>
        </p:nvSpPr>
        <p:spPr>
          <a:xfrm>
            <a:off x="4673970" y="2761560"/>
            <a:ext cx="4015800" cy="1422600"/>
          </a:xfrm>
          <a:prstGeom prst="rect">
            <a:avLst/>
          </a:prstGeom>
          <a:noFill/>
          <a:ln>
            <a:noFill/>
          </a:ln>
        </p:spPr>
        <p:txBody>
          <a:bodyPr anchorCtr="0" anchor="t" bIns="0" lIns="0" spcFirstLastPara="1" rIns="0" wrap="square" tIns="0">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over Content" type="twoObjOverTx">
  <p:cSld name="TWO_OBJECTS_OVER_TEXT">
    <p:spTree>
      <p:nvGrpSpPr>
        <p:cNvPr id="85" name="Shape 85"/>
        <p:cNvGrpSpPr/>
        <p:nvPr/>
      </p:nvGrpSpPr>
      <p:grpSpPr>
        <a:xfrm>
          <a:off x="0" y="0"/>
          <a:ext cx="0" cy="0"/>
          <a:chOff x="0" y="0"/>
          <a:chExt cx="0" cy="0"/>
        </a:xfrm>
      </p:grpSpPr>
      <p:sp>
        <p:nvSpPr>
          <p:cNvPr id="86" name="Google Shape;86;p22"/>
          <p:cNvSpPr txBox="1"/>
          <p:nvPr>
            <p:ph type="title"/>
          </p:nvPr>
        </p:nvSpPr>
        <p:spPr>
          <a:xfrm>
            <a:off x="457110" y="205200"/>
            <a:ext cx="8229300" cy="8586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87" name="Google Shape;87;p22"/>
          <p:cNvSpPr txBox="1"/>
          <p:nvPr>
            <p:ph idx="1" type="body"/>
          </p:nvPr>
        </p:nvSpPr>
        <p:spPr>
          <a:xfrm>
            <a:off x="457110" y="1203390"/>
            <a:ext cx="4015800" cy="1422600"/>
          </a:xfrm>
          <a:prstGeom prst="rect">
            <a:avLst/>
          </a:prstGeom>
          <a:noFill/>
          <a:ln>
            <a:noFill/>
          </a:ln>
        </p:spPr>
        <p:txBody>
          <a:bodyPr anchorCtr="0" anchor="t" bIns="0" lIns="0" spcFirstLastPara="1" rIns="0" wrap="square" tIns="0">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88" name="Google Shape;88;p22"/>
          <p:cNvSpPr txBox="1"/>
          <p:nvPr>
            <p:ph idx="2" type="body"/>
          </p:nvPr>
        </p:nvSpPr>
        <p:spPr>
          <a:xfrm>
            <a:off x="4673970" y="1203390"/>
            <a:ext cx="4015800" cy="1422600"/>
          </a:xfrm>
          <a:prstGeom prst="rect">
            <a:avLst/>
          </a:prstGeom>
          <a:noFill/>
          <a:ln>
            <a:noFill/>
          </a:ln>
        </p:spPr>
        <p:txBody>
          <a:bodyPr anchorCtr="0" anchor="t" bIns="0" lIns="0" spcFirstLastPara="1" rIns="0" wrap="square" tIns="0">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89" name="Google Shape;89;p22"/>
          <p:cNvSpPr txBox="1"/>
          <p:nvPr>
            <p:ph idx="3" type="body"/>
          </p:nvPr>
        </p:nvSpPr>
        <p:spPr>
          <a:xfrm>
            <a:off x="457110" y="2761560"/>
            <a:ext cx="8229300" cy="1422600"/>
          </a:xfrm>
          <a:prstGeom prst="rect">
            <a:avLst/>
          </a:prstGeom>
          <a:noFill/>
          <a:ln>
            <a:noFill/>
          </a:ln>
        </p:spPr>
        <p:txBody>
          <a:bodyPr anchorCtr="0" anchor="t" bIns="0" lIns="0" spcFirstLastPara="1" rIns="0" wrap="square" tIns="0">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over Content" type="objOverTx">
  <p:cSld name="OBJECT_OVER_TEXT">
    <p:spTree>
      <p:nvGrpSpPr>
        <p:cNvPr id="90" name="Shape 90"/>
        <p:cNvGrpSpPr/>
        <p:nvPr/>
      </p:nvGrpSpPr>
      <p:grpSpPr>
        <a:xfrm>
          <a:off x="0" y="0"/>
          <a:ext cx="0" cy="0"/>
          <a:chOff x="0" y="0"/>
          <a:chExt cx="0" cy="0"/>
        </a:xfrm>
      </p:grpSpPr>
      <p:sp>
        <p:nvSpPr>
          <p:cNvPr id="91" name="Google Shape;91;p23"/>
          <p:cNvSpPr txBox="1"/>
          <p:nvPr>
            <p:ph type="title"/>
          </p:nvPr>
        </p:nvSpPr>
        <p:spPr>
          <a:xfrm>
            <a:off x="457110" y="205200"/>
            <a:ext cx="8229300" cy="8586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92" name="Google Shape;92;p23"/>
          <p:cNvSpPr txBox="1"/>
          <p:nvPr>
            <p:ph idx="1" type="body"/>
          </p:nvPr>
        </p:nvSpPr>
        <p:spPr>
          <a:xfrm>
            <a:off x="457110" y="1203390"/>
            <a:ext cx="8229300" cy="1422600"/>
          </a:xfrm>
          <a:prstGeom prst="rect">
            <a:avLst/>
          </a:prstGeom>
          <a:noFill/>
          <a:ln>
            <a:noFill/>
          </a:ln>
        </p:spPr>
        <p:txBody>
          <a:bodyPr anchorCtr="0" anchor="t" bIns="0" lIns="0" spcFirstLastPara="1" rIns="0" wrap="square" tIns="0">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93" name="Google Shape;93;p23"/>
          <p:cNvSpPr txBox="1"/>
          <p:nvPr>
            <p:ph idx="2" type="body"/>
          </p:nvPr>
        </p:nvSpPr>
        <p:spPr>
          <a:xfrm>
            <a:off x="457110" y="2761560"/>
            <a:ext cx="8229300" cy="1422600"/>
          </a:xfrm>
          <a:prstGeom prst="rect">
            <a:avLst/>
          </a:prstGeom>
          <a:noFill/>
          <a:ln>
            <a:noFill/>
          </a:ln>
        </p:spPr>
        <p:txBody>
          <a:bodyPr anchorCtr="0" anchor="t" bIns="0" lIns="0" spcFirstLastPara="1" rIns="0" wrap="square" tIns="0">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4 Content" type="fourObj">
  <p:cSld name="FOUR_OBJECTS">
    <p:spTree>
      <p:nvGrpSpPr>
        <p:cNvPr id="94" name="Shape 94"/>
        <p:cNvGrpSpPr/>
        <p:nvPr/>
      </p:nvGrpSpPr>
      <p:grpSpPr>
        <a:xfrm>
          <a:off x="0" y="0"/>
          <a:ext cx="0" cy="0"/>
          <a:chOff x="0" y="0"/>
          <a:chExt cx="0" cy="0"/>
        </a:xfrm>
      </p:grpSpPr>
      <p:sp>
        <p:nvSpPr>
          <p:cNvPr id="95" name="Google Shape;95;p24"/>
          <p:cNvSpPr txBox="1"/>
          <p:nvPr>
            <p:ph type="title"/>
          </p:nvPr>
        </p:nvSpPr>
        <p:spPr>
          <a:xfrm>
            <a:off x="457110" y="205200"/>
            <a:ext cx="8229300" cy="8586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96" name="Google Shape;96;p24"/>
          <p:cNvSpPr txBox="1"/>
          <p:nvPr>
            <p:ph idx="1" type="body"/>
          </p:nvPr>
        </p:nvSpPr>
        <p:spPr>
          <a:xfrm>
            <a:off x="457110" y="1203390"/>
            <a:ext cx="4015800" cy="1422600"/>
          </a:xfrm>
          <a:prstGeom prst="rect">
            <a:avLst/>
          </a:prstGeom>
          <a:noFill/>
          <a:ln>
            <a:noFill/>
          </a:ln>
        </p:spPr>
        <p:txBody>
          <a:bodyPr anchorCtr="0" anchor="t" bIns="0" lIns="0" spcFirstLastPara="1" rIns="0" wrap="square" tIns="0">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97" name="Google Shape;97;p24"/>
          <p:cNvSpPr txBox="1"/>
          <p:nvPr>
            <p:ph idx="2" type="body"/>
          </p:nvPr>
        </p:nvSpPr>
        <p:spPr>
          <a:xfrm>
            <a:off x="4673970" y="1203390"/>
            <a:ext cx="4015800" cy="1422600"/>
          </a:xfrm>
          <a:prstGeom prst="rect">
            <a:avLst/>
          </a:prstGeom>
          <a:noFill/>
          <a:ln>
            <a:noFill/>
          </a:ln>
        </p:spPr>
        <p:txBody>
          <a:bodyPr anchorCtr="0" anchor="t" bIns="0" lIns="0" spcFirstLastPara="1" rIns="0" wrap="square" tIns="0">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98" name="Google Shape;98;p24"/>
          <p:cNvSpPr txBox="1"/>
          <p:nvPr>
            <p:ph idx="3" type="body"/>
          </p:nvPr>
        </p:nvSpPr>
        <p:spPr>
          <a:xfrm>
            <a:off x="457110" y="2761560"/>
            <a:ext cx="4015800" cy="1422600"/>
          </a:xfrm>
          <a:prstGeom prst="rect">
            <a:avLst/>
          </a:prstGeom>
          <a:noFill/>
          <a:ln>
            <a:noFill/>
          </a:ln>
        </p:spPr>
        <p:txBody>
          <a:bodyPr anchorCtr="0" anchor="t" bIns="0" lIns="0" spcFirstLastPara="1" rIns="0" wrap="square" tIns="0">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99" name="Google Shape;99;p24"/>
          <p:cNvSpPr txBox="1"/>
          <p:nvPr>
            <p:ph idx="4" type="body"/>
          </p:nvPr>
        </p:nvSpPr>
        <p:spPr>
          <a:xfrm>
            <a:off x="4673970" y="2761560"/>
            <a:ext cx="4015800" cy="1422600"/>
          </a:xfrm>
          <a:prstGeom prst="rect">
            <a:avLst/>
          </a:prstGeom>
          <a:noFill/>
          <a:ln>
            <a:noFill/>
          </a:ln>
        </p:spPr>
        <p:txBody>
          <a:bodyPr anchorCtr="0" anchor="t" bIns="0" lIns="0" spcFirstLastPara="1" rIns="0" wrap="square" tIns="0">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6 Content">
  <p:cSld name="Title, 6 Content">
    <p:spTree>
      <p:nvGrpSpPr>
        <p:cNvPr id="100" name="Shape 100"/>
        <p:cNvGrpSpPr/>
        <p:nvPr/>
      </p:nvGrpSpPr>
      <p:grpSpPr>
        <a:xfrm>
          <a:off x="0" y="0"/>
          <a:ext cx="0" cy="0"/>
          <a:chOff x="0" y="0"/>
          <a:chExt cx="0" cy="0"/>
        </a:xfrm>
      </p:grpSpPr>
      <p:sp>
        <p:nvSpPr>
          <p:cNvPr id="101" name="Google Shape;101;p25"/>
          <p:cNvSpPr txBox="1"/>
          <p:nvPr>
            <p:ph type="title"/>
          </p:nvPr>
        </p:nvSpPr>
        <p:spPr>
          <a:xfrm>
            <a:off x="457110" y="205200"/>
            <a:ext cx="8229300" cy="8586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102" name="Google Shape;102;p25"/>
          <p:cNvSpPr txBox="1"/>
          <p:nvPr>
            <p:ph idx="1" type="body"/>
          </p:nvPr>
        </p:nvSpPr>
        <p:spPr>
          <a:xfrm>
            <a:off x="457110" y="1203390"/>
            <a:ext cx="2649900" cy="1422600"/>
          </a:xfrm>
          <a:prstGeom prst="rect">
            <a:avLst/>
          </a:prstGeom>
          <a:noFill/>
          <a:ln>
            <a:noFill/>
          </a:ln>
        </p:spPr>
        <p:txBody>
          <a:bodyPr anchorCtr="0" anchor="t" bIns="0" lIns="0" spcFirstLastPara="1" rIns="0" wrap="square" tIns="0">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03" name="Google Shape;103;p25"/>
          <p:cNvSpPr txBox="1"/>
          <p:nvPr>
            <p:ph idx="2" type="body"/>
          </p:nvPr>
        </p:nvSpPr>
        <p:spPr>
          <a:xfrm>
            <a:off x="3239730" y="1203390"/>
            <a:ext cx="2649900" cy="1422600"/>
          </a:xfrm>
          <a:prstGeom prst="rect">
            <a:avLst/>
          </a:prstGeom>
          <a:noFill/>
          <a:ln>
            <a:noFill/>
          </a:ln>
        </p:spPr>
        <p:txBody>
          <a:bodyPr anchorCtr="0" anchor="t" bIns="0" lIns="0" spcFirstLastPara="1" rIns="0" wrap="square" tIns="0">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04" name="Google Shape;104;p25"/>
          <p:cNvSpPr txBox="1"/>
          <p:nvPr>
            <p:ph idx="3" type="body"/>
          </p:nvPr>
        </p:nvSpPr>
        <p:spPr>
          <a:xfrm>
            <a:off x="6022350" y="1203390"/>
            <a:ext cx="2649900" cy="1422600"/>
          </a:xfrm>
          <a:prstGeom prst="rect">
            <a:avLst/>
          </a:prstGeom>
          <a:noFill/>
          <a:ln>
            <a:noFill/>
          </a:ln>
        </p:spPr>
        <p:txBody>
          <a:bodyPr anchorCtr="0" anchor="t" bIns="0" lIns="0" spcFirstLastPara="1" rIns="0" wrap="square" tIns="0">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05" name="Google Shape;105;p25"/>
          <p:cNvSpPr txBox="1"/>
          <p:nvPr>
            <p:ph idx="4" type="body"/>
          </p:nvPr>
        </p:nvSpPr>
        <p:spPr>
          <a:xfrm>
            <a:off x="457110" y="2761560"/>
            <a:ext cx="2649900" cy="1422600"/>
          </a:xfrm>
          <a:prstGeom prst="rect">
            <a:avLst/>
          </a:prstGeom>
          <a:noFill/>
          <a:ln>
            <a:noFill/>
          </a:ln>
        </p:spPr>
        <p:txBody>
          <a:bodyPr anchorCtr="0" anchor="t" bIns="0" lIns="0" spcFirstLastPara="1" rIns="0" wrap="square" tIns="0">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06" name="Google Shape;106;p25"/>
          <p:cNvSpPr txBox="1"/>
          <p:nvPr>
            <p:ph idx="5" type="body"/>
          </p:nvPr>
        </p:nvSpPr>
        <p:spPr>
          <a:xfrm>
            <a:off x="3239730" y="2761560"/>
            <a:ext cx="2649900" cy="1422600"/>
          </a:xfrm>
          <a:prstGeom prst="rect">
            <a:avLst/>
          </a:prstGeom>
          <a:noFill/>
          <a:ln>
            <a:noFill/>
          </a:ln>
        </p:spPr>
        <p:txBody>
          <a:bodyPr anchorCtr="0" anchor="t" bIns="0" lIns="0" spcFirstLastPara="1" rIns="0" wrap="square" tIns="0">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07" name="Google Shape;107;p25"/>
          <p:cNvSpPr txBox="1"/>
          <p:nvPr>
            <p:ph idx="6" type="body"/>
          </p:nvPr>
        </p:nvSpPr>
        <p:spPr>
          <a:xfrm>
            <a:off x="6022350" y="2761560"/>
            <a:ext cx="2649900" cy="1422600"/>
          </a:xfrm>
          <a:prstGeom prst="rect">
            <a:avLst/>
          </a:prstGeom>
          <a:noFill/>
          <a:ln>
            <a:noFill/>
          </a:ln>
        </p:spPr>
        <p:txBody>
          <a:bodyPr anchorCtr="0" anchor="t" bIns="0" lIns="0" spcFirstLastPara="1" rIns="0" wrap="square" tIns="0">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25"/>
            <a:ext cx="45720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dk1"/>
              </a:buClr>
              <a:buSzPts val="1800"/>
              <a:buChar char="●"/>
              <a:defRPr>
                <a:solidFill>
                  <a:schemeClr val="dk1"/>
                </a:solidFill>
              </a:defRPr>
            </a:lvl1pPr>
            <a:lvl2pPr indent="-317500" lvl="1" marL="914400">
              <a:spcBef>
                <a:spcPts val="0"/>
              </a:spcBef>
              <a:spcAft>
                <a:spcPts val="0"/>
              </a:spcAft>
              <a:buClr>
                <a:schemeClr val="dk1"/>
              </a:buClr>
              <a:buSzPts val="1400"/>
              <a:buChar char="○"/>
              <a:defRPr>
                <a:solidFill>
                  <a:schemeClr val="dk1"/>
                </a:solidFill>
              </a:defRPr>
            </a:lvl2pPr>
            <a:lvl3pPr indent="-317500" lvl="2" marL="1371600">
              <a:spcBef>
                <a:spcPts val="0"/>
              </a:spcBef>
              <a:spcAft>
                <a:spcPts val="0"/>
              </a:spcAft>
              <a:buClr>
                <a:schemeClr val="dk1"/>
              </a:buClr>
              <a:buSzPts val="1400"/>
              <a:buChar char="■"/>
              <a:defRPr>
                <a:solidFill>
                  <a:schemeClr val="dk1"/>
                </a:solidFill>
              </a:defRPr>
            </a:lvl3pPr>
            <a:lvl4pPr indent="-317500" lvl="3" marL="1828800">
              <a:spcBef>
                <a:spcPts val="0"/>
              </a:spcBef>
              <a:spcAft>
                <a:spcPts val="0"/>
              </a:spcAft>
              <a:buClr>
                <a:schemeClr val="dk1"/>
              </a:buClr>
              <a:buSzPts val="1400"/>
              <a:buChar char="●"/>
              <a:defRPr>
                <a:solidFill>
                  <a:schemeClr val="dk1"/>
                </a:solidFill>
              </a:defRPr>
            </a:lvl4pPr>
            <a:lvl5pPr indent="-317500" lvl="4" marL="2286000">
              <a:spcBef>
                <a:spcPts val="0"/>
              </a:spcBef>
              <a:spcAft>
                <a:spcPts val="0"/>
              </a:spcAft>
              <a:buClr>
                <a:schemeClr val="dk1"/>
              </a:buClr>
              <a:buSzPts val="1400"/>
              <a:buChar char="○"/>
              <a:defRPr>
                <a:solidFill>
                  <a:schemeClr val="dk1"/>
                </a:solidFill>
              </a:defRPr>
            </a:lvl5pPr>
            <a:lvl6pPr indent="-317500" lvl="5" marL="2743200">
              <a:spcBef>
                <a:spcPts val="0"/>
              </a:spcBef>
              <a:spcAft>
                <a:spcPts val="0"/>
              </a:spcAft>
              <a:buClr>
                <a:schemeClr val="dk1"/>
              </a:buClr>
              <a:buSzPts val="1400"/>
              <a:buChar char="■"/>
              <a:defRPr>
                <a:solidFill>
                  <a:schemeClr val="dk1"/>
                </a:solidFill>
              </a:defRPr>
            </a:lvl6pPr>
            <a:lvl7pPr indent="-317500" lvl="6" marL="3200400">
              <a:spcBef>
                <a:spcPts val="0"/>
              </a:spcBef>
              <a:spcAft>
                <a:spcPts val="0"/>
              </a:spcAft>
              <a:buClr>
                <a:schemeClr val="dk1"/>
              </a:buClr>
              <a:buSzPts val="1400"/>
              <a:buChar char="●"/>
              <a:defRPr>
                <a:solidFill>
                  <a:schemeClr val="dk1"/>
                </a:solidFill>
              </a:defRPr>
            </a:lvl7pPr>
            <a:lvl8pPr indent="-317500" lvl="7" marL="3657600">
              <a:spcBef>
                <a:spcPts val="0"/>
              </a:spcBef>
              <a:spcAft>
                <a:spcPts val="0"/>
              </a:spcAft>
              <a:buClr>
                <a:schemeClr val="dk1"/>
              </a:buClr>
              <a:buSzPts val="1400"/>
              <a:buChar char="○"/>
              <a:defRPr>
                <a:solidFill>
                  <a:schemeClr val="dk1"/>
                </a:solidFill>
              </a:defRPr>
            </a:lvl8pPr>
            <a:lvl9pPr indent="-317500" lvl="8" marL="4114800">
              <a:spcBef>
                <a:spcPts val="0"/>
              </a:spcBef>
              <a:spcAft>
                <a:spcPts val="0"/>
              </a:spcAft>
              <a:buClr>
                <a:schemeClr val="dk1"/>
              </a:buClr>
              <a:buSzPts val="1400"/>
              <a:buChar char="■"/>
              <a:defRPr>
                <a:solidFill>
                  <a:schemeClr val="dk1"/>
                </a:solidFill>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3.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2.xml"/><Relationship Id="rId10" Type="http://schemas.openxmlformats.org/officeDocument/2006/relationships/slideLayout" Target="../slideLayouts/slideLayout21.xml"/><Relationship Id="rId13" Type="http://schemas.openxmlformats.org/officeDocument/2006/relationships/theme" Target="../theme/theme2.xml"/><Relationship Id="rId12" Type="http://schemas.openxmlformats.org/officeDocument/2006/relationships/slideLayout" Target="../slideLayouts/slideLayout23.xml"/><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dark-2">
    <p:bg>
      <p:bgPr>
        <a:solidFill>
          <a:srgbClr val="B21F15"/>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lt2"/>
              </a:buClr>
              <a:buSzPts val="1800"/>
              <a:buChar char="●"/>
              <a:defRPr sz="1800">
                <a:solidFill>
                  <a:schemeClr val="lt2"/>
                </a:solidFill>
              </a:defRPr>
            </a:lvl1pPr>
            <a:lvl2pPr indent="-317500" lvl="1" marL="914400">
              <a:lnSpc>
                <a:spcPct val="115000"/>
              </a:lnSpc>
              <a:spcBef>
                <a:spcPts val="0"/>
              </a:spcBef>
              <a:spcAft>
                <a:spcPts val="0"/>
              </a:spcAft>
              <a:buClr>
                <a:schemeClr val="lt2"/>
              </a:buClr>
              <a:buSzPts val="1400"/>
              <a:buChar char="○"/>
              <a:defRPr>
                <a:solidFill>
                  <a:schemeClr val="lt2"/>
                </a:solidFill>
              </a:defRPr>
            </a:lvl2pPr>
            <a:lvl3pPr indent="-317500" lvl="2" marL="1371600">
              <a:lnSpc>
                <a:spcPct val="115000"/>
              </a:lnSpc>
              <a:spcBef>
                <a:spcPts val="0"/>
              </a:spcBef>
              <a:spcAft>
                <a:spcPts val="0"/>
              </a:spcAft>
              <a:buClr>
                <a:schemeClr val="lt2"/>
              </a:buClr>
              <a:buSzPts val="1400"/>
              <a:buChar char="■"/>
              <a:defRPr>
                <a:solidFill>
                  <a:schemeClr val="lt2"/>
                </a:solidFill>
              </a:defRPr>
            </a:lvl3pPr>
            <a:lvl4pPr indent="-317500" lvl="3" marL="1828800">
              <a:lnSpc>
                <a:spcPct val="115000"/>
              </a:lnSpc>
              <a:spcBef>
                <a:spcPts val="0"/>
              </a:spcBef>
              <a:spcAft>
                <a:spcPts val="0"/>
              </a:spcAft>
              <a:buClr>
                <a:schemeClr val="lt2"/>
              </a:buClr>
              <a:buSzPts val="1400"/>
              <a:buChar char="●"/>
              <a:defRPr>
                <a:solidFill>
                  <a:schemeClr val="lt2"/>
                </a:solidFill>
              </a:defRPr>
            </a:lvl4pPr>
            <a:lvl5pPr indent="-317500" lvl="4" marL="2286000">
              <a:lnSpc>
                <a:spcPct val="115000"/>
              </a:lnSpc>
              <a:spcBef>
                <a:spcPts val="0"/>
              </a:spcBef>
              <a:spcAft>
                <a:spcPts val="0"/>
              </a:spcAft>
              <a:buClr>
                <a:schemeClr val="lt2"/>
              </a:buClr>
              <a:buSzPts val="1400"/>
              <a:buChar char="○"/>
              <a:defRPr>
                <a:solidFill>
                  <a:schemeClr val="lt2"/>
                </a:solidFill>
              </a:defRPr>
            </a:lvl5pPr>
            <a:lvl6pPr indent="-317500" lvl="5" marL="2743200">
              <a:lnSpc>
                <a:spcPct val="115000"/>
              </a:lnSpc>
              <a:spcBef>
                <a:spcPts val="0"/>
              </a:spcBef>
              <a:spcAft>
                <a:spcPts val="0"/>
              </a:spcAft>
              <a:buClr>
                <a:schemeClr val="lt2"/>
              </a:buClr>
              <a:buSzPts val="1400"/>
              <a:buChar char="■"/>
              <a:defRPr>
                <a:solidFill>
                  <a:schemeClr val="lt2"/>
                </a:solidFill>
              </a:defRPr>
            </a:lvl6pPr>
            <a:lvl7pPr indent="-317500" lvl="6" marL="3200400">
              <a:lnSpc>
                <a:spcPct val="115000"/>
              </a:lnSpc>
              <a:spcBef>
                <a:spcPts val="0"/>
              </a:spcBef>
              <a:spcAft>
                <a:spcPts val="0"/>
              </a:spcAft>
              <a:buClr>
                <a:schemeClr val="lt2"/>
              </a:buClr>
              <a:buSzPts val="1400"/>
              <a:buChar char="●"/>
              <a:defRPr>
                <a:solidFill>
                  <a:schemeClr val="lt2"/>
                </a:solidFill>
              </a:defRPr>
            </a:lvl7pPr>
            <a:lvl8pPr indent="-317500" lvl="7" marL="3657600">
              <a:lnSpc>
                <a:spcPct val="115000"/>
              </a:lnSpc>
              <a:spcBef>
                <a:spcPts val="0"/>
              </a:spcBef>
              <a:spcAft>
                <a:spcPts val="0"/>
              </a:spcAft>
              <a:buClr>
                <a:schemeClr val="lt2"/>
              </a:buClr>
              <a:buSzPts val="1400"/>
              <a:buChar char="○"/>
              <a:defRPr>
                <a:solidFill>
                  <a:schemeClr val="lt2"/>
                </a:solidFill>
              </a:defRPr>
            </a:lvl8pPr>
            <a:lvl9pPr indent="-317500" lvl="8" marL="4114800">
              <a:lnSpc>
                <a:spcPct val="115000"/>
              </a:lnSpc>
              <a:spcBef>
                <a:spcPts val="0"/>
              </a:spcBef>
              <a:spcAft>
                <a:spcPts val="0"/>
              </a:spcAft>
              <a:buClr>
                <a:schemeClr val="lt2"/>
              </a:buClr>
              <a:buSzPts val="1400"/>
              <a:buChar char="■"/>
              <a:defRPr>
                <a:solidFill>
                  <a:schemeClr val="lt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lt2"/>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9DB5FE"/>
        </a:solidFill>
      </p:bgPr>
    </p:bg>
    <p:spTree>
      <p:nvGrpSpPr>
        <p:cNvPr id="50" name="Shape 50"/>
        <p:cNvGrpSpPr/>
        <p:nvPr/>
      </p:nvGrpSpPr>
      <p:grpSpPr>
        <a:xfrm>
          <a:off x="0" y="0"/>
          <a:ext cx="0" cy="0"/>
          <a:chOff x="0" y="0"/>
          <a:chExt cx="0" cy="0"/>
        </a:xfrm>
      </p:grpSpPr>
      <p:sp>
        <p:nvSpPr>
          <p:cNvPr id="51" name="Google Shape;51;p13"/>
          <p:cNvSpPr/>
          <p:nvPr/>
        </p:nvSpPr>
        <p:spPr>
          <a:xfrm>
            <a:off x="0" y="270"/>
            <a:ext cx="4675500" cy="5142600"/>
          </a:xfrm>
          <a:prstGeom prst="rect">
            <a:avLst/>
          </a:prstGeom>
          <a:solidFill>
            <a:schemeClr val="dk2"/>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52" name="Google Shape;52;p13"/>
          <p:cNvSpPr/>
          <p:nvPr/>
        </p:nvSpPr>
        <p:spPr>
          <a:xfrm>
            <a:off x="4676130" y="-270"/>
            <a:ext cx="107700" cy="5156400"/>
          </a:xfrm>
          <a:prstGeom prst="rect">
            <a:avLst/>
          </a:prstGeom>
          <a:solidFill>
            <a:schemeClr val="accent3"/>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53" name="Google Shape;53;p13"/>
          <p:cNvSpPr/>
          <p:nvPr/>
        </p:nvSpPr>
        <p:spPr>
          <a:xfrm flipH="1" rot="10800000">
            <a:off x="5134320" y="277980"/>
            <a:ext cx="468900" cy="460200"/>
          </a:xfrm>
          <a:prstGeom prst="corner">
            <a:avLst>
              <a:gd fmla="val 4470" name="adj1"/>
              <a:gd fmla="val 4823" name="adj2"/>
            </a:avLst>
          </a:prstGeom>
          <a:solidFill>
            <a:schemeClr val="dk2"/>
          </a:solidFill>
          <a:ln cap="flat" cmpd="sng" w="28575">
            <a:solidFill>
              <a:srgbClr val="00238E"/>
            </a:solidFill>
            <a:prstDash val="solid"/>
            <a:miter lim="8000"/>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54" name="Google Shape;54;p13"/>
          <p:cNvSpPr/>
          <p:nvPr/>
        </p:nvSpPr>
        <p:spPr>
          <a:xfrm flipH="1">
            <a:off x="8293410" y="4364550"/>
            <a:ext cx="468900" cy="460200"/>
          </a:xfrm>
          <a:prstGeom prst="corner">
            <a:avLst>
              <a:gd fmla="val 4470" name="adj1"/>
              <a:gd fmla="val 4823" name="adj2"/>
            </a:avLst>
          </a:prstGeom>
          <a:solidFill>
            <a:schemeClr val="dk2"/>
          </a:solidFill>
          <a:ln cap="flat" cmpd="sng" w="28575">
            <a:solidFill>
              <a:srgbClr val="00238E"/>
            </a:solidFill>
            <a:prstDash val="solid"/>
            <a:miter lim="8000"/>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55" name="Google Shape;55;p13"/>
          <p:cNvSpPr/>
          <p:nvPr/>
        </p:nvSpPr>
        <p:spPr>
          <a:xfrm rot="10800000">
            <a:off x="8265600" y="270420"/>
            <a:ext cx="468900" cy="460200"/>
          </a:xfrm>
          <a:prstGeom prst="corner">
            <a:avLst>
              <a:gd fmla="val 4470" name="adj1"/>
              <a:gd fmla="val 4823" name="adj2"/>
            </a:avLst>
          </a:prstGeom>
          <a:solidFill>
            <a:schemeClr val="dk2"/>
          </a:solidFill>
          <a:ln cap="flat" cmpd="sng" w="28575">
            <a:solidFill>
              <a:srgbClr val="00238E"/>
            </a:solidFill>
            <a:prstDash val="solid"/>
            <a:miter lim="8000"/>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56" name="Google Shape;56;p13"/>
          <p:cNvSpPr/>
          <p:nvPr/>
        </p:nvSpPr>
        <p:spPr>
          <a:xfrm>
            <a:off x="5149170" y="4364550"/>
            <a:ext cx="468900" cy="460200"/>
          </a:xfrm>
          <a:prstGeom prst="corner">
            <a:avLst>
              <a:gd fmla="val 4470" name="adj1"/>
              <a:gd fmla="val 4823" name="adj2"/>
            </a:avLst>
          </a:prstGeom>
          <a:solidFill>
            <a:schemeClr val="dk2"/>
          </a:solidFill>
          <a:ln cap="flat" cmpd="sng" w="28575">
            <a:solidFill>
              <a:srgbClr val="00238E"/>
            </a:solidFill>
            <a:prstDash val="solid"/>
            <a:miter lim="8000"/>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cxnSp>
        <p:nvCxnSpPr>
          <p:cNvPr id="57" name="Google Shape;57;p13"/>
          <p:cNvCxnSpPr/>
          <p:nvPr/>
        </p:nvCxnSpPr>
        <p:spPr>
          <a:xfrm>
            <a:off x="5338710" y="1341900"/>
            <a:ext cx="3213000" cy="300"/>
          </a:xfrm>
          <a:prstGeom prst="straightConnector1">
            <a:avLst/>
          </a:prstGeom>
          <a:noFill/>
          <a:ln cap="flat" cmpd="sng" w="28575">
            <a:solidFill>
              <a:srgbClr val="00238E"/>
            </a:solidFill>
            <a:prstDash val="solid"/>
            <a:miter lim="8000"/>
            <a:headEnd len="sm" w="sm" type="none"/>
            <a:tailEnd len="sm" w="sm" type="none"/>
          </a:ln>
        </p:spPr>
      </p:cxnSp>
      <p:sp>
        <p:nvSpPr>
          <p:cNvPr id="58" name="Google Shape;58;p13"/>
          <p:cNvSpPr txBox="1"/>
          <p:nvPr>
            <p:ph type="title"/>
          </p:nvPr>
        </p:nvSpPr>
        <p:spPr>
          <a:xfrm>
            <a:off x="457110" y="205200"/>
            <a:ext cx="8229300" cy="858600"/>
          </a:xfrm>
          <a:prstGeom prst="rect">
            <a:avLst/>
          </a:prstGeom>
          <a:noFill/>
          <a:ln>
            <a:noFill/>
          </a:ln>
        </p:spPr>
        <p:txBody>
          <a:bodyPr anchorCtr="0" anchor="ctr" bIns="0" lIns="0" spcFirstLastPara="1" rIns="0" wrap="square" tIns="0">
            <a:noAutofit/>
          </a:bodyPr>
          <a:lstStyle>
            <a:lvl1pPr lvl="0" marR="0" algn="l">
              <a:lnSpc>
                <a:spcPct val="90000"/>
              </a:lnSpc>
              <a:spcBef>
                <a:spcPts val="0"/>
              </a:spcBef>
              <a:spcAft>
                <a:spcPts val="0"/>
              </a:spcAft>
              <a:buClr>
                <a:schemeClr val="dk1"/>
              </a:buClr>
              <a:buSzPts val="3300"/>
              <a:buFont typeface="Arial"/>
              <a:buNone/>
              <a:defRPr b="0" i="0" sz="3300" u="none" cap="none" strike="noStrike">
                <a:solidFill>
                  <a:schemeClr val="dk1"/>
                </a:solidFill>
                <a:latin typeface="Arial"/>
                <a:ea typeface="Arial"/>
                <a:cs typeface="Arial"/>
                <a:sym typeface="Arial"/>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p:txBody>
      </p:sp>
      <p:sp>
        <p:nvSpPr>
          <p:cNvPr id="59" name="Google Shape;59;p13"/>
          <p:cNvSpPr txBox="1"/>
          <p:nvPr>
            <p:ph idx="1" type="body"/>
          </p:nvPr>
        </p:nvSpPr>
        <p:spPr>
          <a:xfrm>
            <a:off x="457110" y="1203390"/>
            <a:ext cx="8229300" cy="2983200"/>
          </a:xfrm>
          <a:prstGeom prst="rect">
            <a:avLst/>
          </a:prstGeom>
          <a:noFill/>
          <a:ln>
            <a:noFill/>
          </a:ln>
        </p:spPr>
        <p:txBody>
          <a:bodyPr anchorCtr="0" anchor="t" bIns="0" lIns="0" spcFirstLastPara="1" rIns="0" wrap="square" tIns="0">
            <a:normAutofit/>
          </a:bodyPr>
          <a:lstStyle>
            <a:lvl1pPr indent="-361950" lvl="0" marL="457200" marR="0" algn="l">
              <a:lnSpc>
                <a:spcPct val="90000"/>
              </a:lnSpc>
              <a:spcBef>
                <a:spcPts val="800"/>
              </a:spcBef>
              <a:spcAft>
                <a:spcPts val="0"/>
              </a:spcAft>
              <a:buClr>
                <a:schemeClr val="dk1"/>
              </a:buClr>
              <a:buSzPts val="2100"/>
              <a:buFont typeface="Arial"/>
              <a:buChar char="•"/>
              <a:defRPr b="0" i="0" sz="2100" u="none" cap="none" strike="noStrike">
                <a:solidFill>
                  <a:schemeClr val="dk1"/>
                </a:solidFill>
                <a:latin typeface="Arial"/>
                <a:ea typeface="Arial"/>
                <a:cs typeface="Arial"/>
                <a:sym typeface="Arial"/>
              </a:defRPr>
            </a:lvl1pPr>
            <a:lvl2pPr indent="-342900" lvl="1" marL="914400" marR="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2pPr>
            <a:lvl3pPr indent="-323850" lvl="2" marL="1371600" marR="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3pPr>
            <a:lvl4pPr indent="-317500" lvl="3" marL="1828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4pPr>
            <a:lvl5pPr indent="-317500" lvl="4" marL="22860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5pPr>
            <a:lvl6pPr indent="-317500" lvl="5" marL="27432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6pPr>
            <a:lvl7pPr indent="-317500" lvl="6" marL="32004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7pPr>
            <a:lvl8pPr indent="-317500" lvl="7" marL="36576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8pPr>
            <a:lvl9pPr indent="-317500" lvl="8" marL="4114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xml"/><Relationship Id="rId3" Type="http://schemas.openxmlformats.org/officeDocument/2006/relationships/image" Target="../media/image3.png"/><Relationship Id="rId4" Type="http://schemas.openxmlformats.org/officeDocument/2006/relationships/hyperlink" Target="http://www.youtube.com/watch?v=kLjydWhhSOo" TargetMode="External"/><Relationship Id="rId5" Type="http://schemas.openxmlformats.org/officeDocument/2006/relationships/image" Target="../media/image18.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3.png"/><Relationship Id="rId4" Type="http://schemas.openxmlformats.org/officeDocument/2006/relationships/image" Target="../media/image9.png"/><Relationship Id="rId5" Type="http://schemas.openxmlformats.org/officeDocument/2006/relationships/image" Target="../media/image1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3.png"/><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3.png"/><Relationship Id="rId4" Type="http://schemas.openxmlformats.org/officeDocument/2006/relationships/image" Target="../media/image5.png"/><Relationship Id="rId5" Type="http://schemas.openxmlformats.org/officeDocument/2006/relationships/image" Target="../media/image10.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3.png"/><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3.png"/><Relationship Id="rId4" Type="http://schemas.openxmlformats.org/officeDocument/2006/relationships/image" Target="../media/image2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3.png"/><Relationship Id="rId4" Type="http://schemas.openxmlformats.org/officeDocument/2006/relationships/image" Target="../media/image39.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57.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3.png"/><Relationship Id="rId4" Type="http://schemas.openxmlformats.org/officeDocument/2006/relationships/image" Target="../media/image5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3.png"/><Relationship Id="rId4" Type="http://schemas.openxmlformats.org/officeDocument/2006/relationships/image" Target="../media/image6.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2.xml"/><Relationship Id="rId3" Type="http://schemas.openxmlformats.org/officeDocument/2006/relationships/image" Target="../media/image11.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3.xml"/><Relationship Id="rId3" Type="http://schemas.openxmlformats.org/officeDocument/2006/relationships/image" Target="../media/image24.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image" Target="../media/image3.png"/><Relationship Id="rId4" Type="http://schemas.openxmlformats.org/officeDocument/2006/relationships/image" Target="../media/image8.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image" Target="../media/image3.png"/><Relationship Id="rId4" Type="http://schemas.openxmlformats.org/officeDocument/2006/relationships/image" Target="../media/image19.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image" Target="../media/image3.png"/><Relationship Id="rId4" Type="http://schemas.openxmlformats.org/officeDocument/2006/relationships/image" Target="../media/image16.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 Id="rId3" Type="http://schemas.openxmlformats.org/officeDocument/2006/relationships/image" Target="../media/image3.png"/><Relationship Id="rId4" Type="http://schemas.openxmlformats.org/officeDocument/2006/relationships/image" Target="../media/image26.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 Id="rId3" Type="http://schemas.openxmlformats.org/officeDocument/2006/relationships/image" Target="../media/image3.png"/><Relationship Id="rId4" Type="http://schemas.openxmlformats.org/officeDocument/2006/relationships/image" Target="../media/image21.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 Id="rId3" Type="http://schemas.openxmlformats.org/officeDocument/2006/relationships/image" Target="../media/image3.png"/><Relationship Id="rId4" Type="http://schemas.openxmlformats.org/officeDocument/2006/relationships/image" Target="../media/image37.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xml"/><Relationship Id="rId3" Type="http://schemas.openxmlformats.org/officeDocument/2006/relationships/image" Target="../media/image3.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 Id="rId3" Type="http://schemas.openxmlformats.org/officeDocument/2006/relationships/image" Target="../media/image3.png"/><Relationship Id="rId4" Type="http://schemas.openxmlformats.org/officeDocument/2006/relationships/image" Target="../media/image30.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 Id="rId3" Type="http://schemas.openxmlformats.org/officeDocument/2006/relationships/image" Target="../media/image3.png"/><Relationship Id="rId4" Type="http://schemas.openxmlformats.org/officeDocument/2006/relationships/image" Target="../media/image28.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 Id="rId3" Type="http://schemas.openxmlformats.org/officeDocument/2006/relationships/image" Target="../media/image3.png"/><Relationship Id="rId4" Type="http://schemas.openxmlformats.org/officeDocument/2006/relationships/image" Target="../media/image17.jp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 Id="rId3" Type="http://schemas.openxmlformats.org/officeDocument/2006/relationships/image" Target="../media/image3.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image" Target="../media/image3.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5.xml"/><Relationship Id="rId3" Type="http://schemas.openxmlformats.org/officeDocument/2006/relationships/image" Target="../media/image3.png"/><Relationship Id="rId4" Type="http://schemas.openxmlformats.org/officeDocument/2006/relationships/image" Target="../media/image20.png"/><Relationship Id="rId5" Type="http://schemas.openxmlformats.org/officeDocument/2006/relationships/image" Target="../media/image40.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6.xml"/><Relationship Id="rId3" Type="http://schemas.openxmlformats.org/officeDocument/2006/relationships/image" Target="../media/image3.png"/><Relationship Id="rId4" Type="http://schemas.openxmlformats.org/officeDocument/2006/relationships/image" Target="../media/image23.png"/><Relationship Id="rId5" Type="http://schemas.openxmlformats.org/officeDocument/2006/relationships/image" Target="../media/image55.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7.xml"/><Relationship Id="rId3" Type="http://schemas.openxmlformats.org/officeDocument/2006/relationships/image" Target="../media/image3.png"/><Relationship Id="rId4" Type="http://schemas.openxmlformats.org/officeDocument/2006/relationships/image" Target="../media/image29.png"/><Relationship Id="rId5" Type="http://schemas.openxmlformats.org/officeDocument/2006/relationships/image" Target="../media/image36.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8.xml"/><Relationship Id="rId3" Type="http://schemas.openxmlformats.org/officeDocument/2006/relationships/image" Target="../media/image3.png"/><Relationship Id="rId4" Type="http://schemas.openxmlformats.org/officeDocument/2006/relationships/image" Target="../media/image22.png"/><Relationship Id="rId5" Type="http://schemas.openxmlformats.org/officeDocument/2006/relationships/image" Target="../media/image41.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9.xml"/><Relationship Id="rId3" Type="http://schemas.openxmlformats.org/officeDocument/2006/relationships/image" Target="../media/image3.png"/><Relationship Id="rId4" Type="http://schemas.openxmlformats.org/officeDocument/2006/relationships/image" Target="../media/image25.png"/><Relationship Id="rId5" Type="http://schemas.openxmlformats.org/officeDocument/2006/relationships/image" Target="../media/image4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3.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40.xml"/><Relationship Id="rId3" Type="http://schemas.openxmlformats.org/officeDocument/2006/relationships/image" Target="../media/image3.png"/><Relationship Id="rId4" Type="http://schemas.openxmlformats.org/officeDocument/2006/relationships/image" Target="../media/image53.png"/><Relationship Id="rId5" Type="http://schemas.openxmlformats.org/officeDocument/2006/relationships/image" Target="../media/image42.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41.xml"/><Relationship Id="rId3" Type="http://schemas.openxmlformats.org/officeDocument/2006/relationships/image" Target="../media/image3.png"/><Relationship Id="rId4" Type="http://schemas.openxmlformats.org/officeDocument/2006/relationships/image" Target="../media/image54.png"/><Relationship Id="rId5" Type="http://schemas.openxmlformats.org/officeDocument/2006/relationships/image" Target="../media/image33.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42.xml"/><Relationship Id="rId3" Type="http://schemas.openxmlformats.org/officeDocument/2006/relationships/image" Target="../media/image3.png"/><Relationship Id="rId4" Type="http://schemas.openxmlformats.org/officeDocument/2006/relationships/image" Target="../media/image49.png"/><Relationship Id="rId5" Type="http://schemas.openxmlformats.org/officeDocument/2006/relationships/image" Target="../media/image52.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3.xml"/><Relationship Id="rId3" Type="http://schemas.openxmlformats.org/officeDocument/2006/relationships/image" Target="../media/image3.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4.xml"/><Relationship Id="rId3" Type="http://schemas.openxmlformats.org/officeDocument/2006/relationships/image" Target="../media/image3.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5.xml"/><Relationship Id="rId3" Type="http://schemas.openxmlformats.org/officeDocument/2006/relationships/image" Target="../media/image3.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6.xml"/><Relationship Id="rId3" Type="http://schemas.openxmlformats.org/officeDocument/2006/relationships/image" Target="../media/image3.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7.xml"/><Relationship Id="rId3" Type="http://schemas.openxmlformats.org/officeDocument/2006/relationships/image" Target="../media/image3.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8.xml"/><Relationship Id="rId3" Type="http://schemas.openxmlformats.org/officeDocument/2006/relationships/image" Target="../media/image3.png"/><Relationship Id="rId4" Type="http://schemas.openxmlformats.org/officeDocument/2006/relationships/hyperlink" Target="mailto:info@partyofcommunistsusa.net" TargetMode="Externa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9.xml"/><Relationship Id="rId3" Type="http://schemas.openxmlformats.org/officeDocument/2006/relationships/image" Target="../media/image3.png"/><Relationship Id="rId4" Type="http://schemas.openxmlformats.org/officeDocument/2006/relationships/hyperlink" Target="mailto:info@peoplesschool.us"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3.png"/><Relationship Id="rId4" Type="http://schemas.openxmlformats.org/officeDocument/2006/relationships/hyperlink" Target="https://newoutlookpublishers.store/shop/history/the-lesson-of-germany/" TargetMode="Externa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0.xml"/><Relationship Id="rId3" Type="http://schemas.openxmlformats.org/officeDocument/2006/relationships/image" Target="../media/image3.png"/><Relationship Id="rId4" Type="http://schemas.openxmlformats.org/officeDocument/2006/relationships/image" Target="../media/image46.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1.xml"/><Relationship Id="rId3" Type="http://schemas.openxmlformats.org/officeDocument/2006/relationships/image" Target="../media/image3.png"/><Relationship Id="rId4" Type="http://schemas.openxmlformats.org/officeDocument/2006/relationships/image" Target="../media/image43.png"/><Relationship Id="rId5" Type="http://schemas.openxmlformats.org/officeDocument/2006/relationships/image" Target="../media/image45.png"/><Relationship Id="rId6" Type="http://schemas.openxmlformats.org/officeDocument/2006/relationships/image" Target="../media/image44.png"/><Relationship Id="rId7" Type="http://schemas.openxmlformats.org/officeDocument/2006/relationships/image" Target="../media/image56.png"/><Relationship Id="rId8" Type="http://schemas.openxmlformats.org/officeDocument/2006/relationships/image" Target="../media/image58.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52.xml"/><Relationship Id="rId3" Type="http://schemas.openxmlformats.org/officeDocument/2006/relationships/image" Target="../media/image60.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3.xml"/><Relationship Id="rId3" Type="http://schemas.openxmlformats.org/officeDocument/2006/relationships/image" Target="../media/image59.png"/><Relationship Id="rId4" Type="http://schemas.openxmlformats.org/officeDocument/2006/relationships/image" Target="../media/image48.png"/><Relationship Id="rId5" Type="http://schemas.openxmlformats.org/officeDocument/2006/relationships/image" Target="../media/image50.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4.xml"/><Relationship Id="rId3" Type="http://schemas.openxmlformats.org/officeDocument/2006/relationships/image" Target="../media/image3.png"/><Relationship Id="rId4" Type="http://schemas.openxmlformats.org/officeDocument/2006/relationships/hyperlink" Target="http://www.youtube.com/watch?v=FbHu2GeoIPs" TargetMode="External"/><Relationship Id="rId5" Type="http://schemas.openxmlformats.org/officeDocument/2006/relationships/image" Target="../media/image61.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3.pn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3.png"/><Relationship Id="rId4" Type="http://schemas.openxmlformats.org/officeDocument/2006/relationships/image" Target="../media/image3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3.png"/><Relationship Id="rId4" Type="http://schemas.openxmlformats.org/officeDocument/2006/relationships/hyperlink" Target="https://germanhistorydocs.org/en/forging-an-empire-bismarckian-germany-1866-1890/ghdi:document-1801" TargetMode="External"/><Relationship Id="rId5"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 name="Shape 111"/>
        <p:cNvGrpSpPr/>
        <p:nvPr/>
      </p:nvGrpSpPr>
      <p:grpSpPr>
        <a:xfrm>
          <a:off x="0" y="0"/>
          <a:ext cx="0" cy="0"/>
          <a:chOff x="0" y="0"/>
          <a:chExt cx="0" cy="0"/>
        </a:xfrm>
      </p:grpSpPr>
      <p:pic>
        <p:nvPicPr>
          <p:cNvPr id="112" name="Google Shape;112;p26"/>
          <p:cNvPicPr preferRelativeResize="0"/>
          <p:nvPr/>
        </p:nvPicPr>
        <p:blipFill>
          <a:blip r:embed="rId3">
            <a:alphaModFix/>
          </a:blip>
          <a:stretch>
            <a:fillRect/>
          </a:stretch>
        </p:blipFill>
        <p:spPr>
          <a:xfrm>
            <a:off x="4182251" y="152400"/>
            <a:ext cx="779501" cy="779501"/>
          </a:xfrm>
          <a:prstGeom prst="rect">
            <a:avLst/>
          </a:prstGeom>
          <a:noFill/>
          <a:ln>
            <a:noFill/>
          </a:ln>
        </p:spPr>
      </p:pic>
      <p:sp>
        <p:nvSpPr>
          <p:cNvPr id="113" name="Google Shape;113;p26"/>
          <p:cNvSpPr/>
          <p:nvPr/>
        </p:nvSpPr>
        <p:spPr>
          <a:xfrm>
            <a:off x="1645925" y="1089200"/>
            <a:ext cx="5869500" cy="3872700"/>
          </a:xfrm>
          <a:prstGeom prst="rect">
            <a:avLst/>
          </a:prstGeom>
          <a:solidFill>
            <a:srgbClr val="B21F1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 name="Google Shape;114;p26"/>
          <p:cNvSpPr txBox="1"/>
          <p:nvPr/>
        </p:nvSpPr>
        <p:spPr>
          <a:xfrm>
            <a:off x="1655375" y="4565650"/>
            <a:ext cx="58506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Peat Bog Soldiers (Die Moorsoldaten) - German Anti-Fascist Song</a:t>
            </a:r>
            <a:endParaRPr>
              <a:solidFill>
                <a:srgbClr val="E4E5B8"/>
              </a:solidFill>
              <a:latin typeface="Georgia"/>
              <a:ea typeface="Georgia"/>
              <a:cs typeface="Georgia"/>
              <a:sym typeface="Georgia"/>
            </a:endParaRPr>
          </a:p>
        </p:txBody>
      </p:sp>
      <p:pic>
        <p:nvPicPr>
          <p:cNvPr descr="&quot;Peat Bog Soldiers&quot; (German: Die Moorsoldaten) is one of Europe's best-known protest songs. It exists in countless European languages and became a Republican anthem during the Spanish Civil War. It was a symbol of resistance during the Second World War and is popular with the Peace movement today. It was written, composed and first performed in a Nazi concentration camp by prisoners.&#10;&#10;Disclaimer: All videos are apolitical and this channel is against any form of extremism or hatespeech!&#10;●▬▬▬▬▬▬▬▬▬✠❈ SUPPORT ❈✠▬▬▬▬▬▬▬▬▬●&#10;❖ Patreon: https://www.patreon.com/arminius1871&#10;●▬▬▬▬▬▬▬▬▬♬❈ LYRICS ❈♬▬▬▬▬▬▬▬▬▬▬●&#10;&#10;Wohin auch das Auge blickt&#10;Moor und Heide nur ringsherum&#10;Vogelsang uns nie erquickt&#10;Eichen stehen kahl und krumm&#10;Wir sind die Moorsoldaten&#10;Und ziehen mit dem Spaten ins Moor&#10;Hier in dieser öden Heide&#10;Ist das Lager aufgebaut&#10;Wo wir fern von jeder Freude&#10;Hinter Stacheldraht verstaut&#10;Wir sind die Moorsoldaten&#10;Und ziehen mit dem Spaten ins Moor&#10;Morgens ziehen die Kolonnen&#10;In das Moor zur Arbeit hin&#10;Graben bei dem Brand der Sonne&#10;Doch zur Heimat steht ihr Sinn&#10;Wir sind die Moorsoldaten&#10;Und ziehen mit dem Spaten ins Moor&#10;Wir sind die Moorsoldaten&#10;Und ziehen mit dem Spaten ins Moor&#10;Auf und nieder geh'n die Posten&#10;Keiner, keiner kann hindurch!&#10;Flucht wird nur das Leben kosten&#10;Vierfach ist umzäunt die Burg&#10;Wir sind die Moorsoldaten&#10;Und ziehen mit dem Spaten ins Moor&#10;Wir sind die Moorsoldaten&#10;Und ziehen mit dem Spaten ins Moor&#10;Doch für uns gibt es kein Klagen&#10;Ewig kann's nicht Winter sein!&#10;Einmal werden froh wir sagen:&#10;Heimat du bist wieder mein!&#10;Dann zieh'n die Moorsoldaten&#10;Nicht mehr mit dem Spaten ins Moor&#10;Dann zieh'n die Moorsoldaten&#10;Nie mehr mit dem Spaten ins Moor" id="115" name="Google Shape;115;p26" title="Die Moorsoldaten [German protest song][+English translation]">
            <a:hlinkClick r:id="rId4"/>
          </p:cNvPr>
          <p:cNvPicPr preferRelativeResize="0"/>
          <p:nvPr/>
        </p:nvPicPr>
        <p:blipFill>
          <a:blip r:embed="rId5">
            <a:alphaModFix/>
          </a:blip>
          <a:stretch>
            <a:fillRect/>
          </a:stretch>
        </p:blipFill>
        <p:spPr>
          <a:xfrm>
            <a:off x="1655375" y="1148450"/>
            <a:ext cx="5850600" cy="329096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5"/>
                                        </p:tgtEl>
                                        <p:attrNameLst>
                                          <p:attrName>style.visibility</p:attrName>
                                        </p:attrNameLst>
                                      </p:cBhvr>
                                      <p:to>
                                        <p:strVal val="visible"/>
                                      </p:to>
                                    </p:set>
                                    <p:animEffect filter="fade" transition="in">
                                      <p:cBhvr>
                                        <p:cTn dur="1000"/>
                                        <p:tgtEl>
                                          <p:spTgt spid="11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 name="Shape 185"/>
        <p:cNvGrpSpPr/>
        <p:nvPr/>
      </p:nvGrpSpPr>
      <p:grpSpPr>
        <a:xfrm>
          <a:off x="0" y="0"/>
          <a:ext cx="0" cy="0"/>
          <a:chOff x="0" y="0"/>
          <a:chExt cx="0" cy="0"/>
        </a:xfrm>
      </p:grpSpPr>
      <p:sp>
        <p:nvSpPr>
          <p:cNvPr id="186" name="Google Shape;186;p35"/>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87" name="Google Shape;187;p35"/>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88" name="Google Shape;188;p35"/>
          <p:cNvSpPr txBox="1"/>
          <p:nvPr/>
        </p:nvSpPr>
        <p:spPr>
          <a:xfrm>
            <a:off x="224725" y="1101300"/>
            <a:ext cx="8683200" cy="3669600"/>
          </a:xfrm>
          <a:prstGeom prst="rect">
            <a:avLst/>
          </a:prstGeom>
          <a:noFill/>
          <a:ln>
            <a:noFill/>
          </a:ln>
        </p:spPr>
        <p:txBody>
          <a:bodyPr anchorCtr="0" anchor="t" bIns="91425" lIns="91425" spcFirstLastPara="1" rIns="91425" wrap="square" tIns="91425">
            <a:spAutoFit/>
          </a:bodyPr>
          <a:lstStyle/>
          <a:p>
            <a:pPr indent="-330200" lvl="0" marL="457200" rtl="0" algn="l">
              <a:lnSpc>
                <a:spcPct val="115000"/>
              </a:lnSpc>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While Bismarck succeeded in German Unification and setting in motion a modern capitalist Germany, Bismarck, a Junker (pronounced Yoonker; Prussian name for Gentry), maintained the rule of the Hohenzollern Dynasty </a:t>
            </a:r>
            <a:endParaRPr sz="1600">
              <a:solidFill>
                <a:srgbClr val="E4E5B8"/>
              </a:solidFill>
              <a:latin typeface="Georgia"/>
              <a:ea typeface="Georgia"/>
              <a:cs typeface="Georgia"/>
              <a:sym typeface="Georgia"/>
            </a:endParaRPr>
          </a:p>
          <a:p>
            <a:pPr indent="-330200" lvl="0" marL="457200" rtl="0" algn="l">
              <a:lnSpc>
                <a:spcPct val="115000"/>
              </a:lnSpc>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With a late start to capitalist development, the bourgeoisie and proletariat were weak which caused a weak liberal movement and capitulation of the bourgeoisie to the feudal </a:t>
            </a:r>
            <a:r>
              <a:rPr lang="en" sz="1600">
                <a:solidFill>
                  <a:srgbClr val="E4E5B8"/>
                </a:solidFill>
                <a:latin typeface="Georgia"/>
                <a:ea typeface="Georgia"/>
                <a:cs typeface="Georgia"/>
                <a:sym typeface="Georgia"/>
              </a:rPr>
              <a:t>aristocracy</a:t>
            </a:r>
            <a:r>
              <a:rPr lang="en" sz="1600">
                <a:solidFill>
                  <a:srgbClr val="E4E5B8"/>
                </a:solidFill>
                <a:latin typeface="Georgia"/>
                <a:ea typeface="Georgia"/>
                <a:cs typeface="Georgia"/>
                <a:sym typeface="Georgia"/>
              </a:rPr>
              <a:t> and monarchy</a:t>
            </a:r>
            <a:endParaRPr sz="1600">
              <a:solidFill>
                <a:srgbClr val="E4E5B8"/>
              </a:solidFill>
              <a:latin typeface="Georgia"/>
              <a:ea typeface="Georgia"/>
              <a:cs typeface="Georgia"/>
              <a:sym typeface="Georgia"/>
            </a:endParaRPr>
          </a:p>
          <a:p>
            <a:pPr indent="-330200" lvl="0" marL="457200" rtl="0" algn="l">
              <a:lnSpc>
                <a:spcPct val="115000"/>
              </a:lnSpc>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Bismarck’s anti-Socialist laws of 1878 which repressed the Socialist movement and banned the Social Democratic Workers Party of Germany (SAPD), gave the class-collaborationist, pro-German imperialist, anti-Marxist Lassallean General German Workers Association (ADAV) to dominate (Lasalle’s followers would later be colloquially referred to as Kaiser Socialists)</a:t>
            </a:r>
            <a:endParaRPr sz="1600">
              <a:solidFill>
                <a:srgbClr val="E4E5B8"/>
              </a:solidFill>
              <a:latin typeface="Georgia"/>
              <a:ea typeface="Georgia"/>
              <a:cs typeface="Georgia"/>
              <a:sym typeface="Georgia"/>
            </a:endParaRPr>
          </a:p>
          <a:p>
            <a:pPr indent="0" lvl="0" marL="0" rtl="0" algn="l">
              <a:spcBef>
                <a:spcPts val="1200"/>
              </a:spcBef>
              <a:spcAft>
                <a:spcPts val="0"/>
              </a:spcAft>
              <a:buNone/>
            </a:pPr>
            <a:r>
              <a:t/>
            </a:r>
            <a:endParaRPr>
              <a:solidFill>
                <a:srgbClr val="E4E5B8"/>
              </a:solidFill>
              <a:latin typeface="Georgia"/>
              <a:ea typeface="Georgia"/>
              <a:cs typeface="Georgia"/>
              <a:sym typeface="Georgia"/>
            </a:endParaRPr>
          </a:p>
        </p:txBody>
      </p:sp>
      <p:sp>
        <p:nvSpPr>
          <p:cNvPr id="189" name="Google Shape;189;p35"/>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Legacy of the Second Reich</a:t>
            </a:r>
            <a:endParaRPr>
              <a:solidFill>
                <a:srgbClr val="E4E5B8"/>
              </a:solidFill>
              <a:latin typeface="Georgia"/>
              <a:ea typeface="Georgia"/>
              <a:cs typeface="Georgia"/>
              <a:sym typeface="Georgia"/>
            </a:endParaRPr>
          </a:p>
        </p:txBody>
      </p:sp>
      <p:sp>
        <p:nvSpPr>
          <p:cNvPr id="190" name="Google Shape;190;p35"/>
          <p:cNvSpPr txBox="1"/>
          <p:nvPr/>
        </p:nvSpPr>
        <p:spPr>
          <a:xfrm>
            <a:off x="5811675" y="4232575"/>
            <a:ext cx="3333600" cy="489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solidFill>
                <a:schemeClr val="lt2"/>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 name="Shape 194"/>
        <p:cNvGrpSpPr/>
        <p:nvPr/>
      </p:nvGrpSpPr>
      <p:grpSpPr>
        <a:xfrm>
          <a:off x="0" y="0"/>
          <a:ext cx="0" cy="0"/>
          <a:chOff x="0" y="0"/>
          <a:chExt cx="0" cy="0"/>
        </a:xfrm>
      </p:grpSpPr>
      <p:sp>
        <p:nvSpPr>
          <p:cNvPr id="195" name="Google Shape;195;p36"/>
          <p:cNvSpPr txBox="1"/>
          <p:nvPr>
            <p:ph type="title"/>
          </p:nvPr>
        </p:nvSpPr>
        <p:spPr>
          <a:xfrm>
            <a:off x="311700" y="3100700"/>
            <a:ext cx="8676900" cy="1491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Defeat and Revolution</a:t>
            </a:r>
            <a:endParaRPr sz="5200">
              <a:solidFill>
                <a:srgbClr val="E4E5B8"/>
              </a:solidFill>
              <a:latin typeface="Georgia"/>
              <a:ea typeface="Georgia"/>
              <a:cs typeface="Georgia"/>
              <a:sym typeface="Georgia"/>
            </a:endParaRPr>
          </a:p>
        </p:txBody>
      </p:sp>
      <p:pic>
        <p:nvPicPr>
          <p:cNvPr id="196" name="Google Shape;196;p36"/>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 name="Shape 200"/>
        <p:cNvGrpSpPr/>
        <p:nvPr/>
      </p:nvGrpSpPr>
      <p:grpSpPr>
        <a:xfrm>
          <a:off x="0" y="0"/>
          <a:ext cx="0" cy="0"/>
          <a:chOff x="0" y="0"/>
          <a:chExt cx="0" cy="0"/>
        </a:xfrm>
      </p:grpSpPr>
      <p:sp>
        <p:nvSpPr>
          <p:cNvPr id="201" name="Google Shape;201;p3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02" name="Google Shape;202;p37"/>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03" name="Google Shape;203;p37"/>
          <p:cNvSpPr txBox="1"/>
          <p:nvPr/>
        </p:nvSpPr>
        <p:spPr>
          <a:xfrm>
            <a:off x="469675" y="1101300"/>
            <a:ext cx="6514200" cy="1908600"/>
          </a:xfrm>
          <a:prstGeom prst="rect">
            <a:avLst/>
          </a:prstGeom>
          <a:noFill/>
          <a:ln>
            <a:noFill/>
          </a:ln>
        </p:spPr>
        <p:txBody>
          <a:bodyPr anchorCtr="0" anchor="t" bIns="91425" lIns="91425" spcFirstLastPara="1" rIns="91425" wrap="square" tIns="91425">
            <a:spAutoFit/>
          </a:bodyPr>
          <a:lstStyle/>
          <a:p>
            <a:pPr indent="-361950" lvl="0" marL="457200" rtl="0" algn="l">
              <a:spcBef>
                <a:spcPts val="0"/>
              </a:spcBef>
              <a:spcAft>
                <a:spcPts val="0"/>
              </a:spcAft>
              <a:buClr>
                <a:srgbClr val="E4E5B8"/>
              </a:buClr>
              <a:buSzPts val="2100"/>
              <a:buFont typeface="Georgia"/>
              <a:buChar char="●"/>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204" name="Google Shape;204;p37"/>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Revolutionary Fervor in Post-WWI Germany</a:t>
            </a:r>
            <a:endParaRPr>
              <a:solidFill>
                <a:srgbClr val="E4E5B8"/>
              </a:solidFill>
              <a:latin typeface="Georgia"/>
              <a:ea typeface="Georgia"/>
              <a:cs typeface="Georgia"/>
              <a:sym typeface="Georgia"/>
            </a:endParaRPr>
          </a:p>
        </p:txBody>
      </p:sp>
      <p:pic>
        <p:nvPicPr>
          <p:cNvPr id="205" name="Google Shape;205;p37"/>
          <p:cNvPicPr preferRelativeResize="0"/>
          <p:nvPr/>
        </p:nvPicPr>
        <p:blipFill>
          <a:blip r:embed="rId4">
            <a:alphaModFix/>
          </a:blip>
          <a:stretch>
            <a:fillRect/>
          </a:stretch>
        </p:blipFill>
        <p:spPr>
          <a:xfrm>
            <a:off x="469675" y="1294350"/>
            <a:ext cx="5142700" cy="3351251"/>
          </a:xfrm>
          <a:prstGeom prst="rect">
            <a:avLst/>
          </a:prstGeom>
          <a:noFill/>
          <a:ln>
            <a:noFill/>
          </a:ln>
        </p:spPr>
      </p:pic>
      <p:pic>
        <p:nvPicPr>
          <p:cNvPr id="206" name="Google Shape;206;p37"/>
          <p:cNvPicPr preferRelativeResize="0"/>
          <p:nvPr/>
        </p:nvPicPr>
        <p:blipFill>
          <a:blip r:embed="rId5">
            <a:alphaModFix/>
          </a:blip>
          <a:stretch>
            <a:fillRect/>
          </a:stretch>
        </p:blipFill>
        <p:spPr>
          <a:xfrm>
            <a:off x="6336087" y="1294350"/>
            <a:ext cx="2480562" cy="2970900"/>
          </a:xfrm>
          <a:prstGeom prst="rect">
            <a:avLst/>
          </a:prstGeom>
          <a:noFill/>
          <a:ln>
            <a:noFill/>
          </a:ln>
        </p:spPr>
      </p:pic>
      <p:sp>
        <p:nvSpPr>
          <p:cNvPr id="207" name="Google Shape;207;p37"/>
          <p:cNvSpPr txBox="1"/>
          <p:nvPr/>
        </p:nvSpPr>
        <p:spPr>
          <a:xfrm>
            <a:off x="6217513" y="4265250"/>
            <a:ext cx="2717700" cy="291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800">
                <a:solidFill>
                  <a:schemeClr val="lt2"/>
                </a:solidFill>
              </a:rPr>
              <a:t>Bolshevik Revolution of 1917</a:t>
            </a:r>
            <a:endParaRPr sz="1800">
              <a:solidFill>
                <a:schemeClr val="lt2"/>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 name="Shape 211"/>
        <p:cNvGrpSpPr/>
        <p:nvPr/>
      </p:nvGrpSpPr>
      <p:grpSpPr>
        <a:xfrm>
          <a:off x="0" y="0"/>
          <a:ext cx="0" cy="0"/>
          <a:chOff x="0" y="0"/>
          <a:chExt cx="0" cy="0"/>
        </a:xfrm>
      </p:grpSpPr>
      <p:sp>
        <p:nvSpPr>
          <p:cNvPr id="212" name="Google Shape;212;p38"/>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13" name="Google Shape;213;p38"/>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14" name="Google Shape;214;p38"/>
          <p:cNvSpPr txBox="1"/>
          <p:nvPr/>
        </p:nvSpPr>
        <p:spPr>
          <a:xfrm>
            <a:off x="-171800" y="1101300"/>
            <a:ext cx="6460500" cy="4787100"/>
          </a:xfrm>
          <a:prstGeom prst="rect">
            <a:avLst/>
          </a:prstGeom>
          <a:noFill/>
          <a:ln>
            <a:noFill/>
          </a:ln>
        </p:spPr>
        <p:txBody>
          <a:bodyPr anchorCtr="0" anchor="t" bIns="91425" lIns="91425" spcFirstLastPara="1" rIns="91425" wrap="square" tIns="91425">
            <a:spAutoFit/>
          </a:bodyPr>
          <a:lstStyle/>
          <a:p>
            <a:pPr indent="0" lvl="0" marL="457200" rtl="0" algn="just">
              <a:spcBef>
                <a:spcPts val="0"/>
              </a:spcBef>
              <a:spcAft>
                <a:spcPts val="0"/>
              </a:spcAft>
              <a:buNone/>
            </a:pPr>
            <a:r>
              <a:rPr lang="en" sz="1600">
                <a:solidFill>
                  <a:srgbClr val="E4E5B8"/>
                </a:solidFill>
                <a:latin typeface="Georgia"/>
                <a:ea typeface="Georgia"/>
                <a:cs typeface="Georgia"/>
                <a:sym typeface="Georgia"/>
              </a:rPr>
              <a:t>General Wilhelm Groener, held a conference in the Chancellor’s office with six leaders of the Social-Democrats and free trade unions. At this meeting Ebert made the following proposal: “Kaiser Wilhelm abdicate if we are to prevent the masses from staging a revolution. I therefore propose that today, or at the very latest tomorrow, the Kaiser abdicate of his own free will and entrust one of his sons, perhaps Eitel Fritz or Oskar, with the Regency.” Side by side with these secret negotiations to bolster the Hohenzollern regime went passionate appeals from the Social Democratic and trade union leaders to the workers not to strike or demonstrate, but to await the results of negotiations by Ebert, Scheidemann, and Karl Legien, head of the trade union movement.</a:t>
            </a:r>
            <a:endParaRPr sz="16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215" name="Google Shape;215;p38"/>
          <p:cNvSpPr txBox="1"/>
          <p:nvPr>
            <p:ph type="title"/>
          </p:nvPr>
        </p:nvSpPr>
        <p:spPr>
          <a:xfrm>
            <a:off x="1658025" y="1125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Lasallean Social Democrats Conspire to Maintain the Prussian Monarchy</a:t>
            </a:r>
            <a:endParaRPr>
              <a:solidFill>
                <a:srgbClr val="E4E5B8"/>
              </a:solidFill>
              <a:latin typeface="Georgia"/>
              <a:ea typeface="Georgia"/>
              <a:cs typeface="Georgia"/>
              <a:sym typeface="Georgia"/>
            </a:endParaRPr>
          </a:p>
        </p:txBody>
      </p:sp>
      <p:pic>
        <p:nvPicPr>
          <p:cNvPr id="216" name="Google Shape;216;p38"/>
          <p:cNvPicPr preferRelativeResize="0"/>
          <p:nvPr/>
        </p:nvPicPr>
        <p:blipFill rotWithShape="1">
          <a:blip r:embed="rId4">
            <a:alphaModFix/>
          </a:blip>
          <a:srcRect b="13194" l="0" r="0" t="0"/>
          <a:stretch/>
        </p:blipFill>
        <p:spPr>
          <a:xfrm>
            <a:off x="6592725" y="1205975"/>
            <a:ext cx="2230000" cy="2740876"/>
          </a:xfrm>
          <a:prstGeom prst="rect">
            <a:avLst/>
          </a:prstGeom>
          <a:noFill/>
          <a:ln>
            <a:noFill/>
          </a:ln>
        </p:spPr>
      </p:pic>
      <p:sp>
        <p:nvSpPr>
          <p:cNvPr id="217" name="Google Shape;217;p38"/>
          <p:cNvSpPr txBox="1"/>
          <p:nvPr/>
        </p:nvSpPr>
        <p:spPr>
          <a:xfrm>
            <a:off x="6592075" y="4040150"/>
            <a:ext cx="2262600" cy="653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500">
                <a:solidFill>
                  <a:schemeClr val="lt2"/>
                </a:solidFill>
              </a:rPr>
              <a:t>Friedrich Ebert</a:t>
            </a:r>
            <a:endParaRPr sz="1500">
              <a:solidFill>
                <a:schemeClr val="lt2"/>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1" name="Shape 221"/>
        <p:cNvGrpSpPr/>
        <p:nvPr/>
      </p:nvGrpSpPr>
      <p:grpSpPr>
        <a:xfrm>
          <a:off x="0" y="0"/>
          <a:ext cx="0" cy="0"/>
          <a:chOff x="0" y="0"/>
          <a:chExt cx="0" cy="0"/>
        </a:xfrm>
      </p:grpSpPr>
      <p:sp>
        <p:nvSpPr>
          <p:cNvPr id="222" name="Google Shape;222;p3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23" name="Google Shape;223;p39"/>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24" name="Google Shape;224;p39"/>
          <p:cNvSpPr txBox="1"/>
          <p:nvPr>
            <p:ph type="title"/>
          </p:nvPr>
        </p:nvSpPr>
        <p:spPr>
          <a:xfrm>
            <a:off x="1623025" y="1125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“But it was too late! The Revolution rode roughshod over all obstacles.”</a:t>
            </a:r>
            <a:endParaRPr>
              <a:solidFill>
                <a:srgbClr val="E4E5B8"/>
              </a:solidFill>
              <a:latin typeface="Georgia"/>
              <a:ea typeface="Georgia"/>
              <a:cs typeface="Georgia"/>
              <a:sym typeface="Georgia"/>
            </a:endParaRPr>
          </a:p>
        </p:txBody>
      </p:sp>
      <p:pic>
        <p:nvPicPr>
          <p:cNvPr id="225" name="Google Shape;225;p39"/>
          <p:cNvPicPr preferRelativeResize="0"/>
          <p:nvPr/>
        </p:nvPicPr>
        <p:blipFill>
          <a:blip r:embed="rId4">
            <a:alphaModFix/>
          </a:blip>
          <a:stretch>
            <a:fillRect/>
          </a:stretch>
        </p:blipFill>
        <p:spPr>
          <a:xfrm>
            <a:off x="152400" y="1253700"/>
            <a:ext cx="5145050" cy="3521826"/>
          </a:xfrm>
          <a:prstGeom prst="rect">
            <a:avLst/>
          </a:prstGeom>
          <a:noFill/>
          <a:ln>
            <a:noFill/>
          </a:ln>
        </p:spPr>
      </p:pic>
      <p:pic>
        <p:nvPicPr>
          <p:cNvPr id="226" name="Google Shape;226;p39"/>
          <p:cNvPicPr preferRelativeResize="0"/>
          <p:nvPr/>
        </p:nvPicPr>
        <p:blipFill>
          <a:blip r:embed="rId5">
            <a:alphaModFix/>
          </a:blip>
          <a:stretch>
            <a:fillRect/>
          </a:stretch>
        </p:blipFill>
        <p:spPr>
          <a:xfrm>
            <a:off x="5449075" y="1253700"/>
            <a:ext cx="3542525" cy="2644624"/>
          </a:xfrm>
          <a:prstGeom prst="rect">
            <a:avLst/>
          </a:prstGeom>
          <a:noFill/>
          <a:ln>
            <a:noFill/>
          </a:ln>
        </p:spPr>
      </p:pic>
      <p:sp>
        <p:nvSpPr>
          <p:cNvPr id="227" name="Google Shape;227;p39"/>
          <p:cNvSpPr txBox="1"/>
          <p:nvPr/>
        </p:nvSpPr>
        <p:spPr>
          <a:xfrm>
            <a:off x="5872825" y="3898325"/>
            <a:ext cx="3000000" cy="877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500">
                <a:solidFill>
                  <a:srgbClr val="E4E5B8"/>
                </a:solidFill>
              </a:rPr>
              <a:t>Proclamation of the Bremen Soviet Republic outside the city hall on 15 November 1918</a:t>
            </a:r>
            <a:endParaRPr>
              <a:solidFill>
                <a:srgbClr val="E4E5B8"/>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 name="Shape 231"/>
        <p:cNvGrpSpPr/>
        <p:nvPr/>
      </p:nvGrpSpPr>
      <p:grpSpPr>
        <a:xfrm>
          <a:off x="0" y="0"/>
          <a:ext cx="0" cy="0"/>
          <a:chOff x="0" y="0"/>
          <a:chExt cx="0" cy="0"/>
        </a:xfrm>
      </p:grpSpPr>
      <p:sp>
        <p:nvSpPr>
          <p:cNvPr id="232" name="Google Shape;232;p40"/>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33" name="Google Shape;233;p40"/>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34" name="Google Shape;234;p40"/>
          <p:cNvSpPr txBox="1"/>
          <p:nvPr>
            <p:ph type="title"/>
          </p:nvPr>
        </p:nvSpPr>
        <p:spPr>
          <a:xfrm>
            <a:off x="1623025" y="1125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Communists and the Revolution</a:t>
            </a:r>
            <a:endParaRPr>
              <a:solidFill>
                <a:srgbClr val="E4E5B8"/>
              </a:solidFill>
              <a:latin typeface="Georgia"/>
              <a:ea typeface="Georgia"/>
              <a:cs typeface="Georgia"/>
              <a:sym typeface="Georgia"/>
            </a:endParaRPr>
          </a:p>
        </p:txBody>
      </p:sp>
      <p:pic>
        <p:nvPicPr>
          <p:cNvPr id="235" name="Google Shape;235;p40"/>
          <p:cNvPicPr preferRelativeResize="0"/>
          <p:nvPr/>
        </p:nvPicPr>
        <p:blipFill>
          <a:blip r:embed="rId4">
            <a:alphaModFix/>
          </a:blip>
          <a:stretch>
            <a:fillRect/>
          </a:stretch>
        </p:blipFill>
        <p:spPr>
          <a:xfrm>
            <a:off x="1749450" y="1183725"/>
            <a:ext cx="5645105" cy="37374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9" name="Shape 239"/>
        <p:cNvGrpSpPr/>
        <p:nvPr/>
      </p:nvGrpSpPr>
      <p:grpSpPr>
        <a:xfrm>
          <a:off x="0" y="0"/>
          <a:ext cx="0" cy="0"/>
          <a:chOff x="0" y="0"/>
          <a:chExt cx="0" cy="0"/>
        </a:xfrm>
      </p:grpSpPr>
      <p:sp>
        <p:nvSpPr>
          <p:cNvPr id="240" name="Google Shape;240;p41"/>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41" name="Google Shape;241;p41"/>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42" name="Google Shape;242;p41"/>
          <p:cNvSpPr txBox="1"/>
          <p:nvPr>
            <p:ph type="title"/>
          </p:nvPr>
        </p:nvSpPr>
        <p:spPr>
          <a:xfrm>
            <a:off x="158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Counter-Revolution Begins</a:t>
            </a:r>
            <a:endParaRPr>
              <a:solidFill>
                <a:srgbClr val="E4E5B8"/>
              </a:solidFill>
              <a:latin typeface="Georgia"/>
              <a:ea typeface="Georgia"/>
              <a:cs typeface="Georgia"/>
              <a:sym typeface="Georgia"/>
            </a:endParaRPr>
          </a:p>
        </p:txBody>
      </p:sp>
      <p:pic>
        <p:nvPicPr>
          <p:cNvPr id="243" name="Google Shape;243;p41"/>
          <p:cNvPicPr preferRelativeResize="0"/>
          <p:nvPr/>
        </p:nvPicPr>
        <p:blipFill>
          <a:blip r:embed="rId4">
            <a:alphaModFix/>
          </a:blip>
          <a:stretch>
            <a:fillRect/>
          </a:stretch>
        </p:blipFill>
        <p:spPr>
          <a:xfrm>
            <a:off x="657225" y="1416200"/>
            <a:ext cx="7829550" cy="254317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7" name="Shape 247"/>
        <p:cNvGrpSpPr/>
        <p:nvPr/>
      </p:nvGrpSpPr>
      <p:grpSpPr>
        <a:xfrm>
          <a:off x="0" y="0"/>
          <a:ext cx="0" cy="0"/>
          <a:chOff x="0" y="0"/>
          <a:chExt cx="0" cy="0"/>
        </a:xfrm>
      </p:grpSpPr>
      <p:sp>
        <p:nvSpPr>
          <p:cNvPr id="248" name="Google Shape;248;p42"/>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a:t>
            </a:r>
            <a:endParaRPr sz="5200">
              <a:solidFill>
                <a:srgbClr val="E4E5B8"/>
              </a:solidFill>
              <a:latin typeface="Georgia"/>
              <a:ea typeface="Georgia"/>
              <a:cs typeface="Georgia"/>
              <a:sym typeface="Georgia"/>
            </a:endParaRPr>
          </a:p>
        </p:txBody>
      </p:sp>
      <p:pic>
        <p:nvPicPr>
          <p:cNvPr id="249" name="Google Shape;249;p42"/>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3" name="Shape 253"/>
        <p:cNvGrpSpPr/>
        <p:nvPr/>
      </p:nvGrpSpPr>
      <p:grpSpPr>
        <a:xfrm>
          <a:off x="0" y="0"/>
          <a:ext cx="0" cy="0"/>
          <a:chOff x="0" y="0"/>
          <a:chExt cx="0" cy="0"/>
        </a:xfrm>
      </p:grpSpPr>
      <p:sp>
        <p:nvSpPr>
          <p:cNvPr id="254" name="Google Shape;254;p43"/>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The Rise of Fascism</a:t>
            </a:r>
            <a:endParaRPr sz="5200">
              <a:solidFill>
                <a:srgbClr val="E4E5B8"/>
              </a:solidFill>
              <a:latin typeface="Georgia"/>
              <a:ea typeface="Georgia"/>
              <a:cs typeface="Georgia"/>
              <a:sym typeface="Georgia"/>
            </a:endParaRPr>
          </a:p>
        </p:txBody>
      </p:sp>
      <p:pic>
        <p:nvPicPr>
          <p:cNvPr id="255" name="Google Shape;255;p43"/>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9" name="Shape 259"/>
        <p:cNvGrpSpPr/>
        <p:nvPr/>
      </p:nvGrpSpPr>
      <p:grpSpPr>
        <a:xfrm>
          <a:off x="0" y="0"/>
          <a:ext cx="0" cy="0"/>
          <a:chOff x="0" y="0"/>
          <a:chExt cx="0" cy="0"/>
        </a:xfrm>
      </p:grpSpPr>
      <p:sp>
        <p:nvSpPr>
          <p:cNvPr id="260" name="Google Shape;260;p44"/>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61" name="Google Shape;261;p44"/>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62" name="Google Shape;262;p44"/>
          <p:cNvSpPr txBox="1"/>
          <p:nvPr/>
        </p:nvSpPr>
        <p:spPr>
          <a:xfrm>
            <a:off x="178110" y="1101300"/>
            <a:ext cx="6514200" cy="49563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500">
                <a:solidFill>
                  <a:srgbClr val="E4E5B8"/>
                </a:solidFill>
                <a:latin typeface="Georgia"/>
                <a:ea typeface="Georgia"/>
                <a:cs typeface="Georgia"/>
                <a:sym typeface="Georgia"/>
              </a:rPr>
              <a:t>During the first half of 1919, under the pretext of maintaining “law and order,” military detachments were sent to break up the Workers’ and Soldiers’ Councils. These troops struck at the workers with a savagery like that which, fifteen years later, characterized the S.A. and S.S. formations of Adolf Hitler. On February 11, General von Watter, acting under government orders, dissolved the General Soldiers’ Council. The Free Corps (freikorps) were let loose. In reply, a general strike was called. Coincident with the advance of the troops, the Social Democratic leaders formulated the slogan: “Socialization is already law,” and misled their own followers into abandoning the strike movement.  The Free Corps ruffians shot and stabbed, clubbed and drowned workers, soldiers and sailors at will. They arrested left-wing leaders, and the commander of the People’s Marine Division was shot “while trying to escape.” The murderer, a Sergeant Tamschick, was rewarded by the Social-Democratic government with a promotion to lieutenant! On March 16 1919, the government peremptorily ordered the arrest of all Communists.</a:t>
            </a:r>
            <a:endParaRPr sz="15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263" name="Google Shape;263;p44"/>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a:t>
            </a:r>
            <a:r>
              <a:rPr lang="en">
                <a:solidFill>
                  <a:srgbClr val="E4E5B8"/>
                </a:solidFill>
                <a:latin typeface="Georgia"/>
                <a:ea typeface="Georgia"/>
                <a:cs typeface="Georgia"/>
                <a:sym typeface="Georgia"/>
              </a:rPr>
              <a:t>Freikorps are Let Loose</a:t>
            </a:r>
            <a:endParaRPr>
              <a:solidFill>
                <a:srgbClr val="E4E5B8"/>
              </a:solidFill>
              <a:latin typeface="Georgia"/>
              <a:ea typeface="Georgia"/>
              <a:cs typeface="Georgia"/>
              <a:sym typeface="Georgia"/>
            </a:endParaRPr>
          </a:p>
        </p:txBody>
      </p:sp>
      <p:pic>
        <p:nvPicPr>
          <p:cNvPr id="264" name="Google Shape;264;p44" title="FreikorpsBerlinStahlhelmM18TuerkischeForm.jpg"/>
          <p:cNvPicPr preferRelativeResize="0"/>
          <p:nvPr/>
        </p:nvPicPr>
        <p:blipFill rotWithShape="1">
          <a:blip r:embed="rId4">
            <a:alphaModFix/>
          </a:blip>
          <a:srcRect b="4791" l="36139" r="12160" t="3785"/>
          <a:stretch/>
        </p:blipFill>
        <p:spPr>
          <a:xfrm>
            <a:off x="6700573" y="1285043"/>
            <a:ext cx="2377440" cy="2959913"/>
          </a:xfrm>
          <a:prstGeom prst="rect">
            <a:avLst/>
          </a:prstGeom>
          <a:noFill/>
          <a:ln>
            <a:noFill/>
          </a:ln>
        </p:spPr>
      </p:pic>
      <p:sp>
        <p:nvSpPr>
          <p:cNvPr id="265" name="Google Shape;265;p44"/>
          <p:cNvSpPr txBox="1"/>
          <p:nvPr/>
        </p:nvSpPr>
        <p:spPr>
          <a:xfrm>
            <a:off x="6661125" y="4201525"/>
            <a:ext cx="2496900" cy="585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rgbClr val="E4E5B8"/>
                </a:solidFill>
                <a:latin typeface="Georgia"/>
                <a:ea typeface="Georgia"/>
                <a:cs typeface="Georgia"/>
                <a:sym typeface="Georgia"/>
              </a:rPr>
              <a:t>Freikorps paramilitaries in Berlin, 1919</a:t>
            </a:r>
            <a:endParaRPr sz="1300">
              <a:solidFill>
                <a:schemeClr val="lt2"/>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 name="Shape 119"/>
        <p:cNvGrpSpPr/>
        <p:nvPr/>
      </p:nvGrpSpPr>
      <p:grpSpPr>
        <a:xfrm>
          <a:off x="0" y="0"/>
          <a:ext cx="0" cy="0"/>
          <a:chOff x="0" y="0"/>
          <a:chExt cx="0" cy="0"/>
        </a:xfrm>
      </p:grpSpPr>
      <p:sp>
        <p:nvSpPr>
          <p:cNvPr id="120" name="Google Shape;120;p27"/>
          <p:cNvSpPr txBox="1"/>
          <p:nvPr>
            <p:ph idx="1" type="subTitle"/>
          </p:nvPr>
        </p:nvSpPr>
        <p:spPr>
          <a:xfrm>
            <a:off x="311700" y="4497675"/>
            <a:ext cx="85206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PSMLS 09</a:t>
            </a:r>
            <a:r>
              <a:rPr lang="en">
                <a:solidFill>
                  <a:srgbClr val="E4E5B8"/>
                </a:solidFill>
                <a:latin typeface="Georgia"/>
                <a:ea typeface="Georgia"/>
                <a:cs typeface="Georgia"/>
                <a:sym typeface="Georgia"/>
              </a:rPr>
              <a:t>/15/25</a:t>
            </a:r>
            <a:endParaRPr>
              <a:solidFill>
                <a:srgbClr val="E4E5B8"/>
              </a:solidFill>
              <a:latin typeface="Georgia"/>
              <a:ea typeface="Georgia"/>
              <a:cs typeface="Georgia"/>
              <a:sym typeface="Georgia"/>
            </a:endParaRPr>
          </a:p>
        </p:txBody>
      </p:sp>
      <p:sp>
        <p:nvSpPr>
          <p:cNvPr id="121" name="Google Shape;121;p27"/>
          <p:cNvSpPr/>
          <p:nvPr/>
        </p:nvSpPr>
        <p:spPr>
          <a:xfrm>
            <a:off x="844950" y="357788"/>
            <a:ext cx="7454100" cy="4192800"/>
          </a:xfrm>
          <a:prstGeom prst="rect">
            <a:avLst/>
          </a:prstGeom>
          <a:solidFill>
            <a:srgbClr val="B21F1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B21F15"/>
              </a:solidFill>
            </a:endParaRPr>
          </a:p>
        </p:txBody>
      </p:sp>
      <p:pic>
        <p:nvPicPr>
          <p:cNvPr id="122" name="Google Shape;122;p27" title="PSMLS - 070224 Artwork (10).png"/>
          <p:cNvPicPr preferRelativeResize="0"/>
          <p:nvPr/>
        </p:nvPicPr>
        <p:blipFill>
          <a:blip r:embed="rId3">
            <a:alphaModFix/>
          </a:blip>
          <a:stretch>
            <a:fillRect/>
          </a:stretch>
        </p:blipFill>
        <p:spPr>
          <a:xfrm>
            <a:off x="844950" y="357800"/>
            <a:ext cx="7454099" cy="4192945"/>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9" name="Shape 269"/>
        <p:cNvGrpSpPr/>
        <p:nvPr/>
      </p:nvGrpSpPr>
      <p:grpSpPr>
        <a:xfrm>
          <a:off x="0" y="0"/>
          <a:ext cx="0" cy="0"/>
          <a:chOff x="0" y="0"/>
          <a:chExt cx="0" cy="0"/>
        </a:xfrm>
      </p:grpSpPr>
      <p:sp>
        <p:nvSpPr>
          <p:cNvPr id="270" name="Google Shape;270;p45"/>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71" name="Google Shape;271;p45"/>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72" name="Google Shape;272;p45"/>
          <p:cNvSpPr txBox="1"/>
          <p:nvPr/>
        </p:nvSpPr>
        <p:spPr>
          <a:xfrm>
            <a:off x="2540310" y="1101300"/>
            <a:ext cx="6514200" cy="47409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500">
                <a:solidFill>
                  <a:srgbClr val="E4E5B8"/>
                </a:solidFill>
                <a:latin typeface="Georgia"/>
                <a:ea typeface="Georgia"/>
                <a:cs typeface="Georgia"/>
                <a:sym typeface="Georgia"/>
              </a:rPr>
              <a:t>The revolutionary government fled with the National Assembly to Weimar. There, at the beginning of February 1919, the National Assembly elected Friedrich Ebert president of the republic and set up a cabinet of Social Democrats, Democrats, and Catholic Centrists. This coalition was to dominate the political scene in Germany for the next few years. The Republican Constitution went into effect on August 11, 1919. Its progressive articles were the fruit of the Revolution and the subsequent mass strikes. Freedom of opinion and association, equal and universal suffrage by secret ballot, and other democratic principles found legal expression in the document. At the same time, Article 48 provided for the abrogation of all these freedoms in case of emergency. This Article later became a favorite instrument of the governments of the Weimar Republic. The Constitution also sanctioned the establishment of workers’ councils which were, in fact, little more than agencies for settling disputes between employers and workers. The burning issue of socialization was ceremoniously buried in parliamentary committees.</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273" name="Google Shape;273;p45"/>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Birth of the Weimar Republic</a:t>
            </a:r>
            <a:endParaRPr>
              <a:solidFill>
                <a:srgbClr val="E4E5B8"/>
              </a:solidFill>
              <a:latin typeface="Georgia"/>
              <a:ea typeface="Georgia"/>
              <a:cs typeface="Georgia"/>
              <a:sym typeface="Georgia"/>
            </a:endParaRPr>
          </a:p>
        </p:txBody>
      </p:sp>
      <p:sp>
        <p:nvSpPr>
          <p:cNvPr id="274" name="Google Shape;274;p45"/>
          <p:cNvSpPr txBox="1"/>
          <p:nvPr/>
        </p:nvSpPr>
        <p:spPr>
          <a:xfrm>
            <a:off x="106485" y="3685679"/>
            <a:ext cx="24969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rgbClr val="E4E5B8"/>
                </a:solidFill>
                <a:latin typeface="Georgia"/>
                <a:ea typeface="Georgia"/>
                <a:cs typeface="Georgia"/>
                <a:sym typeface="Georgia"/>
              </a:rPr>
              <a:t>The Weimar Republic in 1930</a:t>
            </a:r>
            <a:endParaRPr sz="1300">
              <a:solidFill>
                <a:schemeClr val="lt2"/>
              </a:solidFill>
            </a:endParaRPr>
          </a:p>
        </p:txBody>
      </p:sp>
      <p:pic>
        <p:nvPicPr>
          <p:cNvPr id="275" name="Google Shape;275;p45" title="Weimar_Republic_1930.svg.png"/>
          <p:cNvPicPr preferRelativeResize="0"/>
          <p:nvPr/>
        </p:nvPicPr>
        <p:blipFill>
          <a:blip r:embed="rId4">
            <a:alphaModFix/>
          </a:blip>
          <a:stretch>
            <a:fillRect/>
          </a:stretch>
        </p:blipFill>
        <p:spPr>
          <a:xfrm>
            <a:off x="92592" y="1253700"/>
            <a:ext cx="2430475" cy="246935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9" name="Shape 279"/>
        <p:cNvGrpSpPr/>
        <p:nvPr/>
      </p:nvGrpSpPr>
      <p:grpSpPr>
        <a:xfrm>
          <a:off x="0" y="0"/>
          <a:ext cx="0" cy="0"/>
          <a:chOff x="0" y="0"/>
          <a:chExt cx="0" cy="0"/>
        </a:xfrm>
      </p:grpSpPr>
      <p:sp>
        <p:nvSpPr>
          <p:cNvPr id="280" name="Google Shape;280;p4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81" name="Google Shape;281;p46"/>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82" name="Google Shape;282;p46"/>
          <p:cNvSpPr txBox="1"/>
          <p:nvPr/>
        </p:nvSpPr>
        <p:spPr>
          <a:xfrm>
            <a:off x="54147" y="1147009"/>
            <a:ext cx="6514200" cy="49716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500">
                <a:solidFill>
                  <a:srgbClr val="E4E5B8"/>
                </a:solidFill>
                <a:latin typeface="Georgia"/>
                <a:ea typeface="Georgia"/>
                <a:cs typeface="Georgia"/>
                <a:sym typeface="Georgia"/>
              </a:rPr>
              <a:t>In March, 1920, the militarist clique felt that the left had been sufficiently weakened by the 1919 blood-letting, and that it could now proceed openly to institute its own monarchist dictatorship, which led to the attempted “Kapp putsch.” What decided the date of the uprising—known as the Kapp putsch—was the fact that the moment had come for disbanding the army in accordance with the Versailles Treaty. To the professional officers and non-coms, therefore, the putsch became a matter of their very livelihood. The Reichswehr generals were not willing to fire on units of their own army taking part in the anti-government putsch, and President Ebert and his government fled Berlin. The rebels occupied the government buildings. The legal government hid in Stuttgart. But the workers, salaried employees, and civil servants throughout Germany arose in a mammoth people’s strike which shut down every factory, mine, dock, and office. Kapp and Luettwitz operated in a vacuum. Their orders went unheeded; in many places their troops suffered defeat in armed conflicts with the workers. On March 17 they abdicated. The rescued government returned from Stuttgart. </a:t>
            </a:r>
            <a:endParaRPr sz="1500">
              <a:solidFill>
                <a:srgbClr val="E4E5B8"/>
              </a:solidFill>
              <a:latin typeface="Georgia"/>
              <a:ea typeface="Georgia"/>
              <a:cs typeface="Georgia"/>
              <a:sym typeface="Georgia"/>
            </a:endParaRPr>
          </a:p>
          <a:p>
            <a:pPr indent="0" lvl="0" marL="0" rtl="0" algn="just">
              <a:spcBef>
                <a:spcPts val="0"/>
              </a:spcBef>
              <a:spcAft>
                <a:spcPts val="0"/>
              </a:spcAft>
              <a:buNone/>
            </a:pPr>
            <a:r>
              <a:t/>
            </a:r>
            <a:endParaRPr sz="15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283" name="Google Shape;283;p46"/>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Kapp Putsch</a:t>
            </a:r>
            <a:endParaRPr>
              <a:solidFill>
                <a:srgbClr val="E4E5B8"/>
              </a:solidFill>
              <a:latin typeface="Georgia"/>
              <a:ea typeface="Georgia"/>
              <a:cs typeface="Georgia"/>
              <a:sym typeface="Georgia"/>
            </a:endParaRPr>
          </a:p>
        </p:txBody>
      </p:sp>
      <p:sp>
        <p:nvSpPr>
          <p:cNvPr id="284" name="Google Shape;284;p46"/>
          <p:cNvSpPr txBox="1"/>
          <p:nvPr/>
        </p:nvSpPr>
        <p:spPr>
          <a:xfrm>
            <a:off x="6571623" y="4195204"/>
            <a:ext cx="24969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solidFill>
                  <a:srgbClr val="E4E5B8"/>
                </a:solidFill>
                <a:latin typeface="Georgia"/>
                <a:ea typeface="Georgia"/>
                <a:cs typeface="Georgia"/>
                <a:sym typeface="Georgia"/>
              </a:rPr>
              <a:t>Soldiers in Berlin Attempting to Overthrow the Revolutionary </a:t>
            </a:r>
            <a:r>
              <a:rPr lang="en" sz="1200">
                <a:solidFill>
                  <a:srgbClr val="E4E5B8"/>
                </a:solidFill>
                <a:latin typeface="Georgia"/>
                <a:ea typeface="Georgia"/>
                <a:cs typeface="Georgia"/>
                <a:sym typeface="Georgia"/>
              </a:rPr>
              <a:t>Government</a:t>
            </a:r>
            <a:r>
              <a:rPr lang="en" sz="1200">
                <a:solidFill>
                  <a:srgbClr val="E4E5B8"/>
                </a:solidFill>
                <a:latin typeface="Georgia"/>
                <a:ea typeface="Georgia"/>
                <a:cs typeface="Georgia"/>
                <a:sym typeface="Georgia"/>
              </a:rPr>
              <a:t> in the Kapp Putsch</a:t>
            </a:r>
            <a:endParaRPr sz="1200">
              <a:solidFill>
                <a:schemeClr val="lt2"/>
              </a:solidFill>
            </a:endParaRPr>
          </a:p>
        </p:txBody>
      </p:sp>
      <p:pic>
        <p:nvPicPr>
          <p:cNvPr id="285" name="Google Shape;285;p46" title="Kapp Putsch Soldiers.jpg"/>
          <p:cNvPicPr preferRelativeResize="0"/>
          <p:nvPr/>
        </p:nvPicPr>
        <p:blipFill rotWithShape="1">
          <a:blip r:embed="rId4">
            <a:alphaModFix/>
          </a:blip>
          <a:srcRect b="0" l="0" r="45543" t="0"/>
          <a:stretch/>
        </p:blipFill>
        <p:spPr>
          <a:xfrm>
            <a:off x="6585626" y="1333915"/>
            <a:ext cx="2468880" cy="2876245"/>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9" name="Shape 289"/>
        <p:cNvGrpSpPr/>
        <p:nvPr/>
      </p:nvGrpSpPr>
      <p:grpSpPr>
        <a:xfrm>
          <a:off x="0" y="0"/>
          <a:ext cx="0" cy="0"/>
          <a:chOff x="0" y="0"/>
          <a:chExt cx="0" cy="0"/>
        </a:xfrm>
      </p:grpSpPr>
      <p:sp>
        <p:nvSpPr>
          <p:cNvPr id="290" name="Google Shape;290;p47"/>
          <p:cNvSpPr txBox="1"/>
          <p:nvPr>
            <p:ph type="title"/>
          </p:nvPr>
        </p:nvSpPr>
        <p:spPr>
          <a:xfrm>
            <a:off x="265500" y="615272"/>
            <a:ext cx="4045200" cy="912300"/>
          </a:xfrm>
          <a:prstGeom prst="rect">
            <a:avLst/>
          </a:prstGeom>
        </p:spPr>
        <p:txBody>
          <a:bodyPr anchorCtr="0" anchor="b" bIns="91425" lIns="91425" spcFirstLastPara="1" rIns="91425" wrap="square" tIns="91425">
            <a:normAutofit fontScale="90000"/>
          </a:bodyPr>
          <a:lstStyle/>
          <a:p>
            <a:pPr indent="0" lvl="0" marL="0" rtl="0" algn="ctr">
              <a:spcBef>
                <a:spcPts val="0"/>
              </a:spcBef>
              <a:spcAft>
                <a:spcPts val="0"/>
              </a:spcAft>
              <a:buNone/>
            </a:pPr>
            <a:r>
              <a:rPr lang="en" sz="2800">
                <a:solidFill>
                  <a:srgbClr val="E4E5B8"/>
                </a:solidFill>
                <a:latin typeface="Georgia"/>
                <a:ea typeface="Georgia"/>
                <a:cs typeface="Georgia"/>
                <a:sym typeface="Georgia"/>
              </a:rPr>
              <a:t>Forming a Popular Front</a:t>
            </a:r>
            <a:endParaRPr sz="2800">
              <a:solidFill>
                <a:srgbClr val="E4E5B8"/>
              </a:solidFill>
              <a:latin typeface="Georgia"/>
              <a:ea typeface="Georgia"/>
              <a:cs typeface="Georgia"/>
              <a:sym typeface="Georgia"/>
            </a:endParaRPr>
          </a:p>
          <a:p>
            <a:pPr indent="0" lvl="0" marL="0" rtl="0" algn="ctr">
              <a:spcBef>
                <a:spcPts val="0"/>
              </a:spcBef>
              <a:spcAft>
                <a:spcPts val="0"/>
              </a:spcAft>
              <a:buNone/>
            </a:pPr>
            <a:r>
              <a:t/>
            </a:r>
            <a:endParaRPr sz="2800">
              <a:solidFill>
                <a:srgbClr val="E4E5B8"/>
              </a:solidFill>
              <a:latin typeface="Georgia"/>
              <a:ea typeface="Georgia"/>
              <a:cs typeface="Georgia"/>
              <a:sym typeface="Georgia"/>
            </a:endParaRPr>
          </a:p>
          <a:p>
            <a:pPr indent="0" lvl="0" marL="0" rtl="0" algn="ctr">
              <a:spcBef>
                <a:spcPts val="0"/>
              </a:spcBef>
              <a:spcAft>
                <a:spcPts val="0"/>
              </a:spcAft>
              <a:buNone/>
            </a:pPr>
            <a:r>
              <a:t/>
            </a:r>
            <a:endParaRPr/>
          </a:p>
        </p:txBody>
      </p:sp>
      <p:sp>
        <p:nvSpPr>
          <p:cNvPr id="291" name="Google Shape;291;p47"/>
          <p:cNvSpPr txBox="1"/>
          <p:nvPr>
            <p:ph idx="1" type="subTitle"/>
          </p:nvPr>
        </p:nvSpPr>
        <p:spPr>
          <a:xfrm>
            <a:off x="265500" y="639150"/>
            <a:ext cx="4045200" cy="4253100"/>
          </a:xfrm>
          <a:prstGeom prst="rect">
            <a:avLst/>
          </a:prstGeom>
        </p:spPr>
        <p:txBody>
          <a:bodyPr anchorCtr="0" anchor="t" bIns="91425" lIns="91425" spcFirstLastPara="1" rIns="91425" wrap="square" tIns="91425">
            <a:normAutofit/>
          </a:bodyPr>
          <a:lstStyle/>
          <a:p>
            <a:pPr indent="0" lvl="0" marL="0" rtl="0" algn="just">
              <a:spcBef>
                <a:spcPts val="0"/>
              </a:spcBef>
              <a:spcAft>
                <a:spcPts val="0"/>
              </a:spcAft>
              <a:buNone/>
            </a:pPr>
            <a:r>
              <a:rPr lang="en" sz="1600">
                <a:solidFill>
                  <a:srgbClr val="E4E5B8"/>
                </a:solidFill>
                <a:latin typeface="Georgia"/>
                <a:ea typeface="Georgia"/>
                <a:cs typeface="Georgia"/>
                <a:sym typeface="Georgia"/>
              </a:rPr>
              <a:t>Now commanding general, von Watter’s troops marched into the industrial centers, bearing aloft the black-white-red imperial flag and shouting for the monarchy. On March 15, a joint appeal was issued, signed by the leaders of the Rhineland Westphalia Social Democrats, the Independent Socialists, and the Communists. Its aim was: “(1) gaining political power by means of the dictatorship of the proletariat; (2) immediate socialization of branches of industry ripe for it.” The workers fought and expelled the Kapp militarists from one city after another. On March 19, Essen fell to the workers. </a:t>
            </a:r>
            <a:endParaRPr sz="1600"/>
          </a:p>
        </p:txBody>
      </p:sp>
      <p:pic>
        <p:nvPicPr>
          <p:cNvPr id="292" name="Google Shape;292;p47" title="Ruhr Red Army.jpg"/>
          <p:cNvPicPr preferRelativeResize="0"/>
          <p:nvPr/>
        </p:nvPicPr>
        <p:blipFill rotWithShape="1">
          <a:blip r:embed="rId3">
            <a:alphaModFix/>
          </a:blip>
          <a:srcRect b="0" l="17528" r="12752" t="0"/>
          <a:stretch/>
        </p:blipFill>
        <p:spPr>
          <a:xfrm>
            <a:off x="4859378" y="667691"/>
            <a:ext cx="4023360" cy="4224528"/>
          </a:xfrm>
          <a:prstGeom prst="rect">
            <a:avLst/>
          </a:prstGeom>
          <a:noFill/>
          <a:ln>
            <a:noFill/>
          </a:ln>
        </p:spPr>
      </p:pic>
      <p:sp>
        <p:nvSpPr>
          <p:cNvPr id="293" name="Google Shape;293;p47"/>
          <p:cNvSpPr txBox="1"/>
          <p:nvPr/>
        </p:nvSpPr>
        <p:spPr>
          <a:xfrm>
            <a:off x="4859375" y="31050"/>
            <a:ext cx="4023300" cy="615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Members of the Red Ruhr Army. Dortmund, 1920</a:t>
            </a:r>
            <a:endParaRPr>
              <a:solidFill>
                <a:schemeClr val="lt2"/>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7" name="Shape 297"/>
        <p:cNvGrpSpPr/>
        <p:nvPr/>
      </p:nvGrpSpPr>
      <p:grpSpPr>
        <a:xfrm>
          <a:off x="0" y="0"/>
          <a:ext cx="0" cy="0"/>
          <a:chOff x="0" y="0"/>
          <a:chExt cx="0" cy="0"/>
        </a:xfrm>
      </p:grpSpPr>
      <p:sp>
        <p:nvSpPr>
          <p:cNvPr id="298" name="Google Shape;298;p48"/>
          <p:cNvSpPr txBox="1"/>
          <p:nvPr>
            <p:ph type="title"/>
          </p:nvPr>
        </p:nvSpPr>
        <p:spPr>
          <a:xfrm>
            <a:off x="265500" y="615272"/>
            <a:ext cx="4045200" cy="912300"/>
          </a:xfrm>
          <a:prstGeom prst="rect">
            <a:avLst/>
          </a:prstGeom>
        </p:spPr>
        <p:txBody>
          <a:bodyPr anchorCtr="0" anchor="b" bIns="91425" lIns="91425" spcFirstLastPara="1" rIns="91425" wrap="square" tIns="91425">
            <a:normAutofit fontScale="90000"/>
          </a:bodyPr>
          <a:lstStyle/>
          <a:p>
            <a:pPr indent="0" lvl="0" marL="0" rtl="0" algn="ctr">
              <a:spcBef>
                <a:spcPts val="0"/>
              </a:spcBef>
              <a:spcAft>
                <a:spcPts val="0"/>
              </a:spcAft>
              <a:buNone/>
            </a:pPr>
            <a:r>
              <a:rPr lang="en" sz="2800">
                <a:solidFill>
                  <a:srgbClr val="E4E5B8"/>
                </a:solidFill>
                <a:latin typeface="Georgia"/>
                <a:ea typeface="Georgia"/>
                <a:cs typeface="Georgia"/>
                <a:sym typeface="Georgia"/>
              </a:rPr>
              <a:t>A People’s Army</a:t>
            </a:r>
            <a:endParaRPr sz="2800">
              <a:solidFill>
                <a:srgbClr val="E4E5B8"/>
              </a:solidFill>
              <a:latin typeface="Georgia"/>
              <a:ea typeface="Georgia"/>
              <a:cs typeface="Georgia"/>
              <a:sym typeface="Georgia"/>
            </a:endParaRPr>
          </a:p>
          <a:p>
            <a:pPr indent="0" lvl="0" marL="0" rtl="0" algn="ctr">
              <a:spcBef>
                <a:spcPts val="0"/>
              </a:spcBef>
              <a:spcAft>
                <a:spcPts val="0"/>
              </a:spcAft>
              <a:buNone/>
            </a:pPr>
            <a:r>
              <a:t/>
            </a:r>
            <a:endParaRPr sz="2800">
              <a:solidFill>
                <a:srgbClr val="E4E5B8"/>
              </a:solidFill>
              <a:latin typeface="Georgia"/>
              <a:ea typeface="Georgia"/>
              <a:cs typeface="Georgia"/>
              <a:sym typeface="Georgia"/>
            </a:endParaRPr>
          </a:p>
          <a:p>
            <a:pPr indent="0" lvl="0" marL="0" rtl="0" algn="ctr">
              <a:spcBef>
                <a:spcPts val="0"/>
              </a:spcBef>
              <a:spcAft>
                <a:spcPts val="0"/>
              </a:spcAft>
              <a:buNone/>
            </a:pPr>
            <a:r>
              <a:t/>
            </a:r>
            <a:endParaRPr/>
          </a:p>
        </p:txBody>
      </p:sp>
      <p:sp>
        <p:nvSpPr>
          <p:cNvPr id="299" name="Google Shape;299;p48"/>
          <p:cNvSpPr txBox="1"/>
          <p:nvPr>
            <p:ph idx="1" type="subTitle"/>
          </p:nvPr>
        </p:nvSpPr>
        <p:spPr>
          <a:xfrm>
            <a:off x="265500" y="639150"/>
            <a:ext cx="4045200" cy="4253100"/>
          </a:xfrm>
          <a:prstGeom prst="rect">
            <a:avLst/>
          </a:prstGeom>
        </p:spPr>
        <p:txBody>
          <a:bodyPr anchorCtr="0" anchor="t" bIns="91425" lIns="91425" spcFirstLastPara="1" rIns="91425" wrap="square" tIns="91425">
            <a:normAutofit/>
          </a:bodyPr>
          <a:lstStyle/>
          <a:p>
            <a:pPr indent="0" lvl="0" marL="0" rtl="0" algn="just">
              <a:spcBef>
                <a:spcPts val="0"/>
              </a:spcBef>
              <a:spcAft>
                <a:spcPts val="0"/>
              </a:spcAft>
              <a:buNone/>
            </a:pPr>
            <a:r>
              <a:rPr lang="en" sz="1600">
                <a:solidFill>
                  <a:srgbClr val="E4E5B8"/>
                </a:solidFill>
                <a:latin typeface="Georgia"/>
                <a:ea typeface="Georgia"/>
                <a:cs typeface="Georgia"/>
                <a:sym typeface="Georgia"/>
              </a:rPr>
              <a:t>A central military committee organized the workers into a Red Army, which by March 21 had entirely cleared that vital industrial region of Germany of reactionary troops. The Ebert government began negotiations with a view to smashing the Ruhr workers’ united front, and utilized the time gained to assemble troop transports from the whole Reich against Western Germany. In the name of the government, a pact was signed that allowed the workers to form local defense groups and pledged that the Reichswehr would not occupy the Ruhr region.</a:t>
            </a:r>
            <a:endParaRPr sz="1600">
              <a:solidFill>
                <a:srgbClr val="E4E5B8"/>
              </a:solidFill>
              <a:latin typeface="Georgia"/>
              <a:ea typeface="Georgia"/>
              <a:cs typeface="Georgia"/>
              <a:sym typeface="Georgia"/>
            </a:endParaRPr>
          </a:p>
          <a:p>
            <a:pPr indent="0" lvl="0" marL="0" rtl="0" algn="just">
              <a:spcBef>
                <a:spcPts val="0"/>
              </a:spcBef>
              <a:spcAft>
                <a:spcPts val="0"/>
              </a:spcAft>
              <a:buNone/>
            </a:pPr>
            <a:r>
              <a:t/>
            </a:r>
            <a:endParaRPr sz="1600">
              <a:solidFill>
                <a:srgbClr val="E4E5B8"/>
              </a:solidFill>
              <a:latin typeface="Georgia"/>
              <a:ea typeface="Georgia"/>
              <a:cs typeface="Georgia"/>
              <a:sym typeface="Georgia"/>
            </a:endParaRPr>
          </a:p>
        </p:txBody>
      </p:sp>
      <p:sp>
        <p:nvSpPr>
          <p:cNvPr id="300" name="Google Shape;300;p48"/>
          <p:cNvSpPr txBox="1"/>
          <p:nvPr/>
        </p:nvSpPr>
        <p:spPr>
          <a:xfrm>
            <a:off x="4859375" y="31050"/>
            <a:ext cx="4023300" cy="831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Members of the Reichswehr sitting above the bodies of Red Ruhr Army fighters who had been shot, 2 April 1920</a:t>
            </a:r>
            <a:endParaRPr>
              <a:solidFill>
                <a:schemeClr val="lt2"/>
              </a:solidFill>
            </a:endParaRPr>
          </a:p>
        </p:txBody>
      </p:sp>
      <p:pic>
        <p:nvPicPr>
          <p:cNvPr id="301" name="Google Shape;301;p48" title="Bundesarchiv_Bild_146-1978-029-31,_Bürgerkrieg,_Möllen.jpg"/>
          <p:cNvPicPr preferRelativeResize="0"/>
          <p:nvPr/>
        </p:nvPicPr>
        <p:blipFill>
          <a:blip r:embed="rId3">
            <a:alphaModFix/>
          </a:blip>
          <a:stretch>
            <a:fillRect/>
          </a:stretch>
        </p:blipFill>
        <p:spPr>
          <a:xfrm>
            <a:off x="5434982" y="836430"/>
            <a:ext cx="2866314" cy="419205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5" name="Shape 305"/>
        <p:cNvGrpSpPr/>
        <p:nvPr/>
      </p:nvGrpSpPr>
      <p:grpSpPr>
        <a:xfrm>
          <a:off x="0" y="0"/>
          <a:ext cx="0" cy="0"/>
          <a:chOff x="0" y="0"/>
          <a:chExt cx="0" cy="0"/>
        </a:xfrm>
      </p:grpSpPr>
      <p:sp>
        <p:nvSpPr>
          <p:cNvPr id="306" name="Google Shape;306;p4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07" name="Google Shape;307;p49"/>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08" name="Google Shape;308;p49"/>
          <p:cNvSpPr txBox="1"/>
          <p:nvPr/>
        </p:nvSpPr>
        <p:spPr>
          <a:xfrm>
            <a:off x="3356726" y="1101300"/>
            <a:ext cx="5697900" cy="51873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500">
                <a:solidFill>
                  <a:srgbClr val="E4E5B8"/>
                </a:solidFill>
                <a:latin typeface="Georgia"/>
                <a:ea typeface="Georgia"/>
                <a:cs typeface="Georgia"/>
                <a:sym typeface="Georgia"/>
              </a:rPr>
              <a:t>Why did the Government sign this accord? No sooner had a large section of the workers, trusting the agreement, laid down their arms than the Social Democratic Chancellor Hermann Mueller and General von Watter set an impossible time limit for the immediate dissolution of all people’s defense groups and the surrender of their weapons. With the demobilization in full swing, the Kapp putschists of yesterday, reinstated as “loyal” government troops, struck with unbridled ferocity. Invading the Ruhr, these military bands turned it into a veritable inferno. The Kapp putschists who had lost their jobs received substantial yearly pensions. Proceedings against 540 putschists of the Reichswehr were suspended. But the workers who had resisted the uprising received an aggregate total of more than one thousand years’ imprisonment. With the defeat of those who bore the main burden in smashing the Kapp putsch, the revolutionary period of 1918-1920 came to an end.</a:t>
            </a:r>
            <a:endParaRPr sz="15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just">
              <a:spcBef>
                <a:spcPts val="0"/>
              </a:spcBef>
              <a:spcAft>
                <a:spcPts val="0"/>
              </a:spcAft>
              <a:buNone/>
            </a:pPr>
            <a:r>
              <a:t/>
            </a:r>
            <a:endParaRPr sz="15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309" name="Google Shape;309;p49"/>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Nazi Party Program</a:t>
            </a:r>
            <a:endParaRPr>
              <a:solidFill>
                <a:srgbClr val="E4E5B8"/>
              </a:solidFill>
              <a:latin typeface="Georgia"/>
              <a:ea typeface="Georgia"/>
              <a:cs typeface="Georgia"/>
              <a:sym typeface="Georgia"/>
            </a:endParaRPr>
          </a:p>
        </p:txBody>
      </p:sp>
      <p:sp>
        <p:nvSpPr>
          <p:cNvPr id="310" name="Google Shape;310;p49"/>
          <p:cNvSpPr txBox="1"/>
          <p:nvPr/>
        </p:nvSpPr>
        <p:spPr>
          <a:xfrm>
            <a:off x="406554" y="3451665"/>
            <a:ext cx="2496900" cy="5850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300">
                <a:solidFill>
                  <a:srgbClr val="E4E5B8"/>
                </a:solidFill>
                <a:latin typeface="Georgia"/>
                <a:ea typeface="Georgia"/>
                <a:cs typeface="Georgia"/>
                <a:sym typeface="Georgia"/>
              </a:rPr>
              <a:t>A Group of Kapp Putschists in Military Uniform</a:t>
            </a:r>
            <a:endParaRPr sz="1300">
              <a:solidFill>
                <a:schemeClr val="lt2"/>
              </a:solidFill>
            </a:endParaRPr>
          </a:p>
        </p:txBody>
      </p:sp>
      <p:pic>
        <p:nvPicPr>
          <p:cNvPr id="311" name="Google Shape;311;p49" title="Kapp-Luettwitz-Putsch.jpg"/>
          <p:cNvPicPr preferRelativeResize="0"/>
          <p:nvPr/>
        </p:nvPicPr>
        <p:blipFill>
          <a:blip r:embed="rId4">
            <a:alphaModFix/>
          </a:blip>
          <a:stretch>
            <a:fillRect/>
          </a:stretch>
        </p:blipFill>
        <p:spPr>
          <a:xfrm>
            <a:off x="61625" y="1182150"/>
            <a:ext cx="3291839" cy="2293316"/>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5" name="Shape 315"/>
        <p:cNvGrpSpPr/>
        <p:nvPr/>
      </p:nvGrpSpPr>
      <p:grpSpPr>
        <a:xfrm>
          <a:off x="0" y="0"/>
          <a:ext cx="0" cy="0"/>
          <a:chOff x="0" y="0"/>
          <a:chExt cx="0" cy="0"/>
        </a:xfrm>
      </p:grpSpPr>
      <p:sp>
        <p:nvSpPr>
          <p:cNvPr id="316" name="Google Shape;316;p50"/>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17" name="Google Shape;317;p50"/>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18" name="Google Shape;318;p50"/>
          <p:cNvSpPr txBox="1"/>
          <p:nvPr/>
        </p:nvSpPr>
        <p:spPr>
          <a:xfrm>
            <a:off x="178101" y="1101300"/>
            <a:ext cx="5810100" cy="49101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600">
                <a:solidFill>
                  <a:srgbClr val="E4E5B8"/>
                </a:solidFill>
                <a:latin typeface="Georgia"/>
                <a:ea typeface="Georgia"/>
                <a:cs typeface="Georgia"/>
                <a:sym typeface="Georgia"/>
              </a:rPr>
              <a:t>The elections of June 6, 1920, were for deputies to the first Reichstag, which succeeded the Constitutional National Assembly. The election results should have been a warning to the government which had enlisted the aid of the reactionaries to defeat the people. Some of those who had formerly voted for the Weimar coalition, disappointed and embittered, moved to the Left; others, especially among the city and rural middle classes, returned to the Rightist camp which they had left in 1918 in the hour of military defeat. These results were bound to encourage the Right. The same Captain Erhardt who had organized the Kapp putsch now formed the O.C. (Organization Consul), the members of which attacked and murdered people holding high posts in the republic.  </a:t>
            </a:r>
            <a:endParaRPr sz="1600">
              <a:solidFill>
                <a:srgbClr val="E4E5B8"/>
              </a:solidFill>
              <a:latin typeface="Georgia"/>
              <a:ea typeface="Georgia"/>
              <a:cs typeface="Georgia"/>
              <a:sym typeface="Georgia"/>
            </a:endParaRPr>
          </a:p>
          <a:p>
            <a:pPr indent="0" lvl="0" marL="0" rtl="0" algn="just">
              <a:spcBef>
                <a:spcPts val="0"/>
              </a:spcBef>
              <a:spcAft>
                <a:spcPts val="0"/>
              </a:spcAft>
              <a:buNone/>
            </a:pPr>
            <a:r>
              <a:t/>
            </a:r>
            <a:endParaRPr>
              <a:solidFill>
                <a:srgbClr val="E4E5B8"/>
              </a:solidFill>
              <a:latin typeface="Georgia"/>
              <a:ea typeface="Georgia"/>
              <a:cs typeface="Georgia"/>
              <a:sym typeface="Georgia"/>
            </a:endParaRPr>
          </a:p>
          <a:p>
            <a:pPr indent="0" lvl="0" marL="0" rtl="0" algn="just">
              <a:spcBef>
                <a:spcPts val="0"/>
              </a:spcBef>
              <a:spcAft>
                <a:spcPts val="0"/>
              </a:spcAft>
              <a:buNone/>
            </a:pPr>
            <a:r>
              <a:t/>
            </a:r>
            <a:endParaRPr sz="15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319" name="Google Shape;319;p50"/>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Disappointed and Embittered</a:t>
            </a:r>
            <a:endParaRPr>
              <a:solidFill>
                <a:srgbClr val="E4E5B8"/>
              </a:solidFill>
              <a:latin typeface="Georgia"/>
              <a:ea typeface="Georgia"/>
              <a:cs typeface="Georgia"/>
              <a:sym typeface="Georgia"/>
            </a:endParaRPr>
          </a:p>
        </p:txBody>
      </p:sp>
      <p:sp>
        <p:nvSpPr>
          <p:cNvPr id="320" name="Google Shape;320;p50"/>
          <p:cNvSpPr txBox="1"/>
          <p:nvPr/>
        </p:nvSpPr>
        <p:spPr>
          <a:xfrm>
            <a:off x="6167725" y="4590000"/>
            <a:ext cx="2777700" cy="585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rgbClr val="E4E5B8"/>
                </a:solidFill>
                <a:latin typeface="Georgia"/>
                <a:ea typeface="Georgia"/>
                <a:cs typeface="Georgia"/>
                <a:sym typeface="Georgia"/>
              </a:rPr>
              <a:t>Ehrhardt in Berlin during the Kapp Putsch.</a:t>
            </a:r>
            <a:endParaRPr sz="1300">
              <a:solidFill>
                <a:schemeClr val="lt2"/>
              </a:solidFill>
            </a:endParaRPr>
          </a:p>
        </p:txBody>
      </p:sp>
      <p:pic>
        <p:nvPicPr>
          <p:cNvPr id="321" name="Google Shape;321;p50" title="Ehrhardt Bundesarchiv_Bild_146-1971-037-42,_Kapp-Putsch,_Berlin_crop.jpg"/>
          <p:cNvPicPr preferRelativeResize="0"/>
          <p:nvPr/>
        </p:nvPicPr>
        <p:blipFill>
          <a:blip r:embed="rId4">
            <a:alphaModFix/>
          </a:blip>
          <a:stretch>
            <a:fillRect/>
          </a:stretch>
        </p:blipFill>
        <p:spPr>
          <a:xfrm>
            <a:off x="6202050" y="1223796"/>
            <a:ext cx="2743200" cy="3415284"/>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5" name="Shape 325"/>
        <p:cNvGrpSpPr/>
        <p:nvPr/>
      </p:nvGrpSpPr>
      <p:grpSpPr>
        <a:xfrm>
          <a:off x="0" y="0"/>
          <a:ext cx="0" cy="0"/>
          <a:chOff x="0" y="0"/>
          <a:chExt cx="0" cy="0"/>
        </a:xfrm>
      </p:grpSpPr>
      <p:sp>
        <p:nvSpPr>
          <p:cNvPr id="326" name="Google Shape;326;p51"/>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27" name="Google Shape;327;p51"/>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28" name="Google Shape;328;p51"/>
          <p:cNvSpPr txBox="1"/>
          <p:nvPr/>
        </p:nvSpPr>
        <p:spPr>
          <a:xfrm>
            <a:off x="2540310" y="1101300"/>
            <a:ext cx="6514200" cy="54336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600">
                <a:solidFill>
                  <a:srgbClr val="E4E5B8"/>
                </a:solidFill>
                <a:latin typeface="Georgia"/>
                <a:ea typeface="Georgia"/>
                <a:cs typeface="Georgia"/>
                <a:sym typeface="Georgia"/>
              </a:rPr>
              <a:t>Appealing to the despairing middle-class professionals and intellectuals who were facing ruin in the inflation, the reactionaries prepared their coup. In the foreground of the movement was the German Workers' Party of Adolf Hitler, founded in Munich in 1919. In February, 1920, Hitler provided the party with a program that promised to “abrogate unearned income, break the Foreign Policy of the Weimar Republic, destroy the bonds of interest-slavery, confiscate all war profits, turn over all trusts to the state, introduce profit-sharing in all big enterprises, create a healthy middle class, divide department stores into a number of small shops leased by small storekeepers at low rentals, give maximum consideration to small merchants in furnishing supplies to the state, and punish usurers and speculators with death.” Known as the 25-Point Program, it outlined the ideology of the German Workers' Party (DAP), which was renamed the National Socialist German Workers' Party (NSDAP), or Nazi Party, on the same day</a:t>
            </a:r>
            <a:endParaRPr sz="16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just">
              <a:spcBef>
                <a:spcPts val="0"/>
              </a:spcBef>
              <a:spcAft>
                <a:spcPts val="0"/>
              </a:spcAft>
              <a:buNone/>
            </a:pPr>
            <a:r>
              <a:t/>
            </a:r>
            <a:endParaRPr sz="15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329" name="Google Shape;329;p51"/>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Nazi Party Program</a:t>
            </a:r>
            <a:endParaRPr>
              <a:solidFill>
                <a:srgbClr val="E4E5B8"/>
              </a:solidFill>
              <a:latin typeface="Georgia"/>
              <a:ea typeface="Georgia"/>
              <a:cs typeface="Georgia"/>
              <a:sym typeface="Georgia"/>
            </a:endParaRPr>
          </a:p>
        </p:txBody>
      </p:sp>
      <p:sp>
        <p:nvSpPr>
          <p:cNvPr id="330" name="Google Shape;330;p51"/>
          <p:cNvSpPr txBox="1"/>
          <p:nvPr/>
        </p:nvSpPr>
        <p:spPr>
          <a:xfrm>
            <a:off x="61629" y="4523879"/>
            <a:ext cx="2496900" cy="3849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300">
                <a:solidFill>
                  <a:srgbClr val="E4E5B8"/>
                </a:solidFill>
                <a:latin typeface="Georgia"/>
                <a:ea typeface="Georgia"/>
                <a:cs typeface="Georgia"/>
                <a:sym typeface="Georgia"/>
              </a:rPr>
              <a:t>The 25 Point Program</a:t>
            </a:r>
            <a:endParaRPr sz="1300">
              <a:solidFill>
                <a:schemeClr val="lt2"/>
              </a:solidFill>
            </a:endParaRPr>
          </a:p>
        </p:txBody>
      </p:sp>
      <p:pic>
        <p:nvPicPr>
          <p:cNvPr id="331" name="Google Shape;331;p51" title="nazi party program.jpg"/>
          <p:cNvPicPr preferRelativeResize="0"/>
          <p:nvPr/>
        </p:nvPicPr>
        <p:blipFill>
          <a:blip r:embed="rId4">
            <a:alphaModFix/>
          </a:blip>
          <a:stretch>
            <a:fillRect/>
          </a:stretch>
        </p:blipFill>
        <p:spPr>
          <a:xfrm>
            <a:off x="113174" y="1288500"/>
            <a:ext cx="2377440" cy="3280868"/>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5" name="Shape 335"/>
        <p:cNvGrpSpPr/>
        <p:nvPr/>
      </p:nvGrpSpPr>
      <p:grpSpPr>
        <a:xfrm>
          <a:off x="0" y="0"/>
          <a:ext cx="0" cy="0"/>
          <a:chOff x="0" y="0"/>
          <a:chExt cx="0" cy="0"/>
        </a:xfrm>
      </p:grpSpPr>
      <p:sp>
        <p:nvSpPr>
          <p:cNvPr id="336" name="Google Shape;336;p5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37" name="Google Shape;337;p52"/>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38" name="Google Shape;338;p52"/>
          <p:cNvSpPr txBox="1"/>
          <p:nvPr/>
        </p:nvSpPr>
        <p:spPr>
          <a:xfrm>
            <a:off x="178110" y="1101300"/>
            <a:ext cx="6514200" cy="53718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a:solidFill>
                  <a:srgbClr val="E4E5B8"/>
                </a:solidFill>
                <a:latin typeface="Georgia"/>
                <a:ea typeface="Georgia"/>
                <a:cs typeface="Georgia"/>
                <a:sym typeface="Georgia"/>
              </a:rPr>
              <a:t>The name and program of the party was proof that the German reactionaries could hope to win the masses only if they wore a socialist mask. The politically unstable middle classes, who had supported the republic only to find themselves draining the cup of their misery, were particularly receptive to Hitler’s unbridled chauvinism: “All people of German blood, whether they live under Danish, Polish, Czech, Italian, or French rule, must be united in the German Reich....” </a:t>
            </a:r>
            <a:endParaRPr>
              <a:solidFill>
                <a:srgbClr val="E4E5B8"/>
              </a:solidFill>
              <a:latin typeface="Georgia"/>
              <a:ea typeface="Georgia"/>
              <a:cs typeface="Georgia"/>
              <a:sym typeface="Georgia"/>
            </a:endParaRPr>
          </a:p>
          <a:p>
            <a:pPr indent="0" lvl="0" marL="0" rtl="0" algn="just">
              <a:spcBef>
                <a:spcPts val="0"/>
              </a:spcBef>
              <a:spcAft>
                <a:spcPts val="0"/>
              </a:spcAft>
              <a:buNone/>
            </a:pPr>
            <a:r>
              <a:t/>
            </a:r>
            <a:endParaRPr>
              <a:solidFill>
                <a:srgbClr val="E4E5B8"/>
              </a:solidFill>
              <a:latin typeface="Georgia"/>
              <a:ea typeface="Georgia"/>
              <a:cs typeface="Georgia"/>
              <a:sym typeface="Georgia"/>
            </a:endParaRPr>
          </a:p>
          <a:p>
            <a:pPr indent="0" lvl="0" marL="0" rtl="0" algn="just">
              <a:spcBef>
                <a:spcPts val="0"/>
              </a:spcBef>
              <a:spcAft>
                <a:spcPts val="0"/>
              </a:spcAft>
              <a:buNone/>
            </a:pPr>
            <a:r>
              <a:rPr lang="en">
                <a:solidFill>
                  <a:srgbClr val="E4E5B8"/>
                </a:solidFill>
                <a:latin typeface="Georgia"/>
                <a:ea typeface="Georgia"/>
                <a:cs typeface="Georgia"/>
                <a:sym typeface="Georgia"/>
              </a:rPr>
              <a:t>Almost immediately after his failed November 9, 1923 putsch Hitler’s party completely disintegrated. However, Hitler had powerful supporters and had to serve only a few months of his five-year sentence, in a comfortably furnished fortress. After this none-too-arduous sojourn, he was set free to rebuild his party and spread his Nazi propaganda. The leaders of Social-Democracy wanted no cooperation with the Communists. They saw in the economic upturn which set in after 1924, and which was aided by foreign loans, the beginning of a long period of capitalist prosperity. Powerful trusts arose in Germany during these years: for example, the I. G. Farben combine, formed from the merger of a number of chemical enterprises, and the Vereinigte Stahlwerke, which fused the coal mines, iron and steel works into a single giant undertaking.</a:t>
            </a:r>
            <a:endParaRPr>
              <a:solidFill>
                <a:srgbClr val="E4E5B8"/>
              </a:solidFill>
              <a:latin typeface="Georgia"/>
              <a:ea typeface="Georgia"/>
              <a:cs typeface="Georgia"/>
              <a:sym typeface="Georgia"/>
            </a:endParaRPr>
          </a:p>
          <a:p>
            <a:pPr indent="0" lvl="0" marL="0" rtl="0" algn="just">
              <a:spcBef>
                <a:spcPts val="0"/>
              </a:spcBef>
              <a:spcAft>
                <a:spcPts val="0"/>
              </a:spcAft>
              <a:buNone/>
            </a:pPr>
            <a:r>
              <a:t/>
            </a:r>
            <a:endParaRPr sz="15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339" name="Google Shape;339;p52"/>
          <p:cNvSpPr txBox="1"/>
          <p:nvPr>
            <p:ph type="title"/>
          </p:nvPr>
        </p:nvSpPr>
        <p:spPr>
          <a:xfrm>
            <a:off x="1658025" y="264300"/>
            <a:ext cx="72498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2300">
                <a:solidFill>
                  <a:srgbClr val="E4E5B8"/>
                </a:solidFill>
                <a:latin typeface="Georgia"/>
                <a:ea typeface="Georgia"/>
                <a:cs typeface="Georgia"/>
                <a:sym typeface="Georgia"/>
              </a:rPr>
              <a:t>Hoping to Win the Masses by Wearing a Socialist Mask</a:t>
            </a:r>
            <a:endParaRPr sz="2300">
              <a:solidFill>
                <a:srgbClr val="E4E5B8"/>
              </a:solidFill>
              <a:latin typeface="Georgia"/>
              <a:ea typeface="Georgia"/>
              <a:cs typeface="Georgia"/>
              <a:sym typeface="Georgia"/>
            </a:endParaRPr>
          </a:p>
        </p:txBody>
      </p:sp>
      <p:sp>
        <p:nvSpPr>
          <p:cNvPr id="340" name="Google Shape;340;p52"/>
          <p:cNvSpPr txBox="1"/>
          <p:nvPr/>
        </p:nvSpPr>
        <p:spPr>
          <a:xfrm>
            <a:off x="6661125" y="4590001"/>
            <a:ext cx="24969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solidFill>
                  <a:srgbClr val="E4E5B8"/>
                </a:solidFill>
                <a:latin typeface="Georgia"/>
                <a:ea typeface="Georgia"/>
                <a:cs typeface="Georgia"/>
                <a:sym typeface="Georgia"/>
              </a:rPr>
              <a:t>Adolf Hitler and Julius Streicher at Nuremberg, Sept. 2nd 1923</a:t>
            </a:r>
            <a:endParaRPr sz="1200">
              <a:solidFill>
                <a:schemeClr val="lt2"/>
              </a:solidFill>
            </a:endParaRPr>
          </a:p>
        </p:txBody>
      </p:sp>
      <p:pic>
        <p:nvPicPr>
          <p:cNvPr id="341" name="Google Shape;341;p52" title="Hitler in 1923.jpg"/>
          <p:cNvPicPr preferRelativeResize="0"/>
          <p:nvPr/>
        </p:nvPicPr>
        <p:blipFill rotWithShape="1">
          <a:blip r:embed="rId4">
            <a:alphaModFix/>
          </a:blip>
          <a:srcRect b="0" l="21277" r="29799" t="0"/>
          <a:stretch/>
        </p:blipFill>
        <p:spPr>
          <a:xfrm>
            <a:off x="6720959" y="1206870"/>
            <a:ext cx="2286000" cy="344043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5" name="Shape 345"/>
        <p:cNvGrpSpPr/>
        <p:nvPr/>
      </p:nvGrpSpPr>
      <p:grpSpPr>
        <a:xfrm>
          <a:off x="0" y="0"/>
          <a:ext cx="0" cy="0"/>
          <a:chOff x="0" y="0"/>
          <a:chExt cx="0" cy="0"/>
        </a:xfrm>
      </p:grpSpPr>
      <p:sp>
        <p:nvSpPr>
          <p:cNvPr id="346" name="Google Shape;346;p5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47" name="Google Shape;347;p53"/>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48" name="Google Shape;348;p53"/>
          <p:cNvSpPr txBox="1"/>
          <p:nvPr/>
        </p:nvSpPr>
        <p:spPr>
          <a:xfrm>
            <a:off x="2540310" y="1101300"/>
            <a:ext cx="6514200" cy="40329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600">
                <a:solidFill>
                  <a:srgbClr val="E4E5B8"/>
                </a:solidFill>
                <a:latin typeface="Georgia"/>
                <a:ea typeface="Georgia"/>
                <a:cs typeface="Georgia"/>
                <a:sym typeface="Georgia"/>
              </a:rPr>
              <a:t>The German industrialists began working through Chancellor Dr. Heinrich Bruening after he came to power in the spring of 1930 and the first act of the Bruening cabinet was to reduce social expenditures and to increase taxes on the low-income groups. When Bruening feared that the Reichstag might reject his harsh economic decrees, he invoked Article 48 of the constitution and had Hindenburg enact his “emergency decrees” into law. This article gave the President the right to govern dictatorially without consulting parliament, in the event of serious unrest in the country. There was no such unrest. When on October 18, 1930, a majority of the Reichstag, including the Social-Democratic deputies, voted for this authoritarian course, the Weimar politicians signed the death warrant of their own parties and of the republic.</a:t>
            </a:r>
            <a:endParaRPr sz="16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349" name="Google Shape;349;p53"/>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Signing the Death </a:t>
            </a:r>
            <a:r>
              <a:rPr lang="en">
                <a:solidFill>
                  <a:srgbClr val="E4E5B8"/>
                </a:solidFill>
                <a:latin typeface="Georgia"/>
                <a:ea typeface="Georgia"/>
                <a:cs typeface="Georgia"/>
                <a:sym typeface="Georgia"/>
              </a:rPr>
              <a:t>Warrant</a:t>
            </a:r>
            <a:r>
              <a:rPr lang="en">
                <a:solidFill>
                  <a:srgbClr val="E4E5B8"/>
                </a:solidFill>
                <a:latin typeface="Georgia"/>
                <a:ea typeface="Georgia"/>
                <a:cs typeface="Georgia"/>
                <a:sym typeface="Georgia"/>
              </a:rPr>
              <a:t> of the Republic</a:t>
            </a:r>
            <a:endParaRPr>
              <a:solidFill>
                <a:srgbClr val="E4E5B8"/>
              </a:solidFill>
              <a:latin typeface="Georgia"/>
              <a:ea typeface="Georgia"/>
              <a:cs typeface="Georgia"/>
              <a:sym typeface="Georgia"/>
            </a:endParaRPr>
          </a:p>
        </p:txBody>
      </p:sp>
      <p:sp>
        <p:nvSpPr>
          <p:cNvPr id="350" name="Google Shape;350;p53"/>
          <p:cNvSpPr txBox="1"/>
          <p:nvPr/>
        </p:nvSpPr>
        <p:spPr>
          <a:xfrm>
            <a:off x="76581" y="4459475"/>
            <a:ext cx="2496900" cy="3849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300">
                <a:solidFill>
                  <a:srgbClr val="E4E5B8"/>
                </a:solidFill>
                <a:latin typeface="Georgia"/>
                <a:ea typeface="Georgia"/>
                <a:cs typeface="Georgia"/>
                <a:sym typeface="Georgia"/>
              </a:rPr>
              <a:t>Heinrich Brüning c. 1930</a:t>
            </a:r>
            <a:endParaRPr sz="1300">
              <a:solidFill>
                <a:schemeClr val="lt2"/>
              </a:solidFill>
            </a:endParaRPr>
          </a:p>
        </p:txBody>
      </p:sp>
      <p:pic>
        <p:nvPicPr>
          <p:cNvPr id="351" name="Google Shape;351;p53" title="Bruning.jpg"/>
          <p:cNvPicPr preferRelativeResize="0"/>
          <p:nvPr/>
        </p:nvPicPr>
        <p:blipFill>
          <a:blip r:embed="rId4">
            <a:alphaModFix/>
          </a:blip>
          <a:stretch>
            <a:fillRect/>
          </a:stretch>
        </p:blipFill>
        <p:spPr>
          <a:xfrm>
            <a:off x="119727" y="1259737"/>
            <a:ext cx="2381250" cy="3248025"/>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5" name="Shape 355"/>
        <p:cNvGrpSpPr/>
        <p:nvPr/>
      </p:nvGrpSpPr>
      <p:grpSpPr>
        <a:xfrm>
          <a:off x="0" y="0"/>
          <a:ext cx="0" cy="0"/>
          <a:chOff x="0" y="0"/>
          <a:chExt cx="0" cy="0"/>
        </a:xfrm>
      </p:grpSpPr>
      <p:sp>
        <p:nvSpPr>
          <p:cNvPr id="356" name="Google Shape;356;p54"/>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57" name="Google Shape;357;p54"/>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58" name="Google Shape;358;p54"/>
          <p:cNvSpPr txBox="1"/>
          <p:nvPr/>
        </p:nvSpPr>
        <p:spPr>
          <a:xfrm>
            <a:off x="178110" y="1101300"/>
            <a:ext cx="6514200" cy="51873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500">
                <a:solidFill>
                  <a:srgbClr val="E4E5B8"/>
                </a:solidFill>
                <a:latin typeface="Georgia"/>
                <a:ea typeface="Georgia"/>
                <a:cs typeface="Georgia"/>
                <a:sym typeface="Georgia"/>
              </a:rPr>
              <a:t>The party of Adolf Hitler was again in the public eye. With the failure of the beer hall putsch of 1923, it had sunk into obscurity. Now it rose rapidly. Hitler’s party became therefore the center of attraction for the great mass of the politically vacillating who were desperately seeking a way out of their misery. Its far-flung apparatus offered many well paid jobs for jobless intellectuals, ruined storekeepers, and former officers who had originally been active in forming the “storm-troop units.” Many of these S.A. headquarters were crowded with unemployed men, deprived of unemployment insurance by the Bruening decrees. </a:t>
            </a:r>
            <a:endParaRPr sz="1500">
              <a:solidFill>
                <a:srgbClr val="E4E5B8"/>
              </a:solidFill>
              <a:latin typeface="Georgia"/>
              <a:ea typeface="Georgia"/>
              <a:cs typeface="Georgia"/>
              <a:sym typeface="Georgia"/>
            </a:endParaRPr>
          </a:p>
          <a:p>
            <a:pPr indent="0" lvl="0" marL="0" rtl="0" algn="just">
              <a:spcBef>
                <a:spcPts val="0"/>
              </a:spcBef>
              <a:spcAft>
                <a:spcPts val="0"/>
              </a:spcAft>
              <a:buNone/>
            </a:pPr>
            <a:r>
              <a:t/>
            </a:r>
            <a:endParaRPr sz="1500">
              <a:solidFill>
                <a:srgbClr val="E4E5B8"/>
              </a:solidFill>
              <a:latin typeface="Georgia"/>
              <a:ea typeface="Georgia"/>
              <a:cs typeface="Georgia"/>
              <a:sym typeface="Georgia"/>
            </a:endParaRPr>
          </a:p>
          <a:p>
            <a:pPr indent="0" lvl="0" marL="0" rtl="0" algn="just">
              <a:spcBef>
                <a:spcPts val="0"/>
              </a:spcBef>
              <a:spcAft>
                <a:spcPts val="0"/>
              </a:spcAft>
              <a:buNone/>
            </a:pPr>
            <a:r>
              <a:rPr lang="en" sz="1500">
                <a:solidFill>
                  <a:srgbClr val="E4E5B8"/>
                </a:solidFill>
                <a:latin typeface="Georgia"/>
                <a:ea typeface="Georgia"/>
                <a:cs typeface="Georgia"/>
                <a:sym typeface="Georgia"/>
              </a:rPr>
              <a:t>Hitler’s main propaganda weapon was his attack on the Versailles Treaty and on those parties he held responsible for having signed the Diktat. Hitler hid the fact that the real authors of German poverty were the big capitalists who were his paymasters. To prevent a social explosion within Germany, the Nazis diverted the wrath of millions of Germans into chauvinist and anti-Semitic channels. </a:t>
            </a:r>
            <a:endParaRPr sz="1500">
              <a:solidFill>
                <a:srgbClr val="E4E5B8"/>
              </a:solidFill>
              <a:latin typeface="Georgia"/>
              <a:ea typeface="Georgia"/>
              <a:cs typeface="Georgia"/>
              <a:sym typeface="Georgia"/>
            </a:endParaRPr>
          </a:p>
          <a:p>
            <a:pPr indent="0" lvl="0" marL="0" rtl="0" algn="just">
              <a:spcBef>
                <a:spcPts val="0"/>
              </a:spcBef>
              <a:spcAft>
                <a:spcPts val="0"/>
              </a:spcAft>
              <a:buNone/>
            </a:pPr>
            <a:r>
              <a:t/>
            </a:r>
            <a:endParaRPr sz="15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359" name="Google Shape;359;p54"/>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Diverting the Wrath of the Masses</a:t>
            </a:r>
            <a:endParaRPr>
              <a:solidFill>
                <a:srgbClr val="E4E5B8"/>
              </a:solidFill>
              <a:latin typeface="Georgia"/>
              <a:ea typeface="Georgia"/>
              <a:cs typeface="Georgia"/>
              <a:sym typeface="Georgia"/>
            </a:endParaRPr>
          </a:p>
        </p:txBody>
      </p:sp>
      <p:sp>
        <p:nvSpPr>
          <p:cNvPr id="360" name="Google Shape;360;p54"/>
          <p:cNvSpPr txBox="1"/>
          <p:nvPr/>
        </p:nvSpPr>
        <p:spPr>
          <a:xfrm>
            <a:off x="6661125" y="4273128"/>
            <a:ext cx="2496900" cy="923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solidFill>
                  <a:srgbClr val="E4E5B8"/>
                </a:solidFill>
                <a:latin typeface="Georgia"/>
                <a:ea typeface="Georgia"/>
                <a:cs typeface="Georgia"/>
                <a:sym typeface="Georgia"/>
              </a:rPr>
              <a:t>Hitler Leaving Prison in Dec. 1924 Having Served Only A Fraction of His Sentence for the Beer Hall Putsch</a:t>
            </a:r>
            <a:endParaRPr sz="1200">
              <a:solidFill>
                <a:schemeClr val="lt2"/>
              </a:solidFill>
            </a:endParaRPr>
          </a:p>
        </p:txBody>
      </p:sp>
      <p:pic>
        <p:nvPicPr>
          <p:cNvPr id="361" name="Google Shape;361;p54" title="HItler leaving prison.jpg"/>
          <p:cNvPicPr preferRelativeResize="0"/>
          <p:nvPr/>
        </p:nvPicPr>
        <p:blipFill rotWithShape="1">
          <a:blip r:embed="rId4">
            <a:alphaModFix/>
          </a:blip>
          <a:srcRect b="0" l="40434" r="9561" t="0"/>
          <a:stretch/>
        </p:blipFill>
        <p:spPr>
          <a:xfrm>
            <a:off x="6750350" y="1290650"/>
            <a:ext cx="2286000" cy="304038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28"/>
          <p:cNvSpPr txBox="1"/>
          <p:nvPr>
            <p:ph type="title"/>
          </p:nvPr>
        </p:nvSpPr>
        <p:spPr>
          <a:xfrm>
            <a:off x="253400" y="1830600"/>
            <a:ext cx="4045200" cy="14823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What we’ll be learning </a:t>
            </a:r>
            <a:r>
              <a:rPr lang="en">
                <a:solidFill>
                  <a:srgbClr val="E4E5B8"/>
                </a:solidFill>
                <a:latin typeface="Georgia"/>
                <a:ea typeface="Georgia"/>
                <a:cs typeface="Georgia"/>
                <a:sym typeface="Georgia"/>
              </a:rPr>
              <a:t>today</a:t>
            </a:r>
            <a:r>
              <a:rPr lang="en">
                <a:solidFill>
                  <a:srgbClr val="E4E5B8"/>
                </a:solidFill>
                <a:latin typeface="Georgia"/>
                <a:ea typeface="Georgia"/>
                <a:cs typeface="Georgia"/>
                <a:sym typeface="Georgia"/>
              </a:rPr>
              <a:t>:</a:t>
            </a:r>
            <a:endParaRPr>
              <a:solidFill>
                <a:srgbClr val="E4E5B8"/>
              </a:solidFill>
              <a:latin typeface="Georgia"/>
              <a:ea typeface="Georgia"/>
              <a:cs typeface="Georgia"/>
              <a:sym typeface="Georgia"/>
            </a:endParaRPr>
          </a:p>
        </p:txBody>
      </p:sp>
      <p:sp>
        <p:nvSpPr>
          <p:cNvPr id="128" name="Google Shape;128;p28"/>
          <p:cNvSpPr txBox="1"/>
          <p:nvPr>
            <p:ph idx="2" type="body"/>
          </p:nvPr>
        </p:nvSpPr>
        <p:spPr>
          <a:xfrm>
            <a:off x="4980525" y="724200"/>
            <a:ext cx="3837000" cy="36951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t/>
            </a:r>
            <a:endParaRPr sz="2000">
              <a:solidFill>
                <a:srgbClr val="E4E5B8"/>
              </a:solidFill>
              <a:latin typeface="Georgia"/>
              <a:ea typeface="Georgia"/>
              <a:cs typeface="Georgia"/>
              <a:sym typeface="Georgia"/>
            </a:endParaRPr>
          </a:p>
          <a:p>
            <a:pPr indent="-355600" lvl="0" marL="457200" rtl="0" algn="l">
              <a:spcBef>
                <a:spcPts val="120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The Defeat of the Revolution and the end of WWI</a:t>
            </a:r>
            <a:endParaRPr sz="2000">
              <a:solidFill>
                <a:srgbClr val="E4E5B8"/>
              </a:solidFill>
              <a:latin typeface="Georgia"/>
              <a:ea typeface="Georgia"/>
              <a:cs typeface="Georgia"/>
              <a:sym typeface="Georgia"/>
            </a:endParaRPr>
          </a:p>
          <a:p>
            <a:pPr indent="0" lvl="0" marL="457200" rtl="0" algn="l">
              <a:spcBef>
                <a:spcPts val="1200"/>
              </a:spcBef>
              <a:spcAft>
                <a:spcPts val="0"/>
              </a:spcAft>
              <a:buNone/>
            </a:pPr>
            <a:r>
              <a:t/>
            </a:r>
            <a:endParaRPr sz="2000">
              <a:solidFill>
                <a:srgbClr val="E4E5B8"/>
              </a:solidFill>
              <a:latin typeface="Georgia"/>
              <a:ea typeface="Georgia"/>
              <a:cs typeface="Georgia"/>
              <a:sym typeface="Georgia"/>
            </a:endParaRPr>
          </a:p>
          <a:p>
            <a:pPr indent="-355600" lvl="0" marL="457200" rtl="0" algn="l">
              <a:spcBef>
                <a:spcPts val="120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The Rise of Fascism</a:t>
            </a:r>
            <a:endParaRPr sz="2000">
              <a:solidFill>
                <a:srgbClr val="E4E5B8"/>
              </a:solidFill>
              <a:latin typeface="Georgia"/>
              <a:ea typeface="Georgia"/>
              <a:cs typeface="Georgia"/>
              <a:sym typeface="Georgia"/>
            </a:endParaRPr>
          </a:p>
          <a:p>
            <a:pPr indent="0" lvl="0" marL="457200" rtl="0" algn="l">
              <a:spcBef>
                <a:spcPts val="1200"/>
              </a:spcBef>
              <a:spcAft>
                <a:spcPts val="0"/>
              </a:spcAft>
              <a:buNone/>
            </a:pPr>
            <a:r>
              <a:t/>
            </a:r>
            <a:endParaRPr sz="2000">
              <a:solidFill>
                <a:srgbClr val="E4E5B8"/>
              </a:solidFill>
              <a:latin typeface="Georgia"/>
              <a:ea typeface="Georgia"/>
              <a:cs typeface="Georgia"/>
              <a:sym typeface="Georgia"/>
            </a:endParaRPr>
          </a:p>
          <a:p>
            <a:pPr indent="-355600" lvl="0" marL="457200" rtl="0" algn="l">
              <a:spcBef>
                <a:spcPts val="120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The Nazis Set Up Their Dictatorship</a:t>
            </a:r>
            <a:endParaRPr sz="2000">
              <a:solidFill>
                <a:srgbClr val="E4E5B8"/>
              </a:solidFill>
              <a:latin typeface="Georgia"/>
              <a:ea typeface="Georgia"/>
              <a:cs typeface="Georgia"/>
              <a:sym typeface="Georgia"/>
            </a:endParaRPr>
          </a:p>
        </p:txBody>
      </p:sp>
      <p:pic>
        <p:nvPicPr>
          <p:cNvPr id="129" name="Google Shape;129;p28"/>
          <p:cNvPicPr preferRelativeResize="0"/>
          <p:nvPr/>
        </p:nvPicPr>
        <p:blipFill>
          <a:blip r:embed="rId3">
            <a:alphaModFix/>
          </a:blip>
          <a:stretch>
            <a:fillRect/>
          </a:stretch>
        </p:blipFill>
        <p:spPr>
          <a:xfrm>
            <a:off x="204977" y="205725"/>
            <a:ext cx="1053650" cy="1053675"/>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5" name="Shape 365"/>
        <p:cNvGrpSpPr/>
        <p:nvPr/>
      </p:nvGrpSpPr>
      <p:grpSpPr>
        <a:xfrm>
          <a:off x="0" y="0"/>
          <a:ext cx="0" cy="0"/>
          <a:chOff x="0" y="0"/>
          <a:chExt cx="0" cy="0"/>
        </a:xfrm>
      </p:grpSpPr>
      <p:sp>
        <p:nvSpPr>
          <p:cNvPr id="366" name="Google Shape;366;p55"/>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67" name="Google Shape;367;p55"/>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68" name="Google Shape;368;p55"/>
          <p:cNvSpPr txBox="1"/>
          <p:nvPr/>
        </p:nvSpPr>
        <p:spPr>
          <a:xfrm>
            <a:off x="2540310" y="1101300"/>
            <a:ext cx="6514200" cy="43098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500">
                <a:solidFill>
                  <a:srgbClr val="E4E5B8"/>
                </a:solidFill>
                <a:latin typeface="Georgia"/>
                <a:ea typeface="Georgia"/>
                <a:cs typeface="Georgia"/>
                <a:sym typeface="Georgia"/>
              </a:rPr>
              <a:t>The 1930 elections showed that the Nazis had not succeeded in penetrating the ranks of the politically conscious workers. Both workers’ parties, with the pendulum of influence swinging slowly in favor of the Communists, had stood their ground in the face of the Nazis’ head-on assault. But to halt the rising tide of Nazism demanded that they unite their efforts. Instead, the Social-Democratic leaders declared that Bruening was “the lesser evil” and had to be tolerated, against the greater evil, Hitler. But Bruening’s policies as chancellor hastened, not hindered, the victory of Hitler. By his emergency decrees, Bruening dug the grave of the Weimar Republic. Hindenburg’s seven-year term of office as President expired at the beginning of 1932. To illustrate how low the ruling parties of the republic had fallen, the only candidate they could find to oppose Hitler was Hindenburg, who would run once again. In 1925, the Germans had voted for Wilhelm Marx who later made common cause with Hindenburg. Now they voted for Hindenburg, who less than a year later made Hitler Chancellor of Germany.</a:t>
            </a:r>
            <a:endParaRPr sz="15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369" name="Google Shape;369;p55"/>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Voting for the “Lesser Evil”</a:t>
            </a:r>
            <a:endParaRPr>
              <a:solidFill>
                <a:srgbClr val="E4E5B8"/>
              </a:solidFill>
              <a:latin typeface="Georgia"/>
              <a:ea typeface="Georgia"/>
              <a:cs typeface="Georgia"/>
              <a:sym typeface="Georgia"/>
            </a:endParaRPr>
          </a:p>
        </p:txBody>
      </p:sp>
      <p:sp>
        <p:nvSpPr>
          <p:cNvPr id="370" name="Google Shape;370;p55"/>
          <p:cNvSpPr txBox="1"/>
          <p:nvPr/>
        </p:nvSpPr>
        <p:spPr>
          <a:xfrm>
            <a:off x="76581" y="3308999"/>
            <a:ext cx="2496900" cy="585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rgbClr val="E4E5B8"/>
                </a:solidFill>
                <a:latin typeface="Georgia"/>
                <a:ea typeface="Georgia"/>
                <a:cs typeface="Georgia"/>
                <a:sym typeface="Georgia"/>
              </a:rPr>
              <a:t>P</a:t>
            </a:r>
            <a:r>
              <a:rPr lang="en" sz="1300">
                <a:solidFill>
                  <a:srgbClr val="E4E5B8"/>
                </a:solidFill>
                <a:latin typeface="Georgia"/>
                <a:ea typeface="Georgia"/>
                <a:cs typeface="Georgia"/>
                <a:sym typeface="Georgia"/>
              </a:rPr>
              <a:t>resident von Hindenburg shakes hands with Hitler, 1933.</a:t>
            </a:r>
            <a:endParaRPr sz="1300">
              <a:solidFill>
                <a:schemeClr val="lt2"/>
              </a:solidFill>
            </a:endParaRPr>
          </a:p>
        </p:txBody>
      </p:sp>
      <p:pic>
        <p:nvPicPr>
          <p:cNvPr id="371" name="Google Shape;371;p55" title="Hitler and Hindenburg.jpg"/>
          <p:cNvPicPr preferRelativeResize="0"/>
          <p:nvPr/>
        </p:nvPicPr>
        <p:blipFill rotWithShape="1">
          <a:blip r:embed="rId4">
            <a:alphaModFix/>
          </a:blip>
          <a:srcRect b="0" l="17779" r="2849" t="0"/>
          <a:stretch/>
        </p:blipFill>
        <p:spPr>
          <a:xfrm>
            <a:off x="60318" y="1285168"/>
            <a:ext cx="2468880" cy="2061515"/>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5" name="Shape 375"/>
        <p:cNvGrpSpPr/>
        <p:nvPr/>
      </p:nvGrpSpPr>
      <p:grpSpPr>
        <a:xfrm>
          <a:off x="0" y="0"/>
          <a:ext cx="0" cy="0"/>
          <a:chOff x="0" y="0"/>
          <a:chExt cx="0" cy="0"/>
        </a:xfrm>
      </p:grpSpPr>
      <p:sp>
        <p:nvSpPr>
          <p:cNvPr id="376" name="Google Shape;376;p5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77" name="Google Shape;377;p56"/>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78" name="Google Shape;378;p56"/>
          <p:cNvSpPr txBox="1"/>
          <p:nvPr/>
        </p:nvSpPr>
        <p:spPr>
          <a:xfrm>
            <a:off x="2540310" y="1101300"/>
            <a:ext cx="6514200" cy="42792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a:solidFill>
                  <a:srgbClr val="E4E5B8"/>
                </a:solidFill>
                <a:latin typeface="Georgia"/>
                <a:ea typeface="Georgia"/>
                <a:cs typeface="Georgia"/>
                <a:sym typeface="Georgia"/>
              </a:rPr>
              <a:t>The Nazi movement did not come to power in Germany because it had won over the majority of the people to its policies, or because the Germans are “by nature” Nazis. Even under the most advantageous conditions, despite fraudulent elections, terror, and the pro-Nazi sympathies of many government officials, the National Socialists never won a clear majority of the voters in anything like a normal election. Three months after their most resounding electoral victory, in the Reichstag elections of November 6, 1932, they lost 2,000,000 votes. Describing the mood of the Nazi Party, Goebbels wrote in his diary for December, 1932: “Deep depression throughout the organization. One feels so worn out; one longs for nothing but a few weeks’ escape from the whole business....” “Phone call from Dr. Ley: The situation in the party is getting worse from hour to hour.” “The year 1932 has brought us eternal ill luck.... The past was sad, and the future looks dark and gloomy; all chances and hopes have quite disappeared.” “For hours, the leader (Hitler) paces up and down the room in the hotel. It is obvious that he is thinking very hard.... Suddenly he stops and says: ‘If the party once falls to pieces, I shall shoot myself without more ado.’ A dreadful threat, and most depressing.”</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379" name="Google Shape;379;p56"/>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Future Looks Dark and Gloomy</a:t>
            </a:r>
            <a:endParaRPr>
              <a:solidFill>
                <a:srgbClr val="E4E5B8"/>
              </a:solidFill>
              <a:latin typeface="Georgia"/>
              <a:ea typeface="Georgia"/>
              <a:cs typeface="Georgia"/>
              <a:sym typeface="Georgia"/>
            </a:endParaRPr>
          </a:p>
        </p:txBody>
      </p:sp>
      <p:sp>
        <p:nvSpPr>
          <p:cNvPr id="380" name="Google Shape;380;p56"/>
          <p:cNvSpPr txBox="1"/>
          <p:nvPr/>
        </p:nvSpPr>
        <p:spPr>
          <a:xfrm>
            <a:off x="76581" y="3166954"/>
            <a:ext cx="2496900" cy="585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rgbClr val="E4E5B8"/>
                </a:solidFill>
                <a:latin typeface="Georgia"/>
                <a:ea typeface="Georgia"/>
                <a:cs typeface="Georgia"/>
                <a:sym typeface="Georgia"/>
              </a:rPr>
              <a:t>Hitler, Goebbels, and Hess Engaged in Conversation</a:t>
            </a:r>
            <a:endParaRPr sz="1300">
              <a:solidFill>
                <a:schemeClr val="lt2"/>
              </a:solidFill>
            </a:endParaRPr>
          </a:p>
        </p:txBody>
      </p:sp>
      <p:pic>
        <p:nvPicPr>
          <p:cNvPr id="381" name="Google Shape;381;p56" title="hitler_goebbels_hess_history_today.jpg"/>
          <p:cNvPicPr preferRelativeResize="0"/>
          <p:nvPr/>
        </p:nvPicPr>
        <p:blipFill rotWithShape="1">
          <a:blip r:embed="rId4">
            <a:alphaModFix/>
          </a:blip>
          <a:srcRect b="0" l="5789" r="5692" t="0"/>
          <a:stretch/>
        </p:blipFill>
        <p:spPr>
          <a:xfrm>
            <a:off x="112150" y="1225450"/>
            <a:ext cx="2428149" cy="1959425"/>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5" name="Shape 385"/>
        <p:cNvGrpSpPr/>
        <p:nvPr/>
      </p:nvGrpSpPr>
      <p:grpSpPr>
        <a:xfrm>
          <a:off x="0" y="0"/>
          <a:ext cx="0" cy="0"/>
          <a:chOff x="0" y="0"/>
          <a:chExt cx="0" cy="0"/>
        </a:xfrm>
      </p:grpSpPr>
      <p:sp>
        <p:nvSpPr>
          <p:cNvPr id="386" name="Google Shape;386;p5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87" name="Google Shape;387;p57"/>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88" name="Google Shape;388;p57"/>
          <p:cNvSpPr txBox="1"/>
          <p:nvPr/>
        </p:nvSpPr>
        <p:spPr>
          <a:xfrm>
            <a:off x="178100" y="1101300"/>
            <a:ext cx="5735400" cy="49563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500">
                <a:solidFill>
                  <a:srgbClr val="E4E5B8"/>
                </a:solidFill>
                <a:latin typeface="Georgia"/>
                <a:ea typeface="Georgia"/>
                <a:cs typeface="Georgia"/>
                <a:sym typeface="Georgia"/>
              </a:rPr>
              <a:t>But Hitler did not have to shoot himself, nor did his party fall to pieces. The parties and classes opposed to his assumption of power did not take advantage of this favorable situation. They failed to act. But the reactionaries needed him and his party in order to set up a dictatorship. On January 4, 1933, in the presence of Franz von Papen, Hitler negotiated with the Cologne banker, Kurt von Schroeder, a financial intimate of the big industrialists and a man who had excellent international connections with British and American financial interests. As a result, Hitler obtained all the money he needed to finance his campaigns and his terrorist gangs. And he received much more. On January 30, 1933, Hitler was named Chancellor of Germany by von Hindenburg, the very man whom the middle-class democrats and Social-Democratic voters had elected President in order to defend the Weimar Republic against Hitler</a:t>
            </a:r>
            <a:endParaRPr sz="1500">
              <a:solidFill>
                <a:srgbClr val="E4E5B8"/>
              </a:solidFill>
              <a:latin typeface="Georgia"/>
              <a:ea typeface="Georgia"/>
              <a:cs typeface="Georgia"/>
              <a:sym typeface="Georgia"/>
            </a:endParaRPr>
          </a:p>
          <a:p>
            <a:pPr indent="0" lvl="0" marL="0" rtl="0" algn="just">
              <a:spcBef>
                <a:spcPts val="0"/>
              </a:spcBef>
              <a:spcAft>
                <a:spcPts val="0"/>
              </a:spcAft>
              <a:buNone/>
            </a:pPr>
            <a:r>
              <a:t/>
            </a:r>
            <a:endParaRPr sz="15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389" name="Google Shape;389;p57"/>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Hitler Becomes Chancellor</a:t>
            </a:r>
            <a:endParaRPr>
              <a:solidFill>
                <a:srgbClr val="E4E5B8"/>
              </a:solidFill>
              <a:latin typeface="Georgia"/>
              <a:ea typeface="Georgia"/>
              <a:cs typeface="Georgia"/>
              <a:sym typeface="Georgia"/>
            </a:endParaRPr>
          </a:p>
        </p:txBody>
      </p:sp>
      <p:sp>
        <p:nvSpPr>
          <p:cNvPr id="390" name="Google Shape;390;p57"/>
          <p:cNvSpPr txBox="1"/>
          <p:nvPr/>
        </p:nvSpPr>
        <p:spPr>
          <a:xfrm>
            <a:off x="6065900" y="3271350"/>
            <a:ext cx="29256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solidFill>
                  <a:srgbClr val="E4E5B8"/>
                </a:solidFill>
                <a:latin typeface="Georgia"/>
                <a:ea typeface="Georgia"/>
                <a:cs typeface="Georgia"/>
                <a:sym typeface="Georgia"/>
              </a:rPr>
              <a:t>Newly appointed Chancellor Adolf Hitler greets President von Hindenburg at a memorial service. Berlin, 1933</a:t>
            </a:r>
            <a:endParaRPr sz="1200">
              <a:solidFill>
                <a:schemeClr val="lt2"/>
              </a:solidFill>
            </a:endParaRPr>
          </a:p>
        </p:txBody>
      </p:sp>
      <p:pic>
        <p:nvPicPr>
          <p:cNvPr id="391" name="Google Shape;391;p57" title="Hitler-appointed-chancellor-shutterstock-750px.jpg"/>
          <p:cNvPicPr preferRelativeResize="0"/>
          <p:nvPr/>
        </p:nvPicPr>
        <p:blipFill>
          <a:blip r:embed="rId4">
            <a:alphaModFix/>
          </a:blip>
          <a:stretch>
            <a:fillRect/>
          </a:stretch>
        </p:blipFill>
        <p:spPr>
          <a:xfrm>
            <a:off x="5931332" y="1253700"/>
            <a:ext cx="3108960" cy="2072640"/>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5" name="Shape 395"/>
        <p:cNvGrpSpPr/>
        <p:nvPr/>
      </p:nvGrpSpPr>
      <p:grpSpPr>
        <a:xfrm>
          <a:off x="0" y="0"/>
          <a:ext cx="0" cy="0"/>
          <a:chOff x="0" y="0"/>
          <a:chExt cx="0" cy="0"/>
        </a:xfrm>
      </p:grpSpPr>
      <p:sp>
        <p:nvSpPr>
          <p:cNvPr id="396" name="Google Shape;396;p58"/>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a:t>
            </a:r>
            <a:endParaRPr sz="5200">
              <a:solidFill>
                <a:srgbClr val="E4E5B8"/>
              </a:solidFill>
              <a:latin typeface="Georgia"/>
              <a:ea typeface="Georgia"/>
              <a:cs typeface="Georgia"/>
              <a:sym typeface="Georgia"/>
            </a:endParaRPr>
          </a:p>
        </p:txBody>
      </p:sp>
      <p:pic>
        <p:nvPicPr>
          <p:cNvPr id="397" name="Google Shape;397;p58"/>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1" name="Shape 401"/>
        <p:cNvGrpSpPr/>
        <p:nvPr/>
      </p:nvGrpSpPr>
      <p:grpSpPr>
        <a:xfrm>
          <a:off x="0" y="0"/>
          <a:ext cx="0" cy="0"/>
          <a:chOff x="0" y="0"/>
          <a:chExt cx="0" cy="0"/>
        </a:xfrm>
      </p:grpSpPr>
      <p:sp>
        <p:nvSpPr>
          <p:cNvPr id="402" name="Google Shape;402;p59"/>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The Nazis Set Up Their Dictatorship</a:t>
            </a:r>
            <a:endParaRPr sz="5200">
              <a:solidFill>
                <a:srgbClr val="E4E5B8"/>
              </a:solidFill>
              <a:latin typeface="Georgia"/>
              <a:ea typeface="Georgia"/>
              <a:cs typeface="Georgia"/>
              <a:sym typeface="Georgia"/>
            </a:endParaRPr>
          </a:p>
        </p:txBody>
      </p:sp>
      <p:pic>
        <p:nvPicPr>
          <p:cNvPr id="403" name="Google Shape;403;p59"/>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7" name="Shape 407"/>
        <p:cNvGrpSpPr/>
        <p:nvPr/>
      </p:nvGrpSpPr>
      <p:grpSpPr>
        <a:xfrm>
          <a:off x="0" y="0"/>
          <a:ext cx="0" cy="0"/>
          <a:chOff x="0" y="0"/>
          <a:chExt cx="0" cy="0"/>
        </a:xfrm>
      </p:grpSpPr>
      <p:pic>
        <p:nvPicPr>
          <p:cNvPr id="408" name="Google Shape;408;p60"/>
          <p:cNvPicPr preferRelativeResize="0"/>
          <p:nvPr/>
        </p:nvPicPr>
        <p:blipFill>
          <a:blip r:embed="rId3">
            <a:alphaModFix/>
          </a:blip>
          <a:stretch>
            <a:fillRect/>
          </a:stretch>
        </p:blipFill>
        <p:spPr>
          <a:xfrm>
            <a:off x="204977" y="205725"/>
            <a:ext cx="1053650" cy="1053675"/>
          </a:xfrm>
          <a:prstGeom prst="rect">
            <a:avLst/>
          </a:prstGeom>
          <a:noFill/>
          <a:ln>
            <a:noFill/>
          </a:ln>
        </p:spPr>
      </p:pic>
      <p:pic>
        <p:nvPicPr>
          <p:cNvPr id="409" name="Google Shape;409;p60"/>
          <p:cNvPicPr preferRelativeResize="0"/>
          <p:nvPr/>
        </p:nvPicPr>
        <p:blipFill>
          <a:blip r:embed="rId4">
            <a:alphaModFix/>
          </a:blip>
          <a:stretch>
            <a:fillRect/>
          </a:stretch>
        </p:blipFill>
        <p:spPr>
          <a:xfrm>
            <a:off x="1361800" y="118625"/>
            <a:ext cx="3031900" cy="4906251"/>
          </a:xfrm>
          <a:prstGeom prst="rect">
            <a:avLst/>
          </a:prstGeom>
          <a:noFill/>
          <a:ln>
            <a:noFill/>
          </a:ln>
        </p:spPr>
      </p:pic>
      <p:pic>
        <p:nvPicPr>
          <p:cNvPr id="410" name="Google Shape;410;p60"/>
          <p:cNvPicPr preferRelativeResize="0"/>
          <p:nvPr/>
        </p:nvPicPr>
        <p:blipFill>
          <a:blip r:embed="rId5">
            <a:alphaModFix/>
          </a:blip>
          <a:stretch>
            <a:fillRect/>
          </a:stretch>
        </p:blipFill>
        <p:spPr>
          <a:xfrm>
            <a:off x="4628375" y="1259400"/>
            <a:ext cx="4445501" cy="3241511"/>
          </a:xfrm>
          <a:prstGeom prst="rect">
            <a:avLst/>
          </a:prstGeom>
          <a:noFill/>
          <a:ln>
            <a:noFill/>
          </a:ln>
        </p:spPr>
      </p:pic>
      <p:sp>
        <p:nvSpPr>
          <p:cNvPr id="411" name="Google Shape;411;p60"/>
          <p:cNvSpPr txBox="1"/>
          <p:nvPr>
            <p:ph type="title"/>
          </p:nvPr>
        </p:nvSpPr>
        <p:spPr>
          <a:xfrm>
            <a:off x="4572000" y="537863"/>
            <a:ext cx="4335900" cy="389400"/>
          </a:xfrm>
          <a:prstGeom prst="rect">
            <a:avLst/>
          </a:prstGeom>
        </p:spPr>
        <p:txBody>
          <a:bodyPr anchorCtr="0" anchor="b"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Ch. 12</a:t>
            </a:r>
            <a:endParaRPr>
              <a:solidFill>
                <a:srgbClr val="E4E5B8"/>
              </a:solidFill>
              <a:latin typeface="Georgia"/>
              <a:ea typeface="Georgia"/>
              <a:cs typeface="Georgia"/>
              <a:sym typeface="Georgia"/>
            </a:endParaRPr>
          </a:p>
        </p:txBody>
      </p:sp>
      <p:sp>
        <p:nvSpPr>
          <p:cNvPr id="412" name="Google Shape;412;p60"/>
          <p:cNvSpPr txBox="1"/>
          <p:nvPr/>
        </p:nvSpPr>
        <p:spPr>
          <a:xfrm>
            <a:off x="5496100" y="4596925"/>
            <a:ext cx="3917100" cy="116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500">
                <a:solidFill>
                  <a:srgbClr val="E4E5B8"/>
                </a:solidFill>
                <a:latin typeface="Georgia"/>
                <a:ea typeface="Georgia"/>
                <a:cs typeface="Georgia"/>
                <a:sym typeface="Georgia"/>
              </a:rPr>
              <a:t>Hitler is sworn in as Chancellor</a:t>
            </a:r>
            <a:endParaRPr sz="1500">
              <a:solidFill>
                <a:srgbClr val="E4E5B8"/>
              </a:solidFill>
              <a:latin typeface="Georgia"/>
              <a:ea typeface="Georgia"/>
              <a:cs typeface="Georgia"/>
              <a:sym typeface="Georgia"/>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6" name="Shape 416"/>
        <p:cNvGrpSpPr/>
        <p:nvPr/>
      </p:nvGrpSpPr>
      <p:grpSpPr>
        <a:xfrm>
          <a:off x="0" y="0"/>
          <a:ext cx="0" cy="0"/>
          <a:chOff x="0" y="0"/>
          <a:chExt cx="0" cy="0"/>
        </a:xfrm>
      </p:grpSpPr>
      <p:sp>
        <p:nvSpPr>
          <p:cNvPr id="417" name="Google Shape;417;p61"/>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18" name="Google Shape;418;p61"/>
          <p:cNvPicPr preferRelativeResize="0"/>
          <p:nvPr/>
        </p:nvPicPr>
        <p:blipFill>
          <a:blip r:embed="rId3">
            <a:alphaModFix/>
          </a:blip>
          <a:stretch>
            <a:fillRect/>
          </a:stretch>
        </p:blipFill>
        <p:spPr>
          <a:xfrm>
            <a:off x="406550" y="112500"/>
            <a:ext cx="876299" cy="876299"/>
          </a:xfrm>
          <a:prstGeom prst="rect">
            <a:avLst/>
          </a:prstGeom>
          <a:noFill/>
          <a:ln>
            <a:noFill/>
          </a:ln>
        </p:spPr>
      </p:pic>
      <p:pic>
        <p:nvPicPr>
          <p:cNvPr id="419" name="Google Shape;419;p61" title="100.png"/>
          <p:cNvPicPr preferRelativeResize="0"/>
          <p:nvPr/>
        </p:nvPicPr>
        <p:blipFill>
          <a:blip r:embed="rId4">
            <a:alphaModFix/>
          </a:blip>
          <a:stretch>
            <a:fillRect/>
          </a:stretch>
        </p:blipFill>
        <p:spPr>
          <a:xfrm>
            <a:off x="188400" y="1296925"/>
            <a:ext cx="4603055" cy="1828800"/>
          </a:xfrm>
          <a:prstGeom prst="rect">
            <a:avLst/>
          </a:prstGeom>
          <a:noFill/>
          <a:ln>
            <a:noFill/>
          </a:ln>
        </p:spPr>
      </p:pic>
      <p:pic>
        <p:nvPicPr>
          <p:cNvPr id="420" name="Google Shape;420;p61"/>
          <p:cNvPicPr preferRelativeResize="0"/>
          <p:nvPr/>
        </p:nvPicPr>
        <p:blipFill>
          <a:blip r:embed="rId5">
            <a:alphaModFix/>
          </a:blip>
          <a:stretch>
            <a:fillRect/>
          </a:stretch>
        </p:blipFill>
        <p:spPr>
          <a:xfrm>
            <a:off x="5013606" y="1296926"/>
            <a:ext cx="4024220" cy="1828799"/>
          </a:xfrm>
          <a:prstGeom prst="rect">
            <a:avLst/>
          </a:prstGeom>
          <a:noFill/>
          <a:ln>
            <a:noFill/>
          </a:ln>
        </p:spPr>
      </p:pic>
      <p:sp>
        <p:nvSpPr>
          <p:cNvPr id="421" name="Google Shape;421;p61"/>
          <p:cNvSpPr txBox="1"/>
          <p:nvPr/>
        </p:nvSpPr>
        <p:spPr>
          <a:xfrm>
            <a:off x="5120650" y="3321350"/>
            <a:ext cx="3917100" cy="116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500">
                <a:solidFill>
                  <a:srgbClr val="E4E5B8"/>
                </a:solidFill>
                <a:latin typeface="Georgia"/>
                <a:ea typeface="Georgia"/>
                <a:cs typeface="Georgia"/>
                <a:sym typeface="Georgia"/>
              </a:rPr>
              <a:t>Newspaper Article on the “Zinoviev Letter”</a:t>
            </a:r>
            <a:endParaRPr sz="1500">
              <a:solidFill>
                <a:srgbClr val="E4E5B8"/>
              </a:solidFill>
              <a:latin typeface="Georgia"/>
              <a:ea typeface="Georgia"/>
              <a:cs typeface="Georgia"/>
              <a:sym typeface="Georgia"/>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5" name="Shape 425"/>
        <p:cNvGrpSpPr/>
        <p:nvPr/>
      </p:nvGrpSpPr>
      <p:grpSpPr>
        <a:xfrm>
          <a:off x="0" y="0"/>
          <a:ext cx="0" cy="0"/>
          <a:chOff x="0" y="0"/>
          <a:chExt cx="0" cy="0"/>
        </a:xfrm>
      </p:grpSpPr>
      <p:sp>
        <p:nvSpPr>
          <p:cNvPr id="426" name="Google Shape;426;p6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27" name="Google Shape;427;p62"/>
          <p:cNvPicPr preferRelativeResize="0"/>
          <p:nvPr/>
        </p:nvPicPr>
        <p:blipFill>
          <a:blip r:embed="rId3">
            <a:alphaModFix/>
          </a:blip>
          <a:stretch>
            <a:fillRect/>
          </a:stretch>
        </p:blipFill>
        <p:spPr>
          <a:xfrm>
            <a:off x="406550" y="112500"/>
            <a:ext cx="876299" cy="876299"/>
          </a:xfrm>
          <a:prstGeom prst="rect">
            <a:avLst/>
          </a:prstGeom>
          <a:noFill/>
          <a:ln>
            <a:noFill/>
          </a:ln>
        </p:spPr>
      </p:pic>
      <p:pic>
        <p:nvPicPr>
          <p:cNvPr id="428" name="Google Shape;428;p62"/>
          <p:cNvPicPr preferRelativeResize="0"/>
          <p:nvPr/>
        </p:nvPicPr>
        <p:blipFill>
          <a:blip r:embed="rId4">
            <a:alphaModFix/>
          </a:blip>
          <a:stretch>
            <a:fillRect/>
          </a:stretch>
        </p:blipFill>
        <p:spPr>
          <a:xfrm>
            <a:off x="152400" y="1253700"/>
            <a:ext cx="4486650" cy="3379067"/>
          </a:xfrm>
          <a:prstGeom prst="rect">
            <a:avLst/>
          </a:prstGeom>
          <a:noFill/>
          <a:ln>
            <a:noFill/>
          </a:ln>
        </p:spPr>
      </p:pic>
      <p:pic>
        <p:nvPicPr>
          <p:cNvPr id="429" name="Google Shape;429;p62"/>
          <p:cNvPicPr preferRelativeResize="0"/>
          <p:nvPr/>
        </p:nvPicPr>
        <p:blipFill>
          <a:blip r:embed="rId5">
            <a:alphaModFix/>
          </a:blip>
          <a:stretch>
            <a:fillRect/>
          </a:stretch>
        </p:blipFill>
        <p:spPr>
          <a:xfrm>
            <a:off x="5326350" y="1171400"/>
            <a:ext cx="2890375" cy="3556050"/>
          </a:xfrm>
          <a:prstGeom prst="rect">
            <a:avLst/>
          </a:prstGeom>
          <a:noFill/>
          <a:ln>
            <a:noFill/>
          </a:ln>
        </p:spPr>
      </p:pic>
      <p:sp>
        <p:nvSpPr>
          <p:cNvPr id="430" name="Google Shape;430;p62"/>
          <p:cNvSpPr txBox="1"/>
          <p:nvPr/>
        </p:nvSpPr>
        <p:spPr>
          <a:xfrm>
            <a:off x="5394950" y="4745375"/>
            <a:ext cx="3293400" cy="160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500">
                <a:solidFill>
                  <a:srgbClr val="E4E5B8"/>
                </a:solidFill>
                <a:latin typeface="Georgia"/>
                <a:ea typeface="Georgia"/>
                <a:cs typeface="Georgia"/>
                <a:sym typeface="Georgia"/>
              </a:rPr>
              <a:t>The burning of the Reichstag</a:t>
            </a:r>
            <a:endParaRPr sz="1500">
              <a:solidFill>
                <a:srgbClr val="E4E5B8"/>
              </a:solidFill>
              <a:latin typeface="Georgia"/>
              <a:ea typeface="Georgia"/>
              <a:cs typeface="Georgia"/>
              <a:sym typeface="Georgia"/>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4" name="Shape 434"/>
        <p:cNvGrpSpPr/>
        <p:nvPr/>
      </p:nvGrpSpPr>
      <p:grpSpPr>
        <a:xfrm>
          <a:off x="0" y="0"/>
          <a:ext cx="0" cy="0"/>
          <a:chOff x="0" y="0"/>
          <a:chExt cx="0" cy="0"/>
        </a:xfrm>
      </p:grpSpPr>
      <p:sp>
        <p:nvSpPr>
          <p:cNvPr id="435" name="Google Shape;435;p6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36" name="Google Shape;436;p63"/>
          <p:cNvPicPr preferRelativeResize="0"/>
          <p:nvPr/>
        </p:nvPicPr>
        <p:blipFill>
          <a:blip r:embed="rId3">
            <a:alphaModFix/>
          </a:blip>
          <a:stretch>
            <a:fillRect/>
          </a:stretch>
        </p:blipFill>
        <p:spPr>
          <a:xfrm>
            <a:off x="406550" y="112500"/>
            <a:ext cx="876299" cy="876299"/>
          </a:xfrm>
          <a:prstGeom prst="rect">
            <a:avLst/>
          </a:prstGeom>
          <a:noFill/>
          <a:ln>
            <a:noFill/>
          </a:ln>
        </p:spPr>
      </p:pic>
      <p:pic>
        <p:nvPicPr>
          <p:cNvPr id="437" name="Google Shape;437;p63"/>
          <p:cNvPicPr preferRelativeResize="0"/>
          <p:nvPr/>
        </p:nvPicPr>
        <p:blipFill>
          <a:blip r:embed="rId4">
            <a:alphaModFix/>
          </a:blip>
          <a:stretch>
            <a:fillRect/>
          </a:stretch>
        </p:blipFill>
        <p:spPr>
          <a:xfrm>
            <a:off x="152400" y="1253700"/>
            <a:ext cx="4486649" cy="3491664"/>
          </a:xfrm>
          <a:prstGeom prst="rect">
            <a:avLst/>
          </a:prstGeom>
          <a:noFill/>
          <a:ln>
            <a:noFill/>
          </a:ln>
        </p:spPr>
      </p:pic>
      <p:pic>
        <p:nvPicPr>
          <p:cNvPr id="438" name="Google Shape;438;p63"/>
          <p:cNvPicPr preferRelativeResize="0"/>
          <p:nvPr/>
        </p:nvPicPr>
        <p:blipFill>
          <a:blip r:embed="rId5">
            <a:alphaModFix/>
          </a:blip>
          <a:stretch>
            <a:fillRect/>
          </a:stretch>
        </p:blipFill>
        <p:spPr>
          <a:xfrm>
            <a:off x="5504675" y="1130850"/>
            <a:ext cx="2715774" cy="3688650"/>
          </a:xfrm>
          <a:prstGeom prst="rect">
            <a:avLst/>
          </a:prstGeom>
          <a:noFill/>
          <a:ln>
            <a:noFill/>
          </a:ln>
        </p:spPr>
      </p:pic>
      <p:sp>
        <p:nvSpPr>
          <p:cNvPr id="439" name="Google Shape;439;p63"/>
          <p:cNvSpPr txBox="1"/>
          <p:nvPr/>
        </p:nvSpPr>
        <p:spPr>
          <a:xfrm>
            <a:off x="5394950" y="4745375"/>
            <a:ext cx="3293400" cy="160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500">
                <a:solidFill>
                  <a:srgbClr val="E4E5B8"/>
                </a:solidFill>
                <a:latin typeface="Georgia"/>
                <a:ea typeface="Georgia"/>
                <a:cs typeface="Georgia"/>
                <a:sym typeface="Georgia"/>
              </a:rPr>
              <a:t>Hugenberg and von Papen (right)</a:t>
            </a:r>
            <a:endParaRPr sz="1500">
              <a:solidFill>
                <a:srgbClr val="E4E5B8"/>
              </a:solidFill>
              <a:latin typeface="Georgia"/>
              <a:ea typeface="Georgia"/>
              <a:cs typeface="Georgia"/>
              <a:sym typeface="Georgia"/>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3" name="Shape 443"/>
        <p:cNvGrpSpPr/>
        <p:nvPr/>
      </p:nvGrpSpPr>
      <p:grpSpPr>
        <a:xfrm>
          <a:off x="0" y="0"/>
          <a:ext cx="0" cy="0"/>
          <a:chOff x="0" y="0"/>
          <a:chExt cx="0" cy="0"/>
        </a:xfrm>
      </p:grpSpPr>
      <p:sp>
        <p:nvSpPr>
          <p:cNvPr id="444" name="Google Shape;444;p64"/>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45" name="Google Shape;445;p64"/>
          <p:cNvPicPr preferRelativeResize="0"/>
          <p:nvPr/>
        </p:nvPicPr>
        <p:blipFill>
          <a:blip r:embed="rId3">
            <a:alphaModFix/>
          </a:blip>
          <a:stretch>
            <a:fillRect/>
          </a:stretch>
        </p:blipFill>
        <p:spPr>
          <a:xfrm>
            <a:off x="406550" y="112500"/>
            <a:ext cx="876299" cy="876299"/>
          </a:xfrm>
          <a:prstGeom prst="rect">
            <a:avLst/>
          </a:prstGeom>
          <a:noFill/>
          <a:ln>
            <a:noFill/>
          </a:ln>
        </p:spPr>
      </p:pic>
      <p:pic>
        <p:nvPicPr>
          <p:cNvPr id="446" name="Google Shape;446;p64"/>
          <p:cNvPicPr preferRelativeResize="0"/>
          <p:nvPr/>
        </p:nvPicPr>
        <p:blipFill>
          <a:blip r:embed="rId4">
            <a:alphaModFix/>
          </a:blip>
          <a:stretch>
            <a:fillRect/>
          </a:stretch>
        </p:blipFill>
        <p:spPr>
          <a:xfrm>
            <a:off x="152400" y="1253700"/>
            <a:ext cx="4486650" cy="2474456"/>
          </a:xfrm>
          <a:prstGeom prst="rect">
            <a:avLst/>
          </a:prstGeom>
          <a:noFill/>
          <a:ln>
            <a:noFill/>
          </a:ln>
        </p:spPr>
      </p:pic>
      <p:pic>
        <p:nvPicPr>
          <p:cNvPr id="447" name="Google Shape;447;p64"/>
          <p:cNvPicPr preferRelativeResize="0"/>
          <p:nvPr/>
        </p:nvPicPr>
        <p:blipFill>
          <a:blip r:embed="rId5">
            <a:alphaModFix/>
          </a:blip>
          <a:stretch>
            <a:fillRect/>
          </a:stretch>
        </p:blipFill>
        <p:spPr>
          <a:xfrm>
            <a:off x="4791450" y="1253700"/>
            <a:ext cx="4200150" cy="2450088"/>
          </a:xfrm>
          <a:prstGeom prst="rect">
            <a:avLst/>
          </a:prstGeom>
          <a:noFill/>
          <a:ln>
            <a:noFill/>
          </a:ln>
        </p:spPr>
      </p:pic>
      <p:sp>
        <p:nvSpPr>
          <p:cNvPr id="448" name="Google Shape;448;p64"/>
          <p:cNvSpPr txBox="1"/>
          <p:nvPr/>
        </p:nvSpPr>
        <p:spPr>
          <a:xfrm>
            <a:off x="4791450" y="3728150"/>
            <a:ext cx="4200300" cy="831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rgbClr val="E4E5B8"/>
                </a:solidFill>
                <a:latin typeface="Georgia"/>
                <a:ea typeface="Georgia"/>
                <a:cs typeface="Georgia"/>
                <a:sym typeface="Georgia"/>
              </a:rPr>
              <a:t>Two Nazi SA men (left), along with representatives of the (Catholic) Center, Social Democratic, Communist, and other parties, campaign in Berlin</a:t>
            </a:r>
            <a:endParaRPr>
              <a:solidFill>
                <a:srgbClr val="E4E5B8"/>
              </a:solidFill>
              <a:latin typeface="Georgia"/>
              <a:ea typeface="Georgia"/>
              <a:cs typeface="Georgia"/>
              <a:sym typeface="Georgia"/>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 name="Shape 133"/>
        <p:cNvGrpSpPr/>
        <p:nvPr/>
      </p:nvGrpSpPr>
      <p:grpSpPr>
        <a:xfrm>
          <a:off x="0" y="0"/>
          <a:ext cx="0" cy="0"/>
          <a:chOff x="0" y="0"/>
          <a:chExt cx="0" cy="0"/>
        </a:xfrm>
      </p:grpSpPr>
      <p:sp>
        <p:nvSpPr>
          <p:cNvPr id="134" name="Google Shape;134;p29"/>
          <p:cNvSpPr txBox="1"/>
          <p:nvPr>
            <p:ph type="title"/>
          </p:nvPr>
        </p:nvSpPr>
        <p:spPr>
          <a:xfrm>
            <a:off x="311700" y="3100700"/>
            <a:ext cx="8676900" cy="1491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Introduction &amp; Historical Context</a:t>
            </a:r>
            <a:endParaRPr sz="5200">
              <a:solidFill>
                <a:srgbClr val="E4E5B8"/>
              </a:solidFill>
              <a:latin typeface="Georgia"/>
              <a:ea typeface="Georgia"/>
              <a:cs typeface="Georgia"/>
              <a:sym typeface="Georgia"/>
            </a:endParaRPr>
          </a:p>
        </p:txBody>
      </p:sp>
      <p:pic>
        <p:nvPicPr>
          <p:cNvPr id="135" name="Google Shape;135;p29"/>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2" name="Shape 452"/>
        <p:cNvGrpSpPr/>
        <p:nvPr/>
      </p:nvGrpSpPr>
      <p:grpSpPr>
        <a:xfrm>
          <a:off x="0" y="0"/>
          <a:ext cx="0" cy="0"/>
          <a:chOff x="0" y="0"/>
          <a:chExt cx="0" cy="0"/>
        </a:xfrm>
      </p:grpSpPr>
      <p:pic>
        <p:nvPicPr>
          <p:cNvPr id="453" name="Google Shape;453;p65"/>
          <p:cNvPicPr preferRelativeResize="0"/>
          <p:nvPr/>
        </p:nvPicPr>
        <p:blipFill>
          <a:blip r:embed="rId3">
            <a:alphaModFix/>
          </a:blip>
          <a:stretch>
            <a:fillRect/>
          </a:stretch>
        </p:blipFill>
        <p:spPr>
          <a:xfrm>
            <a:off x="204977" y="205725"/>
            <a:ext cx="1053650" cy="1053675"/>
          </a:xfrm>
          <a:prstGeom prst="rect">
            <a:avLst/>
          </a:prstGeom>
          <a:noFill/>
          <a:ln>
            <a:noFill/>
          </a:ln>
        </p:spPr>
      </p:pic>
      <p:pic>
        <p:nvPicPr>
          <p:cNvPr id="454" name="Google Shape;454;p65"/>
          <p:cNvPicPr preferRelativeResize="0"/>
          <p:nvPr/>
        </p:nvPicPr>
        <p:blipFill>
          <a:blip r:embed="rId4">
            <a:alphaModFix/>
          </a:blip>
          <a:stretch>
            <a:fillRect/>
          </a:stretch>
        </p:blipFill>
        <p:spPr>
          <a:xfrm>
            <a:off x="1411026" y="152400"/>
            <a:ext cx="2856013" cy="4838699"/>
          </a:xfrm>
          <a:prstGeom prst="rect">
            <a:avLst/>
          </a:prstGeom>
          <a:noFill/>
          <a:ln>
            <a:noFill/>
          </a:ln>
        </p:spPr>
      </p:pic>
      <p:pic>
        <p:nvPicPr>
          <p:cNvPr id="455" name="Google Shape;455;p65"/>
          <p:cNvPicPr preferRelativeResize="0"/>
          <p:nvPr/>
        </p:nvPicPr>
        <p:blipFill>
          <a:blip r:embed="rId5">
            <a:alphaModFix/>
          </a:blip>
          <a:stretch>
            <a:fillRect/>
          </a:stretch>
        </p:blipFill>
        <p:spPr>
          <a:xfrm>
            <a:off x="4885789" y="152400"/>
            <a:ext cx="2981361" cy="4838700"/>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9" name="Shape 459"/>
        <p:cNvGrpSpPr/>
        <p:nvPr/>
      </p:nvGrpSpPr>
      <p:grpSpPr>
        <a:xfrm>
          <a:off x="0" y="0"/>
          <a:ext cx="0" cy="0"/>
          <a:chOff x="0" y="0"/>
          <a:chExt cx="0" cy="0"/>
        </a:xfrm>
      </p:grpSpPr>
      <p:pic>
        <p:nvPicPr>
          <p:cNvPr id="460" name="Google Shape;460;p66"/>
          <p:cNvPicPr preferRelativeResize="0"/>
          <p:nvPr/>
        </p:nvPicPr>
        <p:blipFill>
          <a:blip r:embed="rId3">
            <a:alphaModFix/>
          </a:blip>
          <a:stretch>
            <a:fillRect/>
          </a:stretch>
        </p:blipFill>
        <p:spPr>
          <a:xfrm>
            <a:off x="204977" y="205725"/>
            <a:ext cx="1053650" cy="1053675"/>
          </a:xfrm>
          <a:prstGeom prst="rect">
            <a:avLst/>
          </a:prstGeom>
          <a:noFill/>
          <a:ln>
            <a:noFill/>
          </a:ln>
        </p:spPr>
      </p:pic>
      <p:pic>
        <p:nvPicPr>
          <p:cNvPr id="461" name="Google Shape;461;p66"/>
          <p:cNvPicPr preferRelativeResize="0"/>
          <p:nvPr/>
        </p:nvPicPr>
        <p:blipFill>
          <a:blip r:embed="rId4">
            <a:alphaModFix/>
          </a:blip>
          <a:stretch>
            <a:fillRect/>
          </a:stretch>
        </p:blipFill>
        <p:spPr>
          <a:xfrm>
            <a:off x="1411026" y="152400"/>
            <a:ext cx="2959303" cy="4838700"/>
          </a:xfrm>
          <a:prstGeom prst="rect">
            <a:avLst/>
          </a:prstGeom>
          <a:noFill/>
          <a:ln>
            <a:noFill/>
          </a:ln>
        </p:spPr>
      </p:pic>
      <p:pic>
        <p:nvPicPr>
          <p:cNvPr id="462" name="Google Shape;462;p66"/>
          <p:cNvPicPr preferRelativeResize="0"/>
          <p:nvPr/>
        </p:nvPicPr>
        <p:blipFill>
          <a:blip r:embed="rId5">
            <a:alphaModFix/>
          </a:blip>
          <a:stretch>
            <a:fillRect/>
          </a:stretch>
        </p:blipFill>
        <p:spPr>
          <a:xfrm>
            <a:off x="4920501" y="205725"/>
            <a:ext cx="3848600" cy="1572625"/>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6" name="Shape 466"/>
        <p:cNvGrpSpPr/>
        <p:nvPr/>
      </p:nvGrpSpPr>
      <p:grpSpPr>
        <a:xfrm>
          <a:off x="0" y="0"/>
          <a:ext cx="0" cy="0"/>
          <a:chOff x="0" y="0"/>
          <a:chExt cx="0" cy="0"/>
        </a:xfrm>
      </p:grpSpPr>
      <p:pic>
        <p:nvPicPr>
          <p:cNvPr id="467" name="Google Shape;467;p67"/>
          <p:cNvPicPr preferRelativeResize="0"/>
          <p:nvPr/>
        </p:nvPicPr>
        <p:blipFill>
          <a:blip r:embed="rId3">
            <a:alphaModFix/>
          </a:blip>
          <a:stretch>
            <a:fillRect/>
          </a:stretch>
        </p:blipFill>
        <p:spPr>
          <a:xfrm>
            <a:off x="204977" y="205725"/>
            <a:ext cx="1053650" cy="1053675"/>
          </a:xfrm>
          <a:prstGeom prst="rect">
            <a:avLst/>
          </a:prstGeom>
          <a:noFill/>
          <a:ln>
            <a:noFill/>
          </a:ln>
        </p:spPr>
      </p:pic>
      <p:pic>
        <p:nvPicPr>
          <p:cNvPr id="468" name="Google Shape;468;p67"/>
          <p:cNvPicPr preferRelativeResize="0"/>
          <p:nvPr/>
        </p:nvPicPr>
        <p:blipFill>
          <a:blip r:embed="rId4">
            <a:alphaModFix/>
          </a:blip>
          <a:stretch>
            <a:fillRect/>
          </a:stretch>
        </p:blipFill>
        <p:spPr>
          <a:xfrm>
            <a:off x="1411026" y="152400"/>
            <a:ext cx="3050347" cy="4838700"/>
          </a:xfrm>
          <a:prstGeom prst="rect">
            <a:avLst/>
          </a:prstGeom>
          <a:noFill/>
          <a:ln>
            <a:noFill/>
          </a:ln>
        </p:spPr>
      </p:pic>
      <p:pic>
        <p:nvPicPr>
          <p:cNvPr id="469" name="Google Shape;469;p67"/>
          <p:cNvPicPr preferRelativeResize="0"/>
          <p:nvPr/>
        </p:nvPicPr>
        <p:blipFill>
          <a:blip r:embed="rId5">
            <a:alphaModFix/>
          </a:blip>
          <a:stretch>
            <a:fillRect/>
          </a:stretch>
        </p:blipFill>
        <p:spPr>
          <a:xfrm>
            <a:off x="4613773" y="152400"/>
            <a:ext cx="4377827" cy="3283370"/>
          </a:xfrm>
          <a:prstGeom prst="rect">
            <a:avLst/>
          </a:prstGeom>
          <a:noFill/>
          <a:ln>
            <a:noFill/>
          </a:ln>
        </p:spPr>
      </p:pic>
      <p:sp>
        <p:nvSpPr>
          <p:cNvPr id="470" name="Google Shape;470;p67"/>
          <p:cNvSpPr txBox="1"/>
          <p:nvPr/>
        </p:nvSpPr>
        <p:spPr>
          <a:xfrm>
            <a:off x="4791300" y="3618425"/>
            <a:ext cx="4200300" cy="831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rgbClr val="E4E5B8"/>
                </a:solidFill>
                <a:latin typeface="Georgia"/>
                <a:ea typeface="Georgia"/>
                <a:cs typeface="Georgia"/>
                <a:sym typeface="Georgia"/>
              </a:rPr>
              <a:t>Efforts to lead the discontent masses towards victory were unsuccessful due to a lack of unity in leadership</a:t>
            </a:r>
            <a:endParaRPr>
              <a:solidFill>
                <a:srgbClr val="E4E5B8"/>
              </a:solidFill>
              <a:latin typeface="Georgia"/>
              <a:ea typeface="Georgia"/>
              <a:cs typeface="Georgia"/>
              <a:sym typeface="Georgia"/>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4" name="Shape 474"/>
        <p:cNvGrpSpPr/>
        <p:nvPr/>
      </p:nvGrpSpPr>
      <p:grpSpPr>
        <a:xfrm>
          <a:off x="0" y="0"/>
          <a:ext cx="0" cy="0"/>
          <a:chOff x="0" y="0"/>
          <a:chExt cx="0" cy="0"/>
        </a:xfrm>
      </p:grpSpPr>
      <p:sp>
        <p:nvSpPr>
          <p:cNvPr id="475" name="Google Shape;475;p68"/>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76" name="Google Shape;476;p68"/>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77" name="Google Shape;477;p68"/>
          <p:cNvSpPr txBox="1"/>
          <p:nvPr/>
        </p:nvSpPr>
        <p:spPr>
          <a:xfrm>
            <a:off x="196650" y="1101300"/>
            <a:ext cx="8750700" cy="3879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600">
                <a:solidFill>
                  <a:srgbClr val="E4E5B8"/>
                </a:solidFill>
                <a:latin typeface="Georgia"/>
                <a:ea typeface="Georgia"/>
                <a:cs typeface="Georgia"/>
                <a:sym typeface="Georgia"/>
              </a:rPr>
              <a:t>In the present day we see terroristic individual acts of violence as discontent grows amongst the masses. </a:t>
            </a:r>
            <a:endParaRPr sz="1600">
              <a:solidFill>
                <a:srgbClr val="E4E5B8"/>
              </a:solidFill>
              <a:latin typeface="Georgia"/>
              <a:ea typeface="Georgia"/>
              <a:cs typeface="Georgia"/>
              <a:sym typeface="Georgia"/>
            </a:endParaRPr>
          </a:p>
          <a:p>
            <a:pPr indent="0" lvl="0" marL="0" rtl="0" algn="l">
              <a:spcBef>
                <a:spcPts val="0"/>
              </a:spcBef>
              <a:spcAft>
                <a:spcPts val="0"/>
              </a:spcAft>
              <a:buNone/>
            </a:pPr>
            <a:r>
              <a:t/>
            </a:r>
            <a:endParaRPr sz="1600">
              <a:solidFill>
                <a:srgbClr val="E4E5B8"/>
              </a:solidFill>
              <a:latin typeface="Georgia"/>
              <a:ea typeface="Georgia"/>
              <a:cs typeface="Georgia"/>
              <a:sym typeface="Georgia"/>
            </a:endParaRPr>
          </a:p>
          <a:p>
            <a:pPr indent="0" lvl="0" marL="0" rtl="0" algn="l">
              <a:spcBef>
                <a:spcPts val="0"/>
              </a:spcBef>
              <a:spcAft>
                <a:spcPts val="0"/>
              </a:spcAft>
              <a:buNone/>
            </a:pPr>
            <a:r>
              <a:rPr lang="en" sz="1600">
                <a:solidFill>
                  <a:srgbClr val="E4E5B8"/>
                </a:solidFill>
                <a:latin typeface="Georgia"/>
                <a:ea typeface="Georgia"/>
                <a:cs typeface="Georgia"/>
                <a:sym typeface="Georgia"/>
              </a:rPr>
              <a:t>When there is no strong communist movement to guide the frustration of the masses into collective action, individuals turn to desperate acts of violence.</a:t>
            </a:r>
            <a:endParaRPr sz="1600">
              <a:solidFill>
                <a:srgbClr val="E4E5B8"/>
              </a:solidFill>
              <a:latin typeface="Georgia"/>
              <a:ea typeface="Georgia"/>
              <a:cs typeface="Georgia"/>
              <a:sym typeface="Georgia"/>
            </a:endParaRPr>
          </a:p>
          <a:p>
            <a:pPr indent="0" lvl="0" marL="0" rtl="0" algn="l">
              <a:spcBef>
                <a:spcPts val="0"/>
              </a:spcBef>
              <a:spcAft>
                <a:spcPts val="0"/>
              </a:spcAft>
              <a:buNone/>
            </a:pPr>
            <a:r>
              <a:t/>
            </a:r>
            <a:endParaRPr sz="1600">
              <a:solidFill>
                <a:srgbClr val="E4E5B8"/>
              </a:solidFill>
              <a:latin typeface="Georgia"/>
              <a:ea typeface="Georgia"/>
              <a:cs typeface="Georgia"/>
              <a:sym typeface="Georgia"/>
            </a:endParaRPr>
          </a:p>
          <a:p>
            <a:pPr indent="0" lvl="0" marL="0" rtl="0" algn="l">
              <a:spcBef>
                <a:spcPts val="0"/>
              </a:spcBef>
              <a:spcAft>
                <a:spcPts val="0"/>
              </a:spcAft>
              <a:buNone/>
            </a:pPr>
            <a:r>
              <a:rPr lang="en" sz="1600">
                <a:solidFill>
                  <a:srgbClr val="E4E5B8"/>
                </a:solidFill>
                <a:latin typeface="Georgia"/>
                <a:ea typeface="Georgia"/>
                <a:cs typeface="Georgia"/>
                <a:sym typeface="Georgia"/>
              </a:rPr>
              <a:t>Though the individuals targeted are not martyrs by any means, killing individuals who are mere figureheads of a larger oppressive system does not bring us any closer to democracy. On the contrary, it exacerbates the problem, as the reactionaries in power blame these actions on the left to justify expanding their power and use of the military against civilians. </a:t>
            </a:r>
            <a:endParaRPr sz="1600">
              <a:solidFill>
                <a:srgbClr val="E4E5B8"/>
              </a:solidFill>
              <a:latin typeface="Georgia"/>
              <a:ea typeface="Georgia"/>
              <a:cs typeface="Georgia"/>
              <a:sym typeface="Georgia"/>
            </a:endParaRPr>
          </a:p>
          <a:p>
            <a:pPr indent="0" lvl="0" marL="0" rtl="0" algn="l">
              <a:spcBef>
                <a:spcPts val="0"/>
              </a:spcBef>
              <a:spcAft>
                <a:spcPts val="0"/>
              </a:spcAft>
              <a:buNone/>
            </a:pPr>
            <a:r>
              <a:t/>
            </a:r>
            <a:endParaRPr sz="1600">
              <a:solidFill>
                <a:srgbClr val="E4E5B8"/>
              </a:solidFill>
              <a:latin typeface="Georgia"/>
              <a:ea typeface="Georgia"/>
              <a:cs typeface="Georgia"/>
              <a:sym typeface="Georgia"/>
            </a:endParaRPr>
          </a:p>
          <a:p>
            <a:pPr indent="0" lvl="0" marL="0" rtl="0" algn="l">
              <a:spcBef>
                <a:spcPts val="0"/>
              </a:spcBef>
              <a:spcAft>
                <a:spcPts val="0"/>
              </a:spcAft>
              <a:buNone/>
            </a:pPr>
            <a:r>
              <a:rPr lang="en" sz="1600">
                <a:solidFill>
                  <a:srgbClr val="E4E5B8"/>
                </a:solidFill>
                <a:latin typeface="Georgia"/>
                <a:ea typeface="Georgia"/>
                <a:cs typeface="Georgia"/>
                <a:sym typeface="Georgia"/>
              </a:rPr>
              <a:t>Now that we’ve learned the mistakes of Germany and German left, we are better equipped to build a popular front in time.</a:t>
            </a:r>
            <a:endParaRPr sz="1600">
              <a:solidFill>
                <a:srgbClr val="E4E5B8"/>
              </a:solidFill>
              <a:latin typeface="Georgia"/>
              <a:ea typeface="Georgia"/>
              <a:cs typeface="Georgia"/>
              <a:sym typeface="Georgia"/>
            </a:endParaRPr>
          </a:p>
          <a:p>
            <a:pPr indent="0" lvl="0" marL="0" rtl="0" algn="l">
              <a:spcBef>
                <a:spcPts val="0"/>
              </a:spcBef>
              <a:spcAft>
                <a:spcPts val="0"/>
              </a:spcAft>
              <a:buNone/>
            </a:pPr>
            <a:r>
              <a:rPr lang="en" sz="1600">
                <a:solidFill>
                  <a:srgbClr val="E4E5B8"/>
                </a:solidFill>
                <a:latin typeface="Georgia"/>
                <a:ea typeface="Georgia"/>
                <a:cs typeface="Georgia"/>
                <a:sym typeface="Georgia"/>
              </a:rPr>
              <a:t>Fascism couldn’t take root in the US in the 1940s, and we continue the struggle to ensure it doesn’t this time.</a:t>
            </a:r>
            <a:endParaRPr sz="1600">
              <a:solidFill>
                <a:srgbClr val="E4E5B8"/>
              </a:solidFill>
              <a:latin typeface="Georgia"/>
              <a:ea typeface="Georgia"/>
              <a:cs typeface="Georgia"/>
              <a:sym typeface="Georgia"/>
            </a:endParaRPr>
          </a:p>
        </p:txBody>
      </p:sp>
      <p:sp>
        <p:nvSpPr>
          <p:cNvPr id="478" name="Google Shape;478;p68"/>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Comparison with Current Events</a:t>
            </a:r>
            <a:endParaRPr>
              <a:solidFill>
                <a:srgbClr val="E4E5B8"/>
              </a:solidFill>
              <a:latin typeface="Georgia"/>
              <a:ea typeface="Georgia"/>
              <a:cs typeface="Georgia"/>
              <a:sym typeface="Georgia"/>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2" name="Shape 482"/>
        <p:cNvGrpSpPr/>
        <p:nvPr/>
      </p:nvGrpSpPr>
      <p:grpSpPr>
        <a:xfrm>
          <a:off x="0" y="0"/>
          <a:ext cx="0" cy="0"/>
          <a:chOff x="0" y="0"/>
          <a:chExt cx="0" cy="0"/>
        </a:xfrm>
      </p:grpSpPr>
      <p:sp>
        <p:nvSpPr>
          <p:cNvPr id="483" name="Google Shape;483;p6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84" name="Google Shape;484;p69"/>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85" name="Google Shape;485;p69"/>
          <p:cNvSpPr txBox="1"/>
          <p:nvPr/>
        </p:nvSpPr>
        <p:spPr>
          <a:xfrm>
            <a:off x="86875" y="1080000"/>
            <a:ext cx="8997600" cy="392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50">
                <a:solidFill>
                  <a:srgbClr val="E4E5B8"/>
                </a:solidFill>
                <a:latin typeface="Georgia"/>
                <a:ea typeface="Georgia"/>
                <a:cs typeface="Georgia"/>
                <a:sym typeface="Georgia"/>
              </a:rPr>
              <a:t>The assassination of right-wing Christian nationalist Charlie Kirk is an individual act of political terrorism. The Party of Communists USA condemns such acts of political violence, which are driven by the lack of a working-class-oriented consciousness.</a:t>
            </a:r>
            <a:endParaRPr sz="1350">
              <a:solidFill>
                <a:srgbClr val="E4E5B8"/>
              </a:solidFill>
              <a:latin typeface="Georgia"/>
              <a:ea typeface="Georgia"/>
              <a:cs typeface="Georgia"/>
              <a:sym typeface="Georgia"/>
            </a:endParaRPr>
          </a:p>
          <a:p>
            <a:pPr indent="0" lvl="0" marL="0" rtl="0" algn="l">
              <a:spcBef>
                <a:spcPts val="0"/>
              </a:spcBef>
              <a:spcAft>
                <a:spcPts val="0"/>
              </a:spcAft>
              <a:buNone/>
            </a:pPr>
            <a:r>
              <a:t/>
            </a:r>
            <a:endParaRPr sz="1350">
              <a:solidFill>
                <a:srgbClr val="E4E5B8"/>
              </a:solidFill>
              <a:latin typeface="Georgia"/>
              <a:ea typeface="Georgia"/>
              <a:cs typeface="Georgia"/>
              <a:sym typeface="Georgia"/>
            </a:endParaRPr>
          </a:p>
          <a:p>
            <a:pPr indent="0" lvl="0" marL="0" rtl="0" algn="l">
              <a:spcBef>
                <a:spcPts val="0"/>
              </a:spcBef>
              <a:spcAft>
                <a:spcPts val="0"/>
              </a:spcAft>
              <a:buNone/>
            </a:pPr>
            <a:r>
              <a:rPr lang="en" sz="1350">
                <a:solidFill>
                  <a:srgbClr val="E4E5B8"/>
                </a:solidFill>
                <a:latin typeface="Georgia"/>
                <a:ea typeface="Georgia"/>
                <a:cs typeface="Georgia"/>
                <a:sym typeface="Georgia"/>
              </a:rPr>
              <a:t>“We believe that even a hundred regicides can never produce so stimulating and educational an effect as this participation of tens of thousands of working people in meetings where their vital interests and the links between politics and these interests are discussed, and as this participation in a struggle, which really rouses ever new and “untapped” sections of the proletariat to greater political consciousness, to a broader revolutionary struggle.” Vladimir Lenin, "New Events and Old Questions," Iskra.</a:t>
            </a:r>
            <a:endParaRPr sz="1350">
              <a:solidFill>
                <a:srgbClr val="E4E5B8"/>
              </a:solidFill>
              <a:latin typeface="Georgia"/>
              <a:ea typeface="Georgia"/>
              <a:cs typeface="Georgia"/>
              <a:sym typeface="Georgia"/>
            </a:endParaRPr>
          </a:p>
          <a:p>
            <a:pPr indent="0" lvl="0" marL="0" rtl="0" algn="l">
              <a:spcBef>
                <a:spcPts val="0"/>
              </a:spcBef>
              <a:spcAft>
                <a:spcPts val="0"/>
              </a:spcAft>
              <a:buNone/>
            </a:pPr>
            <a:r>
              <a:t/>
            </a:r>
            <a:endParaRPr sz="1350">
              <a:solidFill>
                <a:srgbClr val="E4E5B8"/>
              </a:solidFill>
              <a:latin typeface="Georgia"/>
              <a:ea typeface="Georgia"/>
              <a:cs typeface="Georgia"/>
              <a:sym typeface="Georgia"/>
            </a:endParaRPr>
          </a:p>
          <a:p>
            <a:pPr indent="0" lvl="0" marL="0" rtl="0" algn="l">
              <a:spcBef>
                <a:spcPts val="0"/>
              </a:spcBef>
              <a:spcAft>
                <a:spcPts val="0"/>
              </a:spcAft>
              <a:buNone/>
            </a:pPr>
            <a:r>
              <a:rPr lang="en" sz="1350">
                <a:solidFill>
                  <a:srgbClr val="E4E5B8"/>
                </a:solidFill>
                <a:latin typeface="Georgia"/>
                <a:ea typeface="Georgia"/>
                <a:cs typeface="Georgia"/>
                <a:sym typeface="Georgia"/>
              </a:rPr>
              <a:t>President Trump has decried radical left political violence. What about radical right political violence? We see 1920s Germany and Italy being repeated. The contradictions of capitalism come to a head and lead to the rise of fascism.</a:t>
            </a:r>
            <a:endParaRPr sz="1350">
              <a:solidFill>
                <a:srgbClr val="E4E5B8"/>
              </a:solidFill>
              <a:latin typeface="Georgia"/>
              <a:ea typeface="Georgia"/>
              <a:cs typeface="Georgia"/>
              <a:sym typeface="Georgia"/>
            </a:endParaRPr>
          </a:p>
          <a:p>
            <a:pPr indent="0" lvl="0" marL="0" rtl="0" algn="l">
              <a:spcBef>
                <a:spcPts val="0"/>
              </a:spcBef>
              <a:spcAft>
                <a:spcPts val="0"/>
              </a:spcAft>
              <a:buNone/>
            </a:pPr>
            <a:r>
              <a:t/>
            </a:r>
            <a:endParaRPr sz="1350">
              <a:solidFill>
                <a:srgbClr val="E4E5B8"/>
              </a:solidFill>
              <a:latin typeface="Georgia"/>
              <a:ea typeface="Georgia"/>
              <a:cs typeface="Georgia"/>
              <a:sym typeface="Georgia"/>
            </a:endParaRPr>
          </a:p>
          <a:p>
            <a:pPr indent="0" lvl="0" marL="0" rtl="0" algn="l">
              <a:spcBef>
                <a:spcPts val="0"/>
              </a:spcBef>
              <a:spcAft>
                <a:spcPts val="0"/>
              </a:spcAft>
              <a:buNone/>
            </a:pPr>
            <a:r>
              <a:rPr lang="en" sz="1350">
                <a:solidFill>
                  <a:srgbClr val="E4E5B8"/>
                </a:solidFill>
                <a:latin typeface="Georgia"/>
                <a:ea typeface="Georgia"/>
                <a:cs typeface="Georgia"/>
                <a:sym typeface="Georgia"/>
              </a:rPr>
              <a:t>Unity between the left and center is necessary as this individual act of terrorism has led to calls for political repression and violence against progressives and Democrats. This left-center unity will work to uproot the conditions that produce the reactionary acts by dispossessed people; namely: destitution and decaying society.</a:t>
            </a:r>
            <a:endParaRPr sz="1350">
              <a:solidFill>
                <a:srgbClr val="E4E5B8"/>
              </a:solidFill>
              <a:latin typeface="Georgia"/>
              <a:ea typeface="Georgia"/>
              <a:cs typeface="Georgia"/>
              <a:sym typeface="Georgia"/>
            </a:endParaRPr>
          </a:p>
          <a:p>
            <a:pPr indent="0" lvl="0" marL="0" rtl="0" algn="l">
              <a:spcBef>
                <a:spcPts val="0"/>
              </a:spcBef>
              <a:spcAft>
                <a:spcPts val="0"/>
              </a:spcAft>
              <a:buNone/>
            </a:pPr>
            <a:r>
              <a:t/>
            </a:r>
            <a:endParaRPr sz="1350">
              <a:solidFill>
                <a:srgbClr val="E4E5B8"/>
              </a:solidFill>
              <a:latin typeface="Georgia"/>
              <a:ea typeface="Georgia"/>
              <a:cs typeface="Georgia"/>
              <a:sym typeface="Georgia"/>
            </a:endParaRPr>
          </a:p>
          <a:p>
            <a:pPr indent="0" lvl="0" marL="0" rtl="0" algn="l">
              <a:spcBef>
                <a:spcPts val="0"/>
              </a:spcBef>
              <a:spcAft>
                <a:spcPts val="0"/>
              </a:spcAft>
              <a:buNone/>
            </a:pPr>
            <a:r>
              <a:rPr lang="en" sz="1350">
                <a:solidFill>
                  <a:srgbClr val="E4E5B8"/>
                </a:solidFill>
                <a:latin typeface="Georgia"/>
                <a:ea typeface="Georgia"/>
                <a:cs typeface="Georgia"/>
                <a:sym typeface="Georgia"/>
              </a:rPr>
              <a:t>The utility that together we can affect change which is better than what we can do alone.</a:t>
            </a:r>
            <a:endParaRPr sz="1350">
              <a:solidFill>
                <a:srgbClr val="E4E5B8"/>
              </a:solidFill>
              <a:latin typeface="Georgia"/>
              <a:ea typeface="Georgia"/>
              <a:cs typeface="Georgia"/>
              <a:sym typeface="Georgia"/>
            </a:endParaRPr>
          </a:p>
        </p:txBody>
      </p:sp>
      <p:sp>
        <p:nvSpPr>
          <p:cNvPr id="486" name="Google Shape;486;p69"/>
          <p:cNvSpPr txBox="1"/>
          <p:nvPr>
            <p:ph type="title"/>
          </p:nvPr>
        </p:nvSpPr>
        <p:spPr>
          <a:xfrm>
            <a:off x="1349625" y="1820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On the Recent Act of Political Terrorism</a:t>
            </a:r>
            <a:endParaRPr>
              <a:solidFill>
                <a:srgbClr val="E4E5B8"/>
              </a:solidFill>
              <a:latin typeface="Georgia"/>
              <a:ea typeface="Georgia"/>
              <a:cs typeface="Georgia"/>
              <a:sym typeface="Georgia"/>
            </a:endParaRPr>
          </a:p>
          <a:p>
            <a:pPr indent="0" lvl="0" marL="0" rtl="0" algn="ctr">
              <a:spcBef>
                <a:spcPts val="0"/>
              </a:spcBef>
              <a:spcAft>
                <a:spcPts val="0"/>
              </a:spcAft>
              <a:buNone/>
            </a:pPr>
            <a:r>
              <a:rPr lang="en" sz="2467">
                <a:solidFill>
                  <a:srgbClr val="E4E5B8"/>
                </a:solidFill>
                <a:latin typeface="Georgia"/>
                <a:ea typeface="Georgia"/>
                <a:cs typeface="Georgia"/>
                <a:sym typeface="Georgia"/>
              </a:rPr>
              <a:t>Statement by Politburo of Party of Communists USA</a:t>
            </a:r>
            <a:endParaRPr sz="2467">
              <a:solidFill>
                <a:srgbClr val="E4E5B8"/>
              </a:solidFill>
              <a:latin typeface="Georgia"/>
              <a:ea typeface="Georgia"/>
              <a:cs typeface="Georgia"/>
              <a:sym typeface="Georgia"/>
            </a:endParaRPr>
          </a:p>
          <a:p>
            <a:pPr indent="0" lvl="0" marL="0" rtl="0" algn="ctr">
              <a:spcBef>
                <a:spcPts val="0"/>
              </a:spcBef>
              <a:spcAft>
                <a:spcPts val="0"/>
              </a:spcAft>
              <a:buNone/>
            </a:pPr>
            <a:r>
              <a:t/>
            </a:r>
            <a:endParaRPr>
              <a:solidFill>
                <a:srgbClr val="E4E5B8"/>
              </a:solidFill>
              <a:latin typeface="Georgia"/>
              <a:ea typeface="Georgia"/>
              <a:cs typeface="Georgia"/>
              <a:sym typeface="Georgia"/>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0" name="Shape 490"/>
        <p:cNvGrpSpPr/>
        <p:nvPr/>
      </p:nvGrpSpPr>
      <p:grpSpPr>
        <a:xfrm>
          <a:off x="0" y="0"/>
          <a:ext cx="0" cy="0"/>
          <a:chOff x="0" y="0"/>
          <a:chExt cx="0" cy="0"/>
        </a:xfrm>
      </p:grpSpPr>
      <p:sp>
        <p:nvSpPr>
          <p:cNvPr id="491" name="Google Shape;491;p70"/>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 &amp; New Members Introductions</a:t>
            </a:r>
            <a:endParaRPr sz="5200">
              <a:solidFill>
                <a:srgbClr val="E4E5B8"/>
              </a:solidFill>
              <a:latin typeface="Georgia"/>
              <a:ea typeface="Georgia"/>
              <a:cs typeface="Georgia"/>
              <a:sym typeface="Georgia"/>
            </a:endParaRPr>
          </a:p>
        </p:txBody>
      </p:sp>
      <p:pic>
        <p:nvPicPr>
          <p:cNvPr id="492" name="Google Shape;492;p70"/>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6" name="Shape 496"/>
        <p:cNvGrpSpPr/>
        <p:nvPr/>
      </p:nvGrpSpPr>
      <p:grpSpPr>
        <a:xfrm>
          <a:off x="0" y="0"/>
          <a:ext cx="0" cy="0"/>
          <a:chOff x="0" y="0"/>
          <a:chExt cx="0" cy="0"/>
        </a:xfrm>
      </p:grpSpPr>
      <p:sp>
        <p:nvSpPr>
          <p:cNvPr id="497" name="Google Shape;497;p71"/>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8" name="Google Shape;498;p71"/>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New Member Introductions</a:t>
            </a:r>
            <a:endParaRPr>
              <a:solidFill>
                <a:srgbClr val="E4E5B8"/>
              </a:solidFill>
              <a:latin typeface="Georgia"/>
              <a:ea typeface="Georgia"/>
              <a:cs typeface="Georgia"/>
              <a:sym typeface="Georgia"/>
            </a:endParaRPr>
          </a:p>
        </p:txBody>
      </p:sp>
      <p:pic>
        <p:nvPicPr>
          <p:cNvPr id="499" name="Google Shape;499;p71"/>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500" name="Google Shape;500;p71"/>
          <p:cNvSpPr txBox="1"/>
          <p:nvPr/>
        </p:nvSpPr>
        <p:spPr>
          <a:xfrm>
            <a:off x="472000" y="1464375"/>
            <a:ext cx="8096400" cy="3263100"/>
          </a:xfrm>
          <a:prstGeom prst="rect">
            <a:avLst/>
          </a:prstGeom>
          <a:noFill/>
          <a:ln>
            <a:noFill/>
          </a:ln>
        </p:spPr>
        <p:txBody>
          <a:bodyPr anchorCtr="0" anchor="t" bIns="91425" lIns="91425" spcFirstLastPara="1" rIns="91425" wrap="square" tIns="91425">
            <a:spAutoFit/>
          </a:bodyPr>
          <a:lstStyle/>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What is your name, pronouns and state (or country/territory)?</a:t>
            </a:r>
            <a:endParaRPr sz="2500">
              <a:solidFill>
                <a:srgbClr val="E4E5B8"/>
              </a:solidFill>
              <a:latin typeface="Georgia"/>
              <a:ea typeface="Georgia"/>
              <a:cs typeface="Georgia"/>
              <a:sym typeface="Georgia"/>
            </a:endParaRPr>
          </a:p>
          <a:p>
            <a:pPr indent="0" lvl="0" marL="457200" rtl="0" algn="l">
              <a:lnSpc>
                <a:spcPct val="100000"/>
              </a:lnSpc>
              <a:spcBef>
                <a:spcPts val="0"/>
              </a:spcBef>
              <a:spcAft>
                <a:spcPts val="0"/>
              </a:spcAft>
              <a:buNone/>
            </a:pPr>
            <a:r>
              <a:t/>
            </a:r>
            <a:endParaRPr sz="2500">
              <a:solidFill>
                <a:srgbClr val="E4E5B8"/>
              </a:solidFill>
              <a:latin typeface="Georgia"/>
              <a:ea typeface="Georgia"/>
              <a:cs typeface="Georgia"/>
              <a:sym typeface="Georgia"/>
            </a:endParaRPr>
          </a:p>
          <a:p>
            <a:pPr indent="-387350" lvl="0" marL="457200" rtl="0" algn="l">
              <a:lnSpc>
                <a:spcPct val="2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Where do you work? Is it unionized?</a:t>
            </a:r>
            <a:endParaRPr sz="2500">
              <a:solidFill>
                <a:srgbClr val="E4E5B8"/>
              </a:solidFill>
              <a:latin typeface="Georgia"/>
              <a:ea typeface="Georgia"/>
              <a:cs typeface="Georgia"/>
              <a:sym typeface="Georgia"/>
            </a:endParaRPr>
          </a:p>
          <a:p>
            <a:pPr indent="-387350" lvl="0" marL="457200" rtl="0" algn="l">
              <a:lnSpc>
                <a:spcPct val="2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How did you find out about the People’s School?</a:t>
            </a:r>
            <a:endParaRPr sz="2500">
              <a:solidFill>
                <a:srgbClr val="E4E5B8"/>
              </a:solidFill>
              <a:latin typeface="Georgia"/>
              <a:ea typeface="Georgia"/>
              <a:cs typeface="Georgia"/>
              <a:sym typeface="Georgia"/>
            </a:endParaRPr>
          </a:p>
          <a:p>
            <a:pPr indent="-387350" lvl="0" marL="457200" rtl="0" algn="l">
              <a:lnSpc>
                <a:spcPct val="2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What do you think about </a:t>
            </a:r>
            <a:r>
              <a:rPr lang="en" sz="2500">
                <a:solidFill>
                  <a:srgbClr val="E4E5B8"/>
                </a:solidFill>
                <a:latin typeface="Georgia"/>
                <a:ea typeface="Georgia"/>
                <a:cs typeface="Georgia"/>
                <a:sym typeface="Georgia"/>
              </a:rPr>
              <a:t>tonight's</a:t>
            </a:r>
            <a:r>
              <a:rPr lang="en" sz="2500">
                <a:solidFill>
                  <a:srgbClr val="E4E5B8"/>
                </a:solidFill>
                <a:latin typeface="Georgia"/>
                <a:ea typeface="Georgia"/>
                <a:cs typeface="Georgia"/>
                <a:sym typeface="Georgia"/>
              </a:rPr>
              <a:t> class?</a:t>
            </a:r>
            <a:endParaRPr sz="2500">
              <a:solidFill>
                <a:srgbClr val="E4E5B8"/>
              </a:solidFill>
              <a:latin typeface="Georgia"/>
              <a:ea typeface="Georgia"/>
              <a:cs typeface="Georgia"/>
              <a:sym typeface="Georgia"/>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4" name="Shape 504"/>
        <p:cNvGrpSpPr/>
        <p:nvPr/>
      </p:nvGrpSpPr>
      <p:grpSpPr>
        <a:xfrm>
          <a:off x="0" y="0"/>
          <a:ext cx="0" cy="0"/>
          <a:chOff x="0" y="0"/>
          <a:chExt cx="0" cy="0"/>
        </a:xfrm>
      </p:grpSpPr>
      <p:sp>
        <p:nvSpPr>
          <p:cNvPr id="505" name="Google Shape;505;p72"/>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 &amp; Wrap Up </a:t>
            </a:r>
            <a:endParaRPr sz="5200">
              <a:solidFill>
                <a:srgbClr val="E4E5B8"/>
              </a:solidFill>
              <a:latin typeface="Georgia"/>
              <a:ea typeface="Georgia"/>
              <a:cs typeface="Georgia"/>
              <a:sym typeface="Georgia"/>
            </a:endParaRPr>
          </a:p>
        </p:txBody>
      </p:sp>
      <p:pic>
        <p:nvPicPr>
          <p:cNvPr id="506" name="Google Shape;506;p72"/>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0" name="Shape 510"/>
        <p:cNvGrpSpPr/>
        <p:nvPr/>
      </p:nvGrpSpPr>
      <p:grpSpPr>
        <a:xfrm>
          <a:off x="0" y="0"/>
          <a:ext cx="0" cy="0"/>
          <a:chOff x="0" y="0"/>
          <a:chExt cx="0" cy="0"/>
        </a:xfrm>
      </p:grpSpPr>
      <p:sp>
        <p:nvSpPr>
          <p:cNvPr id="511" name="Google Shape;511;p7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2" name="Google Shape;512;p73"/>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Announcements</a:t>
            </a:r>
            <a:endParaRPr>
              <a:solidFill>
                <a:srgbClr val="E4E5B8"/>
              </a:solidFill>
              <a:latin typeface="Georgia"/>
              <a:ea typeface="Georgia"/>
              <a:cs typeface="Georgia"/>
              <a:sym typeface="Georgia"/>
            </a:endParaRPr>
          </a:p>
        </p:txBody>
      </p:sp>
      <p:pic>
        <p:nvPicPr>
          <p:cNvPr id="513" name="Google Shape;513;p73"/>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514" name="Google Shape;514;p73"/>
          <p:cNvSpPr txBox="1"/>
          <p:nvPr/>
        </p:nvSpPr>
        <p:spPr>
          <a:xfrm>
            <a:off x="406550" y="1101300"/>
            <a:ext cx="8096400" cy="32631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br>
              <a:rPr lang="en" sz="2000">
                <a:solidFill>
                  <a:srgbClr val="E4E5B8"/>
                </a:solidFill>
                <a:latin typeface="Georgia"/>
                <a:ea typeface="Georgia"/>
                <a:cs typeface="Georgia"/>
                <a:sym typeface="Georgia"/>
              </a:rPr>
            </a:br>
            <a:endParaRPr sz="2000">
              <a:solidFill>
                <a:srgbClr val="E4E5B8"/>
              </a:solidFill>
              <a:latin typeface="Georgia"/>
              <a:ea typeface="Georgia"/>
              <a:cs typeface="Georgia"/>
              <a:sym typeface="Georgia"/>
            </a:endParaRPr>
          </a:p>
          <a:p>
            <a:pPr indent="-355600" lvl="0" marL="457200" rtl="0" algn="l">
              <a:lnSpc>
                <a:spcPct val="100000"/>
              </a:lnSpc>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PCUSA Cell Chairs need to call members of their cells to remind them about attendance. </a:t>
            </a:r>
            <a:br>
              <a:rPr lang="en" sz="2000">
                <a:solidFill>
                  <a:srgbClr val="E4E5B8"/>
                </a:solidFill>
                <a:latin typeface="Georgia"/>
                <a:ea typeface="Georgia"/>
                <a:cs typeface="Georgia"/>
                <a:sym typeface="Georgia"/>
              </a:rPr>
            </a:br>
            <a:endParaRPr sz="2000">
              <a:solidFill>
                <a:srgbClr val="E4E5B8"/>
              </a:solidFill>
              <a:latin typeface="Georgia"/>
              <a:ea typeface="Georgia"/>
              <a:cs typeface="Georgia"/>
              <a:sym typeface="Georgia"/>
            </a:endParaRPr>
          </a:p>
          <a:p>
            <a:pPr indent="-355600" lvl="0" marL="457200" rtl="0" algn="l">
              <a:lnSpc>
                <a:spcPct val="100000"/>
              </a:lnSpc>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The next issue of New Masses (2025) has begun production. If you have art you want us to feature, email it to </a:t>
            </a:r>
            <a:r>
              <a:rPr lang="en" sz="2000" u="sng">
                <a:solidFill>
                  <a:schemeClr val="hlink"/>
                </a:solidFill>
                <a:latin typeface="Georgia"/>
                <a:ea typeface="Georgia"/>
                <a:cs typeface="Georgia"/>
                <a:sym typeface="Georgia"/>
                <a:hlinkClick r:id="rId4"/>
              </a:rPr>
              <a:t>info@partyofcommunistsusa.net</a:t>
            </a:r>
            <a:r>
              <a:rPr lang="en" sz="2000">
                <a:solidFill>
                  <a:srgbClr val="E4E5B8"/>
                </a:solidFill>
                <a:latin typeface="Georgia"/>
                <a:ea typeface="Georgia"/>
                <a:cs typeface="Georgia"/>
                <a:sym typeface="Georgia"/>
              </a:rPr>
              <a:t>. </a:t>
            </a:r>
            <a:endParaRPr sz="2000">
              <a:solidFill>
                <a:srgbClr val="E4E5B8"/>
              </a:solidFill>
              <a:latin typeface="Georgia"/>
              <a:ea typeface="Georgia"/>
              <a:cs typeface="Georgia"/>
              <a:sym typeface="Georgia"/>
            </a:endParaRPr>
          </a:p>
          <a:p>
            <a:pPr indent="0" lvl="0" marL="0" rtl="0" algn="l">
              <a:lnSpc>
                <a:spcPct val="100000"/>
              </a:lnSpc>
              <a:spcBef>
                <a:spcPts val="0"/>
              </a:spcBef>
              <a:spcAft>
                <a:spcPts val="0"/>
              </a:spcAft>
              <a:buNone/>
            </a:pPr>
            <a:r>
              <a:t/>
            </a:r>
            <a:endParaRPr sz="2000">
              <a:solidFill>
                <a:srgbClr val="E4E5B8"/>
              </a:solidFill>
              <a:latin typeface="Georgia"/>
              <a:ea typeface="Georgia"/>
              <a:cs typeface="Georgia"/>
              <a:sym typeface="Georgia"/>
            </a:endParaRPr>
          </a:p>
          <a:p>
            <a:pPr indent="0" lvl="0" marL="457200" rtl="0" algn="l">
              <a:lnSpc>
                <a:spcPct val="100000"/>
              </a:lnSpc>
              <a:spcBef>
                <a:spcPts val="0"/>
              </a:spcBef>
              <a:spcAft>
                <a:spcPts val="0"/>
              </a:spcAft>
              <a:buNone/>
            </a:pPr>
            <a:r>
              <a:t/>
            </a:r>
            <a:endParaRPr sz="2000">
              <a:solidFill>
                <a:srgbClr val="E4E5B8"/>
              </a:solidFill>
              <a:latin typeface="Georgia"/>
              <a:ea typeface="Georgia"/>
              <a:cs typeface="Georgia"/>
              <a:sym typeface="Georgia"/>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8" name="Shape 518"/>
        <p:cNvGrpSpPr/>
        <p:nvPr/>
      </p:nvGrpSpPr>
      <p:grpSpPr>
        <a:xfrm>
          <a:off x="0" y="0"/>
          <a:ext cx="0" cy="0"/>
          <a:chOff x="0" y="0"/>
          <a:chExt cx="0" cy="0"/>
        </a:xfrm>
      </p:grpSpPr>
      <p:sp>
        <p:nvSpPr>
          <p:cNvPr id="519" name="Google Shape;519;p74"/>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0" name="Google Shape;520;p74"/>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Volunteers Needed!</a:t>
            </a:r>
            <a:endParaRPr>
              <a:solidFill>
                <a:srgbClr val="E4E5B8"/>
              </a:solidFill>
              <a:latin typeface="Georgia"/>
              <a:ea typeface="Georgia"/>
              <a:cs typeface="Georgia"/>
              <a:sym typeface="Georgia"/>
            </a:endParaRPr>
          </a:p>
        </p:txBody>
      </p:sp>
      <p:pic>
        <p:nvPicPr>
          <p:cNvPr id="521" name="Google Shape;521;p74"/>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522" name="Google Shape;522;p74"/>
          <p:cNvSpPr txBox="1"/>
          <p:nvPr/>
        </p:nvSpPr>
        <p:spPr>
          <a:xfrm>
            <a:off x="523800" y="1150750"/>
            <a:ext cx="8096400" cy="36480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r>
              <a:rPr lang="en" sz="2500">
                <a:solidFill>
                  <a:srgbClr val="E4E5B8"/>
                </a:solidFill>
                <a:latin typeface="Georgia"/>
                <a:ea typeface="Georgia"/>
                <a:cs typeface="Georgia"/>
                <a:sym typeface="Georgia"/>
              </a:rPr>
              <a:t>We are in need of volunteers for the staff of the People’s School! Here’s a few roles we need filled:</a:t>
            </a:r>
            <a:endParaRPr sz="2500">
              <a:solidFill>
                <a:srgbClr val="E4E5B8"/>
              </a:solidFill>
              <a:latin typeface="Georgia"/>
              <a:ea typeface="Georgia"/>
              <a:cs typeface="Georgia"/>
              <a:sym typeface="Georgia"/>
            </a:endParaRPr>
          </a:p>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People to help manage posting on our social media and podcast platforms</a:t>
            </a:r>
            <a:endParaRPr sz="2500">
              <a:solidFill>
                <a:srgbClr val="E4E5B8"/>
              </a:solidFill>
              <a:latin typeface="Georgia"/>
              <a:ea typeface="Georgia"/>
              <a:cs typeface="Georgia"/>
              <a:sym typeface="Georgia"/>
            </a:endParaRPr>
          </a:p>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Video Editors, Audio Editors, Graphic Designers, Artists, Narrators</a:t>
            </a:r>
            <a:endParaRPr sz="2500">
              <a:solidFill>
                <a:srgbClr val="E4E5B8"/>
              </a:solidFill>
              <a:latin typeface="Georgia"/>
              <a:ea typeface="Georgia"/>
              <a:cs typeface="Georgia"/>
              <a:sym typeface="Georgia"/>
            </a:endParaRPr>
          </a:p>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Web Controls, Moderators</a:t>
            </a:r>
            <a:endParaRPr sz="2500">
              <a:solidFill>
                <a:srgbClr val="E4E5B8"/>
              </a:solidFill>
              <a:latin typeface="Georgia"/>
              <a:ea typeface="Georgia"/>
              <a:cs typeface="Georgia"/>
              <a:sym typeface="Georgia"/>
            </a:endParaRPr>
          </a:p>
          <a:p>
            <a:pPr indent="0" lvl="0" marL="0" rtl="0" algn="l">
              <a:lnSpc>
                <a:spcPct val="100000"/>
              </a:lnSpc>
              <a:spcBef>
                <a:spcPts val="0"/>
              </a:spcBef>
              <a:spcAft>
                <a:spcPts val="0"/>
              </a:spcAft>
              <a:buNone/>
            </a:pPr>
            <a:r>
              <a:rPr lang="en" sz="2500">
                <a:solidFill>
                  <a:srgbClr val="E4E5B8"/>
                </a:solidFill>
                <a:latin typeface="Georgia"/>
                <a:ea typeface="Georgia"/>
                <a:cs typeface="Georgia"/>
                <a:sym typeface="Georgia"/>
              </a:rPr>
              <a:t>Email </a:t>
            </a:r>
            <a:r>
              <a:rPr lang="en" sz="2500" u="sng">
                <a:solidFill>
                  <a:schemeClr val="hlink"/>
                </a:solidFill>
                <a:latin typeface="Georgia"/>
                <a:ea typeface="Georgia"/>
                <a:cs typeface="Georgia"/>
                <a:sym typeface="Georgia"/>
                <a:hlinkClick r:id="rId4"/>
              </a:rPr>
              <a:t>info@peoplesschool.us</a:t>
            </a:r>
            <a:r>
              <a:rPr lang="en" sz="2500">
                <a:solidFill>
                  <a:srgbClr val="E4E5B8"/>
                </a:solidFill>
                <a:latin typeface="Georgia"/>
                <a:ea typeface="Georgia"/>
                <a:cs typeface="Georgia"/>
                <a:sym typeface="Georgia"/>
              </a:rPr>
              <a:t> if you’re interested and try to attend our next staff meeting if possible.</a:t>
            </a:r>
            <a:endParaRPr sz="2500">
              <a:solidFill>
                <a:srgbClr val="E4E5B8"/>
              </a:solidFill>
              <a:latin typeface="Georgia"/>
              <a:ea typeface="Georgia"/>
              <a:cs typeface="Georgia"/>
              <a:sym typeface="Georgia"/>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sp>
        <p:nvSpPr>
          <p:cNvPr id="140" name="Google Shape;140;p30"/>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41" name="Google Shape;141;p30"/>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42" name="Google Shape;142;p30"/>
          <p:cNvSpPr txBox="1"/>
          <p:nvPr/>
        </p:nvSpPr>
        <p:spPr>
          <a:xfrm>
            <a:off x="165625" y="1101300"/>
            <a:ext cx="8607600" cy="2739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900">
                <a:solidFill>
                  <a:srgbClr val="E4E5B8"/>
                </a:solidFill>
                <a:latin typeface="Georgia"/>
                <a:ea typeface="Georgia"/>
                <a:cs typeface="Georgia"/>
                <a:sym typeface="Georgia"/>
              </a:rPr>
              <a:t>Tonight’s class gives a truncated look at the book </a:t>
            </a:r>
            <a:r>
              <a:rPr i="1" lang="en" sz="1900">
                <a:solidFill>
                  <a:srgbClr val="E4E5B8"/>
                </a:solidFill>
                <a:latin typeface="Georgia"/>
                <a:ea typeface="Georgia"/>
                <a:cs typeface="Georgia"/>
                <a:sym typeface="Georgia"/>
              </a:rPr>
              <a:t>Lesson of Germany </a:t>
            </a:r>
            <a:r>
              <a:rPr lang="en" sz="1900">
                <a:solidFill>
                  <a:srgbClr val="E4E5B8"/>
                </a:solidFill>
                <a:latin typeface="Georgia"/>
                <a:ea typeface="Georgia"/>
                <a:cs typeface="Georgia"/>
                <a:sym typeface="Georgia"/>
              </a:rPr>
              <a:t>by Gerhart Eisler, Albert Norden, and Albert Schreiner. </a:t>
            </a:r>
            <a:endParaRPr sz="1900">
              <a:solidFill>
                <a:srgbClr val="E4E5B8"/>
              </a:solidFill>
              <a:latin typeface="Georgia"/>
              <a:ea typeface="Georgia"/>
              <a:cs typeface="Georgia"/>
              <a:sym typeface="Georgia"/>
            </a:endParaRPr>
          </a:p>
          <a:p>
            <a:pPr indent="0" lvl="0" marL="0" rtl="0" algn="l">
              <a:spcBef>
                <a:spcPts val="0"/>
              </a:spcBef>
              <a:spcAft>
                <a:spcPts val="0"/>
              </a:spcAft>
              <a:buNone/>
            </a:pPr>
            <a:r>
              <a:t/>
            </a:r>
            <a:endParaRPr sz="1900">
              <a:solidFill>
                <a:srgbClr val="E4E5B8"/>
              </a:solidFill>
              <a:latin typeface="Georgia"/>
              <a:ea typeface="Georgia"/>
              <a:cs typeface="Georgia"/>
              <a:sym typeface="Georgia"/>
            </a:endParaRPr>
          </a:p>
          <a:p>
            <a:pPr indent="0" lvl="0" marL="0" rtl="0" algn="l">
              <a:spcBef>
                <a:spcPts val="0"/>
              </a:spcBef>
              <a:spcAft>
                <a:spcPts val="0"/>
              </a:spcAft>
              <a:buNone/>
            </a:pPr>
            <a:r>
              <a:rPr lang="en" sz="1900">
                <a:solidFill>
                  <a:srgbClr val="E4E5B8"/>
                </a:solidFill>
                <a:latin typeface="Georgia"/>
                <a:ea typeface="Georgia"/>
                <a:cs typeface="Georgia"/>
                <a:sym typeface="Georgia"/>
              </a:rPr>
              <a:t>Unfortunately, an hour and a half course can hardly do the book </a:t>
            </a:r>
            <a:r>
              <a:rPr lang="en" sz="1900">
                <a:solidFill>
                  <a:srgbClr val="E4E5B8"/>
                </a:solidFill>
                <a:latin typeface="Georgia"/>
                <a:ea typeface="Georgia"/>
                <a:cs typeface="Georgia"/>
                <a:sym typeface="Georgia"/>
              </a:rPr>
              <a:t>justice. After attending the class, it is recommended that all attendees and viewers order a the book from New Outlook Publishers using this link: </a:t>
            </a:r>
            <a:r>
              <a:rPr lang="en" sz="1900" u="sng">
                <a:solidFill>
                  <a:schemeClr val="hlink"/>
                </a:solidFill>
                <a:latin typeface="Georgia"/>
                <a:ea typeface="Georgia"/>
                <a:cs typeface="Georgia"/>
                <a:sym typeface="Georgia"/>
                <a:hlinkClick r:id="rId4"/>
              </a:rPr>
              <a:t>https://newoutlookpublishers.store/shop/history/the-lesson-of-germany/</a:t>
            </a:r>
            <a:r>
              <a:rPr lang="en" sz="1900">
                <a:solidFill>
                  <a:srgbClr val="E4E5B8"/>
                </a:solidFill>
                <a:latin typeface="Georgia"/>
                <a:ea typeface="Georgia"/>
                <a:cs typeface="Georgia"/>
                <a:sym typeface="Georgia"/>
              </a:rPr>
              <a:t> to read the book in its entirety.</a:t>
            </a:r>
            <a:endParaRPr sz="19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143" name="Google Shape;143;p30"/>
          <p:cNvSpPr txBox="1"/>
          <p:nvPr>
            <p:ph type="title"/>
          </p:nvPr>
        </p:nvSpPr>
        <p:spPr>
          <a:xfrm>
            <a:off x="1634700" y="159325"/>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Please Get Your Own Copy for Your Marxist Library</a:t>
            </a:r>
            <a:endParaRPr>
              <a:solidFill>
                <a:srgbClr val="E4E5B8"/>
              </a:solidFill>
              <a:latin typeface="Georgia"/>
              <a:ea typeface="Georgia"/>
              <a:cs typeface="Georgia"/>
              <a:sym typeface="Georgia"/>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C0000"/>
        </a:solidFill>
      </p:bgPr>
    </p:bg>
    <p:spTree>
      <p:nvGrpSpPr>
        <p:cNvPr id="526" name="Shape 526"/>
        <p:cNvGrpSpPr/>
        <p:nvPr/>
      </p:nvGrpSpPr>
      <p:grpSpPr>
        <a:xfrm>
          <a:off x="0" y="0"/>
          <a:ext cx="0" cy="0"/>
          <a:chOff x="0" y="0"/>
          <a:chExt cx="0" cy="0"/>
        </a:xfrm>
      </p:grpSpPr>
      <p:sp>
        <p:nvSpPr>
          <p:cNvPr id="527" name="Google Shape;527;p75"/>
          <p:cNvSpPr/>
          <p:nvPr/>
        </p:nvSpPr>
        <p:spPr>
          <a:xfrm>
            <a:off x="0" y="0"/>
            <a:ext cx="9144000" cy="1101300"/>
          </a:xfrm>
          <a:prstGeom prst="rect">
            <a:avLst/>
          </a:prstGeom>
          <a:solidFill>
            <a:srgbClr val="FFD966"/>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8" name="Google Shape;528;p75"/>
          <p:cNvSpPr txBox="1"/>
          <p:nvPr>
            <p:ph type="title"/>
          </p:nvPr>
        </p:nvSpPr>
        <p:spPr>
          <a:xfrm>
            <a:off x="1658025" y="16745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chemeClr val="lt1"/>
                </a:solidFill>
                <a:latin typeface="Georgia"/>
                <a:ea typeface="Georgia"/>
                <a:cs typeface="Georgia"/>
                <a:sym typeface="Georgia"/>
              </a:rPr>
              <a:t>View From Left Field</a:t>
            </a:r>
            <a:endParaRPr>
              <a:solidFill>
                <a:schemeClr val="lt1"/>
              </a:solidFill>
              <a:latin typeface="Georgia"/>
              <a:ea typeface="Georgia"/>
              <a:cs typeface="Georgia"/>
              <a:sym typeface="Georgia"/>
            </a:endParaRPr>
          </a:p>
          <a:p>
            <a:pPr indent="0" lvl="0" marL="0" rtl="0" algn="l">
              <a:spcBef>
                <a:spcPts val="0"/>
              </a:spcBef>
              <a:spcAft>
                <a:spcPts val="0"/>
              </a:spcAft>
              <a:buNone/>
            </a:pPr>
            <a:r>
              <a:rPr lang="en" sz="1911">
                <a:solidFill>
                  <a:schemeClr val="lt1"/>
                </a:solidFill>
                <a:latin typeface="Georgia"/>
                <a:ea typeface="Georgia"/>
                <a:cs typeface="Georgia"/>
                <a:sym typeface="Georgia"/>
              </a:rPr>
              <a:t>https://viewfromleftfield.libsyn.com</a:t>
            </a:r>
            <a:endParaRPr sz="1911">
              <a:solidFill>
                <a:schemeClr val="lt1"/>
              </a:solidFill>
              <a:latin typeface="Georgia"/>
              <a:ea typeface="Georgia"/>
              <a:cs typeface="Georgia"/>
              <a:sym typeface="Georgia"/>
            </a:endParaRPr>
          </a:p>
        </p:txBody>
      </p:sp>
      <p:pic>
        <p:nvPicPr>
          <p:cNvPr id="529" name="Google Shape;529;p75"/>
          <p:cNvPicPr preferRelativeResize="0"/>
          <p:nvPr/>
        </p:nvPicPr>
        <p:blipFill>
          <a:blip r:embed="rId3">
            <a:alphaModFix/>
          </a:blip>
          <a:stretch>
            <a:fillRect/>
          </a:stretch>
        </p:blipFill>
        <p:spPr>
          <a:xfrm>
            <a:off x="7870100" y="112500"/>
            <a:ext cx="876299" cy="876299"/>
          </a:xfrm>
          <a:prstGeom prst="rect">
            <a:avLst/>
          </a:prstGeom>
          <a:noFill/>
          <a:ln>
            <a:noFill/>
          </a:ln>
        </p:spPr>
      </p:pic>
      <p:pic>
        <p:nvPicPr>
          <p:cNvPr id="530" name="Google Shape;530;p75"/>
          <p:cNvPicPr preferRelativeResize="0"/>
          <p:nvPr/>
        </p:nvPicPr>
        <p:blipFill>
          <a:blip r:embed="rId4">
            <a:alphaModFix/>
          </a:blip>
          <a:stretch>
            <a:fillRect/>
          </a:stretch>
        </p:blipFill>
        <p:spPr>
          <a:xfrm>
            <a:off x="5009000" y="1253700"/>
            <a:ext cx="3737400" cy="3737400"/>
          </a:xfrm>
          <a:prstGeom prst="rect">
            <a:avLst/>
          </a:prstGeom>
          <a:noFill/>
          <a:ln>
            <a:noFill/>
          </a:ln>
        </p:spPr>
      </p:pic>
      <p:pic>
        <p:nvPicPr>
          <p:cNvPr id="531" name="Google Shape;531;p75"/>
          <p:cNvPicPr preferRelativeResize="0"/>
          <p:nvPr/>
        </p:nvPicPr>
        <p:blipFill>
          <a:blip r:embed="rId4">
            <a:alphaModFix/>
          </a:blip>
          <a:stretch>
            <a:fillRect/>
          </a:stretch>
        </p:blipFill>
        <p:spPr>
          <a:xfrm>
            <a:off x="264775" y="79575"/>
            <a:ext cx="942152" cy="942152"/>
          </a:xfrm>
          <a:prstGeom prst="rect">
            <a:avLst/>
          </a:prstGeom>
          <a:noFill/>
          <a:ln>
            <a:noFill/>
          </a:ln>
        </p:spPr>
      </p:pic>
      <p:sp>
        <p:nvSpPr>
          <p:cNvPr id="532" name="Google Shape;532;p75"/>
          <p:cNvSpPr txBox="1"/>
          <p:nvPr/>
        </p:nvSpPr>
        <p:spPr>
          <a:xfrm>
            <a:off x="482650" y="1105950"/>
            <a:ext cx="4243500" cy="40329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r>
              <a:rPr lang="en" sz="2500">
                <a:solidFill>
                  <a:srgbClr val="E4E5B8"/>
                </a:solidFill>
                <a:latin typeface="Georgia"/>
                <a:ea typeface="Georgia"/>
                <a:cs typeface="Georgia"/>
                <a:sym typeface="Georgia"/>
              </a:rPr>
              <a:t>The Old PSMLS Youtube is now the Youtube of View From Left Field, a podcast of analysis and discussion of current events from a progressive perspective. </a:t>
            </a:r>
            <a:br>
              <a:rPr lang="en" sz="2500">
                <a:solidFill>
                  <a:srgbClr val="E4E5B8"/>
                </a:solidFill>
                <a:latin typeface="Georgia"/>
                <a:ea typeface="Georgia"/>
                <a:cs typeface="Georgia"/>
                <a:sym typeface="Georgia"/>
              </a:rPr>
            </a:br>
            <a:br>
              <a:rPr lang="en" sz="2500">
                <a:solidFill>
                  <a:srgbClr val="E4E5B8"/>
                </a:solidFill>
                <a:latin typeface="Georgia"/>
                <a:ea typeface="Georgia"/>
                <a:cs typeface="Georgia"/>
                <a:sym typeface="Georgia"/>
              </a:rPr>
            </a:br>
            <a:r>
              <a:rPr lang="en" sz="2500">
                <a:solidFill>
                  <a:srgbClr val="E4E5B8"/>
                </a:solidFill>
                <a:latin typeface="Georgia"/>
                <a:ea typeface="Georgia"/>
                <a:cs typeface="Georgia"/>
                <a:sym typeface="Georgia"/>
              </a:rPr>
              <a:t>Like the Youtube videos and subscribe with 5 star ratings on your podcast platforms. </a:t>
            </a:r>
            <a:endParaRPr sz="2500">
              <a:solidFill>
                <a:srgbClr val="E4E5B8"/>
              </a:solidFill>
              <a:latin typeface="Georgia"/>
              <a:ea typeface="Georgia"/>
              <a:cs typeface="Georgia"/>
              <a:sym typeface="Georgia"/>
            </a:endParaRP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73763"/>
        </a:solidFill>
      </p:bgPr>
    </p:bg>
    <p:spTree>
      <p:nvGrpSpPr>
        <p:cNvPr id="536" name="Shape 536"/>
        <p:cNvGrpSpPr/>
        <p:nvPr/>
      </p:nvGrpSpPr>
      <p:grpSpPr>
        <a:xfrm>
          <a:off x="0" y="0"/>
          <a:ext cx="0" cy="0"/>
          <a:chOff x="0" y="0"/>
          <a:chExt cx="0" cy="0"/>
        </a:xfrm>
      </p:grpSpPr>
      <p:sp>
        <p:nvSpPr>
          <p:cNvPr id="537" name="Google Shape;537;p76"/>
          <p:cNvSpPr/>
          <p:nvPr/>
        </p:nvSpPr>
        <p:spPr>
          <a:xfrm>
            <a:off x="0" y="0"/>
            <a:ext cx="9144000" cy="1101300"/>
          </a:xfrm>
          <a:prstGeom prst="rect">
            <a:avLst/>
          </a:prstGeom>
          <a:solidFill>
            <a:schemeClr val="accent1"/>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8" name="Google Shape;538;p76"/>
          <p:cNvSpPr txBox="1"/>
          <p:nvPr>
            <p:ph type="title"/>
          </p:nvPr>
        </p:nvSpPr>
        <p:spPr>
          <a:xfrm>
            <a:off x="1658025" y="16745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chemeClr val="lt1"/>
                </a:solidFill>
                <a:latin typeface="Georgia"/>
                <a:ea typeface="Georgia"/>
                <a:cs typeface="Georgia"/>
                <a:sym typeface="Georgia"/>
              </a:rPr>
              <a:t>New Outlook Publishers</a:t>
            </a:r>
            <a:endParaRPr>
              <a:solidFill>
                <a:schemeClr val="lt1"/>
              </a:solidFill>
              <a:latin typeface="Georgia"/>
              <a:ea typeface="Georgia"/>
              <a:cs typeface="Georgia"/>
              <a:sym typeface="Georgia"/>
            </a:endParaRPr>
          </a:p>
          <a:p>
            <a:pPr indent="0" lvl="0" marL="0" rtl="0" algn="l">
              <a:spcBef>
                <a:spcPts val="0"/>
              </a:spcBef>
              <a:spcAft>
                <a:spcPts val="0"/>
              </a:spcAft>
              <a:buNone/>
            </a:pPr>
            <a:r>
              <a:rPr lang="en" sz="1911">
                <a:solidFill>
                  <a:schemeClr val="lt1"/>
                </a:solidFill>
                <a:latin typeface="Georgia"/>
                <a:ea typeface="Georgia"/>
                <a:cs typeface="Georgia"/>
                <a:sym typeface="Georgia"/>
              </a:rPr>
              <a:t>newoutlookpublishers.store</a:t>
            </a:r>
            <a:endParaRPr sz="1911">
              <a:solidFill>
                <a:schemeClr val="lt1"/>
              </a:solidFill>
              <a:latin typeface="Georgia"/>
              <a:ea typeface="Georgia"/>
              <a:cs typeface="Georgia"/>
              <a:sym typeface="Georgia"/>
            </a:endParaRPr>
          </a:p>
        </p:txBody>
      </p:sp>
      <p:pic>
        <p:nvPicPr>
          <p:cNvPr id="539" name="Google Shape;539;p76"/>
          <p:cNvPicPr preferRelativeResize="0"/>
          <p:nvPr/>
        </p:nvPicPr>
        <p:blipFill>
          <a:blip r:embed="rId3">
            <a:alphaModFix/>
          </a:blip>
          <a:stretch>
            <a:fillRect/>
          </a:stretch>
        </p:blipFill>
        <p:spPr>
          <a:xfrm>
            <a:off x="7870100" y="112500"/>
            <a:ext cx="876299" cy="876299"/>
          </a:xfrm>
          <a:prstGeom prst="rect">
            <a:avLst/>
          </a:prstGeom>
          <a:noFill/>
          <a:ln>
            <a:noFill/>
          </a:ln>
        </p:spPr>
      </p:pic>
      <p:sp>
        <p:nvSpPr>
          <p:cNvPr id="540" name="Google Shape;540;p76"/>
          <p:cNvSpPr txBox="1"/>
          <p:nvPr>
            <p:ph type="title"/>
          </p:nvPr>
        </p:nvSpPr>
        <p:spPr>
          <a:xfrm>
            <a:off x="898350" y="1141625"/>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00FFFF"/>
                </a:solidFill>
                <a:latin typeface="Georgia"/>
                <a:ea typeface="Georgia"/>
                <a:cs typeface="Georgia"/>
                <a:sym typeface="Georgia"/>
              </a:rPr>
              <a:t>Latest &amp; Relevant Releases</a:t>
            </a:r>
            <a:endParaRPr>
              <a:solidFill>
                <a:srgbClr val="00FFFF"/>
              </a:solidFill>
              <a:latin typeface="Georgia"/>
              <a:ea typeface="Georgia"/>
              <a:cs typeface="Georgia"/>
              <a:sym typeface="Georgia"/>
            </a:endParaRPr>
          </a:p>
        </p:txBody>
      </p:sp>
      <p:sp>
        <p:nvSpPr>
          <p:cNvPr id="541" name="Google Shape;541;p76"/>
          <p:cNvSpPr/>
          <p:nvPr/>
        </p:nvSpPr>
        <p:spPr>
          <a:xfrm>
            <a:off x="404375"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42" name="Google Shape;542;p76"/>
          <p:cNvSpPr/>
          <p:nvPr/>
        </p:nvSpPr>
        <p:spPr>
          <a:xfrm>
            <a:off x="2513038"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43" name="Google Shape;543;p76"/>
          <p:cNvSpPr/>
          <p:nvPr/>
        </p:nvSpPr>
        <p:spPr>
          <a:xfrm>
            <a:off x="4621725"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44" name="Google Shape;544;p76"/>
          <p:cNvSpPr/>
          <p:nvPr/>
        </p:nvSpPr>
        <p:spPr>
          <a:xfrm>
            <a:off x="6730400"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545" name="Google Shape;545;p76"/>
          <p:cNvPicPr preferRelativeResize="0"/>
          <p:nvPr/>
        </p:nvPicPr>
        <p:blipFill>
          <a:blip r:embed="rId4">
            <a:alphaModFix/>
          </a:blip>
          <a:stretch>
            <a:fillRect/>
          </a:stretch>
        </p:blipFill>
        <p:spPr>
          <a:xfrm>
            <a:off x="404377" y="112500"/>
            <a:ext cx="884495" cy="876300"/>
          </a:xfrm>
          <a:prstGeom prst="rect">
            <a:avLst/>
          </a:prstGeom>
          <a:noFill/>
          <a:ln>
            <a:noFill/>
          </a:ln>
        </p:spPr>
      </p:pic>
      <p:pic>
        <p:nvPicPr>
          <p:cNvPr id="546" name="Google Shape;546;p76"/>
          <p:cNvPicPr preferRelativeResize="0"/>
          <p:nvPr/>
        </p:nvPicPr>
        <p:blipFill>
          <a:blip r:embed="rId5">
            <a:alphaModFix/>
          </a:blip>
          <a:stretch>
            <a:fillRect/>
          </a:stretch>
        </p:blipFill>
        <p:spPr>
          <a:xfrm>
            <a:off x="656825" y="2265513"/>
            <a:ext cx="1451400" cy="2177100"/>
          </a:xfrm>
          <a:prstGeom prst="rect">
            <a:avLst/>
          </a:prstGeom>
          <a:noFill/>
          <a:ln>
            <a:noFill/>
          </a:ln>
        </p:spPr>
      </p:pic>
      <p:pic>
        <p:nvPicPr>
          <p:cNvPr id="547" name="Google Shape;547;p76"/>
          <p:cNvPicPr preferRelativeResize="0"/>
          <p:nvPr/>
        </p:nvPicPr>
        <p:blipFill>
          <a:blip r:embed="rId6">
            <a:alphaModFix/>
          </a:blip>
          <a:stretch>
            <a:fillRect/>
          </a:stretch>
        </p:blipFill>
        <p:spPr>
          <a:xfrm>
            <a:off x="2765500" y="2320400"/>
            <a:ext cx="1451400" cy="2177091"/>
          </a:xfrm>
          <a:prstGeom prst="rect">
            <a:avLst/>
          </a:prstGeom>
          <a:noFill/>
          <a:ln>
            <a:noFill/>
          </a:ln>
        </p:spPr>
      </p:pic>
      <p:pic>
        <p:nvPicPr>
          <p:cNvPr id="548" name="Google Shape;548;p76"/>
          <p:cNvPicPr preferRelativeResize="0"/>
          <p:nvPr/>
        </p:nvPicPr>
        <p:blipFill>
          <a:blip r:embed="rId7">
            <a:alphaModFix/>
          </a:blip>
          <a:stretch>
            <a:fillRect/>
          </a:stretch>
        </p:blipFill>
        <p:spPr>
          <a:xfrm>
            <a:off x="4894975" y="2320400"/>
            <a:ext cx="1409795" cy="2177100"/>
          </a:xfrm>
          <a:prstGeom prst="rect">
            <a:avLst/>
          </a:prstGeom>
          <a:noFill/>
          <a:ln>
            <a:noFill/>
          </a:ln>
        </p:spPr>
      </p:pic>
      <p:pic>
        <p:nvPicPr>
          <p:cNvPr id="549" name="Google Shape;549;p76"/>
          <p:cNvPicPr preferRelativeResize="0"/>
          <p:nvPr/>
        </p:nvPicPr>
        <p:blipFill>
          <a:blip r:embed="rId8">
            <a:alphaModFix/>
          </a:blip>
          <a:stretch>
            <a:fillRect/>
          </a:stretch>
        </p:blipFill>
        <p:spPr>
          <a:xfrm>
            <a:off x="6982851" y="2320400"/>
            <a:ext cx="1522792" cy="2177101"/>
          </a:xfrm>
          <a:prstGeom prst="rect">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3" name="Shape 553"/>
        <p:cNvGrpSpPr/>
        <p:nvPr/>
      </p:nvGrpSpPr>
      <p:grpSpPr>
        <a:xfrm>
          <a:off x="0" y="0"/>
          <a:ext cx="0" cy="0"/>
          <a:chOff x="0" y="0"/>
          <a:chExt cx="0" cy="0"/>
        </a:xfrm>
      </p:grpSpPr>
      <p:sp>
        <p:nvSpPr>
          <p:cNvPr id="554" name="Google Shape;554;p77"/>
          <p:cNvSpPr txBox="1"/>
          <p:nvPr>
            <p:ph idx="4294967295" type="title"/>
          </p:nvPr>
        </p:nvSpPr>
        <p:spPr>
          <a:xfrm>
            <a:off x="5130184" y="367208"/>
            <a:ext cx="3482700" cy="1005900"/>
          </a:xfrm>
          <a:prstGeom prst="rect">
            <a:avLst/>
          </a:prstGeom>
          <a:noFill/>
          <a:ln>
            <a:noFill/>
          </a:ln>
        </p:spPr>
        <p:txBody>
          <a:bodyPr anchorCtr="0" anchor="ctr" bIns="33750" lIns="67500" spcFirstLastPara="1" rIns="67500" wrap="square" tIns="33750">
            <a:normAutofit/>
          </a:bodyPr>
          <a:lstStyle/>
          <a:p>
            <a:pPr indent="0" lvl="0" marL="0" marR="0" rtl="0" algn="ctr">
              <a:lnSpc>
                <a:spcPct val="84000"/>
              </a:lnSpc>
              <a:spcBef>
                <a:spcPts val="0"/>
              </a:spcBef>
              <a:spcAft>
                <a:spcPts val="0"/>
              </a:spcAft>
              <a:buClr>
                <a:srgbClr val="00238E"/>
              </a:buClr>
              <a:buSzPts val="3600"/>
              <a:buFont typeface="Arial"/>
              <a:buNone/>
            </a:pPr>
            <a:r>
              <a:rPr lang="en" sz="3600">
                <a:solidFill>
                  <a:srgbClr val="00238E"/>
                </a:solidFill>
              </a:rPr>
              <a:t>Jewish </a:t>
            </a:r>
            <a:endParaRPr sz="3600">
              <a:solidFill>
                <a:srgbClr val="00238E"/>
              </a:solidFill>
            </a:endParaRPr>
          </a:p>
          <a:p>
            <a:pPr indent="0" lvl="0" marL="0" marR="0" rtl="0" algn="ctr">
              <a:lnSpc>
                <a:spcPct val="84000"/>
              </a:lnSpc>
              <a:spcBef>
                <a:spcPts val="0"/>
              </a:spcBef>
              <a:spcAft>
                <a:spcPts val="0"/>
              </a:spcAft>
              <a:buClr>
                <a:srgbClr val="00238E"/>
              </a:buClr>
              <a:buSzPts val="3600"/>
              <a:buFont typeface="Arial"/>
              <a:buNone/>
            </a:pPr>
            <a:r>
              <a:rPr lang="en" sz="3600">
                <a:solidFill>
                  <a:srgbClr val="00238E"/>
                </a:solidFill>
              </a:rPr>
              <a:t>Peoples Schule</a:t>
            </a:r>
            <a:endParaRPr b="0" i="0" sz="3600" u="none" cap="none" strike="noStrike">
              <a:solidFill>
                <a:schemeClr val="dk1"/>
              </a:solidFill>
              <a:latin typeface="Arial"/>
              <a:ea typeface="Arial"/>
              <a:cs typeface="Arial"/>
              <a:sym typeface="Arial"/>
            </a:endParaRPr>
          </a:p>
        </p:txBody>
      </p:sp>
      <p:sp>
        <p:nvSpPr>
          <p:cNvPr id="555" name="Google Shape;555;p77"/>
          <p:cNvSpPr txBox="1"/>
          <p:nvPr>
            <p:ph idx="4294967295" type="body"/>
          </p:nvPr>
        </p:nvSpPr>
        <p:spPr>
          <a:xfrm>
            <a:off x="4987425" y="1372950"/>
            <a:ext cx="3742500" cy="3471900"/>
          </a:xfrm>
          <a:prstGeom prst="rect">
            <a:avLst/>
          </a:prstGeom>
          <a:noFill/>
          <a:ln>
            <a:noFill/>
          </a:ln>
        </p:spPr>
        <p:txBody>
          <a:bodyPr anchorCtr="0" anchor="t" bIns="33750" lIns="67500" spcFirstLastPara="1" rIns="67500" wrap="square" tIns="33750">
            <a:noAutofit/>
          </a:bodyPr>
          <a:lstStyle/>
          <a:p>
            <a:pPr indent="-260350" lvl="0" marL="342900" rtl="0" algn="l">
              <a:lnSpc>
                <a:spcPct val="95000"/>
              </a:lnSpc>
              <a:spcBef>
                <a:spcPts val="0"/>
              </a:spcBef>
              <a:spcAft>
                <a:spcPts val="0"/>
              </a:spcAft>
              <a:buSzPts val="1500"/>
              <a:buChar char="★"/>
            </a:pPr>
            <a:r>
              <a:rPr b="1" lang="en" sz="1500"/>
              <a:t>The Jewish Peoples Schule educates in fraternity along secular, progressive lines to our Jewish and non-Jewish friends to share and relate the historical struggles of the Jewish peoples to other peoples’ struggles against oppression.</a:t>
            </a:r>
            <a:endParaRPr b="1" sz="1500"/>
          </a:p>
          <a:p>
            <a:pPr indent="0" lvl="0" marL="0" marR="0" rtl="0" algn="l">
              <a:lnSpc>
                <a:spcPct val="95000"/>
              </a:lnSpc>
              <a:spcBef>
                <a:spcPts val="0"/>
              </a:spcBef>
              <a:spcAft>
                <a:spcPts val="0"/>
              </a:spcAft>
              <a:buNone/>
            </a:pPr>
            <a:r>
              <a:t/>
            </a:r>
            <a:endParaRPr b="1" sz="1500"/>
          </a:p>
          <a:p>
            <a:pPr indent="0" lvl="0" marL="0" marR="0" rtl="0" algn="l">
              <a:lnSpc>
                <a:spcPct val="95000"/>
              </a:lnSpc>
              <a:spcBef>
                <a:spcPts val="0"/>
              </a:spcBef>
              <a:spcAft>
                <a:spcPts val="0"/>
              </a:spcAft>
              <a:buNone/>
            </a:pPr>
            <a:r>
              <a:t/>
            </a:r>
            <a:endParaRPr b="1" sz="1500"/>
          </a:p>
          <a:p>
            <a:pPr indent="-260350" lvl="0" marL="342900" marR="0" rtl="0" algn="l">
              <a:lnSpc>
                <a:spcPct val="95000"/>
              </a:lnSpc>
              <a:spcBef>
                <a:spcPts val="0"/>
              </a:spcBef>
              <a:spcAft>
                <a:spcPts val="0"/>
              </a:spcAft>
              <a:buSzPts val="1500"/>
              <a:buChar char="★"/>
            </a:pPr>
            <a:r>
              <a:rPr b="1" lang="en" sz="1500"/>
              <a:t>During the Days of Awe, let us reflect and learn together about </a:t>
            </a:r>
            <a:r>
              <a:rPr b="1" lang="en" sz="1500" u="sng"/>
              <a:t>Jewish-American Working Class Heroes</a:t>
            </a:r>
            <a:r>
              <a:rPr b="1" lang="en" sz="1500"/>
              <a:t>. </a:t>
            </a:r>
            <a:r>
              <a:rPr b="1" lang="en" sz="1600"/>
              <a:t>September 27th, 2025 </a:t>
            </a:r>
            <a:endParaRPr b="1" sz="1600"/>
          </a:p>
          <a:p>
            <a:pPr indent="0" lvl="0" marL="342900" marR="0" rtl="0" algn="l">
              <a:lnSpc>
                <a:spcPct val="95000"/>
              </a:lnSpc>
              <a:spcBef>
                <a:spcPts val="0"/>
              </a:spcBef>
              <a:spcAft>
                <a:spcPts val="0"/>
              </a:spcAft>
              <a:buNone/>
            </a:pPr>
            <a:r>
              <a:rPr b="1" lang="en" sz="1600"/>
              <a:t>	6:00 PM to 7:30 PM EASTERN</a:t>
            </a:r>
            <a:endParaRPr b="1" sz="1600"/>
          </a:p>
          <a:p>
            <a:pPr indent="0" lvl="0" marL="0" marR="0" rtl="0" algn="l">
              <a:lnSpc>
                <a:spcPct val="80000"/>
              </a:lnSpc>
              <a:spcBef>
                <a:spcPts val="0"/>
              </a:spcBef>
              <a:spcAft>
                <a:spcPts val="0"/>
              </a:spcAft>
              <a:buNone/>
            </a:pPr>
            <a:r>
              <a:t/>
            </a:r>
            <a:endParaRPr b="1" sz="1500">
              <a:solidFill>
                <a:srgbClr val="00238E"/>
              </a:solidFill>
            </a:endParaRPr>
          </a:p>
          <a:p>
            <a:pPr indent="0" lvl="0" marL="0" marR="0" rtl="0" algn="l">
              <a:lnSpc>
                <a:spcPct val="80000"/>
              </a:lnSpc>
              <a:spcBef>
                <a:spcPts val="1200"/>
              </a:spcBef>
              <a:spcAft>
                <a:spcPts val="0"/>
              </a:spcAft>
              <a:buNone/>
            </a:pPr>
            <a:r>
              <a:t/>
            </a:r>
            <a:endParaRPr b="1" i="0" sz="1500" u="none" cap="none" strike="noStrike">
              <a:solidFill>
                <a:schemeClr val="dk1"/>
              </a:solidFill>
            </a:endParaRPr>
          </a:p>
        </p:txBody>
      </p:sp>
      <p:pic>
        <p:nvPicPr>
          <p:cNvPr id="556" name="Google Shape;556;p77" title="Copy of United Jewish Peoples Fraternal order(1).png"/>
          <p:cNvPicPr preferRelativeResize="0"/>
          <p:nvPr/>
        </p:nvPicPr>
        <p:blipFill>
          <a:blip r:embed="rId3">
            <a:alphaModFix/>
          </a:blip>
          <a:stretch>
            <a:fillRect/>
          </a:stretch>
        </p:blipFill>
        <p:spPr>
          <a:xfrm>
            <a:off x="500450" y="152400"/>
            <a:ext cx="3629027" cy="4838702"/>
          </a:xfrm>
          <a:prstGeom prst="rect">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A0DAB"/>
        </a:solidFill>
      </p:bgPr>
    </p:bg>
    <p:spTree>
      <p:nvGrpSpPr>
        <p:cNvPr id="560" name="Shape 560"/>
        <p:cNvGrpSpPr/>
        <p:nvPr/>
      </p:nvGrpSpPr>
      <p:grpSpPr>
        <a:xfrm>
          <a:off x="0" y="0"/>
          <a:ext cx="0" cy="0"/>
          <a:chOff x="0" y="0"/>
          <a:chExt cx="0" cy="0"/>
        </a:xfrm>
      </p:grpSpPr>
      <p:sp>
        <p:nvSpPr>
          <p:cNvPr id="561" name="Google Shape;561;p78"/>
          <p:cNvSpPr/>
          <p:nvPr/>
        </p:nvSpPr>
        <p:spPr>
          <a:xfrm>
            <a:off x="0" y="0"/>
            <a:ext cx="9144000" cy="1101300"/>
          </a:xfrm>
          <a:prstGeom prst="rect">
            <a:avLst/>
          </a:prstGeom>
          <a:solidFill>
            <a:srgbClr val="1A0DAB"/>
          </a:solidFill>
          <a:ln cap="flat" cmpd="sng" w="9525">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2" name="Google Shape;562;p78"/>
          <p:cNvSpPr txBox="1"/>
          <p:nvPr>
            <p:ph type="title"/>
          </p:nvPr>
        </p:nvSpPr>
        <p:spPr>
          <a:xfrm>
            <a:off x="1658025" y="16745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Harry Bridges School of Labor</a:t>
            </a:r>
            <a:endParaRPr>
              <a:solidFill>
                <a:srgbClr val="E4E5B8"/>
              </a:solidFill>
              <a:latin typeface="Georgia"/>
              <a:ea typeface="Georgia"/>
              <a:cs typeface="Georgia"/>
              <a:sym typeface="Georgia"/>
            </a:endParaRPr>
          </a:p>
          <a:p>
            <a:pPr indent="0" lvl="0" marL="0" rtl="0" algn="l">
              <a:spcBef>
                <a:spcPts val="0"/>
              </a:spcBef>
              <a:spcAft>
                <a:spcPts val="0"/>
              </a:spcAft>
              <a:buNone/>
            </a:pPr>
            <a:r>
              <a:rPr lang="en" sz="1911">
                <a:solidFill>
                  <a:srgbClr val="E4E5B8"/>
                </a:solidFill>
                <a:latin typeface="Georgia"/>
                <a:ea typeface="Georgia"/>
                <a:cs typeface="Georgia"/>
                <a:sym typeface="Georgia"/>
              </a:rPr>
              <a:t>luel.us/laborschool/</a:t>
            </a:r>
            <a:endParaRPr sz="1911">
              <a:solidFill>
                <a:srgbClr val="E4E5B8"/>
              </a:solidFill>
              <a:latin typeface="Georgia"/>
              <a:ea typeface="Georgia"/>
              <a:cs typeface="Georgia"/>
              <a:sym typeface="Georgia"/>
            </a:endParaRPr>
          </a:p>
        </p:txBody>
      </p:sp>
      <p:sp>
        <p:nvSpPr>
          <p:cNvPr id="563" name="Google Shape;563;p78"/>
          <p:cNvSpPr txBox="1"/>
          <p:nvPr>
            <p:ph type="title"/>
          </p:nvPr>
        </p:nvSpPr>
        <p:spPr>
          <a:xfrm>
            <a:off x="185075" y="1187950"/>
            <a:ext cx="5251200" cy="5265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SzPts val="990"/>
              <a:buNone/>
            </a:pPr>
            <a:r>
              <a:rPr lang="en" sz="2120">
                <a:solidFill>
                  <a:srgbClr val="E4E5B8"/>
                </a:solidFill>
                <a:latin typeface="Georgia"/>
                <a:ea typeface="Georgia"/>
                <a:cs typeface="Georgia"/>
                <a:sym typeface="Georgia"/>
              </a:rPr>
              <a:t>The Harry Bridges School of Labor is a monthly class held 2x per month. Classes cover a variety of topics aimed at building class conscious among union members.</a:t>
            </a:r>
            <a:endParaRPr sz="2120">
              <a:solidFill>
                <a:srgbClr val="E4E5B8"/>
              </a:solidFill>
              <a:latin typeface="Georgia"/>
              <a:ea typeface="Georgia"/>
              <a:cs typeface="Georgia"/>
              <a:sym typeface="Georgia"/>
            </a:endParaRPr>
          </a:p>
          <a:p>
            <a:pPr indent="0" lvl="0" marL="0" rtl="0" algn="just">
              <a:spcBef>
                <a:spcPts val="0"/>
              </a:spcBef>
              <a:spcAft>
                <a:spcPts val="0"/>
              </a:spcAft>
              <a:buSzPts val="990"/>
              <a:buNone/>
            </a:pPr>
            <a:r>
              <a:t/>
            </a:r>
            <a:endParaRPr sz="2120">
              <a:solidFill>
                <a:srgbClr val="E4E5B8"/>
              </a:solidFill>
              <a:latin typeface="Georgia"/>
              <a:ea typeface="Georgia"/>
              <a:cs typeface="Georgia"/>
              <a:sym typeface="Georgia"/>
            </a:endParaRPr>
          </a:p>
          <a:p>
            <a:pPr indent="0" lvl="0" marL="0" rtl="0" algn="just">
              <a:spcBef>
                <a:spcPts val="0"/>
              </a:spcBef>
              <a:spcAft>
                <a:spcPts val="0"/>
              </a:spcAft>
              <a:buSzPts val="990"/>
              <a:buNone/>
            </a:pPr>
            <a:r>
              <a:rPr lang="en" sz="2120">
                <a:solidFill>
                  <a:srgbClr val="E4E5B8"/>
                </a:solidFill>
                <a:latin typeface="Georgia"/>
                <a:ea typeface="Georgia"/>
                <a:cs typeface="Georgia"/>
                <a:sym typeface="Georgia"/>
              </a:rPr>
              <a:t>October’s class is Part 2 of History of the World Federation of Trade Unions (WFTU). Class will be October 4, 2025 at 7pm EST/4pm PST.</a:t>
            </a:r>
            <a:endParaRPr sz="2120">
              <a:solidFill>
                <a:srgbClr val="E4E5B8"/>
              </a:solidFill>
              <a:latin typeface="Georgia"/>
              <a:ea typeface="Georgia"/>
              <a:cs typeface="Georgia"/>
              <a:sym typeface="Georgia"/>
            </a:endParaRPr>
          </a:p>
        </p:txBody>
      </p:sp>
      <p:sp>
        <p:nvSpPr>
          <p:cNvPr id="564" name="Google Shape;564;p78"/>
          <p:cNvSpPr/>
          <p:nvPr/>
        </p:nvSpPr>
        <p:spPr>
          <a:xfrm>
            <a:off x="5543975" y="1338600"/>
            <a:ext cx="3142800" cy="3118800"/>
          </a:xfrm>
          <a:prstGeom prst="bevel">
            <a:avLst>
              <a:gd fmla="val 12500" name="adj"/>
            </a:avLst>
          </a:prstGeom>
          <a:solidFill>
            <a:srgbClr val="1A0DAB"/>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565" name="Google Shape;565;p78"/>
          <p:cNvPicPr preferRelativeResize="0"/>
          <p:nvPr/>
        </p:nvPicPr>
        <p:blipFill>
          <a:blip r:embed="rId3">
            <a:alphaModFix/>
          </a:blip>
          <a:stretch>
            <a:fillRect/>
          </a:stretch>
        </p:blipFill>
        <p:spPr>
          <a:xfrm>
            <a:off x="404375" y="112500"/>
            <a:ext cx="859485" cy="876299"/>
          </a:xfrm>
          <a:prstGeom prst="rect">
            <a:avLst/>
          </a:prstGeom>
          <a:noFill/>
          <a:ln>
            <a:noFill/>
          </a:ln>
        </p:spPr>
      </p:pic>
      <p:pic>
        <p:nvPicPr>
          <p:cNvPr id="566" name="Google Shape;566;p78"/>
          <p:cNvPicPr preferRelativeResize="0"/>
          <p:nvPr/>
        </p:nvPicPr>
        <p:blipFill>
          <a:blip r:embed="rId4">
            <a:alphaModFix/>
          </a:blip>
          <a:stretch>
            <a:fillRect/>
          </a:stretch>
        </p:blipFill>
        <p:spPr>
          <a:xfrm>
            <a:off x="7827300" y="112500"/>
            <a:ext cx="859475" cy="859475"/>
          </a:xfrm>
          <a:prstGeom prst="rect">
            <a:avLst/>
          </a:prstGeom>
          <a:noFill/>
          <a:ln>
            <a:noFill/>
          </a:ln>
        </p:spPr>
      </p:pic>
      <p:pic>
        <p:nvPicPr>
          <p:cNvPr id="567" name="Google Shape;567;p78"/>
          <p:cNvPicPr preferRelativeResize="0"/>
          <p:nvPr/>
        </p:nvPicPr>
        <p:blipFill>
          <a:blip r:embed="rId5">
            <a:alphaModFix/>
          </a:blip>
          <a:stretch>
            <a:fillRect/>
          </a:stretch>
        </p:blipFill>
        <p:spPr>
          <a:xfrm>
            <a:off x="5572325" y="1869300"/>
            <a:ext cx="3086100" cy="2057400"/>
          </a:xfrm>
          <a:prstGeom prst="rect">
            <a:avLst/>
          </a:prstGeom>
          <a:noFill/>
          <a:ln>
            <a:noFill/>
          </a:ln>
        </p:spPr>
      </p:pic>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1" name="Shape 571"/>
        <p:cNvGrpSpPr/>
        <p:nvPr/>
      </p:nvGrpSpPr>
      <p:grpSpPr>
        <a:xfrm>
          <a:off x="0" y="0"/>
          <a:ext cx="0" cy="0"/>
          <a:chOff x="0" y="0"/>
          <a:chExt cx="0" cy="0"/>
        </a:xfrm>
      </p:grpSpPr>
      <p:pic>
        <p:nvPicPr>
          <p:cNvPr id="572" name="Google Shape;572;p79"/>
          <p:cNvPicPr preferRelativeResize="0"/>
          <p:nvPr/>
        </p:nvPicPr>
        <p:blipFill>
          <a:blip r:embed="rId3">
            <a:alphaModFix/>
          </a:blip>
          <a:stretch>
            <a:fillRect/>
          </a:stretch>
        </p:blipFill>
        <p:spPr>
          <a:xfrm>
            <a:off x="4182251" y="152400"/>
            <a:ext cx="779501" cy="779501"/>
          </a:xfrm>
          <a:prstGeom prst="rect">
            <a:avLst/>
          </a:prstGeom>
          <a:noFill/>
          <a:ln>
            <a:noFill/>
          </a:ln>
        </p:spPr>
      </p:pic>
      <p:sp>
        <p:nvSpPr>
          <p:cNvPr id="573" name="Google Shape;573;p79"/>
          <p:cNvSpPr/>
          <p:nvPr/>
        </p:nvSpPr>
        <p:spPr>
          <a:xfrm>
            <a:off x="1645925" y="1089200"/>
            <a:ext cx="5869500" cy="3872700"/>
          </a:xfrm>
          <a:prstGeom prst="rect">
            <a:avLst/>
          </a:prstGeom>
          <a:solidFill>
            <a:srgbClr val="B21F1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4" name="Google Shape;574;p79"/>
          <p:cNvSpPr txBox="1"/>
          <p:nvPr/>
        </p:nvSpPr>
        <p:spPr>
          <a:xfrm>
            <a:off x="1655375" y="4565650"/>
            <a:ext cx="58506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Marching Song of the Red Front (</a:t>
            </a:r>
            <a:r>
              <a:rPr lang="en">
                <a:solidFill>
                  <a:srgbClr val="E4E5B8"/>
                </a:solidFill>
                <a:latin typeface="Georgia"/>
                <a:ea typeface="Georgia"/>
                <a:cs typeface="Georgia"/>
                <a:sym typeface="Georgia"/>
              </a:rPr>
              <a:t>Die Rote Front Marschiert)</a:t>
            </a:r>
            <a:endParaRPr>
              <a:solidFill>
                <a:srgbClr val="E4E5B8"/>
              </a:solidFill>
              <a:latin typeface="Georgia"/>
              <a:ea typeface="Georgia"/>
              <a:cs typeface="Georgia"/>
              <a:sym typeface="Georgia"/>
            </a:endParaRPr>
          </a:p>
        </p:txBody>
      </p:sp>
      <p:pic>
        <p:nvPicPr>
          <p:cNvPr descr="Roter Frontkämpferbund (RFB) was a legally registered association, but in practice a paramilitary organization founded by the German Communist Party in 1924. The members greeted each other by raising a clenched fist while shouting &quot;Rot front!&quot; (Red Front). It was founded to &quot;defend the proletarian and the working class&quot; and often engaged in street fights with other organizations, especially with the Nazi Party's SA.&#10;&#10;This song's lyrics are written somewhere after the banning of the Red Front in 1929.&#10;&#10;Lyrics:&#10;&#10;Rotfront!&#10;Rotfront!&#10;&#10;Die rote Front marschiert&#10;Trotz Severing und sein Verbot&#10;Trotz Hakenkreuz und Schwarz-Weiß-Rot&#10;Daß alle Welt es spürt&#10;Die rote Front marschiert&#10;Rotfront!&#10;&#10;Die rote Front marschiert&#10;Erhoben die geballte Faust&#10;Die bald als Hammer niedersaust&#10;Daß alle Welt es spürt&#10;Die rote Front marschiert&#10;Rotfront!&#10; &#10;Die rote Front marschiert&#10;Millionen gehn in Schritt und Tritt&#10;In unsern roten Reihen mit&#10;Die Trommeln werden gerührt&#10;Die rote Front marschiert&#10;Rotfront!&#10; &#10;Die rote Front marschiert&#10;Und unsre Leiber sind der Wall&#10;Rotfront ist Russland überall&#10;Lenin zum Sieg uns führt&#10;Die rote Front marschiert&#10;Rotfront!&#10; &#10;Wir lassen uns niemals verbieten&#10;Von Severing und seinem Verbot&#10;Wir lassen uns niemals verbieten&#10;Berlin bleibt rot&#10; &#10;Nieder mit dem RFB-Verbot&#10;Rotfront!&#10;Nieder mit dem RFB-Verbot&#10;Rotfront!" id="575" name="Google Shape;575;p79" title="Die Rote Front Marschiert - Marching Song of the Red Front (English Lyrics)">
            <a:hlinkClick r:id="rId4"/>
          </p:cNvPr>
          <p:cNvPicPr preferRelativeResize="0"/>
          <p:nvPr/>
        </p:nvPicPr>
        <p:blipFill>
          <a:blip r:embed="rId5">
            <a:alphaModFix/>
          </a:blip>
          <a:stretch>
            <a:fillRect/>
          </a:stretch>
        </p:blipFill>
        <p:spPr>
          <a:xfrm>
            <a:off x="1655375" y="1089200"/>
            <a:ext cx="5869500" cy="3301594"/>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75"/>
                                        </p:tgtEl>
                                        <p:attrNameLst>
                                          <p:attrName>style.visibility</p:attrName>
                                        </p:attrNameLst>
                                      </p:cBhvr>
                                      <p:to>
                                        <p:strVal val="visible"/>
                                      </p:to>
                                    </p:set>
                                    <p:animEffect filter="fade" transition="in">
                                      <p:cBhvr>
                                        <p:cTn dur="1000"/>
                                        <p:tgtEl>
                                          <p:spTgt spid="57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sp>
        <p:nvSpPr>
          <p:cNvPr id="148" name="Google Shape;148;p31"/>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49" name="Google Shape;149;p31"/>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50" name="Google Shape;150;p31"/>
          <p:cNvSpPr txBox="1"/>
          <p:nvPr/>
        </p:nvSpPr>
        <p:spPr>
          <a:xfrm>
            <a:off x="469675" y="1101300"/>
            <a:ext cx="7741200" cy="3601800"/>
          </a:xfrm>
          <a:prstGeom prst="rect">
            <a:avLst/>
          </a:prstGeom>
          <a:noFill/>
          <a:ln>
            <a:noFill/>
          </a:ln>
        </p:spPr>
        <p:txBody>
          <a:bodyPr anchorCtr="0" anchor="t" bIns="91425" lIns="91425" spcFirstLastPara="1" rIns="91425" wrap="square" tIns="91425">
            <a:spAutoFit/>
          </a:bodyPr>
          <a:lstStyle/>
          <a:p>
            <a:pPr indent="-311150" lvl="0" marL="457200" rtl="0" algn="l">
              <a:spcBef>
                <a:spcPts val="0"/>
              </a:spcBef>
              <a:spcAft>
                <a:spcPts val="0"/>
              </a:spcAft>
              <a:buClr>
                <a:srgbClr val="E4E5B8"/>
              </a:buClr>
              <a:buSzPts val="1300"/>
              <a:buFont typeface="Georgia"/>
              <a:buChar char="●"/>
            </a:pPr>
            <a:r>
              <a:rPr lang="en" sz="1300">
                <a:solidFill>
                  <a:srgbClr val="E4E5B8"/>
                </a:solidFill>
                <a:latin typeface="Georgia"/>
                <a:ea typeface="Georgia"/>
                <a:cs typeface="Georgia"/>
                <a:sym typeface="Georgia"/>
              </a:rPr>
              <a:t>Once a unifier of Europe, the Vatican would hinder the national unification of Germany</a:t>
            </a:r>
            <a:endParaRPr sz="1300">
              <a:solidFill>
                <a:srgbClr val="E4E5B8"/>
              </a:solidFill>
              <a:latin typeface="Georgia"/>
              <a:ea typeface="Georgia"/>
              <a:cs typeface="Georgia"/>
              <a:sym typeface="Georgia"/>
            </a:endParaRPr>
          </a:p>
          <a:p>
            <a:pPr indent="0" lvl="0" marL="0" rtl="0" algn="l">
              <a:spcBef>
                <a:spcPts val="0"/>
              </a:spcBef>
              <a:spcAft>
                <a:spcPts val="0"/>
              </a:spcAft>
              <a:buNone/>
            </a:pPr>
            <a:r>
              <a:t/>
            </a:r>
            <a:endParaRPr sz="1300">
              <a:solidFill>
                <a:srgbClr val="E4E5B8"/>
              </a:solidFill>
              <a:latin typeface="Georgia"/>
              <a:ea typeface="Georgia"/>
              <a:cs typeface="Georgia"/>
              <a:sym typeface="Georgia"/>
            </a:endParaRPr>
          </a:p>
          <a:p>
            <a:pPr indent="-311150" lvl="0" marL="457200" rtl="0" algn="l">
              <a:spcBef>
                <a:spcPts val="0"/>
              </a:spcBef>
              <a:spcAft>
                <a:spcPts val="0"/>
              </a:spcAft>
              <a:buClr>
                <a:srgbClr val="E4E5B8"/>
              </a:buClr>
              <a:buSzPts val="1300"/>
              <a:buFont typeface="Georgia"/>
              <a:buChar char="●"/>
            </a:pPr>
            <a:r>
              <a:rPr lang="en" sz="1300">
                <a:solidFill>
                  <a:srgbClr val="E4E5B8"/>
                </a:solidFill>
                <a:latin typeface="Georgia"/>
                <a:ea typeface="Georgia"/>
                <a:cs typeface="Georgia"/>
                <a:sym typeface="Georgia"/>
              </a:rPr>
              <a:t>This led to the Reformation movement to break the German kingdoms away from the Papacy</a:t>
            </a:r>
            <a:endParaRPr sz="1300">
              <a:solidFill>
                <a:srgbClr val="E4E5B8"/>
              </a:solidFill>
              <a:latin typeface="Georgia"/>
              <a:ea typeface="Georgia"/>
              <a:cs typeface="Georgia"/>
              <a:sym typeface="Georgia"/>
            </a:endParaRPr>
          </a:p>
          <a:p>
            <a:pPr indent="0" lvl="0" marL="0" rtl="0" algn="l">
              <a:spcBef>
                <a:spcPts val="0"/>
              </a:spcBef>
              <a:spcAft>
                <a:spcPts val="0"/>
              </a:spcAft>
              <a:buNone/>
            </a:pPr>
            <a:r>
              <a:t/>
            </a:r>
            <a:endParaRPr sz="1300">
              <a:solidFill>
                <a:srgbClr val="E4E5B8"/>
              </a:solidFill>
              <a:latin typeface="Georgia"/>
              <a:ea typeface="Georgia"/>
              <a:cs typeface="Georgia"/>
              <a:sym typeface="Georgia"/>
            </a:endParaRPr>
          </a:p>
          <a:p>
            <a:pPr indent="-311150" lvl="0" marL="457200" rtl="0" algn="l">
              <a:spcBef>
                <a:spcPts val="0"/>
              </a:spcBef>
              <a:spcAft>
                <a:spcPts val="0"/>
              </a:spcAft>
              <a:buClr>
                <a:srgbClr val="E4E5B8"/>
              </a:buClr>
              <a:buSzPts val="1300"/>
              <a:buFont typeface="Georgia"/>
              <a:buChar char="●"/>
            </a:pPr>
            <a:r>
              <a:rPr lang="en" sz="1300">
                <a:solidFill>
                  <a:srgbClr val="E4E5B8"/>
                </a:solidFill>
                <a:latin typeface="Georgia"/>
                <a:ea typeface="Georgia"/>
                <a:cs typeface="Georgia"/>
                <a:sym typeface="Georgia"/>
              </a:rPr>
              <a:t>The disorganized peasant uprisings which culminated in the Great Peasant War of 1525 led to its defeat </a:t>
            </a:r>
            <a:endParaRPr sz="1300">
              <a:solidFill>
                <a:srgbClr val="E4E5B8"/>
              </a:solidFill>
              <a:latin typeface="Georgia"/>
              <a:ea typeface="Georgia"/>
              <a:cs typeface="Georgia"/>
              <a:sym typeface="Georgia"/>
            </a:endParaRPr>
          </a:p>
          <a:p>
            <a:pPr indent="0" lvl="0" marL="457200" rtl="0" algn="l">
              <a:spcBef>
                <a:spcPts val="0"/>
              </a:spcBef>
              <a:spcAft>
                <a:spcPts val="0"/>
              </a:spcAft>
              <a:buNone/>
            </a:pPr>
            <a:r>
              <a:t/>
            </a:r>
            <a:endParaRPr sz="1300">
              <a:solidFill>
                <a:srgbClr val="E4E5B8"/>
              </a:solidFill>
              <a:latin typeface="Georgia"/>
              <a:ea typeface="Georgia"/>
              <a:cs typeface="Georgia"/>
              <a:sym typeface="Georgia"/>
            </a:endParaRPr>
          </a:p>
          <a:p>
            <a:pPr indent="-311150" lvl="0" marL="457200" rtl="0" algn="l">
              <a:spcBef>
                <a:spcPts val="0"/>
              </a:spcBef>
              <a:spcAft>
                <a:spcPts val="0"/>
              </a:spcAft>
              <a:buClr>
                <a:srgbClr val="E4E5B8"/>
              </a:buClr>
              <a:buSzPts val="1300"/>
              <a:buFont typeface="Georgia"/>
              <a:buChar char="●"/>
            </a:pPr>
            <a:r>
              <a:rPr lang="en" sz="1300">
                <a:solidFill>
                  <a:srgbClr val="E4E5B8"/>
                </a:solidFill>
                <a:latin typeface="Georgia"/>
                <a:ea typeface="Georgia"/>
                <a:cs typeface="Georgia"/>
                <a:sym typeface="Georgia"/>
              </a:rPr>
              <a:t>The break with the corrupt Vatican was achieved but the maintenance and strengthening of localized feudal despots which prevented a modern German national state </a:t>
            </a:r>
            <a:endParaRPr sz="1300">
              <a:solidFill>
                <a:srgbClr val="E4E5B8"/>
              </a:solidFill>
              <a:latin typeface="Georgia"/>
              <a:ea typeface="Georgia"/>
              <a:cs typeface="Georgia"/>
              <a:sym typeface="Georgia"/>
            </a:endParaRPr>
          </a:p>
          <a:p>
            <a:pPr indent="0" lvl="0" marL="0" rtl="0" algn="l">
              <a:spcBef>
                <a:spcPts val="0"/>
              </a:spcBef>
              <a:spcAft>
                <a:spcPts val="0"/>
              </a:spcAft>
              <a:buNone/>
            </a:pPr>
            <a:r>
              <a:t/>
            </a:r>
            <a:endParaRPr sz="1300">
              <a:solidFill>
                <a:srgbClr val="E4E5B8"/>
              </a:solidFill>
              <a:latin typeface="Georgia"/>
              <a:ea typeface="Georgia"/>
              <a:cs typeface="Georgia"/>
              <a:sym typeface="Georgia"/>
            </a:endParaRPr>
          </a:p>
          <a:p>
            <a:pPr indent="-311150" lvl="0" marL="457200" rtl="0" algn="l">
              <a:spcBef>
                <a:spcPts val="0"/>
              </a:spcBef>
              <a:spcAft>
                <a:spcPts val="0"/>
              </a:spcAft>
              <a:buClr>
                <a:srgbClr val="E4E5B8"/>
              </a:buClr>
              <a:buSzPts val="1300"/>
              <a:buFont typeface="Georgia"/>
              <a:buChar char="●"/>
            </a:pPr>
            <a:r>
              <a:rPr lang="en" sz="1300">
                <a:solidFill>
                  <a:srgbClr val="E4E5B8"/>
                </a:solidFill>
                <a:latin typeface="Georgia"/>
                <a:ea typeface="Georgia"/>
                <a:cs typeface="Georgia"/>
                <a:sym typeface="Georgia"/>
              </a:rPr>
              <a:t>The struggle against the Catholic church would have a lasting imprint on Germany with the Prussians of the east developing an anti-Catholic nationalism and the Austrians and Southern Germans aligning closely with the Catholic Habsburgs.</a:t>
            </a:r>
            <a:endParaRPr sz="1300">
              <a:solidFill>
                <a:srgbClr val="E4E5B8"/>
              </a:solidFill>
              <a:latin typeface="Georgia"/>
              <a:ea typeface="Georgia"/>
              <a:cs typeface="Georgia"/>
              <a:sym typeface="Georgia"/>
            </a:endParaRPr>
          </a:p>
          <a:p>
            <a:pPr indent="0" lvl="0" marL="0" rtl="0" algn="l">
              <a:spcBef>
                <a:spcPts val="0"/>
              </a:spcBef>
              <a:spcAft>
                <a:spcPts val="0"/>
              </a:spcAft>
              <a:buNone/>
            </a:pPr>
            <a:r>
              <a:t/>
            </a:r>
            <a:endParaRPr sz="1300">
              <a:solidFill>
                <a:srgbClr val="E4E5B8"/>
              </a:solidFill>
              <a:latin typeface="Georgia"/>
              <a:ea typeface="Georgia"/>
              <a:cs typeface="Georgia"/>
              <a:sym typeface="Georgia"/>
            </a:endParaRPr>
          </a:p>
          <a:p>
            <a:pPr indent="-311150" lvl="0" marL="457200" rtl="0" algn="l">
              <a:spcBef>
                <a:spcPts val="0"/>
              </a:spcBef>
              <a:spcAft>
                <a:spcPts val="0"/>
              </a:spcAft>
              <a:buClr>
                <a:srgbClr val="E4E5B8"/>
              </a:buClr>
              <a:buSzPts val="1300"/>
              <a:buFont typeface="Georgia"/>
              <a:buChar char="●"/>
            </a:pPr>
            <a:r>
              <a:rPr lang="en" sz="1300">
                <a:solidFill>
                  <a:srgbClr val="E4E5B8"/>
                </a:solidFill>
                <a:latin typeface="Georgia"/>
                <a:ea typeface="Georgia"/>
                <a:cs typeface="Georgia"/>
                <a:sym typeface="Georgia"/>
              </a:rPr>
              <a:t>These regional conflicts would culminate in the reactionary and anti-worker Prussification movement and Kulturkampf which led to repression against the Southern German Catholics</a:t>
            </a:r>
            <a:endParaRPr sz="13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151" name="Google Shape;151;p31"/>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Roman Catholic Church</a:t>
            </a:r>
            <a:endParaRPr>
              <a:solidFill>
                <a:srgbClr val="E4E5B8"/>
              </a:solidFill>
              <a:latin typeface="Georgia"/>
              <a:ea typeface="Georgia"/>
              <a:cs typeface="Georgia"/>
              <a:sym typeface="Georgia"/>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sp>
        <p:nvSpPr>
          <p:cNvPr id="156" name="Google Shape;156;p3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57" name="Google Shape;157;p32"/>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58" name="Google Shape;158;p32"/>
          <p:cNvSpPr txBox="1"/>
          <p:nvPr/>
        </p:nvSpPr>
        <p:spPr>
          <a:xfrm>
            <a:off x="469675" y="1101300"/>
            <a:ext cx="5259300" cy="4402200"/>
          </a:xfrm>
          <a:prstGeom prst="rect">
            <a:avLst/>
          </a:prstGeom>
          <a:noFill/>
          <a:ln>
            <a:noFill/>
          </a:ln>
        </p:spPr>
        <p:txBody>
          <a:bodyPr anchorCtr="0" anchor="t" bIns="91425" lIns="91425" spcFirstLastPara="1" rIns="91425" wrap="square" tIns="91425">
            <a:spAutoFit/>
          </a:bodyPr>
          <a:lstStyle/>
          <a:p>
            <a:pPr indent="0" lvl="0" marL="457200" rtl="0" algn="l">
              <a:spcBef>
                <a:spcPts val="0"/>
              </a:spcBef>
              <a:spcAft>
                <a:spcPts val="0"/>
              </a:spcAft>
              <a:buNone/>
            </a:pPr>
            <a:r>
              <a:rPr lang="en" sz="1700">
                <a:solidFill>
                  <a:srgbClr val="E4E5B8"/>
                </a:solidFill>
                <a:latin typeface="Georgia"/>
                <a:ea typeface="Georgia"/>
                <a:cs typeface="Georgia"/>
                <a:sym typeface="Georgia"/>
              </a:rPr>
              <a:t>The first break in the general paralysis came with the Revolution of July, 1830, in Paris. This historic event, marking the emergence of the working class as an independent force, sent sparks of democratic and socialist ideas into neighboring Germany. Moreover, changed economic conditions gave the German middle class and newly arising industrial working class of the 1830’s solid ground on which to wage their fight.</a:t>
            </a:r>
            <a:endParaRPr sz="1700">
              <a:solidFill>
                <a:srgbClr val="E4E5B8"/>
              </a:solidFill>
              <a:latin typeface="Georgia"/>
              <a:ea typeface="Georgia"/>
              <a:cs typeface="Georgia"/>
              <a:sym typeface="Georgia"/>
            </a:endParaRPr>
          </a:p>
          <a:p>
            <a:pPr indent="0" lvl="0" marL="457200" rtl="0" algn="l">
              <a:spcBef>
                <a:spcPts val="0"/>
              </a:spcBef>
              <a:spcAft>
                <a:spcPts val="0"/>
              </a:spcAft>
              <a:buNone/>
            </a:pPr>
            <a:r>
              <a:t/>
            </a:r>
            <a:endParaRPr sz="1500">
              <a:solidFill>
                <a:srgbClr val="E4E5B8"/>
              </a:solidFill>
              <a:latin typeface="Georgia"/>
              <a:ea typeface="Georgia"/>
              <a:cs typeface="Georgia"/>
              <a:sym typeface="Georgia"/>
            </a:endParaRPr>
          </a:p>
          <a:p>
            <a:pPr indent="-323850" lvl="0" marL="457200" rtl="0" algn="l">
              <a:spcBef>
                <a:spcPts val="0"/>
              </a:spcBef>
              <a:spcAft>
                <a:spcPts val="0"/>
              </a:spcAft>
              <a:buClr>
                <a:srgbClr val="E4E5B8"/>
              </a:buClr>
              <a:buSzPts val="1500"/>
              <a:buFont typeface="Georgia"/>
              <a:buChar char="●"/>
            </a:pPr>
            <a:r>
              <a:rPr lang="en" sz="1500">
                <a:solidFill>
                  <a:srgbClr val="E4E5B8"/>
                </a:solidFill>
                <a:latin typeface="Georgia"/>
                <a:ea typeface="Georgia"/>
                <a:cs typeface="Georgia"/>
                <a:sym typeface="Georgia"/>
              </a:rPr>
              <a:t>This event also revived the German nationalist movement that began after the national liberation from Napoleon and was repressed by the ensuing reaction </a:t>
            </a:r>
            <a:endParaRPr sz="1500">
              <a:solidFill>
                <a:srgbClr val="E4E5B8"/>
              </a:solidFill>
              <a:latin typeface="Georgia"/>
              <a:ea typeface="Georgia"/>
              <a:cs typeface="Georgia"/>
              <a:sym typeface="Georgia"/>
            </a:endParaRPr>
          </a:p>
          <a:p>
            <a:pPr indent="0" lvl="0" marL="0" rtl="0" algn="l">
              <a:spcBef>
                <a:spcPts val="0"/>
              </a:spcBef>
              <a:spcAft>
                <a:spcPts val="0"/>
              </a:spcAft>
              <a:buNone/>
            </a:pPr>
            <a:r>
              <a:t/>
            </a:r>
            <a:endParaRPr sz="15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159" name="Google Shape;159;p32"/>
          <p:cNvSpPr txBox="1"/>
          <p:nvPr>
            <p:ph type="title"/>
          </p:nvPr>
        </p:nvSpPr>
        <p:spPr>
          <a:xfrm>
            <a:off x="1658025" y="15935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Effect of French Revolution of 1830 on Germany</a:t>
            </a:r>
            <a:endParaRPr>
              <a:solidFill>
                <a:srgbClr val="E4E5B8"/>
              </a:solidFill>
              <a:latin typeface="Georgia"/>
              <a:ea typeface="Georgia"/>
              <a:cs typeface="Georgia"/>
              <a:sym typeface="Georgia"/>
            </a:endParaRPr>
          </a:p>
          <a:p>
            <a:pPr indent="0" lvl="0" marL="0" rtl="0" algn="ctr">
              <a:spcBef>
                <a:spcPts val="0"/>
              </a:spcBef>
              <a:spcAft>
                <a:spcPts val="0"/>
              </a:spcAft>
              <a:buNone/>
            </a:pPr>
            <a:r>
              <a:rPr i="1" lang="en">
                <a:solidFill>
                  <a:srgbClr val="E4E5B8"/>
                </a:solidFill>
                <a:latin typeface="Georgia"/>
                <a:ea typeface="Georgia"/>
                <a:cs typeface="Georgia"/>
                <a:sym typeface="Georgia"/>
              </a:rPr>
              <a:t>Lesson of Germany (Pg. 29)</a:t>
            </a:r>
            <a:endParaRPr i="1">
              <a:solidFill>
                <a:srgbClr val="E4E5B8"/>
              </a:solidFill>
              <a:latin typeface="Georgia"/>
              <a:ea typeface="Georgia"/>
              <a:cs typeface="Georgia"/>
              <a:sym typeface="Georgia"/>
            </a:endParaRPr>
          </a:p>
        </p:txBody>
      </p:sp>
      <p:pic>
        <p:nvPicPr>
          <p:cNvPr id="160" name="Google Shape;160;p32"/>
          <p:cNvPicPr preferRelativeResize="0"/>
          <p:nvPr/>
        </p:nvPicPr>
        <p:blipFill>
          <a:blip r:embed="rId4">
            <a:alphaModFix/>
          </a:blip>
          <a:stretch>
            <a:fillRect/>
          </a:stretch>
        </p:blipFill>
        <p:spPr>
          <a:xfrm>
            <a:off x="5881375" y="1253700"/>
            <a:ext cx="3110224" cy="2495091"/>
          </a:xfrm>
          <a:prstGeom prst="rect">
            <a:avLst/>
          </a:prstGeom>
          <a:noFill/>
          <a:ln>
            <a:noFill/>
          </a:ln>
        </p:spPr>
      </p:pic>
      <p:sp>
        <p:nvSpPr>
          <p:cNvPr id="161" name="Google Shape;161;p32"/>
          <p:cNvSpPr txBox="1"/>
          <p:nvPr/>
        </p:nvSpPr>
        <p:spPr>
          <a:xfrm>
            <a:off x="5880625" y="3900200"/>
            <a:ext cx="3160800" cy="769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en" sz="1300">
                <a:solidFill>
                  <a:schemeClr val="lt2"/>
                </a:solidFill>
              </a:rPr>
              <a:t>Liberty Leading the People </a:t>
            </a:r>
            <a:r>
              <a:rPr lang="en" sz="1300">
                <a:solidFill>
                  <a:schemeClr val="lt2"/>
                </a:solidFill>
              </a:rPr>
              <a:t>by Eugene Delacroix depicts the liberation of the French from King Charles X</a:t>
            </a:r>
            <a:endParaRPr sz="1300">
              <a:solidFill>
                <a:schemeClr val="lt2"/>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 name="Shape 165"/>
        <p:cNvGrpSpPr/>
        <p:nvPr/>
      </p:nvGrpSpPr>
      <p:grpSpPr>
        <a:xfrm>
          <a:off x="0" y="0"/>
          <a:ext cx="0" cy="0"/>
          <a:chOff x="0" y="0"/>
          <a:chExt cx="0" cy="0"/>
        </a:xfrm>
      </p:grpSpPr>
      <p:sp>
        <p:nvSpPr>
          <p:cNvPr id="166" name="Google Shape;166;p3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67" name="Google Shape;167;p33"/>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68" name="Google Shape;168;p33"/>
          <p:cNvSpPr txBox="1"/>
          <p:nvPr/>
        </p:nvSpPr>
        <p:spPr>
          <a:xfrm>
            <a:off x="294725" y="1101300"/>
            <a:ext cx="4571100" cy="3540300"/>
          </a:xfrm>
          <a:prstGeom prst="rect">
            <a:avLst/>
          </a:prstGeom>
          <a:noFill/>
          <a:ln>
            <a:noFill/>
          </a:ln>
        </p:spPr>
        <p:txBody>
          <a:bodyPr anchorCtr="0" anchor="t" bIns="91425" lIns="91425" spcFirstLastPara="1" rIns="91425" wrap="square" tIns="91425">
            <a:spAutoFit/>
          </a:bodyPr>
          <a:lstStyle/>
          <a:p>
            <a:pPr indent="-336550" lvl="0" marL="457200" rtl="0" algn="l">
              <a:spcBef>
                <a:spcPts val="0"/>
              </a:spcBef>
              <a:spcAft>
                <a:spcPts val="0"/>
              </a:spcAft>
              <a:buClr>
                <a:srgbClr val="E4E5B8"/>
              </a:buClr>
              <a:buSzPts val="1700"/>
              <a:buFont typeface="Georgia"/>
              <a:buChar char="●"/>
            </a:pPr>
            <a:r>
              <a:rPr lang="en" sz="1700">
                <a:solidFill>
                  <a:srgbClr val="E4E5B8"/>
                </a:solidFill>
                <a:latin typeface="Georgia"/>
                <a:ea typeface="Georgia"/>
                <a:cs typeface="Georgia"/>
                <a:sym typeface="Georgia"/>
              </a:rPr>
              <a:t>After Napoleon Bonaparte’s conquest of Europe, he passed edicts guaranteeing Jewish people equal status to the French and peoples conquered</a:t>
            </a:r>
            <a:endParaRPr sz="1700">
              <a:solidFill>
                <a:srgbClr val="E4E5B8"/>
              </a:solidFill>
              <a:latin typeface="Georgia"/>
              <a:ea typeface="Georgia"/>
              <a:cs typeface="Georgia"/>
              <a:sym typeface="Georgia"/>
            </a:endParaRPr>
          </a:p>
          <a:p>
            <a:pPr indent="0" lvl="0" marL="457200" rtl="0" algn="l">
              <a:spcBef>
                <a:spcPts val="0"/>
              </a:spcBef>
              <a:spcAft>
                <a:spcPts val="0"/>
              </a:spcAft>
              <a:buNone/>
            </a:pPr>
            <a:r>
              <a:t/>
            </a:r>
            <a:endParaRPr sz="1700">
              <a:solidFill>
                <a:srgbClr val="E4E5B8"/>
              </a:solidFill>
              <a:latin typeface="Georgia"/>
              <a:ea typeface="Georgia"/>
              <a:cs typeface="Georgia"/>
              <a:sym typeface="Georgia"/>
            </a:endParaRPr>
          </a:p>
          <a:p>
            <a:pPr indent="-336550" lvl="0" marL="457200" rtl="0" algn="l">
              <a:spcBef>
                <a:spcPts val="0"/>
              </a:spcBef>
              <a:spcAft>
                <a:spcPts val="0"/>
              </a:spcAft>
              <a:buClr>
                <a:srgbClr val="E4E5B8"/>
              </a:buClr>
              <a:buSzPts val="1700"/>
              <a:buFont typeface="Georgia"/>
              <a:buChar char="●"/>
            </a:pPr>
            <a:r>
              <a:rPr lang="en" sz="1700">
                <a:solidFill>
                  <a:srgbClr val="E4E5B8"/>
                </a:solidFill>
                <a:latin typeface="Georgia"/>
                <a:ea typeface="Georgia"/>
                <a:cs typeface="Georgia"/>
                <a:sym typeface="Georgia"/>
              </a:rPr>
              <a:t>After the downfall of Napoleon, the edicts guaranteeing equal status was revoked in most German states</a:t>
            </a:r>
            <a:endParaRPr sz="1700">
              <a:solidFill>
                <a:srgbClr val="E4E5B8"/>
              </a:solidFill>
              <a:latin typeface="Georgia"/>
              <a:ea typeface="Georgia"/>
              <a:cs typeface="Georgia"/>
              <a:sym typeface="Georgia"/>
            </a:endParaRPr>
          </a:p>
          <a:p>
            <a:pPr indent="0" lvl="0" marL="457200" rtl="0" algn="l">
              <a:spcBef>
                <a:spcPts val="0"/>
              </a:spcBef>
              <a:spcAft>
                <a:spcPts val="0"/>
              </a:spcAft>
              <a:buNone/>
            </a:pPr>
            <a:r>
              <a:t/>
            </a:r>
            <a:endParaRPr sz="1700">
              <a:solidFill>
                <a:srgbClr val="E4E5B8"/>
              </a:solidFill>
              <a:latin typeface="Georgia"/>
              <a:ea typeface="Georgia"/>
              <a:cs typeface="Georgia"/>
              <a:sym typeface="Georgia"/>
            </a:endParaRPr>
          </a:p>
          <a:p>
            <a:pPr indent="-336550" lvl="0" marL="457200" rtl="0" algn="l">
              <a:spcBef>
                <a:spcPts val="0"/>
              </a:spcBef>
              <a:spcAft>
                <a:spcPts val="0"/>
              </a:spcAft>
              <a:buClr>
                <a:srgbClr val="E4E5B8"/>
              </a:buClr>
              <a:buSzPts val="1700"/>
              <a:buFont typeface="Georgia"/>
              <a:buChar char="●"/>
            </a:pPr>
            <a:r>
              <a:rPr lang="en" sz="1700">
                <a:solidFill>
                  <a:srgbClr val="E4E5B8"/>
                </a:solidFill>
                <a:latin typeface="Georgia"/>
                <a:ea typeface="Georgia"/>
                <a:cs typeface="Georgia"/>
                <a:sym typeface="Georgia"/>
              </a:rPr>
              <a:t>Pogroms against the Jewish people started to pick up in the 19th century such as the Hep-Hep Riots of 1819</a:t>
            </a:r>
            <a:endParaRPr sz="17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169" name="Google Shape;169;p33"/>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Anti-Semitism in Pre-Hitler Germany</a:t>
            </a:r>
            <a:endParaRPr>
              <a:solidFill>
                <a:srgbClr val="E4E5B8"/>
              </a:solidFill>
              <a:latin typeface="Georgia"/>
              <a:ea typeface="Georgia"/>
              <a:cs typeface="Georgia"/>
              <a:sym typeface="Georgia"/>
            </a:endParaRPr>
          </a:p>
        </p:txBody>
      </p:sp>
      <p:pic>
        <p:nvPicPr>
          <p:cNvPr id="170" name="Google Shape;170;p33"/>
          <p:cNvPicPr preferRelativeResize="0"/>
          <p:nvPr/>
        </p:nvPicPr>
        <p:blipFill>
          <a:blip r:embed="rId4">
            <a:alphaModFix/>
          </a:blip>
          <a:stretch>
            <a:fillRect/>
          </a:stretch>
        </p:blipFill>
        <p:spPr>
          <a:xfrm>
            <a:off x="4935825" y="1101300"/>
            <a:ext cx="3697349" cy="2921050"/>
          </a:xfrm>
          <a:prstGeom prst="rect">
            <a:avLst/>
          </a:prstGeom>
          <a:noFill/>
          <a:ln>
            <a:noFill/>
          </a:ln>
        </p:spPr>
      </p:pic>
      <p:sp>
        <p:nvSpPr>
          <p:cNvPr id="171" name="Google Shape;171;p33"/>
          <p:cNvSpPr txBox="1"/>
          <p:nvPr/>
        </p:nvSpPr>
        <p:spPr>
          <a:xfrm>
            <a:off x="4935900" y="4111675"/>
            <a:ext cx="36972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a:solidFill>
                  <a:schemeClr val="lt2"/>
                </a:solidFill>
              </a:rPr>
              <a:t>Painting depicting Hep-Hep Riots</a:t>
            </a:r>
            <a:endParaRPr>
              <a:solidFill>
                <a:schemeClr val="lt2"/>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 name="Shape 175"/>
        <p:cNvGrpSpPr/>
        <p:nvPr/>
      </p:nvGrpSpPr>
      <p:grpSpPr>
        <a:xfrm>
          <a:off x="0" y="0"/>
          <a:ext cx="0" cy="0"/>
          <a:chOff x="0" y="0"/>
          <a:chExt cx="0" cy="0"/>
        </a:xfrm>
      </p:grpSpPr>
      <p:sp>
        <p:nvSpPr>
          <p:cNvPr id="176" name="Google Shape;176;p34"/>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77" name="Google Shape;177;p34"/>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78" name="Google Shape;178;p34"/>
          <p:cNvSpPr txBox="1"/>
          <p:nvPr/>
        </p:nvSpPr>
        <p:spPr>
          <a:xfrm>
            <a:off x="224725" y="1101300"/>
            <a:ext cx="5306100" cy="4213500"/>
          </a:xfrm>
          <a:prstGeom prst="rect">
            <a:avLst/>
          </a:prstGeom>
          <a:noFill/>
          <a:ln>
            <a:noFill/>
          </a:ln>
        </p:spPr>
        <p:txBody>
          <a:bodyPr anchorCtr="0" anchor="t" bIns="91425" lIns="91425" spcFirstLastPara="1" rIns="91425" wrap="square" tIns="91425">
            <a:spAutoFit/>
          </a:bodyPr>
          <a:lstStyle/>
          <a:p>
            <a:pPr indent="-317500" lvl="0" marL="457200" rtl="0" algn="l">
              <a:spcBef>
                <a:spcPts val="0"/>
              </a:spcBef>
              <a:spcAft>
                <a:spcPts val="0"/>
              </a:spcAft>
              <a:buClr>
                <a:srgbClr val="E4E5B8"/>
              </a:buClr>
              <a:buSzPts val="1400"/>
              <a:buFont typeface="Georgia"/>
              <a:buChar char="●"/>
            </a:pPr>
            <a:r>
              <a:rPr lang="en">
                <a:solidFill>
                  <a:srgbClr val="E4E5B8"/>
                </a:solidFill>
                <a:latin typeface="Georgia"/>
                <a:ea typeface="Georgia"/>
                <a:cs typeface="Georgia"/>
                <a:sym typeface="Georgia"/>
              </a:rPr>
              <a:t>In 1880 the Prussian Parliament drafted a petition to Otto Von Bismarck with the following:</a:t>
            </a:r>
            <a:endParaRPr>
              <a:solidFill>
                <a:srgbClr val="E4E5B8"/>
              </a:solidFill>
              <a:latin typeface="Georgia"/>
              <a:ea typeface="Georgia"/>
              <a:cs typeface="Georgia"/>
              <a:sym typeface="Georgia"/>
            </a:endParaRPr>
          </a:p>
          <a:p>
            <a:pPr indent="0" lvl="0" marL="0" rtl="0" algn="l">
              <a:lnSpc>
                <a:spcPct val="115000"/>
              </a:lnSpc>
              <a:spcBef>
                <a:spcPts val="0"/>
              </a:spcBef>
              <a:spcAft>
                <a:spcPts val="0"/>
              </a:spcAft>
              <a:buNone/>
            </a:pPr>
            <a:r>
              <a:rPr lang="en" sz="1150">
                <a:solidFill>
                  <a:srgbClr val="E4E5B8"/>
                </a:solidFill>
                <a:latin typeface="Georgia"/>
                <a:ea typeface="Georgia"/>
                <a:cs typeface="Georgia"/>
                <a:sym typeface="Georgia"/>
              </a:rPr>
              <a:t>“Your Excellency, may your mighty influence in Prussia and Germany urge:</a:t>
            </a:r>
            <a:endParaRPr sz="1150">
              <a:solidFill>
                <a:srgbClr val="E4E5B8"/>
              </a:solidFill>
              <a:latin typeface="Georgia"/>
              <a:ea typeface="Georgia"/>
              <a:cs typeface="Georgia"/>
              <a:sym typeface="Georgia"/>
            </a:endParaRPr>
          </a:p>
          <a:p>
            <a:pPr indent="0" lvl="0" marL="914400" rtl="0" algn="l">
              <a:lnSpc>
                <a:spcPct val="115000"/>
              </a:lnSpc>
              <a:spcBef>
                <a:spcPts val="1200"/>
              </a:spcBef>
              <a:spcAft>
                <a:spcPts val="0"/>
              </a:spcAft>
              <a:buNone/>
            </a:pPr>
            <a:r>
              <a:rPr lang="en" sz="1150">
                <a:solidFill>
                  <a:srgbClr val="E4E5B8"/>
                </a:solidFill>
                <a:latin typeface="Georgia"/>
                <a:ea typeface="Georgia"/>
                <a:cs typeface="Georgia"/>
                <a:sym typeface="Georgia"/>
              </a:rPr>
              <a:t>1. that the immigration of alien Jews be at least limited, if not completely prevented;</a:t>
            </a:r>
            <a:br>
              <a:rPr lang="en" sz="1150">
                <a:solidFill>
                  <a:srgbClr val="E4E5B8"/>
                </a:solidFill>
                <a:latin typeface="Georgia"/>
                <a:ea typeface="Georgia"/>
                <a:cs typeface="Georgia"/>
                <a:sym typeface="Georgia"/>
              </a:rPr>
            </a:br>
            <a:r>
              <a:rPr lang="en" sz="1150">
                <a:solidFill>
                  <a:srgbClr val="E4E5B8"/>
                </a:solidFill>
                <a:latin typeface="Georgia"/>
                <a:ea typeface="Georgia"/>
                <a:cs typeface="Georgia"/>
                <a:sym typeface="Georgia"/>
              </a:rPr>
              <a:t>2. that the Jews be excluded from all positions of authority; that their employment in the judiciary—namely as autonomous judges—receive appropriate limitation;</a:t>
            </a:r>
            <a:br>
              <a:rPr lang="en" sz="1150">
                <a:solidFill>
                  <a:srgbClr val="E4E5B8"/>
                </a:solidFill>
                <a:latin typeface="Georgia"/>
                <a:ea typeface="Georgia"/>
                <a:cs typeface="Georgia"/>
                <a:sym typeface="Georgia"/>
              </a:rPr>
            </a:br>
            <a:r>
              <a:rPr lang="en" sz="1150">
                <a:solidFill>
                  <a:srgbClr val="E4E5B8"/>
                </a:solidFill>
                <a:latin typeface="Georgia"/>
                <a:ea typeface="Georgia"/>
                <a:cs typeface="Georgia"/>
                <a:sym typeface="Georgia"/>
              </a:rPr>
              <a:t>3. that the Christian character of the primary school—even when attended by Jewish pupils—be strictly protected; that only Christian teachers be allowed in these schools and that in all other schools Jewish teachers be placed only in special and exceptional cases;</a:t>
            </a:r>
            <a:br>
              <a:rPr lang="en" sz="1150">
                <a:solidFill>
                  <a:srgbClr val="E4E5B8"/>
                </a:solidFill>
                <a:latin typeface="Georgia"/>
                <a:ea typeface="Georgia"/>
                <a:cs typeface="Georgia"/>
                <a:sym typeface="Georgia"/>
              </a:rPr>
            </a:br>
            <a:r>
              <a:rPr lang="en" sz="1150">
                <a:solidFill>
                  <a:srgbClr val="E4E5B8"/>
                </a:solidFill>
                <a:latin typeface="Georgia"/>
                <a:ea typeface="Georgia"/>
                <a:cs typeface="Georgia"/>
                <a:sym typeface="Georgia"/>
              </a:rPr>
              <a:t>4. that a special census of the Jewish population be reinstituted.”</a:t>
            </a:r>
            <a:endParaRPr sz="1150">
              <a:solidFill>
                <a:srgbClr val="E4E5B8"/>
              </a:solidFill>
              <a:latin typeface="Georgia"/>
              <a:ea typeface="Georgia"/>
              <a:cs typeface="Georgia"/>
              <a:sym typeface="Georgia"/>
            </a:endParaRPr>
          </a:p>
          <a:p>
            <a:pPr indent="0" lvl="0" marL="0" rtl="0" algn="l">
              <a:lnSpc>
                <a:spcPct val="115000"/>
              </a:lnSpc>
              <a:spcBef>
                <a:spcPts val="1200"/>
              </a:spcBef>
              <a:spcAft>
                <a:spcPts val="0"/>
              </a:spcAft>
              <a:buNone/>
            </a:pPr>
            <a:r>
              <a:rPr lang="en" sz="900">
                <a:solidFill>
                  <a:srgbClr val="E4E5B8"/>
                </a:solidFill>
                <a:latin typeface="Georgia"/>
                <a:ea typeface="Georgia"/>
                <a:cs typeface="Georgia"/>
                <a:sym typeface="Georgia"/>
              </a:rPr>
              <a:t>Source: &lt;</a:t>
            </a:r>
            <a:r>
              <a:rPr lang="en" sz="900">
                <a:solidFill>
                  <a:srgbClr val="E4E5B8"/>
                </a:solidFill>
                <a:uFill>
                  <a:noFill/>
                </a:uFill>
                <a:latin typeface="Georgia"/>
                <a:ea typeface="Georgia"/>
                <a:cs typeface="Georgia"/>
                <a:sym typeface="Georgia"/>
                <a:hlinkClick r:id="rId4">
                  <a:extLst>
                    <a:ext uri="{A12FA001-AC4F-418D-AE19-62706E023703}">
                      <ahyp:hlinkClr val="tx"/>
                    </a:ext>
                  </a:extLst>
                </a:hlinkClick>
              </a:rPr>
              <a:t>https://germanhistorydocs.org/en/forging-an-empire-bismarckian-germany-1866-1890/ghdi:document-1801</a:t>
            </a:r>
            <a:r>
              <a:rPr lang="en" sz="900">
                <a:solidFill>
                  <a:srgbClr val="E4E5B8"/>
                </a:solidFill>
                <a:latin typeface="Georgia"/>
                <a:ea typeface="Georgia"/>
                <a:cs typeface="Georgia"/>
                <a:sym typeface="Georgia"/>
              </a:rPr>
              <a:t>&gt;</a:t>
            </a:r>
            <a:endParaRPr sz="900">
              <a:solidFill>
                <a:srgbClr val="E4E5B8"/>
              </a:solidFill>
              <a:latin typeface="Georgia"/>
              <a:ea typeface="Georgia"/>
              <a:cs typeface="Georgia"/>
              <a:sym typeface="Georgia"/>
            </a:endParaRPr>
          </a:p>
          <a:p>
            <a:pPr indent="0" lvl="0" marL="0" rtl="0" algn="l">
              <a:spcBef>
                <a:spcPts val="1200"/>
              </a:spcBef>
              <a:spcAft>
                <a:spcPts val="0"/>
              </a:spcAft>
              <a:buNone/>
            </a:pPr>
            <a:r>
              <a:t/>
            </a:r>
            <a:endParaRPr>
              <a:solidFill>
                <a:srgbClr val="E4E5B8"/>
              </a:solidFill>
              <a:latin typeface="Georgia"/>
              <a:ea typeface="Georgia"/>
              <a:cs typeface="Georgia"/>
              <a:sym typeface="Georgia"/>
            </a:endParaRPr>
          </a:p>
        </p:txBody>
      </p:sp>
      <p:sp>
        <p:nvSpPr>
          <p:cNvPr id="179" name="Google Shape;179;p34"/>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Anti-Semitism in Pre-Hitler Germany Cont.</a:t>
            </a:r>
            <a:endParaRPr>
              <a:solidFill>
                <a:srgbClr val="E4E5B8"/>
              </a:solidFill>
              <a:latin typeface="Georgia"/>
              <a:ea typeface="Georgia"/>
              <a:cs typeface="Georgia"/>
              <a:sym typeface="Georgia"/>
            </a:endParaRPr>
          </a:p>
        </p:txBody>
      </p:sp>
      <p:pic>
        <p:nvPicPr>
          <p:cNvPr id="180" name="Google Shape;180;p34"/>
          <p:cNvPicPr preferRelativeResize="0"/>
          <p:nvPr/>
        </p:nvPicPr>
        <p:blipFill>
          <a:blip r:embed="rId5">
            <a:alphaModFix/>
          </a:blip>
          <a:stretch>
            <a:fillRect/>
          </a:stretch>
        </p:blipFill>
        <p:spPr>
          <a:xfrm>
            <a:off x="5962250" y="1101300"/>
            <a:ext cx="3032450" cy="3131275"/>
          </a:xfrm>
          <a:prstGeom prst="rect">
            <a:avLst/>
          </a:prstGeom>
          <a:noFill/>
          <a:ln>
            <a:noFill/>
          </a:ln>
        </p:spPr>
      </p:pic>
      <p:sp>
        <p:nvSpPr>
          <p:cNvPr id="181" name="Google Shape;181;p34"/>
          <p:cNvSpPr txBox="1"/>
          <p:nvPr/>
        </p:nvSpPr>
        <p:spPr>
          <a:xfrm>
            <a:off x="5811675" y="4232575"/>
            <a:ext cx="3333600" cy="489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lt2"/>
                </a:solidFill>
              </a:rPr>
              <a:t>Poster titled “German Seven” depicting the men pushing anti-Semitic legislation in Bismarck’s Germany</a:t>
            </a:r>
            <a:endParaRPr>
              <a:solidFill>
                <a:schemeClr val="lt2"/>
              </a:solidFill>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00238E"/>
      </a:dk2>
      <a:lt2>
        <a:srgbClr val="9DB5FE"/>
      </a:lt2>
      <a:accent1>
        <a:srgbClr val="FEDD5B"/>
      </a:accent1>
      <a:accent2>
        <a:srgbClr val="BF9900"/>
      </a:accent2>
      <a:accent3>
        <a:srgbClr val="FFFFFF"/>
      </a:accent3>
      <a:accent4>
        <a:srgbClr val="D8D8D8"/>
      </a:accent4>
      <a:accent5>
        <a:srgbClr val="AACAE2"/>
      </a:accent5>
      <a:accent6>
        <a:srgbClr val="000514"/>
      </a:accent6>
      <a:hlink>
        <a:srgbClr val="BF9900"/>
      </a:hlink>
      <a:folHlink>
        <a:srgbClr val="FFFF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imple Dark">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