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7a943b5a2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7a943b5a2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7a943b5a2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7a943b5a2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643c85457a_1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643c85457a_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7a943b5a2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7a943b5a2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7a943b5a2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7a943b5a2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7a943b5a2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7a943b5a2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7a943b5a2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7a943b5a2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7.png"/><Relationship Id="rId5"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hyperlink" Target="http://www.youtube.com/watch?v=_su26AFNEOA" TargetMode="External"/><Relationship Id="rId5"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9/2/2025</a:t>
            </a:r>
            <a:endParaRPr>
              <a:solidFill>
                <a:srgbClr val="E4E5B8"/>
              </a:solidFill>
              <a:latin typeface="Georgia"/>
              <a:ea typeface="Georgia"/>
              <a:cs typeface="Georgia"/>
              <a:sym typeface="Georgia"/>
            </a:endParaRPr>
          </a:p>
        </p:txBody>
      </p:sp>
      <p:sp>
        <p:nvSpPr>
          <p:cNvPr id="55" name="Google Shape;55;p13"/>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56" name="Google Shape;56;p13" title="PSMLS - 070224 Artwork (9).png"/>
          <p:cNvPicPr preferRelativeResize="0"/>
          <p:nvPr/>
        </p:nvPicPr>
        <p:blipFill>
          <a:blip r:embed="rId3">
            <a:alphaModFix/>
          </a:blip>
          <a:stretch>
            <a:fillRect/>
          </a:stretch>
        </p:blipFill>
        <p:spPr>
          <a:xfrm>
            <a:off x="845075" y="357800"/>
            <a:ext cx="7454099" cy="41929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6" name="Google Shape;116;p22"/>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117" name="Google Shape;117;p22"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23" name="Google Shape;123;p2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130" name="Google Shape;130;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1" name="Google Shape;131;p24"/>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137" name="Google Shape;137;p2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144" name="Google Shape;144;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5" name="Google Shape;145;p26"/>
          <p:cNvSpPr txBox="1"/>
          <p:nvPr/>
        </p:nvSpPr>
        <p:spPr>
          <a:xfrm>
            <a:off x="406550" y="1101300"/>
            <a:ext cx="8096400" cy="2647500"/>
          </a:xfrm>
          <a:prstGeom prst="rect">
            <a:avLst/>
          </a:prstGeom>
          <a:noFill/>
          <a:ln>
            <a:noFill/>
          </a:ln>
        </p:spPr>
        <p:txBody>
          <a:bodyPr anchorCtr="0" anchor="t" bIns="91425" lIns="91425" spcFirstLastPara="1" rIns="91425" wrap="square" tIns="91425">
            <a:spAutoFit/>
          </a:bodyPr>
          <a:lstStyle/>
          <a:p>
            <a:pPr indent="0" lvl="0" marL="91440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PSUSA Cell Chairs need to call members of their cells to remind them about attendance.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2025 of New Masses is in production. If you have any art or literary work you wish to submit, please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149" name="Shape 149"/>
        <p:cNvGrpSpPr/>
        <p:nvPr/>
      </p:nvGrpSpPr>
      <p:grpSpPr>
        <a:xfrm>
          <a:off x="0" y="0"/>
          <a:ext cx="0" cy="0"/>
          <a:chOff x="0" y="0"/>
          <a:chExt cx="0" cy="0"/>
        </a:xfrm>
      </p:grpSpPr>
      <p:sp>
        <p:nvSpPr>
          <p:cNvPr id="150" name="Google Shape;150;p27"/>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152" name="Google Shape;152;p27"/>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153" name="Google Shape;153;p27"/>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&amp; Relevant Releases</a:t>
            </a:r>
            <a:endParaRPr>
              <a:solidFill>
                <a:srgbClr val="00FFFF"/>
              </a:solidFill>
              <a:latin typeface="Georgia"/>
              <a:ea typeface="Georgia"/>
              <a:cs typeface="Georgia"/>
              <a:sym typeface="Georgia"/>
            </a:endParaRPr>
          </a:p>
        </p:txBody>
      </p:sp>
      <p:sp>
        <p:nvSpPr>
          <p:cNvPr id="154" name="Google Shape;154;p27"/>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 name="Google Shape;155;p27"/>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6" name="Google Shape;156;p27"/>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 name="Google Shape;157;p27"/>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8" name="Google Shape;158;p27"/>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159" name="Google Shape;159;p27"/>
          <p:cNvPicPr preferRelativeResize="0"/>
          <p:nvPr/>
        </p:nvPicPr>
        <p:blipFill>
          <a:blip r:embed="rId5">
            <a:alphaModFix/>
          </a:blip>
          <a:stretch>
            <a:fillRect/>
          </a:stretch>
        </p:blipFill>
        <p:spPr>
          <a:xfrm>
            <a:off x="656825" y="2265513"/>
            <a:ext cx="1451400" cy="2177100"/>
          </a:xfrm>
          <a:prstGeom prst="rect">
            <a:avLst/>
          </a:prstGeom>
          <a:noFill/>
          <a:ln>
            <a:noFill/>
          </a:ln>
        </p:spPr>
      </p:pic>
      <p:pic>
        <p:nvPicPr>
          <p:cNvPr id="160" name="Google Shape;160;p27"/>
          <p:cNvPicPr preferRelativeResize="0"/>
          <p:nvPr/>
        </p:nvPicPr>
        <p:blipFill>
          <a:blip r:embed="rId6">
            <a:alphaModFix/>
          </a:blip>
          <a:stretch>
            <a:fillRect/>
          </a:stretch>
        </p:blipFill>
        <p:spPr>
          <a:xfrm>
            <a:off x="2765500" y="2320400"/>
            <a:ext cx="1451400" cy="2177091"/>
          </a:xfrm>
          <a:prstGeom prst="rect">
            <a:avLst/>
          </a:prstGeom>
          <a:noFill/>
          <a:ln>
            <a:noFill/>
          </a:ln>
        </p:spPr>
      </p:pic>
      <p:pic>
        <p:nvPicPr>
          <p:cNvPr id="161" name="Google Shape;161;p27"/>
          <p:cNvPicPr preferRelativeResize="0"/>
          <p:nvPr/>
        </p:nvPicPr>
        <p:blipFill>
          <a:blip r:embed="rId7">
            <a:alphaModFix/>
          </a:blip>
          <a:stretch>
            <a:fillRect/>
          </a:stretch>
        </p:blipFill>
        <p:spPr>
          <a:xfrm>
            <a:off x="4874175" y="2320400"/>
            <a:ext cx="1451400" cy="2177100"/>
          </a:xfrm>
          <a:prstGeom prst="rect">
            <a:avLst/>
          </a:prstGeom>
          <a:noFill/>
          <a:ln>
            <a:noFill/>
          </a:ln>
        </p:spPr>
      </p:pic>
      <p:pic>
        <p:nvPicPr>
          <p:cNvPr id="162" name="Google Shape;162;p27"/>
          <p:cNvPicPr preferRelativeResize="0"/>
          <p:nvPr/>
        </p:nvPicPr>
        <p:blipFill>
          <a:blip r:embed="rId8">
            <a:alphaModFix/>
          </a:blip>
          <a:stretch>
            <a:fillRect/>
          </a:stretch>
        </p:blipFill>
        <p:spPr>
          <a:xfrm>
            <a:off x="6982850" y="2320400"/>
            <a:ext cx="1451400" cy="217710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166" name="Shape 166"/>
        <p:cNvGrpSpPr/>
        <p:nvPr/>
      </p:nvGrpSpPr>
      <p:grpSpPr>
        <a:xfrm>
          <a:off x="0" y="0"/>
          <a:ext cx="0" cy="0"/>
          <a:chOff x="0" y="0"/>
          <a:chExt cx="0" cy="0"/>
        </a:xfrm>
      </p:grpSpPr>
      <p:sp>
        <p:nvSpPr>
          <p:cNvPr id="167" name="Google Shape;167;p28"/>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once per month starting September 2025. Classes cover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October’s class is </a:t>
            </a:r>
            <a:r>
              <a:rPr lang="en" sz="2120">
                <a:solidFill>
                  <a:srgbClr val="E4E5B8"/>
                </a:solidFill>
                <a:latin typeface="Georgia"/>
                <a:ea typeface="Georgia"/>
                <a:cs typeface="Georgia"/>
                <a:sym typeface="Georgia"/>
              </a:rPr>
              <a:t>“Class-Oriented Labor and Politics - Independent Political Action”.</a:t>
            </a:r>
            <a:r>
              <a:rPr lang="en" sz="2120">
                <a:solidFill>
                  <a:srgbClr val="E4E5B8"/>
                </a:solidFill>
                <a:latin typeface="Georgia"/>
                <a:ea typeface="Georgia"/>
                <a:cs typeface="Georgia"/>
                <a:sym typeface="Georgia"/>
              </a:rPr>
              <a:t> Class will be </a:t>
            </a:r>
            <a:r>
              <a:rPr lang="en" sz="2120">
                <a:solidFill>
                  <a:srgbClr val="E4E5B8"/>
                </a:solidFill>
                <a:latin typeface="Georgia"/>
                <a:ea typeface="Georgia"/>
                <a:cs typeface="Georgia"/>
                <a:sym typeface="Georgia"/>
              </a:rPr>
              <a:t>Septem</a:t>
            </a:r>
            <a:r>
              <a:rPr lang="en" sz="2120">
                <a:solidFill>
                  <a:srgbClr val="E4E5B8"/>
                </a:solidFill>
                <a:latin typeface="Georgia"/>
                <a:ea typeface="Georgia"/>
                <a:cs typeface="Georgia"/>
                <a:sym typeface="Georgia"/>
              </a:rPr>
              <a:t>ber </a:t>
            </a:r>
            <a:r>
              <a:rPr lang="en" sz="2120">
                <a:solidFill>
                  <a:srgbClr val="E4E5B8"/>
                </a:solidFill>
                <a:latin typeface="Georgia"/>
                <a:ea typeface="Georgia"/>
                <a:cs typeface="Georgia"/>
                <a:sym typeface="Georgia"/>
              </a:rPr>
              <a:t>6</a:t>
            </a:r>
            <a:r>
              <a:rPr lang="en" sz="2120">
                <a:solidFill>
                  <a:srgbClr val="E4E5B8"/>
                </a:solidFill>
                <a:latin typeface="Georgia"/>
                <a:ea typeface="Georgia"/>
                <a:cs typeface="Georgia"/>
                <a:sym typeface="Georgia"/>
              </a:rPr>
              <a:t>, 2025 at 7pm EST/4pm PST.</a:t>
            </a:r>
            <a:endParaRPr sz="2120">
              <a:solidFill>
                <a:srgbClr val="E4E5B8"/>
              </a:solidFill>
              <a:latin typeface="Georgia"/>
              <a:ea typeface="Georgia"/>
              <a:cs typeface="Georgia"/>
              <a:sym typeface="Georgia"/>
            </a:endParaRPr>
          </a:p>
        </p:txBody>
      </p:sp>
      <p:sp>
        <p:nvSpPr>
          <p:cNvPr id="168" name="Google Shape;168;p28"/>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170" name="Google Shape;170;p28"/>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1" name="Google Shape;171;p28"/>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172" name="Google Shape;172;p28"/>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173" name="Google Shape;173;p28"/>
          <p:cNvPicPr preferRelativeResize="0"/>
          <p:nvPr/>
        </p:nvPicPr>
        <p:blipFill>
          <a:blip r:embed="rId5">
            <a:alphaModFix/>
          </a:blip>
          <a:stretch>
            <a:fillRect/>
          </a:stretch>
        </p:blipFill>
        <p:spPr>
          <a:xfrm>
            <a:off x="5676013" y="1187950"/>
            <a:ext cx="2878725" cy="3740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Context for today’s film:</a:t>
            </a:r>
            <a:endParaRPr>
              <a:solidFill>
                <a:srgbClr val="E4E5B8"/>
              </a:solidFill>
              <a:latin typeface="Georgia"/>
              <a:ea typeface="Georgia"/>
              <a:cs typeface="Georgia"/>
              <a:sym typeface="Georgia"/>
            </a:endParaRPr>
          </a:p>
        </p:txBody>
      </p:sp>
      <p:sp>
        <p:nvSpPr>
          <p:cNvPr id="62" name="Google Shape;62;p14"/>
          <p:cNvSpPr txBox="1"/>
          <p:nvPr>
            <p:ph idx="2" type="body"/>
          </p:nvPr>
        </p:nvSpPr>
        <p:spPr>
          <a:xfrm>
            <a:off x="4572000" y="356550"/>
            <a:ext cx="4361700" cy="4430400"/>
          </a:xfrm>
          <a:prstGeom prst="rect">
            <a:avLst/>
          </a:prstGeom>
        </p:spPr>
        <p:txBody>
          <a:bodyPr anchorCtr="0" anchor="ctr" bIns="91425" lIns="91425" spcFirstLastPara="1" rIns="91425" wrap="square" tIns="91425">
            <a:noAutofit/>
          </a:bodyPr>
          <a:lstStyle/>
          <a:p>
            <a:pPr indent="-332105" lvl="0" marL="457200" rtl="0" algn="l">
              <a:lnSpc>
                <a:spcPct val="95000"/>
              </a:lnSpc>
              <a:spcBef>
                <a:spcPts val="0"/>
              </a:spcBef>
              <a:spcAft>
                <a:spcPts val="0"/>
              </a:spcAft>
              <a:buClr>
                <a:srgbClr val="E4E5B8"/>
              </a:buClr>
              <a:buSzPts val="1630"/>
              <a:buFont typeface="Georgia"/>
              <a:buChar char="●"/>
            </a:pPr>
            <a:r>
              <a:rPr lang="en" sz="1630">
                <a:solidFill>
                  <a:srgbClr val="E4E5B8"/>
                </a:solidFill>
                <a:latin typeface="Georgia"/>
                <a:ea typeface="Georgia"/>
                <a:cs typeface="Georgia"/>
                <a:sym typeface="Georgia"/>
              </a:rPr>
              <a:t>Released in 1943, t</a:t>
            </a:r>
            <a:r>
              <a:rPr lang="en" sz="1630">
                <a:solidFill>
                  <a:srgbClr val="E4E5B8"/>
                </a:solidFill>
                <a:latin typeface="Georgia"/>
                <a:ea typeface="Georgia"/>
                <a:cs typeface="Georgia"/>
                <a:sym typeface="Georgia"/>
              </a:rPr>
              <a:t>he film stars Ginger Rogers, Robert Ryan, Ruth Hussey, and Kim Hunter and was directed by Edward Dmytryk.</a:t>
            </a:r>
            <a:endParaRPr sz="1630">
              <a:solidFill>
                <a:srgbClr val="E4E5B8"/>
              </a:solidFill>
              <a:latin typeface="Georgia"/>
              <a:ea typeface="Georgia"/>
              <a:cs typeface="Georgia"/>
              <a:sym typeface="Georgia"/>
            </a:endParaRPr>
          </a:p>
          <a:p>
            <a:pPr indent="-332105" lvl="0" marL="457200" rtl="0" algn="l">
              <a:lnSpc>
                <a:spcPct val="95000"/>
              </a:lnSpc>
              <a:spcBef>
                <a:spcPts val="0"/>
              </a:spcBef>
              <a:spcAft>
                <a:spcPts val="0"/>
              </a:spcAft>
              <a:buClr>
                <a:srgbClr val="E4E5B8"/>
              </a:buClr>
              <a:buSzPts val="1630"/>
              <a:buFont typeface="Georgia"/>
              <a:buChar char="●"/>
            </a:pPr>
            <a:r>
              <a:rPr lang="en" sz="1630">
                <a:solidFill>
                  <a:srgbClr val="E4E5B8"/>
                </a:solidFill>
                <a:latin typeface="Georgia"/>
                <a:ea typeface="Georgia"/>
                <a:cs typeface="Georgia"/>
                <a:sym typeface="Georgia"/>
              </a:rPr>
              <a:t>Filmed during WWII, the movie portrays women on the home front living communally while their husbands are away at war. </a:t>
            </a:r>
            <a:endParaRPr sz="1630">
              <a:solidFill>
                <a:srgbClr val="E4E5B8"/>
              </a:solidFill>
              <a:latin typeface="Georgia"/>
              <a:ea typeface="Georgia"/>
              <a:cs typeface="Georgia"/>
              <a:sym typeface="Georgia"/>
            </a:endParaRPr>
          </a:p>
          <a:p>
            <a:pPr indent="-332105" lvl="0" marL="457200" rtl="0" algn="l">
              <a:lnSpc>
                <a:spcPct val="95000"/>
              </a:lnSpc>
              <a:spcBef>
                <a:spcPts val="0"/>
              </a:spcBef>
              <a:spcAft>
                <a:spcPts val="0"/>
              </a:spcAft>
              <a:buClr>
                <a:srgbClr val="E4E5B8"/>
              </a:buClr>
              <a:buSzPts val="1630"/>
              <a:buFont typeface="Georgia"/>
              <a:buChar char="●"/>
            </a:pPr>
            <a:r>
              <a:rPr lang="en" sz="1630">
                <a:solidFill>
                  <a:srgbClr val="E4E5B8"/>
                </a:solidFill>
                <a:latin typeface="Georgia"/>
                <a:ea typeface="Georgia"/>
                <a:cs typeface="Georgia"/>
                <a:sym typeface="Georgia"/>
              </a:rPr>
              <a:t>The film has an anti-fascist message and advocates for collectivism and democracy. It also shows the viewpoint of the women during the war, who had to work in the factories to aid the war effort and financially support themselves.</a:t>
            </a:r>
            <a:endParaRPr sz="1630">
              <a:solidFill>
                <a:srgbClr val="E4E5B8"/>
              </a:solidFill>
              <a:latin typeface="Georgia"/>
              <a:ea typeface="Georgia"/>
              <a:cs typeface="Georgia"/>
              <a:sym typeface="Georgia"/>
            </a:endParaRPr>
          </a:p>
          <a:p>
            <a:pPr indent="-332105" lvl="0" marL="457200" rtl="0" algn="l">
              <a:lnSpc>
                <a:spcPct val="95000"/>
              </a:lnSpc>
              <a:spcBef>
                <a:spcPts val="0"/>
              </a:spcBef>
              <a:spcAft>
                <a:spcPts val="0"/>
              </a:spcAft>
              <a:buClr>
                <a:srgbClr val="E4E5B8"/>
              </a:buClr>
              <a:buSzPts val="1630"/>
              <a:buFont typeface="Georgia"/>
              <a:buChar char="●"/>
            </a:pPr>
            <a:r>
              <a:rPr lang="en" sz="1630">
                <a:solidFill>
                  <a:srgbClr val="E4E5B8"/>
                </a:solidFill>
                <a:latin typeface="Georgia"/>
                <a:ea typeface="Georgia"/>
                <a:cs typeface="Georgia"/>
                <a:sym typeface="Georgia"/>
              </a:rPr>
              <a:t>The film was later used by the HUAC as evidence of Dalton Trumbo spreading communist propaganda. Trumbo was subsequently blacklisted.</a:t>
            </a:r>
            <a:endParaRPr sz="1630">
              <a:solidFill>
                <a:srgbClr val="E4E5B8"/>
              </a:solidFill>
              <a:latin typeface="Georgia"/>
              <a:ea typeface="Georgia"/>
              <a:cs typeface="Georgia"/>
              <a:sym typeface="Georgia"/>
            </a:endParaRPr>
          </a:p>
        </p:txBody>
      </p:sp>
      <p:pic>
        <p:nvPicPr>
          <p:cNvPr id="63" name="Google Shape;63;p14"/>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15"/>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70" name="Google Shape;70;p15"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 name="Google Shape;76;p16"/>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77" name="Google Shape;77;p16"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83" name="Google Shape;83;p1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 name="Google Shape;89;p18"/>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90" name="Google Shape;90;p18"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 name="Google Shape;96;p19"/>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97" name="Google Shape;97;p19"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03" name="Google Shape;103;p2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9" name="Google Shape;109;p21"/>
          <p:cNvPicPr preferRelativeResize="0"/>
          <p:nvPr/>
        </p:nvPicPr>
        <p:blipFill>
          <a:blip r:embed="rId3">
            <a:alphaModFix/>
          </a:blip>
          <a:stretch>
            <a:fillRect/>
          </a:stretch>
        </p:blipFill>
        <p:spPr>
          <a:xfrm>
            <a:off x="118500" y="112500"/>
            <a:ext cx="876299" cy="876299"/>
          </a:xfrm>
          <a:prstGeom prst="rect">
            <a:avLst/>
          </a:prstGeom>
          <a:noFill/>
          <a:ln>
            <a:noFill/>
          </a:ln>
        </p:spPr>
      </p:pic>
      <p:pic>
        <p:nvPicPr>
          <p:cNvPr descr="Jo Jones, a young defense plant worker whose husband is in the military during World War II, shares a house with three other women in the same situation.&#10;&#10;Robert Louis Stevenson: &quot;Teacher, Tender Comrade Wife, A fellow-farer true through life, Heart-whole and soul-free, The August Father, Gave to me.&quot;&#10;&#10;Starring Ginger Rogers, Robert Ryan, Ruth Hussey, Kim Hunter. Written by Dalton Trumbo, directed by Edward Dmytryk. IMDb rating=6.2." id="110" name="Google Shape;110;p21" title="Tender Comrade (1943) /w Ginger Rogers, Robert Ryan">
            <a:hlinkClick r:id="rId4"/>
          </p:cNvPr>
          <p:cNvPicPr preferRelativeResize="0"/>
          <p:nvPr/>
        </p:nvPicPr>
        <p:blipFill>
          <a:blip r:embed="rId5">
            <a:alphaModFix/>
          </a:blip>
          <a:stretch>
            <a:fillRect/>
          </a:stretch>
        </p:blipFill>
        <p:spPr>
          <a:xfrm>
            <a:off x="1074725" y="406900"/>
            <a:ext cx="7970625" cy="448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