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dcbf0debdf_4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dcbf0debdf_4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dcbf0debdf_4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dcbf0debdf_4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dcbf0debdf_4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2dcbf0debdf_4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dcbf0debdf_4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dcbf0debdf_4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dcbf0debdf_4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dcbf0debdf_4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39ac8b3b7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339ac8b3b7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39ac8b3b73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39ac8b3b73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39ac8b3b73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39ac8b3b7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39ac8b3b7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39ac8b3b7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39ac8b3b73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39ac8b3b73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39ac8b3b73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39ac8b3b73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39ac8b3b73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39ac8b3b73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39ac8b3b73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39ac8b3b73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39ac8b3b7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39ac8b3b7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39ac8b3b73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39ac8b3b73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39ac8b3b73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339ac8b3b73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39ac8b3b73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39ac8b3b73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39ac8b3b73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39ac8b3b73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39ac8b3b73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39ac8b3b73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39ac8b3b73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39ac8b3b73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dcbf0debd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2dcbf0deb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dcbf0debd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2dcbf0debd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dcbf0debdf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dcbf0debdf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dcbf0debd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dcbf0debd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dcbf0debdf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2dcbf0debdf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dcbf0debdf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2dcbf0debdf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2dcbf0debdf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2dcbf0debdf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dcbf0debdf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dcbf0debd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dcbf0debdf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2dcbf0debdf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dcbf0debdf_4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dcbf0debdf_4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93ebf0cd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293ebf0cd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dcbf0debdf_4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dcbf0debdf_4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dcbf0debdf_4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dcbf0debdf_4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dcbf0debdf_4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dcbf0debdf_4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N4_TqIL3LbY" TargetMode="External"/><Relationship Id="rId5"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1.png"/><Relationship Id="rId5" Type="http://schemas.openxmlformats.org/officeDocument/2006/relationships/image" Target="../media/image18.png"/><Relationship Id="rId6" Type="http://schemas.openxmlformats.org/officeDocument/2006/relationships/image" Target="../media/image3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23.png"/><Relationship Id="rId6" Type="http://schemas.openxmlformats.org/officeDocument/2006/relationships/image" Target="../media/image4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0.png"/><Relationship Id="rId5" Type="http://schemas.openxmlformats.org/officeDocument/2006/relationships/image" Target="../media/image22.png"/><Relationship Id="rId6"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26.png"/><Relationship Id="rId6"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42.png"/><Relationship Id="rId5" Type="http://schemas.openxmlformats.org/officeDocument/2006/relationships/image" Target="../media/image25.png"/><Relationship Id="rId6" Type="http://schemas.openxmlformats.org/officeDocument/2006/relationships/image" Target="../media/image3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2.png"/><Relationship Id="rId5" Type="http://schemas.openxmlformats.org/officeDocument/2006/relationships/image" Target="../media/image2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3.png"/><Relationship Id="rId5" Type="http://schemas.openxmlformats.org/officeDocument/2006/relationships/image" Target="../media/image5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35.png"/><Relationship Id="rId5" Type="http://schemas.openxmlformats.org/officeDocument/2006/relationships/image" Target="../media/image7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39.png"/><Relationship Id="rId5" Type="http://schemas.openxmlformats.org/officeDocument/2006/relationships/image" Target="../media/image4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64.png"/><Relationship Id="rId5" Type="http://schemas.openxmlformats.org/officeDocument/2006/relationships/image" Target="../media/image4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hyperlink" Target="http://www.youtube.com/watch?v=MXLvFPGPxKQ" TargetMode="External"/><Relationship Id="rId5" Type="http://schemas.openxmlformats.org/officeDocument/2006/relationships/image" Target="../media/image4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7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61.png"/><Relationship Id="rId5" Type="http://schemas.openxmlformats.org/officeDocument/2006/relationships/image" Target="../media/image76.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54.png"/><Relationship Id="rId5" Type="http://schemas.openxmlformats.org/officeDocument/2006/relationships/image" Target="../media/image82.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png"/><Relationship Id="rId4" Type="http://schemas.openxmlformats.org/officeDocument/2006/relationships/hyperlink" Target="mailto:info@partyofcommunistsusa.net"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png"/><Relationship Id="rId4" Type="http://schemas.openxmlformats.org/officeDocument/2006/relationships/hyperlink" Target="mailto:info@peoplesschool.us" TargetMode="External"/></Relationships>
</file>

<file path=ppt/slides/_rels/slide49.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92.png"/><Relationship Id="rId13" Type="http://schemas.openxmlformats.org/officeDocument/2006/relationships/image" Target="../media/image83.jpg"/><Relationship Id="rId12" Type="http://schemas.openxmlformats.org/officeDocument/2006/relationships/image" Target="../media/image69.png"/><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73.png"/><Relationship Id="rId9" Type="http://schemas.openxmlformats.org/officeDocument/2006/relationships/image" Target="../media/image77.png"/><Relationship Id="rId5" Type="http://schemas.openxmlformats.org/officeDocument/2006/relationships/image" Target="../media/image65.png"/><Relationship Id="rId6" Type="http://schemas.openxmlformats.org/officeDocument/2006/relationships/image" Target="../media/image71.png"/><Relationship Id="rId7" Type="http://schemas.openxmlformats.org/officeDocument/2006/relationships/image" Target="../media/image75.png"/><Relationship Id="rId8" Type="http://schemas.openxmlformats.org/officeDocument/2006/relationships/image" Target="../media/image7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4.png"/><Relationship Id="rId6" Type="http://schemas.openxmlformats.org/officeDocument/2006/relationships/image" Target="../media/image1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png"/><Relationship Id="rId4" Type="http://schemas.openxmlformats.org/officeDocument/2006/relationships/image" Target="../media/image8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1.png"/><Relationship Id="rId4" Type="http://schemas.openxmlformats.org/officeDocument/2006/relationships/image" Target="../media/image91.png"/><Relationship Id="rId5" Type="http://schemas.openxmlformats.org/officeDocument/2006/relationships/image" Target="../media/image89.png"/><Relationship Id="rId6" Type="http://schemas.openxmlformats.org/officeDocument/2006/relationships/image" Target="../media/image86.png"/><Relationship Id="rId7" Type="http://schemas.openxmlformats.org/officeDocument/2006/relationships/image" Target="../media/image79.jpg"/><Relationship Id="rId8" Type="http://schemas.openxmlformats.org/officeDocument/2006/relationships/image" Target="../media/image78.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87.png"/><Relationship Id="rId4" Type="http://schemas.openxmlformats.org/officeDocument/2006/relationships/image" Target="../media/image85.png"/><Relationship Id="rId5" Type="http://schemas.openxmlformats.org/officeDocument/2006/relationships/image" Target="../media/image90.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hyperlink" Target="http://www.youtube.com/watch?v=0bfroxVyb4A" TargetMode="External"/><Relationship Id="rId5" Type="http://schemas.openxmlformats.org/officeDocument/2006/relationships/image" Target="../media/image8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57" name="Google Shape;57;p13"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3" name="Google Shape;133;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4" name="Google Shape;134;p2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35" name="Google Shape;135;p22"/>
          <p:cNvPicPr preferRelativeResize="0"/>
          <p:nvPr/>
        </p:nvPicPr>
        <p:blipFill>
          <a:blip r:embed="rId4">
            <a:alphaModFix/>
          </a:blip>
          <a:stretch>
            <a:fillRect/>
          </a:stretch>
        </p:blipFill>
        <p:spPr>
          <a:xfrm>
            <a:off x="4901425" y="778425"/>
            <a:ext cx="3950899" cy="2497208"/>
          </a:xfrm>
          <a:prstGeom prst="rect">
            <a:avLst/>
          </a:prstGeom>
          <a:noFill/>
          <a:ln>
            <a:noFill/>
          </a:ln>
        </p:spPr>
      </p:pic>
      <p:pic>
        <p:nvPicPr>
          <p:cNvPr id="136" name="Google Shape;136;p22"/>
          <p:cNvPicPr preferRelativeResize="0"/>
          <p:nvPr/>
        </p:nvPicPr>
        <p:blipFill>
          <a:blip r:embed="rId5">
            <a:alphaModFix/>
          </a:blip>
          <a:stretch>
            <a:fillRect/>
          </a:stretch>
        </p:blipFill>
        <p:spPr>
          <a:xfrm>
            <a:off x="4901425" y="3275646"/>
            <a:ext cx="3950900" cy="1820504"/>
          </a:xfrm>
          <a:prstGeom prst="rect">
            <a:avLst/>
          </a:prstGeom>
          <a:noFill/>
          <a:ln>
            <a:noFill/>
          </a:ln>
        </p:spPr>
      </p:pic>
      <p:pic>
        <p:nvPicPr>
          <p:cNvPr id="137" name="Google Shape;137;p22"/>
          <p:cNvPicPr preferRelativeResize="0"/>
          <p:nvPr/>
        </p:nvPicPr>
        <p:blipFill>
          <a:blip r:embed="rId6">
            <a:alphaModFix/>
          </a:blip>
          <a:stretch>
            <a:fillRect/>
          </a:stretch>
        </p:blipFill>
        <p:spPr>
          <a:xfrm>
            <a:off x="714174" y="1481450"/>
            <a:ext cx="3429000" cy="3143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3" name="Google Shape;143;p2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4" name="Google Shape;144;p2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45" name="Google Shape;145;p23"/>
          <p:cNvPicPr preferRelativeResize="0"/>
          <p:nvPr/>
        </p:nvPicPr>
        <p:blipFill>
          <a:blip r:embed="rId4">
            <a:alphaModFix/>
          </a:blip>
          <a:stretch>
            <a:fillRect/>
          </a:stretch>
        </p:blipFill>
        <p:spPr>
          <a:xfrm>
            <a:off x="4351500" y="1274025"/>
            <a:ext cx="4265025" cy="2529126"/>
          </a:xfrm>
          <a:prstGeom prst="rect">
            <a:avLst/>
          </a:prstGeom>
          <a:noFill/>
          <a:ln>
            <a:noFill/>
          </a:ln>
        </p:spPr>
      </p:pic>
      <p:pic>
        <p:nvPicPr>
          <p:cNvPr id="146" name="Google Shape;146;p23"/>
          <p:cNvPicPr preferRelativeResize="0"/>
          <p:nvPr/>
        </p:nvPicPr>
        <p:blipFill>
          <a:blip r:embed="rId5">
            <a:alphaModFix/>
          </a:blip>
          <a:stretch>
            <a:fillRect/>
          </a:stretch>
        </p:blipFill>
        <p:spPr>
          <a:xfrm>
            <a:off x="4351495" y="3684081"/>
            <a:ext cx="4265025" cy="1131894"/>
          </a:xfrm>
          <a:prstGeom prst="rect">
            <a:avLst/>
          </a:prstGeom>
          <a:noFill/>
          <a:ln>
            <a:noFill/>
          </a:ln>
        </p:spPr>
      </p:pic>
      <p:pic>
        <p:nvPicPr>
          <p:cNvPr id="147" name="Google Shape;147;p23"/>
          <p:cNvPicPr preferRelativeResize="0"/>
          <p:nvPr/>
        </p:nvPicPr>
        <p:blipFill>
          <a:blip r:embed="rId6">
            <a:alphaModFix/>
          </a:blip>
          <a:stretch>
            <a:fillRect/>
          </a:stretch>
        </p:blipFill>
        <p:spPr>
          <a:xfrm>
            <a:off x="776950" y="1202925"/>
            <a:ext cx="2840424" cy="3737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3" name="Google Shape;153;p2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4" name="Google Shape;154;p2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55" name="Google Shape;155;p24"/>
          <p:cNvPicPr preferRelativeResize="0"/>
          <p:nvPr/>
        </p:nvPicPr>
        <p:blipFill>
          <a:blip r:embed="rId4">
            <a:alphaModFix/>
          </a:blip>
          <a:stretch>
            <a:fillRect/>
          </a:stretch>
        </p:blipFill>
        <p:spPr>
          <a:xfrm>
            <a:off x="538325" y="1233400"/>
            <a:ext cx="3330406" cy="3737401"/>
          </a:xfrm>
          <a:prstGeom prst="rect">
            <a:avLst/>
          </a:prstGeom>
          <a:noFill/>
          <a:ln>
            <a:noFill/>
          </a:ln>
        </p:spPr>
      </p:pic>
      <p:pic>
        <p:nvPicPr>
          <p:cNvPr id="156" name="Google Shape;156;p24"/>
          <p:cNvPicPr preferRelativeResize="0"/>
          <p:nvPr/>
        </p:nvPicPr>
        <p:blipFill>
          <a:blip r:embed="rId5">
            <a:alphaModFix/>
          </a:blip>
          <a:stretch>
            <a:fillRect/>
          </a:stretch>
        </p:blipFill>
        <p:spPr>
          <a:xfrm>
            <a:off x="4533956" y="1522825"/>
            <a:ext cx="1428750" cy="2790825"/>
          </a:xfrm>
          <a:prstGeom prst="rect">
            <a:avLst/>
          </a:prstGeom>
          <a:noFill/>
          <a:ln>
            <a:noFill/>
          </a:ln>
        </p:spPr>
      </p:pic>
      <p:pic>
        <p:nvPicPr>
          <p:cNvPr id="157" name="Google Shape;157;p24"/>
          <p:cNvPicPr preferRelativeResize="0"/>
          <p:nvPr/>
        </p:nvPicPr>
        <p:blipFill>
          <a:blip r:embed="rId6">
            <a:alphaModFix/>
          </a:blip>
          <a:stretch>
            <a:fillRect/>
          </a:stretch>
        </p:blipFill>
        <p:spPr>
          <a:xfrm>
            <a:off x="6115106" y="1253700"/>
            <a:ext cx="2752725" cy="3648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3" name="Google Shape;163;p2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4" name="Google Shape;164;p2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65" name="Google Shape;165;p25"/>
          <p:cNvPicPr preferRelativeResize="0"/>
          <p:nvPr/>
        </p:nvPicPr>
        <p:blipFill>
          <a:blip r:embed="rId4">
            <a:alphaModFix/>
          </a:blip>
          <a:stretch>
            <a:fillRect/>
          </a:stretch>
        </p:blipFill>
        <p:spPr>
          <a:xfrm>
            <a:off x="132100" y="1527900"/>
            <a:ext cx="4209792" cy="876300"/>
          </a:xfrm>
          <a:prstGeom prst="rect">
            <a:avLst/>
          </a:prstGeom>
          <a:noFill/>
          <a:ln>
            <a:noFill/>
          </a:ln>
        </p:spPr>
      </p:pic>
      <p:pic>
        <p:nvPicPr>
          <p:cNvPr id="166" name="Google Shape;166;p25"/>
          <p:cNvPicPr preferRelativeResize="0"/>
          <p:nvPr/>
        </p:nvPicPr>
        <p:blipFill>
          <a:blip r:embed="rId5">
            <a:alphaModFix/>
          </a:blip>
          <a:stretch>
            <a:fillRect/>
          </a:stretch>
        </p:blipFill>
        <p:spPr>
          <a:xfrm>
            <a:off x="132100" y="2347406"/>
            <a:ext cx="4209800" cy="2217194"/>
          </a:xfrm>
          <a:prstGeom prst="rect">
            <a:avLst/>
          </a:prstGeom>
          <a:noFill/>
          <a:ln>
            <a:noFill/>
          </a:ln>
        </p:spPr>
      </p:pic>
      <p:pic>
        <p:nvPicPr>
          <p:cNvPr id="167" name="Google Shape;167;p25"/>
          <p:cNvPicPr preferRelativeResize="0"/>
          <p:nvPr/>
        </p:nvPicPr>
        <p:blipFill>
          <a:blip r:embed="rId6">
            <a:alphaModFix/>
          </a:blip>
          <a:stretch>
            <a:fillRect/>
          </a:stretch>
        </p:blipFill>
        <p:spPr>
          <a:xfrm>
            <a:off x="4494292" y="1253700"/>
            <a:ext cx="4306006" cy="3737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3" name="Google Shape;173;p2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4" name="Google Shape;174;p2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75" name="Google Shape;175;p26"/>
          <p:cNvPicPr preferRelativeResize="0"/>
          <p:nvPr/>
        </p:nvPicPr>
        <p:blipFill>
          <a:blip r:embed="rId4">
            <a:alphaModFix/>
          </a:blip>
          <a:stretch>
            <a:fillRect/>
          </a:stretch>
        </p:blipFill>
        <p:spPr>
          <a:xfrm>
            <a:off x="142225" y="1588800"/>
            <a:ext cx="4225842" cy="876300"/>
          </a:xfrm>
          <a:prstGeom prst="rect">
            <a:avLst/>
          </a:prstGeom>
          <a:noFill/>
          <a:ln>
            <a:noFill/>
          </a:ln>
        </p:spPr>
      </p:pic>
      <p:pic>
        <p:nvPicPr>
          <p:cNvPr id="176" name="Google Shape;176;p26"/>
          <p:cNvPicPr preferRelativeResize="0"/>
          <p:nvPr/>
        </p:nvPicPr>
        <p:blipFill>
          <a:blip r:embed="rId5">
            <a:alphaModFix/>
          </a:blip>
          <a:stretch>
            <a:fillRect/>
          </a:stretch>
        </p:blipFill>
        <p:spPr>
          <a:xfrm>
            <a:off x="142225" y="2414335"/>
            <a:ext cx="4225851" cy="1907140"/>
          </a:xfrm>
          <a:prstGeom prst="rect">
            <a:avLst/>
          </a:prstGeom>
          <a:noFill/>
          <a:ln>
            <a:noFill/>
          </a:ln>
        </p:spPr>
      </p:pic>
      <p:pic>
        <p:nvPicPr>
          <p:cNvPr id="177" name="Google Shape;177;p26"/>
          <p:cNvPicPr preferRelativeResize="0"/>
          <p:nvPr/>
        </p:nvPicPr>
        <p:blipFill>
          <a:blip r:embed="rId6">
            <a:alphaModFix/>
          </a:blip>
          <a:stretch>
            <a:fillRect/>
          </a:stretch>
        </p:blipFill>
        <p:spPr>
          <a:xfrm>
            <a:off x="4520467" y="1253700"/>
            <a:ext cx="4471133" cy="3208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7"/>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83" name="Google Shape;183;p27"/>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Strategy for a Black Agenda</a:t>
            </a:r>
            <a:endParaRPr sz="5200">
              <a:solidFill>
                <a:srgbClr val="E4E5B8"/>
              </a:solidFill>
              <a:latin typeface="Georgia"/>
              <a:ea typeface="Georgia"/>
              <a:cs typeface="Georgia"/>
              <a:sym typeface="Georgia"/>
            </a:endParaRPr>
          </a:p>
        </p:txBody>
      </p:sp>
      <p:pic>
        <p:nvPicPr>
          <p:cNvPr id="189" name="Google Shape;189;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5" name="Google Shape;195;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6" name="Google Shape;196;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197" name="Google Shape;197;p29"/>
          <p:cNvPicPr preferRelativeResize="0"/>
          <p:nvPr/>
        </p:nvPicPr>
        <p:blipFill>
          <a:blip r:embed="rId4">
            <a:alphaModFix/>
          </a:blip>
          <a:stretch>
            <a:fillRect/>
          </a:stretch>
        </p:blipFill>
        <p:spPr>
          <a:xfrm>
            <a:off x="152400" y="1253700"/>
            <a:ext cx="5828526" cy="3346175"/>
          </a:xfrm>
          <a:prstGeom prst="rect">
            <a:avLst/>
          </a:prstGeom>
          <a:noFill/>
          <a:ln>
            <a:noFill/>
          </a:ln>
        </p:spPr>
      </p:pic>
      <p:pic>
        <p:nvPicPr>
          <p:cNvPr id="198" name="Google Shape;198;p29"/>
          <p:cNvPicPr preferRelativeResize="0"/>
          <p:nvPr/>
        </p:nvPicPr>
        <p:blipFill>
          <a:blip r:embed="rId5">
            <a:alphaModFix/>
          </a:blip>
          <a:stretch>
            <a:fillRect/>
          </a:stretch>
        </p:blipFill>
        <p:spPr>
          <a:xfrm>
            <a:off x="6133326" y="1253700"/>
            <a:ext cx="2858274" cy="2858274"/>
          </a:xfrm>
          <a:prstGeom prst="rect">
            <a:avLst/>
          </a:prstGeom>
          <a:noFill/>
          <a:ln>
            <a:noFill/>
          </a:ln>
        </p:spPr>
      </p:pic>
      <p:sp>
        <p:nvSpPr>
          <p:cNvPr id="199" name="Google Shape;199;p29"/>
          <p:cNvSpPr txBox="1"/>
          <p:nvPr/>
        </p:nvSpPr>
        <p:spPr>
          <a:xfrm>
            <a:off x="6035313" y="4111975"/>
            <a:ext cx="3054300" cy="876300"/>
          </a:xfrm>
          <a:prstGeom prst="rect">
            <a:avLst/>
          </a:prstGeom>
          <a:noFill/>
          <a:ln>
            <a:noFill/>
          </a:ln>
        </p:spPr>
        <p:txBody>
          <a:bodyPr anchorCtr="0" anchor="t" bIns="91425" lIns="91425" spcFirstLastPara="1" rIns="91425" wrap="square" tIns="91425">
            <a:normAutofit fontScale="62500" lnSpcReduction="20000"/>
          </a:bodyPr>
          <a:lstStyle/>
          <a:p>
            <a:pPr indent="0" lvl="0" marL="0" rtl="0" algn="l">
              <a:spcBef>
                <a:spcPts val="0"/>
              </a:spcBef>
              <a:spcAft>
                <a:spcPts val="0"/>
              </a:spcAft>
              <a:buNone/>
            </a:pPr>
            <a:r>
              <a:rPr b="1" lang="en" sz="1800">
                <a:solidFill>
                  <a:schemeClr val="lt1"/>
                </a:solidFill>
              </a:rPr>
              <a:t>The Watts riots, sometimes referred to as the Watts Rebellion or Watts Uprising, took place in the Watts neighborhood and its surrounding areas of Los Angeles from August 11 to 16, 1965.</a:t>
            </a:r>
            <a:endParaRPr b="1" sz="1800">
              <a:solidFill>
                <a:schemeClr val="lt1"/>
              </a:solidFill>
            </a:endParaRPr>
          </a:p>
        </p:txBody>
      </p:sp>
      <p:sp>
        <p:nvSpPr>
          <p:cNvPr id="200" name="Google Shape;200;p29"/>
          <p:cNvSpPr txBox="1"/>
          <p:nvPr/>
        </p:nvSpPr>
        <p:spPr>
          <a:xfrm>
            <a:off x="7673375" y="5064175"/>
            <a:ext cx="148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201" name="Google Shape;201;p29"/>
          <p:cNvSpPr txBox="1"/>
          <p:nvPr/>
        </p:nvSpPr>
        <p:spPr>
          <a:xfrm>
            <a:off x="5240475" y="3301175"/>
            <a:ext cx="3922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7" name="Google Shape;207;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8" name="Google Shape;208;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09" name="Google Shape;209;p30"/>
          <p:cNvPicPr preferRelativeResize="0"/>
          <p:nvPr/>
        </p:nvPicPr>
        <p:blipFill>
          <a:blip r:embed="rId4">
            <a:alphaModFix/>
          </a:blip>
          <a:stretch>
            <a:fillRect/>
          </a:stretch>
        </p:blipFill>
        <p:spPr>
          <a:xfrm>
            <a:off x="152400" y="1253700"/>
            <a:ext cx="8839201" cy="347685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5" name="Google Shape;215;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6" name="Google Shape;216;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17" name="Google Shape;217;p31"/>
          <p:cNvPicPr preferRelativeResize="0"/>
          <p:nvPr/>
        </p:nvPicPr>
        <p:blipFill>
          <a:blip r:embed="rId4">
            <a:alphaModFix/>
          </a:blip>
          <a:stretch>
            <a:fillRect/>
          </a:stretch>
        </p:blipFill>
        <p:spPr>
          <a:xfrm>
            <a:off x="152400" y="1253700"/>
            <a:ext cx="6172299" cy="3737400"/>
          </a:xfrm>
          <a:prstGeom prst="rect">
            <a:avLst/>
          </a:prstGeom>
          <a:noFill/>
          <a:ln>
            <a:noFill/>
          </a:ln>
        </p:spPr>
      </p:pic>
      <p:pic>
        <p:nvPicPr>
          <p:cNvPr id="218" name="Google Shape;218;p31"/>
          <p:cNvPicPr preferRelativeResize="0"/>
          <p:nvPr/>
        </p:nvPicPr>
        <p:blipFill rotWithShape="1">
          <a:blip r:embed="rId5">
            <a:alphaModFix/>
          </a:blip>
          <a:srcRect b="0" l="11337" r="10311" t="0"/>
          <a:stretch/>
        </p:blipFill>
        <p:spPr>
          <a:xfrm>
            <a:off x="6443725" y="1181500"/>
            <a:ext cx="2380026" cy="1771875"/>
          </a:xfrm>
          <a:prstGeom prst="rect">
            <a:avLst/>
          </a:prstGeom>
          <a:noFill/>
          <a:ln>
            <a:noFill/>
          </a:ln>
        </p:spPr>
      </p:pic>
      <p:sp>
        <p:nvSpPr>
          <p:cNvPr id="219" name="Google Shape;219;p31"/>
          <p:cNvSpPr txBox="1"/>
          <p:nvPr/>
        </p:nvSpPr>
        <p:spPr>
          <a:xfrm>
            <a:off x="6509825" y="2878050"/>
            <a:ext cx="25386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During their visit to the United Nations, in 1964, Dr. Martin Luther King and his wife Coretta Scott King are greeted by Mr. Ralph J. Bunche, UN Under-Secretary for Special Political Affairs.</a:t>
            </a:r>
            <a:endParaRPr b="1"/>
          </a:p>
          <a:p>
            <a:pPr indent="0" lvl="0" marL="0" rtl="0" algn="l">
              <a:spcBef>
                <a:spcPts val="0"/>
              </a:spcBef>
              <a:spcAft>
                <a:spcPts val="0"/>
              </a:spcAft>
              <a:buNone/>
            </a:pPr>
            <a:r>
              <a:rPr b="1" lang="en"/>
              <a:t>Photo: © UN Photo/Yutaka Nagata</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a:t>
            </a:r>
            <a:r>
              <a:rPr lang="en">
                <a:solidFill>
                  <a:srgbClr val="E4E5B8"/>
                </a:solidFill>
                <a:latin typeface="Georgia"/>
                <a:ea typeface="Georgia"/>
                <a:cs typeface="Georgia"/>
                <a:sym typeface="Georgia"/>
              </a:rPr>
              <a:t>mm/dd/yy - mm/dd/yy</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rotWithShape="1">
          <a:blip r:embed="rId3">
            <a:alphaModFix/>
          </a:blip>
          <a:srcRect b="0" l="0" r="0" t="0"/>
          <a:stretch/>
        </p:blipFill>
        <p:spPr>
          <a:xfrm>
            <a:off x="845075" y="357800"/>
            <a:ext cx="7454099" cy="4192933"/>
          </a:xfrm>
          <a:prstGeom prst="rect">
            <a:avLst/>
          </a:prstGeom>
          <a:solidFill>
            <a:srgbClr val="B21F15"/>
          </a:solidFill>
          <a:ln>
            <a:noFill/>
          </a:ln>
        </p:spPr>
      </p:pic>
      <p:pic>
        <p:nvPicPr>
          <p:cNvPr id="65" name="Google Shape;65;p14"/>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5" name="Google Shape;225;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6" name="Google Shape;226;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27" name="Google Shape;227;p32"/>
          <p:cNvPicPr preferRelativeResize="0"/>
          <p:nvPr/>
        </p:nvPicPr>
        <p:blipFill>
          <a:blip r:embed="rId4">
            <a:alphaModFix/>
          </a:blip>
          <a:stretch>
            <a:fillRect/>
          </a:stretch>
        </p:blipFill>
        <p:spPr>
          <a:xfrm>
            <a:off x="152400" y="1253700"/>
            <a:ext cx="8790676" cy="3737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3" name="Google Shape;233;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4" name="Google Shape;234;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35" name="Google Shape;235;p33"/>
          <p:cNvPicPr preferRelativeResize="0"/>
          <p:nvPr/>
        </p:nvPicPr>
        <p:blipFill>
          <a:blip r:embed="rId4">
            <a:alphaModFix/>
          </a:blip>
          <a:stretch>
            <a:fillRect/>
          </a:stretch>
        </p:blipFill>
        <p:spPr>
          <a:xfrm>
            <a:off x="3164550" y="1253700"/>
            <a:ext cx="5827049" cy="3650625"/>
          </a:xfrm>
          <a:prstGeom prst="rect">
            <a:avLst/>
          </a:prstGeom>
          <a:noFill/>
          <a:ln>
            <a:noFill/>
          </a:ln>
        </p:spPr>
      </p:pic>
      <p:pic>
        <p:nvPicPr>
          <p:cNvPr descr="Remembering Richard Nixon's Resignation | The New Yorker" id="236" name="Google Shape;236;p33"/>
          <p:cNvPicPr preferRelativeResize="0"/>
          <p:nvPr/>
        </p:nvPicPr>
        <p:blipFill rotWithShape="1">
          <a:blip r:embed="rId5">
            <a:alphaModFix/>
          </a:blip>
          <a:srcRect b="0" l="38050" r="0" t="0"/>
          <a:stretch/>
        </p:blipFill>
        <p:spPr>
          <a:xfrm>
            <a:off x="282076" y="1253700"/>
            <a:ext cx="2687800" cy="32295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3" name="Google Shape;243;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44" name="Google Shape;244;p34"/>
          <p:cNvPicPr preferRelativeResize="0"/>
          <p:nvPr/>
        </p:nvPicPr>
        <p:blipFill rotWithShape="1">
          <a:blip r:embed="rId4">
            <a:alphaModFix/>
          </a:blip>
          <a:srcRect b="15211" l="0" r="0" t="0"/>
          <a:stretch/>
        </p:blipFill>
        <p:spPr>
          <a:xfrm>
            <a:off x="152400" y="1253700"/>
            <a:ext cx="8839199" cy="2351600"/>
          </a:xfrm>
          <a:prstGeom prst="rect">
            <a:avLst/>
          </a:prstGeom>
          <a:noFill/>
          <a:ln>
            <a:noFill/>
          </a:ln>
        </p:spPr>
      </p:pic>
      <p:pic>
        <p:nvPicPr>
          <p:cNvPr id="245" name="Google Shape;245;p34"/>
          <p:cNvPicPr preferRelativeResize="0"/>
          <p:nvPr/>
        </p:nvPicPr>
        <p:blipFill rotWithShape="1">
          <a:blip r:embed="rId5">
            <a:alphaModFix/>
          </a:blip>
          <a:srcRect b="0" l="0" r="0" t="0"/>
          <a:stretch/>
        </p:blipFill>
        <p:spPr>
          <a:xfrm>
            <a:off x="152400" y="3533600"/>
            <a:ext cx="8839200" cy="1457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1" name="Google Shape;251;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2" name="Google Shape;252;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53" name="Google Shape;253;p35"/>
          <p:cNvPicPr preferRelativeResize="0"/>
          <p:nvPr/>
        </p:nvPicPr>
        <p:blipFill>
          <a:blip r:embed="rId4">
            <a:alphaModFix/>
          </a:blip>
          <a:stretch>
            <a:fillRect/>
          </a:stretch>
        </p:blipFill>
        <p:spPr>
          <a:xfrm>
            <a:off x="139175" y="1345225"/>
            <a:ext cx="5445074" cy="1994675"/>
          </a:xfrm>
          <a:prstGeom prst="rect">
            <a:avLst/>
          </a:prstGeom>
          <a:noFill/>
          <a:ln>
            <a:noFill/>
          </a:ln>
        </p:spPr>
      </p:pic>
      <p:pic>
        <p:nvPicPr>
          <p:cNvPr id="254" name="Google Shape;254;p35"/>
          <p:cNvPicPr preferRelativeResize="0"/>
          <p:nvPr/>
        </p:nvPicPr>
        <p:blipFill rotWithShape="1">
          <a:blip r:embed="rId5">
            <a:alphaModFix/>
          </a:blip>
          <a:srcRect b="0" l="5142" r="22025" t="0"/>
          <a:stretch/>
        </p:blipFill>
        <p:spPr>
          <a:xfrm>
            <a:off x="5795775" y="1583225"/>
            <a:ext cx="3017649" cy="233042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 name="Google Shape;260;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1" name="Google Shape;261;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62" name="Google Shape;262;p36"/>
          <p:cNvPicPr preferRelativeResize="0"/>
          <p:nvPr/>
        </p:nvPicPr>
        <p:blipFill>
          <a:blip r:embed="rId4">
            <a:alphaModFix/>
          </a:blip>
          <a:stretch>
            <a:fillRect/>
          </a:stretch>
        </p:blipFill>
        <p:spPr>
          <a:xfrm>
            <a:off x="152400" y="1253700"/>
            <a:ext cx="8839200" cy="294898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8" name="Google Shape;268;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9" name="Google Shape;269;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70" name="Google Shape;270;p37"/>
          <p:cNvPicPr preferRelativeResize="0"/>
          <p:nvPr/>
        </p:nvPicPr>
        <p:blipFill>
          <a:blip r:embed="rId4">
            <a:alphaModFix/>
          </a:blip>
          <a:stretch>
            <a:fillRect/>
          </a:stretch>
        </p:blipFill>
        <p:spPr>
          <a:xfrm>
            <a:off x="152400" y="1253700"/>
            <a:ext cx="8839198" cy="346015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6" name="Google Shape;276;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7" name="Google Shape;277;p3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78" name="Google Shape;278;p38"/>
          <p:cNvPicPr preferRelativeResize="0"/>
          <p:nvPr/>
        </p:nvPicPr>
        <p:blipFill>
          <a:blip r:embed="rId4">
            <a:alphaModFix/>
          </a:blip>
          <a:stretch>
            <a:fillRect/>
          </a:stretch>
        </p:blipFill>
        <p:spPr>
          <a:xfrm>
            <a:off x="152400" y="1253700"/>
            <a:ext cx="8839201" cy="360195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4" name="Google Shape;284;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5" name="Google Shape;285;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86" name="Google Shape;286;p39"/>
          <p:cNvPicPr preferRelativeResize="0"/>
          <p:nvPr/>
        </p:nvPicPr>
        <p:blipFill>
          <a:blip r:embed="rId4">
            <a:alphaModFix/>
          </a:blip>
          <a:stretch>
            <a:fillRect/>
          </a:stretch>
        </p:blipFill>
        <p:spPr>
          <a:xfrm>
            <a:off x="205300" y="1399125"/>
            <a:ext cx="8839202" cy="3311885"/>
          </a:xfrm>
          <a:prstGeom prst="rect">
            <a:avLst/>
          </a:prstGeom>
          <a:noFill/>
          <a:ln cap="flat" cmpd="sng" w="9525">
            <a:solidFill>
              <a:schemeClr val="lt1"/>
            </a:solidFill>
            <a:prstDash val="solid"/>
            <a:round/>
            <a:headEnd len="sm" w="sm" type="none"/>
            <a:tailEnd len="sm" w="sm" type="none"/>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2" name="Google Shape;292;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3" name="Google Shape;293;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294" name="Google Shape;294;p40"/>
          <p:cNvPicPr preferRelativeResize="0"/>
          <p:nvPr/>
        </p:nvPicPr>
        <p:blipFill>
          <a:blip r:embed="rId4">
            <a:alphaModFix/>
          </a:blip>
          <a:stretch>
            <a:fillRect/>
          </a:stretch>
        </p:blipFill>
        <p:spPr>
          <a:xfrm>
            <a:off x="152400" y="1253700"/>
            <a:ext cx="8839200" cy="321078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0" name="Google Shape;300;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1" name="Google Shape;301;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302" name="Google Shape;302;p41"/>
          <p:cNvPicPr preferRelativeResize="0"/>
          <p:nvPr/>
        </p:nvPicPr>
        <p:blipFill>
          <a:blip r:embed="rId4">
            <a:alphaModFix/>
          </a:blip>
          <a:stretch>
            <a:fillRect/>
          </a:stretch>
        </p:blipFill>
        <p:spPr>
          <a:xfrm>
            <a:off x="152400" y="1253700"/>
            <a:ext cx="7797217" cy="3737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1" name="Google Shape;71;p15"/>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Strategy for a Black Agenda</a:t>
            </a: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The Moynihan-Kissinger Doctrine</a:t>
            </a:r>
            <a:endParaRPr>
              <a:solidFill>
                <a:srgbClr val="E4E5B8"/>
              </a:solidFill>
              <a:latin typeface="Georgia"/>
              <a:ea typeface="Georgia"/>
              <a:cs typeface="Georgia"/>
              <a:sym typeface="Georgia"/>
            </a:endParaRPr>
          </a:p>
        </p:txBody>
      </p:sp>
      <p:pic>
        <p:nvPicPr>
          <p:cNvPr id="72" name="Google Shape;72;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9" name="Google Shape;309;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Chapter 15: Strategy for a Black Agenda - </a:t>
            </a:r>
            <a:r>
              <a:rPr i="1" lang="en">
                <a:solidFill>
                  <a:srgbClr val="E4E5B8"/>
                </a:solidFill>
                <a:latin typeface="Georgia"/>
                <a:ea typeface="Georgia"/>
                <a:cs typeface="Georgia"/>
                <a:sym typeface="Georgia"/>
              </a:rPr>
              <a:t>Strategy for a Black Agenda</a:t>
            </a:r>
            <a:endParaRPr i="1">
              <a:solidFill>
                <a:srgbClr val="E4E5B8"/>
              </a:solidFill>
              <a:latin typeface="Georgia"/>
              <a:ea typeface="Georgia"/>
              <a:cs typeface="Georgia"/>
              <a:sym typeface="Georgia"/>
            </a:endParaRPr>
          </a:p>
        </p:txBody>
      </p:sp>
      <p:pic>
        <p:nvPicPr>
          <p:cNvPr id="310" name="Google Shape;310;p42"/>
          <p:cNvPicPr preferRelativeResize="0"/>
          <p:nvPr/>
        </p:nvPicPr>
        <p:blipFill>
          <a:blip r:embed="rId4">
            <a:alphaModFix/>
          </a:blip>
          <a:stretch>
            <a:fillRect/>
          </a:stretch>
        </p:blipFill>
        <p:spPr>
          <a:xfrm>
            <a:off x="152400" y="1253700"/>
            <a:ext cx="8839199" cy="341122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6" name="Google Shape;316;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7" name="Google Shape;317;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Henry Winston on the Self-Determination, Black Belt Thesis and the National Question.</a:t>
            </a:r>
            <a:endParaRPr i="1">
              <a:solidFill>
                <a:srgbClr val="E4E5B8"/>
              </a:solidFill>
              <a:latin typeface="Georgia"/>
              <a:ea typeface="Georgia"/>
              <a:cs typeface="Georgia"/>
              <a:sym typeface="Georgia"/>
            </a:endParaRPr>
          </a:p>
        </p:txBody>
      </p:sp>
      <p:pic>
        <p:nvPicPr>
          <p:cNvPr descr="Henry Winston (2 April 1911 – 13 December 1986) was chairman of the National Committee of the Communist Party USA. He succeeded CPUSA chair Elizabeth Gurley Flynn, who went on to found the ACLU, and he served with Gus Hall who was General Secretary of the Party.&#10;&#10;Credit To : The Tamiment Library" id="318" name="Google Shape;318;p43" title="Henry Winston - Self Determination in the Black Belt &amp; The National Question">
            <a:hlinkClick r:id="rId4"/>
          </p:cNvPr>
          <p:cNvPicPr preferRelativeResize="0"/>
          <p:nvPr/>
        </p:nvPicPr>
        <p:blipFill>
          <a:blip r:embed="rId5">
            <a:alphaModFix/>
          </a:blip>
          <a:stretch>
            <a:fillRect/>
          </a:stretch>
        </p:blipFill>
        <p:spPr>
          <a:xfrm>
            <a:off x="1474650" y="1280150"/>
            <a:ext cx="6516075" cy="3665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4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24" name="Google Shape;324;p4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Moynihan-Kissinger Doctrine and the “Third World” </a:t>
            </a:r>
            <a:endParaRPr sz="5200">
              <a:solidFill>
                <a:srgbClr val="E4E5B8"/>
              </a:solidFill>
              <a:latin typeface="Georgia"/>
              <a:ea typeface="Georgia"/>
              <a:cs typeface="Georgia"/>
              <a:sym typeface="Georgia"/>
            </a:endParaRPr>
          </a:p>
        </p:txBody>
      </p:sp>
      <p:pic>
        <p:nvPicPr>
          <p:cNvPr id="330" name="Google Shape;330;p45"/>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6" name="Google Shape;336;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7" name="Google Shape;337;p46"/>
          <p:cNvSpPr txBox="1"/>
          <p:nvPr/>
        </p:nvSpPr>
        <p:spPr>
          <a:xfrm>
            <a:off x="111350" y="1165450"/>
            <a:ext cx="4617300" cy="478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Moynihan served as Assistant to the Labor Secretary under JFK and Lyndon B. Johnson and as Assistant to President for Domestic Affairs</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He was later made the US Ambassador to the UN</a:t>
            </a:r>
            <a:endParaRPr sz="16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1965, he published a report that sought to take blame for poverty in the black communities away from corporate America and placed the blame on family structures within the black community</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38" name="Google Shape;338;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Who was Daniel Moynihan and why is he important?</a:t>
            </a:r>
            <a:endParaRPr>
              <a:solidFill>
                <a:srgbClr val="E4E5B8"/>
              </a:solidFill>
              <a:latin typeface="Georgia"/>
              <a:ea typeface="Georgia"/>
              <a:cs typeface="Georgia"/>
              <a:sym typeface="Georgia"/>
            </a:endParaRPr>
          </a:p>
        </p:txBody>
      </p:sp>
      <p:pic>
        <p:nvPicPr>
          <p:cNvPr id="339" name="Google Shape;339;p46"/>
          <p:cNvPicPr preferRelativeResize="0"/>
          <p:nvPr/>
        </p:nvPicPr>
        <p:blipFill>
          <a:blip r:embed="rId4">
            <a:alphaModFix/>
          </a:blip>
          <a:stretch>
            <a:fillRect/>
          </a:stretch>
        </p:blipFill>
        <p:spPr>
          <a:xfrm>
            <a:off x="4870350" y="1418363"/>
            <a:ext cx="4110551" cy="2306765"/>
          </a:xfrm>
          <a:prstGeom prst="rect">
            <a:avLst/>
          </a:prstGeom>
          <a:noFill/>
          <a:ln>
            <a:noFill/>
          </a:ln>
        </p:spPr>
      </p:pic>
      <p:sp>
        <p:nvSpPr>
          <p:cNvPr id="340" name="Google Shape;340;p46"/>
          <p:cNvSpPr txBox="1"/>
          <p:nvPr/>
        </p:nvSpPr>
        <p:spPr>
          <a:xfrm>
            <a:off x="5973875" y="3864575"/>
            <a:ext cx="1903500" cy="44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Daniel Moynihan</a:t>
            </a:r>
            <a:endParaRPr sz="18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6" name="Google Shape;346;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7" name="Google Shape;347;p47"/>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8" name="Google Shape;348;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Moynihan Report Briefly</a:t>
            </a:r>
            <a:endParaRPr>
              <a:solidFill>
                <a:srgbClr val="E4E5B8"/>
              </a:solidFill>
              <a:latin typeface="Georgia"/>
              <a:ea typeface="Georgia"/>
              <a:cs typeface="Georgia"/>
              <a:sym typeface="Georgia"/>
            </a:endParaRPr>
          </a:p>
        </p:txBody>
      </p:sp>
      <p:pic>
        <p:nvPicPr>
          <p:cNvPr id="349" name="Google Shape;349;p47"/>
          <p:cNvPicPr preferRelativeResize="0"/>
          <p:nvPr/>
        </p:nvPicPr>
        <p:blipFill>
          <a:blip r:embed="rId4">
            <a:alphaModFix/>
          </a:blip>
          <a:stretch>
            <a:fillRect/>
          </a:stretch>
        </p:blipFill>
        <p:spPr>
          <a:xfrm>
            <a:off x="77000" y="1147475"/>
            <a:ext cx="8830825" cy="2126725"/>
          </a:xfrm>
          <a:prstGeom prst="rect">
            <a:avLst/>
          </a:prstGeom>
          <a:noFill/>
          <a:ln>
            <a:noFill/>
          </a:ln>
        </p:spPr>
      </p:pic>
      <p:sp>
        <p:nvSpPr>
          <p:cNvPr id="350" name="Google Shape;350;p47"/>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1" name="Google Shape;351;p47"/>
          <p:cNvSpPr/>
          <p:nvPr/>
        </p:nvSpPr>
        <p:spPr>
          <a:xfrm>
            <a:off x="4001450" y="2912875"/>
            <a:ext cx="4919100" cy="3849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7" name="Google Shape;357;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8" name="Google Shape;358;p48"/>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59" name="Google Shape;359;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Moynihan Report Briefly</a:t>
            </a:r>
            <a:endParaRPr>
              <a:solidFill>
                <a:srgbClr val="E4E5B8"/>
              </a:solidFill>
              <a:latin typeface="Georgia"/>
              <a:ea typeface="Georgia"/>
              <a:cs typeface="Georgia"/>
              <a:sym typeface="Georgia"/>
            </a:endParaRPr>
          </a:p>
        </p:txBody>
      </p:sp>
      <p:sp>
        <p:nvSpPr>
          <p:cNvPr id="360" name="Google Shape;360;p48"/>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61" name="Google Shape;361;p48"/>
          <p:cNvPicPr preferRelativeResize="0"/>
          <p:nvPr/>
        </p:nvPicPr>
        <p:blipFill>
          <a:blip r:embed="rId4">
            <a:alphaModFix/>
          </a:blip>
          <a:stretch>
            <a:fillRect/>
          </a:stretch>
        </p:blipFill>
        <p:spPr>
          <a:xfrm>
            <a:off x="1080900" y="1340216"/>
            <a:ext cx="6982200" cy="31937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8" name="Google Shape;368;p49"/>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69" name="Google Shape;369;p49"/>
          <p:cNvPicPr preferRelativeResize="0"/>
          <p:nvPr/>
        </p:nvPicPr>
        <p:blipFill>
          <a:blip r:embed="rId4">
            <a:alphaModFix/>
          </a:blip>
          <a:stretch>
            <a:fillRect/>
          </a:stretch>
        </p:blipFill>
        <p:spPr>
          <a:xfrm>
            <a:off x="857600" y="1101300"/>
            <a:ext cx="7849025" cy="38173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5" name="Google Shape;375;p5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6" name="Google Shape;376;p50"/>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77" name="Google Shape;377;p5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Moynihan Report Briefly</a:t>
            </a:r>
            <a:endParaRPr>
              <a:solidFill>
                <a:srgbClr val="E4E5B8"/>
              </a:solidFill>
              <a:latin typeface="Georgia"/>
              <a:ea typeface="Georgia"/>
              <a:cs typeface="Georgia"/>
              <a:sym typeface="Georgia"/>
            </a:endParaRPr>
          </a:p>
        </p:txBody>
      </p:sp>
      <p:sp>
        <p:nvSpPr>
          <p:cNvPr id="378" name="Google Shape;378;p50"/>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79" name="Google Shape;379;p50"/>
          <p:cNvPicPr preferRelativeResize="0"/>
          <p:nvPr/>
        </p:nvPicPr>
        <p:blipFill>
          <a:blip r:embed="rId4">
            <a:alphaModFix/>
          </a:blip>
          <a:stretch>
            <a:fillRect/>
          </a:stretch>
        </p:blipFill>
        <p:spPr>
          <a:xfrm>
            <a:off x="1144775" y="1255725"/>
            <a:ext cx="6854449" cy="372467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6" name="Google Shape;386;p51"/>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7" name="Google Shape;387;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Daniel Bell’s “Revolution of Rising Entitlements”</a:t>
            </a:r>
            <a:endParaRPr>
              <a:solidFill>
                <a:srgbClr val="E4E5B8"/>
              </a:solidFill>
              <a:latin typeface="Georgia"/>
              <a:ea typeface="Georgia"/>
              <a:cs typeface="Georgia"/>
              <a:sym typeface="Georgia"/>
            </a:endParaRPr>
          </a:p>
        </p:txBody>
      </p:sp>
      <p:sp>
        <p:nvSpPr>
          <p:cNvPr id="388" name="Google Shape;388;p51"/>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89" name="Google Shape;389;p51"/>
          <p:cNvPicPr preferRelativeResize="0"/>
          <p:nvPr/>
        </p:nvPicPr>
        <p:blipFill>
          <a:blip r:embed="rId4">
            <a:alphaModFix/>
          </a:blip>
          <a:stretch>
            <a:fillRect/>
          </a:stretch>
        </p:blipFill>
        <p:spPr>
          <a:xfrm>
            <a:off x="985925" y="1209400"/>
            <a:ext cx="7378399" cy="372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Meaning of San Rafael</a:t>
            </a:r>
            <a:endParaRPr sz="5200">
              <a:solidFill>
                <a:srgbClr val="E4E5B8"/>
              </a:solidFill>
              <a:latin typeface="Georgia"/>
              <a:ea typeface="Georgia"/>
              <a:cs typeface="Georgia"/>
              <a:sym typeface="Georgia"/>
            </a:endParaRPr>
          </a:p>
        </p:txBody>
      </p:sp>
      <p:pic>
        <p:nvPicPr>
          <p:cNvPr id="78" name="Google Shape;78;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5" name="Google Shape;395;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6" name="Google Shape;396;p52"/>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97" name="Google Shape;397;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Daniel Bell’s “Revolution of Rising Entitlements”</a:t>
            </a:r>
            <a:endParaRPr>
              <a:solidFill>
                <a:srgbClr val="E4E5B8"/>
              </a:solidFill>
              <a:latin typeface="Georgia"/>
              <a:ea typeface="Georgia"/>
              <a:cs typeface="Georgia"/>
              <a:sym typeface="Georgia"/>
            </a:endParaRPr>
          </a:p>
        </p:txBody>
      </p:sp>
      <p:sp>
        <p:nvSpPr>
          <p:cNvPr id="398" name="Google Shape;398;p52"/>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99" name="Google Shape;399;p52"/>
          <p:cNvPicPr preferRelativeResize="0"/>
          <p:nvPr/>
        </p:nvPicPr>
        <p:blipFill>
          <a:blip r:embed="rId4">
            <a:alphaModFix/>
          </a:blip>
          <a:stretch>
            <a:fillRect/>
          </a:stretch>
        </p:blipFill>
        <p:spPr>
          <a:xfrm>
            <a:off x="332325" y="1165449"/>
            <a:ext cx="4239686" cy="3889801"/>
          </a:xfrm>
          <a:prstGeom prst="rect">
            <a:avLst/>
          </a:prstGeom>
          <a:noFill/>
          <a:ln>
            <a:noFill/>
          </a:ln>
        </p:spPr>
      </p:pic>
      <p:pic>
        <p:nvPicPr>
          <p:cNvPr id="400" name="Google Shape;400;p52"/>
          <p:cNvPicPr preferRelativeResize="0"/>
          <p:nvPr/>
        </p:nvPicPr>
        <p:blipFill>
          <a:blip r:embed="rId5">
            <a:alphaModFix/>
          </a:blip>
          <a:stretch>
            <a:fillRect/>
          </a:stretch>
        </p:blipFill>
        <p:spPr>
          <a:xfrm>
            <a:off x="4652700" y="1101300"/>
            <a:ext cx="4491298" cy="3137551"/>
          </a:xfrm>
          <a:prstGeom prst="rect">
            <a:avLst/>
          </a:prstGeom>
          <a:noFill/>
          <a:ln>
            <a:noFill/>
          </a:ln>
        </p:spPr>
      </p:pic>
      <p:sp>
        <p:nvSpPr>
          <p:cNvPr id="401" name="Google Shape;401;p52"/>
          <p:cNvSpPr txBox="1"/>
          <p:nvPr/>
        </p:nvSpPr>
        <p:spPr>
          <a:xfrm>
            <a:off x="4711500" y="4196075"/>
            <a:ext cx="4373700" cy="64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2"/>
                </a:solidFill>
              </a:rPr>
              <a:t>We see that inflation is generally directly proportional with unemployment and inversely proportional to economic growth</a:t>
            </a:r>
            <a:endParaRPr sz="1300">
              <a:solidFill>
                <a:schemeClr val="lt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7" name="Google Shape;407;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8" name="Google Shape;408;p53"/>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09" name="Google Shape;409;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Anti-Monopoly Coalition is Needed to Halt the Crisis in Capitalism</a:t>
            </a:r>
            <a:endParaRPr>
              <a:solidFill>
                <a:srgbClr val="E4E5B8"/>
              </a:solidFill>
              <a:latin typeface="Georgia"/>
              <a:ea typeface="Georgia"/>
              <a:cs typeface="Georgia"/>
              <a:sym typeface="Georgia"/>
            </a:endParaRPr>
          </a:p>
        </p:txBody>
      </p:sp>
      <p:sp>
        <p:nvSpPr>
          <p:cNvPr id="410" name="Google Shape;410;p53"/>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11" name="Google Shape;411;p53"/>
          <p:cNvPicPr preferRelativeResize="0"/>
          <p:nvPr/>
        </p:nvPicPr>
        <p:blipFill>
          <a:blip r:embed="rId4">
            <a:alphaModFix/>
          </a:blip>
          <a:stretch>
            <a:fillRect/>
          </a:stretch>
        </p:blipFill>
        <p:spPr>
          <a:xfrm>
            <a:off x="719150" y="1292575"/>
            <a:ext cx="7805600" cy="36985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7" name="Google Shape;417;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8" name="Google Shape;418;p54"/>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19" name="Google Shape;419;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Anti-Monopoly Coalition is Needed to Halt the Crisis in Capitalism</a:t>
            </a:r>
            <a:endParaRPr>
              <a:solidFill>
                <a:srgbClr val="E4E5B8"/>
              </a:solidFill>
              <a:latin typeface="Georgia"/>
              <a:ea typeface="Georgia"/>
              <a:cs typeface="Georgia"/>
              <a:sym typeface="Georgia"/>
            </a:endParaRPr>
          </a:p>
        </p:txBody>
      </p:sp>
      <p:sp>
        <p:nvSpPr>
          <p:cNvPr id="420" name="Google Shape;420;p54"/>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21" name="Google Shape;421;p54"/>
          <p:cNvPicPr preferRelativeResize="0"/>
          <p:nvPr/>
        </p:nvPicPr>
        <p:blipFill>
          <a:blip r:embed="rId4">
            <a:alphaModFix/>
          </a:blip>
          <a:stretch>
            <a:fillRect/>
          </a:stretch>
        </p:blipFill>
        <p:spPr>
          <a:xfrm>
            <a:off x="152400" y="1228800"/>
            <a:ext cx="5249874" cy="3762300"/>
          </a:xfrm>
          <a:prstGeom prst="rect">
            <a:avLst/>
          </a:prstGeom>
          <a:noFill/>
          <a:ln>
            <a:noFill/>
          </a:ln>
        </p:spPr>
      </p:pic>
      <p:pic>
        <p:nvPicPr>
          <p:cNvPr id="422" name="Google Shape;422;p54"/>
          <p:cNvPicPr preferRelativeResize="0"/>
          <p:nvPr/>
        </p:nvPicPr>
        <p:blipFill>
          <a:blip r:embed="rId5">
            <a:alphaModFix/>
          </a:blip>
          <a:stretch>
            <a:fillRect/>
          </a:stretch>
        </p:blipFill>
        <p:spPr>
          <a:xfrm>
            <a:off x="5577250" y="1753350"/>
            <a:ext cx="3330575" cy="24979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8" name="Google Shape;428;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9" name="Google Shape;429;p55"/>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30" name="Google Shape;430;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Anti-Monopoly Coalition is Needed to Halt the Crisis in Capitalism</a:t>
            </a:r>
            <a:endParaRPr>
              <a:solidFill>
                <a:srgbClr val="E4E5B8"/>
              </a:solidFill>
              <a:latin typeface="Georgia"/>
              <a:ea typeface="Georgia"/>
              <a:cs typeface="Georgia"/>
              <a:sym typeface="Georgia"/>
            </a:endParaRPr>
          </a:p>
        </p:txBody>
      </p:sp>
      <p:sp>
        <p:nvSpPr>
          <p:cNvPr id="431" name="Google Shape;431;p55"/>
          <p:cNvSpPr/>
          <p:nvPr/>
        </p:nvSpPr>
        <p:spPr>
          <a:xfrm>
            <a:off x="4215325" y="3274200"/>
            <a:ext cx="4491300" cy="7722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32" name="Google Shape;432;p55"/>
          <p:cNvPicPr preferRelativeResize="0"/>
          <p:nvPr/>
        </p:nvPicPr>
        <p:blipFill>
          <a:blip r:embed="rId4">
            <a:alphaModFix/>
          </a:blip>
          <a:stretch>
            <a:fillRect/>
          </a:stretch>
        </p:blipFill>
        <p:spPr>
          <a:xfrm>
            <a:off x="818913" y="1303275"/>
            <a:ext cx="7506175" cy="36343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38" name="Google Shape;438;p5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45" name="Google Shape;445;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6" name="Google Shape;446;p57"/>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5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452" name="Google Shape;452;p5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59" name="Google Shape;459;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0" name="Google Shape;460;p59"/>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67" name="Google Shape;467;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8" name="Google Shape;468;p60"/>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Facilitators, 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61"/>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475" name="Google Shape;475;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76" name="Google Shape;476;p61"/>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477" name="Google Shape;477;p61"/>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478" name="Google Shape;478;p61"/>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479" name="Google Shape;479;p61"/>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480" name="Google Shape;480;p61"/>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481" name="Google Shape;481;p61"/>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482" name="Google Shape;482;p61"/>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483" name="Google Shape;483;p61"/>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484" name="Google Shape;484;p61"/>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485" name="Google Shape;485;p61"/>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486" name="Google Shape;486;p61"/>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 name="Google Shape;84;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5" name="Google Shape;85;p17"/>
          <p:cNvSpPr txBox="1"/>
          <p:nvPr>
            <p:ph type="title"/>
          </p:nvPr>
        </p:nvSpPr>
        <p:spPr>
          <a:xfrm>
            <a:off x="1528875" y="1125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Statement</a:t>
            </a:r>
            <a:r>
              <a:rPr lang="en">
                <a:solidFill>
                  <a:srgbClr val="E4E5B8"/>
                </a:solidFill>
                <a:latin typeface="Georgia"/>
                <a:ea typeface="Georgia"/>
                <a:cs typeface="Georgia"/>
                <a:sym typeface="Georgia"/>
              </a:rPr>
              <a:t> of the Political Committee of the Communist Party USA after San Rafael: </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86" name="Google Shape;86;p17"/>
          <p:cNvPicPr preferRelativeResize="0"/>
          <p:nvPr/>
        </p:nvPicPr>
        <p:blipFill>
          <a:blip r:embed="rId4">
            <a:alphaModFix/>
          </a:blip>
          <a:stretch>
            <a:fillRect/>
          </a:stretch>
        </p:blipFill>
        <p:spPr>
          <a:xfrm>
            <a:off x="34025" y="1404525"/>
            <a:ext cx="4373300" cy="3351550"/>
          </a:xfrm>
          <a:prstGeom prst="rect">
            <a:avLst/>
          </a:prstGeom>
          <a:noFill/>
          <a:ln>
            <a:noFill/>
          </a:ln>
        </p:spPr>
      </p:pic>
      <p:pic>
        <p:nvPicPr>
          <p:cNvPr id="87" name="Google Shape;87;p17"/>
          <p:cNvPicPr preferRelativeResize="0"/>
          <p:nvPr/>
        </p:nvPicPr>
        <p:blipFill>
          <a:blip r:embed="rId5">
            <a:alphaModFix/>
          </a:blip>
          <a:stretch>
            <a:fillRect/>
          </a:stretch>
        </p:blipFill>
        <p:spPr>
          <a:xfrm>
            <a:off x="4509575" y="1697225"/>
            <a:ext cx="4696776" cy="1255609"/>
          </a:xfrm>
          <a:prstGeom prst="rect">
            <a:avLst/>
          </a:prstGeom>
          <a:noFill/>
          <a:ln>
            <a:noFill/>
          </a:ln>
        </p:spPr>
      </p:pic>
      <p:pic>
        <p:nvPicPr>
          <p:cNvPr id="88" name="Google Shape;88;p17"/>
          <p:cNvPicPr preferRelativeResize="0"/>
          <p:nvPr/>
        </p:nvPicPr>
        <p:blipFill>
          <a:blip r:embed="rId6">
            <a:alphaModFix/>
          </a:blip>
          <a:stretch>
            <a:fillRect/>
          </a:stretch>
        </p:blipFill>
        <p:spPr>
          <a:xfrm>
            <a:off x="4509575" y="2952827"/>
            <a:ext cx="4696775" cy="44279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90" name="Shape 490"/>
        <p:cNvGrpSpPr/>
        <p:nvPr/>
      </p:nvGrpSpPr>
      <p:grpSpPr>
        <a:xfrm>
          <a:off x="0" y="0"/>
          <a:ext cx="0" cy="0"/>
          <a:chOff x="0" y="0"/>
          <a:chExt cx="0" cy="0"/>
        </a:xfrm>
      </p:grpSpPr>
      <p:sp>
        <p:nvSpPr>
          <p:cNvPr id="491" name="Google Shape;491;p62"/>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93" name="Google Shape;493;p62"/>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494" name="Google Shape;494;p62"/>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495" name="Google Shape;495;p62"/>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496" name="Google Shape;496;p62"/>
          <p:cNvSpPr txBox="1"/>
          <p:nvPr/>
        </p:nvSpPr>
        <p:spPr>
          <a:xfrm>
            <a:off x="482650" y="1105950"/>
            <a:ext cx="4243500" cy="3724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3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300">
                <a:solidFill>
                  <a:srgbClr val="E4E5B8"/>
                </a:solidFill>
                <a:latin typeface="Georgia"/>
                <a:ea typeface="Georgia"/>
                <a:cs typeface="Georgia"/>
                <a:sym typeface="Georgia"/>
              </a:rPr>
            </a:br>
            <a:br>
              <a:rPr lang="en" sz="2300">
                <a:solidFill>
                  <a:srgbClr val="E4E5B8"/>
                </a:solidFill>
                <a:latin typeface="Georgia"/>
                <a:ea typeface="Georgia"/>
                <a:cs typeface="Georgia"/>
                <a:sym typeface="Georgia"/>
              </a:rPr>
            </a:br>
            <a:r>
              <a:rPr lang="en" sz="2300">
                <a:solidFill>
                  <a:srgbClr val="E4E5B8"/>
                </a:solidFill>
                <a:latin typeface="Georgia"/>
                <a:ea typeface="Georgia"/>
                <a:cs typeface="Georgia"/>
                <a:sym typeface="Georgia"/>
              </a:rPr>
              <a:t>Like the Youtube videos and subscribe with 5 star ratings on your podcast platforms. </a:t>
            </a:r>
            <a:endParaRPr sz="2300">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00" name="Shape 500"/>
        <p:cNvGrpSpPr/>
        <p:nvPr/>
      </p:nvGrpSpPr>
      <p:grpSpPr>
        <a:xfrm>
          <a:off x="0" y="0"/>
          <a:ext cx="0" cy="0"/>
          <a:chOff x="0" y="0"/>
          <a:chExt cx="0" cy="0"/>
        </a:xfrm>
      </p:grpSpPr>
      <p:sp>
        <p:nvSpPr>
          <p:cNvPr id="501" name="Google Shape;501;p63"/>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63"/>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503" name="Google Shape;503;p63"/>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504" name="Google Shape;504;p63"/>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a:t>
            </a: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505" name="Google Shape;505;p63"/>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6" name="Google Shape;506;p63"/>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7" name="Google Shape;507;p63"/>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8" name="Google Shape;508;p63"/>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09" name="Google Shape;509;p63"/>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510" name="Google Shape;510;p63"/>
          <p:cNvPicPr preferRelativeResize="0"/>
          <p:nvPr/>
        </p:nvPicPr>
        <p:blipFill>
          <a:blip r:embed="rId5">
            <a:alphaModFix/>
          </a:blip>
          <a:stretch>
            <a:fillRect/>
          </a:stretch>
        </p:blipFill>
        <p:spPr>
          <a:xfrm>
            <a:off x="2753075" y="2247731"/>
            <a:ext cx="1476251" cy="2207657"/>
          </a:xfrm>
          <a:prstGeom prst="rect">
            <a:avLst/>
          </a:prstGeom>
          <a:noFill/>
          <a:ln>
            <a:noFill/>
          </a:ln>
        </p:spPr>
      </p:pic>
      <p:pic>
        <p:nvPicPr>
          <p:cNvPr id="511" name="Google Shape;511;p63"/>
          <p:cNvPicPr preferRelativeResize="0"/>
          <p:nvPr/>
        </p:nvPicPr>
        <p:blipFill>
          <a:blip r:embed="rId6">
            <a:alphaModFix/>
          </a:blip>
          <a:stretch>
            <a:fillRect/>
          </a:stretch>
        </p:blipFill>
        <p:spPr>
          <a:xfrm>
            <a:off x="6970800" y="2218850"/>
            <a:ext cx="1476251" cy="2211645"/>
          </a:xfrm>
          <a:prstGeom prst="rect">
            <a:avLst/>
          </a:prstGeom>
          <a:noFill/>
          <a:ln>
            <a:noFill/>
          </a:ln>
        </p:spPr>
      </p:pic>
      <p:pic>
        <p:nvPicPr>
          <p:cNvPr id="512" name="Google Shape;512;p63"/>
          <p:cNvPicPr preferRelativeResize="0"/>
          <p:nvPr/>
        </p:nvPicPr>
        <p:blipFill>
          <a:blip r:embed="rId7">
            <a:alphaModFix/>
          </a:blip>
          <a:stretch>
            <a:fillRect/>
          </a:stretch>
        </p:blipFill>
        <p:spPr>
          <a:xfrm>
            <a:off x="652875" y="2218850"/>
            <a:ext cx="1467750" cy="2201638"/>
          </a:xfrm>
          <a:prstGeom prst="rect">
            <a:avLst/>
          </a:prstGeom>
          <a:noFill/>
          <a:ln>
            <a:noFill/>
          </a:ln>
        </p:spPr>
      </p:pic>
      <p:pic>
        <p:nvPicPr>
          <p:cNvPr id="513" name="Google Shape;513;p63"/>
          <p:cNvPicPr preferRelativeResize="0"/>
          <p:nvPr/>
        </p:nvPicPr>
        <p:blipFill>
          <a:blip r:embed="rId8">
            <a:alphaModFix/>
          </a:blip>
          <a:stretch>
            <a:fillRect/>
          </a:stretch>
        </p:blipFill>
        <p:spPr>
          <a:xfrm>
            <a:off x="4861750" y="2217488"/>
            <a:ext cx="1476250" cy="221437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517" name="Shape 517"/>
        <p:cNvGrpSpPr/>
        <p:nvPr/>
      </p:nvGrpSpPr>
      <p:grpSpPr>
        <a:xfrm>
          <a:off x="0" y="0"/>
          <a:ext cx="0" cy="0"/>
          <a:chOff x="0" y="0"/>
          <a:chExt cx="0" cy="0"/>
        </a:xfrm>
      </p:grpSpPr>
      <p:sp>
        <p:nvSpPr>
          <p:cNvPr id="518" name="Google Shape;518;p64"/>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6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520" name="Google Shape;520;p64"/>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March’s class is on “Triangle Waistshirt Factory Fire” Class will be March 5, 2024 at 9pm EST/6pm PST and Saturday March 8, 2024 at 7pm EST/4pm PST.</a:t>
            </a:r>
            <a:endParaRPr sz="2120">
              <a:solidFill>
                <a:srgbClr val="E4E5B8"/>
              </a:solidFill>
              <a:latin typeface="Georgia"/>
              <a:ea typeface="Georgia"/>
              <a:cs typeface="Georgia"/>
              <a:sym typeface="Georgia"/>
            </a:endParaRPr>
          </a:p>
        </p:txBody>
      </p:sp>
      <p:sp>
        <p:nvSpPr>
          <p:cNvPr id="521" name="Google Shape;521;p64"/>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22" name="Google Shape;522;p64"/>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523" name="Google Shape;523;p64"/>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524" name="Google Shape;524;p64"/>
          <p:cNvPicPr preferRelativeResize="0"/>
          <p:nvPr/>
        </p:nvPicPr>
        <p:blipFill>
          <a:blip r:embed="rId5">
            <a:alphaModFix/>
          </a:blip>
          <a:stretch>
            <a:fillRect/>
          </a:stretch>
        </p:blipFill>
        <p:spPr>
          <a:xfrm>
            <a:off x="5581970" y="1101300"/>
            <a:ext cx="3066817" cy="40147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pic>
        <p:nvPicPr>
          <p:cNvPr id="529" name="Google Shape;529;p6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30" name="Google Shape;530;p6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6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English with lyrics, 1933, the New Singers" id="532" name="Google Shape;532;p65" title="The Internationale">
            <a:hlinkClick r:id="rId4"/>
          </p:cNvPr>
          <p:cNvPicPr preferRelativeResize="0"/>
          <p:nvPr/>
        </p:nvPicPr>
        <p:blipFill>
          <a:blip r:embed="rId5">
            <a:alphaModFix/>
          </a:blip>
          <a:stretch>
            <a:fillRect/>
          </a:stretch>
        </p:blipFill>
        <p:spPr>
          <a:xfrm>
            <a:off x="164592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1000"/>
                                        <p:tgtEl>
                                          <p:spTgt spid="5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 name="Google Shape;94;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5" name="Google Shape;95;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96" name="Google Shape;96;p18"/>
          <p:cNvPicPr preferRelativeResize="0"/>
          <p:nvPr/>
        </p:nvPicPr>
        <p:blipFill>
          <a:blip r:embed="rId4">
            <a:alphaModFix/>
          </a:blip>
          <a:stretch>
            <a:fillRect/>
          </a:stretch>
        </p:blipFill>
        <p:spPr>
          <a:xfrm>
            <a:off x="152400" y="1253700"/>
            <a:ext cx="4513824" cy="3737400"/>
          </a:xfrm>
          <a:prstGeom prst="rect">
            <a:avLst/>
          </a:prstGeom>
          <a:noFill/>
          <a:ln>
            <a:noFill/>
          </a:ln>
        </p:spPr>
      </p:pic>
      <p:pic>
        <p:nvPicPr>
          <p:cNvPr id="97" name="Google Shape;97;p18"/>
          <p:cNvPicPr preferRelativeResize="0"/>
          <p:nvPr/>
        </p:nvPicPr>
        <p:blipFill>
          <a:blip r:embed="rId5">
            <a:alphaModFix/>
          </a:blip>
          <a:stretch>
            <a:fillRect/>
          </a:stretch>
        </p:blipFill>
        <p:spPr>
          <a:xfrm>
            <a:off x="5732574" y="1197850"/>
            <a:ext cx="2774514" cy="37373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3" name="Google Shape;103;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4" name="Google Shape;104;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05" name="Google Shape;105;p19"/>
          <p:cNvPicPr preferRelativeResize="0"/>
          <p:nvPr/>
        </p:nvPicPr>
        <p:blipFill>
          <a:blip r:embed="rId4">
            <a:alphaModFix/>
          </a:blip>
          <a:stretch>
            <a:fillRect/>
          </a:stretch>
        </p:blipFill>
        <p:spPr>
          <a:xfrm>
            <a:off x="152400" y="1253700"/>
            <a:ext cx="5983118" cy="3737400"/>
          </a:xfrm>
          <a:prstGeom prst="rect">
            <a:avLst/>
          </a:prstGeom>
          <a:noFill/>
          <a:ln>
            <a:noFill/>
          </a:ln>
        </p:spPr>
      </p:pic>
      <p:pic>
        <p:nvPicPr>
          <p:cNvPr id="106" name="Google Shape;106;p19"/>
          <p:cNvPicPr preferRelativeResize="0"/>
          <p:nvPr/>
        </p:nvPicPr>
        <p:blipFill>
          <a:blip r:embed="rId5">
            <a:alphaModFix/>
          </a:blip>
          <a:stretch>
            <a:fillRect/>
          </a:stretch>
        </p:blipFill>
        <p:spPr>
          <a:xfrm>
            <a:off x="6272668" y="1949325"/>
            <a:ext cx="2703682" cy="184808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2" name="Google Shape;112;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3" name="Google Shape;113;p20"/>
          <p:cNvSpPr txBox="1"/>
          <p:nvPr>
            <p:ph type="title"/>
          </p:nvPr>
        </p:nvSpPr>
        <p:spPr>
          <a:xfrm>
            <a:off x="3089450" y="3404250"/>
            <a:ext cx="3029100" cy="406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420">
                <a:solidFill>
                  <a:srgbClr val="E4E5B8"/>
                </a:solidFill>
                <a:latin typeface="Georgia"/>
                <a:ea typeface="Georgia"/>
                <a:cs typeface="Georgia"/>
                <a:sym typeface="Georgia"/>
              </a:rPr>
              <a:t>Eldridge Cleaver</a:t>
            </a:r>
            <a:endParaRPr sz="1420">
              <a:solidFill>
                <a:srgbClr val="E4E5B8"/>
              </a:solidFill>
              <a:latin typeface="Georgia"/>
              <a:ea typeface="Georgia"/>
              <a:cs typeface="Georgia"/>
              <a:sym typeface="Georgia"/>
            </a:endParaRPr>
          </a:p>
        </p:txBody>
      </p:sp>
      <p:pic>
        <p:nvPicPr>
          <p:cNvPr id="114" name="Google Shape;114;p20"/>
          <p:cNvPicPr preferRelativeResize="0"/>
          <p:nvPr/>
        </p:nvPicPr>
        <p:blipFill>
          <a:blip r:embed="rId4">
            <a:alphaModFix/>
          </a:blip>
          <a:stretch>
            <a:fillRect/>
          </a:stretch>
        </p:blipFill>
        <p:spPr>
          <a:xfrm>
            <a:off x="55925" y="1167825"/>
            <a:ext cx="3735324" cy="2630075"/>
          </a:xfrm>
          <a:prstGeom prst="rect">
            <a:avLst/>
          </a:prstGeom>
          <a:noFill/>
          <a:ln>
            <a:noFill/>
          </a:ln>
        </p:spPr>
      </p:pic>
      <p:pic>
        <p:nvPicPr>
          <p:cNvPr id="115" name="Google Shape;115;p20"/>
          <p:cNvPicPr preferRelativeResize="0"/>
          <p:nvPr/>
        </p:nvPicPr>
        <p:blipFill>
          <a:blip r:embed="rId5">
            <a:alphaModFix/>
          </a:blip>
          <a:stretch>
            <a:fillRect/>
          </a:stretch>
        </p:blipFill>
        <p:spPr>
          <a:xfrm>
            <a:off x="5352750" y="1167825"/>
            <a:ext cx="3633501" cy="1396750"/>
          </a:xfrm>
          <a:prstGeom prst="rect">
            <a:avLst/>
          </a:prstGeom>
          <a:noFill/>
          <a:ln>
            <a:noFill/>
          </a:ln>
        </p:spPr>
      </p:pic>
      <p:pic>
        <p:nvPicPr>
          <p:cNvPr id="116" name="Google Shape;116;p20"/>
          <p:cNvPicPr preferRelativeResize="0"/>
          <p:nvPr/>
        </p:nvPicPr>
        <p:blipFill>
          <a:blip r:embed="rId6">
            <a:alphaModFix/>
          </a:blip>
          <a:stretch>
            <a:fillRect/>
          </a:stretch>
        </p:blipFill>
        <p:spPr>
          <a:xfrm>
            <a:off x="5352750" y="2564580"/>
            <a:ext cx="3633500" cy="2479660"/>
          </a:xfrm>
          <a:prstGeom prst="rect">
            <a:avLst/>
          </a:prstGeom>
          <a:noFill/>
          <a:ln>
            <a:noFill/>
          </a:ln>
        </p:spPr>
      </p:pic>
      <p:pic>
        <p:nvPicPr>
          <p:cNvPr id="117" name="Google Shape;117;p20"/>
          <p:cNvPicPr preferRelativeResize="0"/>
          <p:nvPr/>
        </p:nvPicPr>
        <p:blipFill>
          <a:blip r:embed="rId7">
            <a:alphaModFix/>
          </a:blip>
          <a:stretch>
            <a:fillRect/>
          </a:stretch>
        </p:blipFill>
        <p:spPr>
          <a:xfrm>
            <a:off x="3880975" y="1167825"/>
            <a:ext cx="1382050" cy="2236425"/>
          </a:xfrm>
          <a:prstGeom prst="rect">
            <a:avLst/>
          </a:prstGeom>
          <a:noFill/>
          <a:ln>
            <a:noFill/>
          </a:ln>
        </p:spPr>
      </p:pic>
      <p:sp>
        <p:nvSpPr>
          <p:cNvPr id="118" name="Google Shape;118;p20"/>
          <p:cNvSpPr txBox="1"/>
          <p:nvPr>
            <p:ph type="title"/>
          </p:nvPr>
        </p:nvSpPr>
        <p:spPr>
          <a:xfrm>
            <a:off x="1810425" y="4167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4" name="Google Shape;124;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5" name="Google Shape;125;p2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Meaning of San Rafael</a:t>
            </a:r>
            <a:endParaRPr>
              <a:solidFill>
                <a:srgbClr val="E4E5B8"/>
              </a:solidFill>
              <a:latin typeface="Georgia"/>
              <a:ea typeface="Georgia"/>
              <a:cs typeface="Georgia"/>
              <a:sym typeface="Georgia"/>
            </a:endParaRPr>
          </a:p>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id="126" name="Google Shape;126;p21"/>
          <p:cNvPicPr preferRelativeResize="0"/>
          <p:nvPr/>
        </p:nvPicPr>
        <p:blipFill>
          <a:blip r:embed="rId4">
            <a:alphaModFix/>
          </a:blip>
          <a:stretch>
            <a:fillRect/>
          </a:stretch>
        </p:blipFill>
        <p:spPr>
          <a:xfrm>
            <a:off x="578925" y="1218175"/>
            <a:ext cx="3530833" cy="3737399"/>
          </a:xfrm>
          <a:prstGeom prst="rect">
            <a:avLst/>
          </a:prstGeom>
          <a:noFill/>
          <a:ln>
            <a:noFill/>
          </a:ln>
        </p:spPr>
      </p:pic>
      <p:pic>
        <p:nvPicPr>
          <p:cNvPr id="127" name="Google Shape;127;p21"/>
          <p:cNvPicPr preferRelativeResize="0"/>
          <p:nvPr/>
        </p:nvPicPr>
        <p:blipFill>
          <a:blip r:embed="rId5">
            <a:alphaModFix/>
          </a:blip>
          <a:stretch>
            <a:fillRect/>
          </a:stretch>
        </p:blipFill>
        <p:spPr>
          <a:xfrm>
            <a:off x="4252008" y="1573575"/>
            <a:ext cx="4729442" cy="266288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